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0"/>
  </p:notesMasterIdLst>
  <p:handoutMasterIdLst>
    <p:handoutMasterId r:id="rId51"/>
  </p:handoutMasterIdLst>
  <p:sldIdLst>
    <p:sldId id="370" r:id="rId2"/>
    <p:sldId id="434" r:id="rId3"/>
    <p:sldId id="423" r:id="rId4"/>
    <p:sldId id="472" r:id="rId5"/>
    <p:sldId id="456" r:id="rId6"/>
    <p:sldId id="524" r:id="rId7"/>
    <p:sldId id="424" r:id="rId8"/>
    <p:sldId id="473" r:id="rId9"/>
    <p:sldId id="497" r:id="rId10"/>
    <p:sldId id="498" r:id="rId11"/>
    <p:sldId id="499" r:id="rId12"/>
    <p:sldId id="501" r:id="rId13"/>
    <p:sldId id="502" r:id="rId14"/>
    <p:sldId id="500" r:id="rId15"/>
    <p:sldId id="503" r:id="rId16"/>
    <p:sldId id="504" r:id="rId17"/>
    <p:sldId id="505" r:id="rId18"/>
    <p:sldId id="506" r:id="rId19"/>
    <p:sldId id="507" r:id="rId20"/>
    <p:sldId id="508" r:id="rId21"/>
    <p:sldId id="433" r:id="rId22"/>
    <p:sldId id="512" r:id="rId23"/>
    <p:sldId id="474" r:id="rId24"/>
    <p:sldId id="519" r:id="rId25"/>
    <p:sldId id="509" r:id="rId26"/>
    <p:sldId id="510" r:id="rId27"/>
    <p:sldId id="520" r:id="rId28"/>
    <p:sldId id="513" r:id="rId29"/>
    <p:sldId id="514" r:id="rId30"/>
    <p:sldId id="515" r:id="rId31"/>
    <p:sldId id="516" r:id="rId32"/>
    <p:sldId id="517" r:id="rId33"/>
    <p:sldId id="491" r:id="rId34"/>
    <p:sldId id="518" r:id="rId35"/>
    <p:sldId id="521" r:id="rId36"/>
    <p:sldId id="522" r:id="rId37"/>
    <p:sldId id="523" r:id="rId38"/>
    <p:sldId id="525" r:id="rId39"/>
    <p:sldId id="526" r:id="rId40"/>
    <p:sldId id="527" r:id="rId41"/>
    <p:sldId id="529" r:id="rId42"/>
    <p:sldId id="530" r:id="rId43"/>
    <p:sldId id="531" r:id="rId44"/>
    <p:sldId id="528" r:id="rId45"/>
    <p:sldId id="532" r:id="rId46"/>
    <p:sldId id="533" r:id="rId47"/>
    <p:sldId id="467" r:id="rId48"/>
    <p:sldId id="338" r:id="rId49"/>
  </p:sldIdLst>
  <p:sldSz cx="9144000" cy="5143500" type="screen16x9"/>
  <p:notesSz cx="6858000" cy="9144000"/>
  <p:custDataLst>
    <p:tags r:id="rId52"/>
  </p:custDataLst>
  <p:defaultTex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19" userDrawn="1">
          <p15:clr>
            <a:srgbClr val="A4A3A4"/>
          </p15:clr>
        </p15:guide>
        <p15:guide id="2" pos="2880" userDrawn="1">
          <p15:clr>
            <a:srgbClr val="A4A3A4"/>
          </p15:clr>
        </p15:guide>
        <p15:guide id="3" orient="horz" pos="2436" userDrawn="1">
          <p15:clr>
            <a:srgbClr val="A4A3A4"/>
          </p15:clr>
        </p15:guide>
        <p15:guide id="4" pos="90" userDrawn="1">
          <p15:clr>
            <a:srgbClr val="A4A3A4"/>
          </p15:clr>
        </p15:guide>
        <p15:guide id="6" orient="horz" pos="2663" userDrawn="1">
          <p15:clr>
            <a:srgbClr val="A4A3A4"/>
          </p15:clr>
        </p15:guide>
        <p15:guide id="7" pos="5670" userDrawn="1">
          <p15:clr>
            <a:srgbClr val="A4A3A4"/>
          </p15:clr>
        </p15:guide>
        <p15:guide id="8" orient="horz" pos="1189" userDrawn="1">
          <p15:clr>
            <a:srgbClr val="A4A3A4"/>
          </p15:clr>
        </p15:guide>
        <p15:guide id="9" orient="horz" pos="2641" userDrawn="1">
          <p15:clr>
            <a:srgbClr val="A4A3A4"/>
          </p15:clr>
        </p15:guide>
        <p15:guide id="10" orient="horz" pos="155"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6A6A6"/>
    <a:srgbClr val="DB120D"/>
    <a:srgbClr val="212834"/>
    <a:srgbClr val="1D3E6B"/>
    <a:srgbClr val="F2F2F3"/>
    <a:srgbClr val="F2F2F2"/>
    <a:srgbClr val="3B2213"/>
    <a:srgbClr val="FEDA5B"/>
    <a:srgbClr val="FEE600"/>
    <a:srgbClr val="46464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181" autoAdjust="0"/>
    <p:restoredTop sz="96387" autoAdjust="0"/>
  </p:normalViewPr>
  <p:slideViewPr>
    <p:cSldViewPr snapToGrid="0" showGuides="1">
      <p:cViewPr varScale="1">
        <p:scale>
          <a:sx n="152" d="100"/>
          <a:sy n="152" d="100"/>
        </p:scale>
        <p:origin x="702" y="126"/>
      </p:cViewPr>
      <p:guideLst>
        <p:guide orient="horz" pos="2119"/>
        <p:guide pos="2880"/>
        <p:guide orient="horz" pos="2436"/>
        <p:guide pos="90"/>
        <p:guide orient="horz" pos="2663"/>
        <p:guide pos="5670"/>
        <p:guide orient="horz" pos="1189"/>
        <p:guide orient="horz" pos="2641"/>
        <p:guide orient="horz" pos="155"/>
      </p:guideLst>
    </p:cSldViewPr>
  </p:slideViewPr>
  <p:notesTextViewPr>
    <p:cViewPr>
      <p:scale>
        <a:sx n="1" d="1"/>
        <a:sy n="1" d="1"/>
      </p:scale>
      <p:origin x="0" y="0"/>
    </p:cViewPr>
  </p:notesTextViewPr>
  <p:notesViewPr>
    <p:cSldViewPr snapToGrid="0" showGuides="1">
      <p:cViewPr varScale="1">
        <p:scale>
          <a:sx n="65" d="100"/>
          <a:sy n="65" d="100"/>
        </p:scale>
        <p:origin x="2174" y="43"/>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handoutMaster" Target="handoutMasters/handout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298885A-1B81-4E7F-B793-12A31F916A32}" type="datetimeFigureOut">
              <a:rPr lang="zh-CN" altLang="en-US" smtClean="0"/>
              <a:t>2021/3/18</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CB0C853-DC6C-4924-B1F2-08CE44BD3508}" type="slidenum">
              <a:rPr lang="zh-CN" altLang="en-US" smtClean="0"/>
              <a:t>‹#›</a:t>
            </a:fld>
            <a:endParaRPr lang="zh-CN" altLang="en-US"/>
          </a:p>
        </p:txBody>
      </p:sp>
    </p:spTree>
    <p:extLst>
      <p:ext uri="{BB962C8B-B14F-4D97-AF65-F5344CB8AC3E}">
        <p14:creationId xmlns:p14="http://schemas.microsoft.com/office/powerpoint/2010/main" val="178491274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E77FC2F-FDF9-4A3A-8E00-C9FCC9B036D8}" type="datetimeFigureOut">
              <a:rPr lang="zh-CN" altLang="en-US" smtClean="0"/>
              <a:t>2021/3/18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5E6C439-5B31-42A4-9D65-F2D199E8886B}" type="slidenum">
              <a:rPr lang="zh-CN" altLang="en-US" smtClean="0"/>
              <a:t>‹#›</a:t>
            </a:fld>
            <a:endParaRPr lang="zh-CN" altLang="en-US"/>
          </a:p>
        </p:txBody>
      </p:sp>
    </p:spTree>
    <p:extLst>
      <p:ext uri="{BB962C8B-B14F-4D97-AF65-F5344CB8AC3E}">
        <p14:creationId xmlns:p14="http://schemas.microsoft.com/office/powerpoint/2010/main" val="859130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F5E6C439-5B31-42A4-9D65-F2D199E8886B}"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685800" rtl="0" eaLnBrk="1" fontAlgn="auto" latinLnBrk="0" hangingPunct="1">
                <a:lnSpc>
                  <a:spcPct val="100000"/>
                </a:lnSpc>
                <a:spcBef>
                  <a:spcPts val="0"/>
                </a:spcBef>
                <a:spcAft>
                  <a:spcPts val="0"/>
                </a:spcAft>
                <a:buClrTx/>
                <a:buSzTx/>
                <a:buFontTx/>
                <a:buNone/>
                <a:tabLst/>
                <a:defRPr/>
              </a:pPr>
              <a:t>1</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6825974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不断拔高</a:t>
            </a:r>
            <a:r>
              <a:rPr lang="en-US" altLang="zh-CN" dirty="0" err="1"/>
              <a:t>theta_s</a:t>
            </a:r>
            <a:r>
              <a:rPr lang="zh-CN" altLang="en-US" dirty="0"/>
              <a:t>下的</a:t>
            </a:r>
            <a:r>
              <a:rPr lang="en-US" altLang="zh-CN" dirty="0"/>
              <a:t>x</a:t>
            </a:r>
            <a:r>
              <a:rPr lang="zh-CN" altLang="en-US" dirty="0"/>
              <a:t>对数似然函数的上限，直到收敛</a:t>
            </a:r>
          </a:p>
        </p:txBody>
      </p:sp>
      <p:sp>
        <p:nvSpPr>
          <p:cNvPr id="4" name="灯片编号占位符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F5E6C439-5B31-42A4-9D65-F2D199E8886B}"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685800" rtl="0" eaLnBrk="1" fontAlgn="auto" latinLnBrk="0" hangingPunct="1">
                <a:lnSpc>
                  <a:spcPct val="100000"/>
                </a:lnSpc>
                <a:spcBef>
                  <a:spcPts val="0"/>
                </a:spcBef>
                <a:spcAft>
                  <a:spcPts val="0"/>
                </a:spcAft>
                <a:buClrTx/>
                <a:buSzTx/>
                <a:buFontTx/>
                <a:buNone/>
                <a:tabLst/>
                <a:defRPr/>
              </a:pPr>
              <a:t>10</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1622244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latin typeface="Times New Roman" panose="02020603050405020304" pitchFamily="18" charset="0"/>
                <a:ea typeface="黑体" panose="02010609060101010101" pitchFamily="49" charset="-122"/>
                <a:cs typeface="Times New Roman" panose="02020603050405020304" pitchFamily="18" charset="0"/>
              </a:rPr>
              <a:t>要从最真实的上帝视角来看</a:t>
            </a:r>
            <a:endParaRPr lang="zh-CN" altLang="en-US" dirty="0"/>
          </a:p>
        </p:txBody>
      </p:sp>
      <p:sp>
        <p:nvSpPr>
          <p:cNvPr id="4" name="灯片编号占位符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F5E6C439-5B31-42A4-9D65-F2D199E8886B}"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685800" rtl="0" eaLnBrk="1" fontAlgn="auto" latinLnBrk="0" hangingPunct="1">
                <a:lnSpc>
                  <a:spcPct val="100000"/>
                </a:lnSpc>
                <a:spcBef>
                  <a:spcPts val="0"/>
                </a:spcBef>
                <a:spcAft>
                  <a:spcPts val="0"/>
                </a:spcAft>
                <a:buClrTx/>
                <a:buSzTx/>
                <a:buFontTx/>
                <a:buNone/>
                <a:tabLst/>
                <a:defRPr/>
              </a:pPr>
              <a:t>11</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5372609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KL&gt;=0</a:t>
            </a:r>
            <a:endParaRPr lang="zh-CN" altLang="en-US" dirty="0"/>
          </a:p>
        </p:txBody>
      </p:sp>
      <p:sp>
        <p:nvSpPr>
          <p:cNvPr id="4" name="灯片编号占位符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F5E6C439-5B31-42A4-9D65-F2D199E8886B}"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685800" rtl="0" eaLnBrk="1" fontAlgn="auto" latinLnBrk="0" hangingPunct="1">
                <a:lnSpc>
                  <a:spcPct val="100000"/>
                </a:lnSpc>
                <a:spcBef>
                  <a:spcPts val="0"/>
                </a:spcBef>
                <a:spcAft>
                  <a:spcPts val="0"/>
                </a:spcAft>
                <a:buClrTx/>
                <a:buSzTx/>
                <a:buFontTx/>
                <a:buNone/>
                <a:tabLst/>
                <a:defRPr/>
              </a:pPr>
              <a:t>12</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2003455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F5E6C439-5B31-42A4-9D65-F2D199E8886B}"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685800" rtl="0" eaLnBrk="1" fontAlgn="auto" latinLnBrk="0" hangingPunct="1">
                <a:lnSpc>
                  <a:spcPct val="100000"/>
                </a:lnSpc>
                <a:spcBef>
                  <a:spcPts val="0"/>
                </a:spcBef>
                <a:spcAft>
                  <a:spcPts val="0"/>
                </a:spcAft>
                <a:buClrTx/>
                <a:buSzTx/>
                <a:buFontTx/>
                <a:buNone/>
                <a:tabLst/>
                <a:defRPr/>
              </a:pPr>
              <a:t>13</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4151385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F5E6C439-5B31-42A4-9D65-F2D199E8886B}"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685800" rtl="0" eaLnBrk="1" fontAlgn="auto" latinLnBrk="0" hangingPunct="1">
                <a:lnSpc>
                  <a:spcPct val="100000"/>
                </a:lnSpc>
                <a:spcBef>
                  <a:spcPts val="0"/>
                </a:spcBef>
                <a:spcAft>
                  <a:spcPts val="0"/>
                </a:spcAft>
                <a:buClrTx/>
                <a:buSzTx/>
                <a:buFontTx/>
                <a:buNone/>
                <a:tabLst/>
                <a:defRPr/>
              </a:pPr>
              <a:t>14</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42132867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F5E6C439-5B31-42A4-9D65-F2D199E8886B}"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685800" rtl="0" eaLnBrk="1" fontAlgn="auto" latinLnBrk="0" hangingPunct="1">
                <a:lnSpc>
                  <a:spcPct val="100000"/>
                </a:lnSpc>
                <a:spcBef>
                  <a:spcPts val="0"/>
                </a:spcBef>
                <a:spcAft>
                  <a:spcPts val="0"/>
                </a:spcAft>
                <a:buClrTx/>
                <a:buSzTx/>
                <a:buFontTx/>
                <a:buNone/>
                <a:tabLst/>
                <a:defRPr/>
              </a:pPr>
              <a:t>15</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8915296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F5E6C439-5B31-42A4-9D65-F2D199E8886B}"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685800" rtl="0" eaLnBrk="1" fontAlgn="auto" latinLnBrk="0" hangingPunct="1">
                <a:lnSpc>
                  <a:spcPct val="100000"/>
                </a:lnSpc>
                <a:spcBef>
                  <a:spcPts val="0"/>
                </a:spcBef>
                <a:spcAft>
                  <a:spcPts val="0"/>
                </a:spcAft>
                <a:buClrTx/>
                <a:buSzTx/>
                <a:buFontTx/>
                <a:buNone/>
                <a:tabLst/>
                <a:defRPr/>
              </a:pPr>
              <a:t>16</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5617929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F5E6C439-5B31-42A4-9D65-F2D199E8886B}"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685800" rtl="0" eaLnBrk="1" fontAlgn="auto" latinLnBrk="0" hangingPunct="1">
                <a:lnSpc>
                  <a:spcPct val="100000"/>
                </a:lnSpc>
                <a:spcBef>
                  <a:spcPts val="0"/>
                </a:spcBef>
                <a:spcAft>
                  <a:spcPts val="0"/>
                </a:spcAft>
                <a:buClrTx/>
                <a:buSzTx/>
                <a:buFontTx/>
                <a:buNone/>
                <a:tabLst/>
                <a:defRPr/>
              </a:pPr>
              <a:t>17</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4986285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F5E6C439-5B31-42A4-9D65-F2D199E8886B}"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685800" rtl="0" eaLnBrk="1" fontAlgn="auto" latinLnBrk="0" hangingPunct="1">
                <a:lnSpc>
                  <a:spcPct val="100000"/>
                </a:lnSpc>
                <a:spcBef>
                  <a:spcPts val="0"/>
                </a:spcBef>
                <a:spcAft>
                  <a:spcPts val="0"/>
                </a:spcAft>
                <a:buClrTx/>
                <a:buSzTx/>
                <a:buFontTx/>
                <a:buNone/>
                <a:tabLst/>
                <a:defRPr/>
              </a:pPr>
              <a:t>18</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28757418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F5E6C439-5B31-42A4-9D65-F2D199E8886B}"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685800" rtl="0" eaLnBrk="1" fontAlgn="auto" latinLnBrk="0" hangingPunct="1">
                <a:lnSpc>
                  <a:spcPct val="100000"/>
                </a:lnSpc>
                <a:spcBef>
                  <a:spcPts val="0"/>
                </a:spcBef>
                <a:spcAft>
                  <a:spcPts val="0"/>
                </a:spcAft>
                <a:buClrTx/>
                <a:buSzTx/>
                <a:buFontTx/>
                <a:buNone/>
                <a:tabLst/>
                <a:defRPr/>
              </a:pPr>
              <a:t>19</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41592565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F5E6C439-5B31-42A4-9D65-F2D199E8886B}"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685800" rtl="0" eaLnBrk="1" fontAlgn="auto" latinLnBrk="0" hangingPunct="1">
                <a:lnSpc>
                  <a:spcPct val="100000"/>
                </a:lnSpc>
                <a:spcBef>
                  <a:spcPts val="0"/>
                </a:spcBef>
                <a:spcAft>
                  <a:spcPts val="0"/>
                </a:spcAft>
                <a:buClrTx/>
                <a:buSzTx/>
                <a:buFontTx/>
                <a:buNone/>
                <a:tabLst/>
                <a:defRPr/>
              </a:pPr>
              <a:t>2</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83398978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F5E6C439-5B31-42A4-9D65-F2D199E8886B}"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685800" rtl="0" eaLnBrk="1" fontAlgn="auto" latinLnBrk="0" hangingPunct="1">
                <a:lnSpc>
                  <a:spcPct val="100000"/>
                </a:lnSpc>
                <a:spcBef>
                  <a:spcPts val="0"/>
                </a:spcBef>
                <a:spcAft>
                  <a:spcPts val="0"/>
                </a:spcAft>
                <a:buClrTx/>
                <a:buSzTx/>
                <a:buFontTx/>
                <a:buNone/>
                <a:tabLst/>
                <a:defRPr/>
              </a:pPr>
              <a:t>20</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8021689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5E6C439-5B31-42A4-9D65-F2D199E8886B}" type="slidenum">
              <a:rPr lang="zh-CN" altLang="en-US" smtClean="0"/>
              <a:t>21</a:t>
            </a:fld>
            <a:endParaRPr lang="zh-CN" altLang="en-US"/>
          </a:p>
        </p:txBody>
      </p:sp>
    </p:spTree>
    <p:extLst>
      <p:ext uri="{BB962C8B-B14F-4D97-AF65-F5344CB8AC3E}">
        <p14:creationId xmlns:p14="http://schemas.microsoft.com/office/powerpoint/2010/main" val="6518817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F5E6C439-5B31-42A4-9D65-F2D199E8886B}"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685800" rtl="0" eaLnBrk="1" fontAlgn="auto" latinLnBrk="0" hangingPunct="1">
                <a:lnSpc>
                  <a:spcPct val="100000"/>
                </a:lnSpc>
                <a:spcBef>
                  <a:spcPts val="0"/>
                </a:spcBef>
                <a:spcAft>
                  <a:spcPts val="0"/>
                </a:spcAft>
                <a:buClrTx/>
                <a:buSzTx/>
                <a:buFontTx/>
                <a:buNone/>
                <a:tabLst/>
                <a:defRPr/>
              </a:pPr>
              <a:t>22</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22055771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F5E6C439-5B31-42A4-9D65-F2D199E8886B}"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685800" rtl="0" eaLnBrk="1" fontAlgn="auto" latinLnBrk="0" hangingPunct="1">
                <a:lnSpc>
                  <a:spcPct val="100000"/>
                </a:lnSpc>
                <a:spcBef>
                  <a:spcPts val="0"/>
                </a:spcBef>
                <a:spcAft>
                  <a:spcPts val="0"/>
                </a:spcAft>
                <a:buClrTx/>
                <a:buSzTx/>
                <a:buFontTx/>
                <a:buNone/>
                <a:tabLst/>
                <a:defRPr/>
              </a:pPr>
              <a:t>23</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7375492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F5E6C439-5B31-42A4-9D65-F2D199E8886B}"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685800" rtl="0" eaLnBrk="1" fontAlgn="auto" latinLnBrk="0" hangingPunct="1">
                <a:lnSpc>
                  <a:spcPct val="100000"/>
                </a:lnSpc>
                <a:spcBef>
                  <a:spcPts val="0"/>
                </a:spcBef>
                <a:spcAft>
                  <a:spcPts val="0"/>
                </a:spcAft>
                <a:buClrTx/>
                <a:buSzTx/>
                <a:buFontTx/>
                <a:buNone/>
                <a:tabLst/>
                <a:defRPr/>
              </a:pPr>
              <a:t>24</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87267986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F5E6C439-5B31-42A4-9D65-F2D199E8886B}"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685800" rtl="0" eaLnBrk="1" fontAlgn="auto" latinLnBrk="0" hangingPunct="1">
                <a:lnSpc>
                  <a:spcPct val="100000"/>
                </a:lnSpc>
                <a:spcBef>
                  <a:spcPts val="0"/>
                </a:spcBef>
                <a:spcAft>
                  <a:spcPts val="0"/>
                </a:spcAft>
                <a:buClrTx/>
                <a:buSzTx/>
                <a:buFontTx/>
                <a:buNone/>
                <a:tabLst/>
                <a:defRPr/>
              </a:pPr>
              <a:t>25</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52488254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F5E6C439-5B31-42A4-9D65-F2D199E8886B}"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685800" rtl="0" eaLnBrk="1" fontAlgn="auto" latinLnBrk="0" hangingPunct="1">
                <a:lnSpc>
                  <a:spcPct val="100000"/>
                </a:lnSpc>
                <a:spcBef>
                  <a:spcPts val="0"/>
                </a:spcBef>
                <a:spcAft>
                  <a:spcPts val="0"/>
                </a:spcAft>
                <a:buClrTx/>
                <a:buSzTx/>
                <a:buFontTx/>
                <a:buNone/>
                <a:tabLst/>
                <a:defRPr/>
              </a:pPr>
              <a:t>26</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95742442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F5E6C439-5B31-42A4-9D65-F2D199E8886B}"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685800" rtl="0" eaLnBrk="1" fontAlgn="auto" latinLnBrk="0" hangingPunct="1">
                <a:lnSpc>
                  <a:spcPct val="100000"/>
                </a:lnSpc>
                <a:spcBef>
                  <a:spcPts val="0"/>
                </a:spcBef>
                <a:spcAft>
                  <a:spcPts val="0"/>
                </a:spcAft>
                <a:buClrTx/>
                <a:buSzTx/>
                <a:buFontTx/>
                <a:buNone/>
                <a:tabLst/>
                <a:defRPr/>
              </a:pPr>
              <a:t>27</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91066945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F5E6C439-5B31-42A4-9D65-F2D199E8886B}"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685800" rtl="0" eaLnBrk="1" fontAlgn="auto" latinLnBrk="0" hangingPunct="1">
                <a:lnSpc>
                  <a:spcPct val="100000"/>
                </a:lnSpc>
                <a:spcBef>
                  <a:spcPts val="0"/>
                </a:spcBef>
                <a:spcAft>
                  <a:spcPts val="0"/>
                </a:spcAft>
                <a:buClrTx/>
                <a:buSzTx/>
                <a:buFontTx/>
                <a:buNone/>
                <a:tabLst/>
                <a:defRPr/>
              </a:pPr>
              <a:t>28</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25825155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F5E6C439-5B31-42A4-9D65-F2D199E8886B}"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685800" rtl="0" eaLnBrk="1" fontAlgn="auto" latinLnBrk="0" hangingPunct="1">
                <a:lnSpc>
                  <a:spcPct val="100000"/>
                </a:lnSpc>
                <a:spcBef>
                  <a:spcPts val="0"/>
                </a:spcBef>
                <a:spcAft>
                  <a:spcPts val="0"/>
                </a:spcAft>
                <a:buClrTx/>
                <a:buSzTx/>
                <a:buFontTx/>
                <a:buNone/>
                <a:tabLst/>
                <a:defRPr/>
              </a:pPr>
              <a:t>29</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7505877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5E6C439-5B31-42A4-9D65-F2D199E8886B}" type="slidenum">
              <a:rPr lang="zh-CN" altLang="en-US" smtClean="0"/>
              <a:t>3</a:t>
            </a:fld>
            <a:endParaRPr lang="zh-CN" altLang="en-US"/>
          </a:p>
        </p:txBody>
      </p:sp>
    </p:spTree>
    <p:extLst>
      <p:ext uri="{BB962C8B-B14F-4D97-AF65-F5344CB8AC3E}">
        <p14:creationId xmlns:p14="http://schemas.microsoft.com/office/powerpoint/2010/main" val="314841076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F5E6C439-5B31-42A4-9D65-F2D199E8886B}"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685800" rtl="0" eaLnBrk="1" fontAlgn="auto" latinLnBrk="0" hangingPunct="1">
                <a:lnSpc>
                  <a:spcPct val="100000"/>
                </a:lnSpc>
                <a:spcBef>
                  <a:spcPts val="0"/>
                </a:spcBef>
                <a:spcAft>
                  <a:spcPts val="0"/>
                </a:spcAft>
                <a:buClrTx/>
                <a:buSzTx/>
                <a:buFontTx/>
                <a:buNone/>
                <a:tabLst/>
                <a:defRPr/>
              </a:pPr>
              <a:t>30</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42120509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F5E6C439-5B31-42A4-9D65-F2D199E8886B}"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685800" rtl="0" eaLnBrk="1" fontAlgn="auto" latinLnBrk="0" hangingPunct="1">
                <a:lnSpc>
                  <a:spcPct val="100000"/>
                </a:lnSpc>
                <a:spcBef>
                  <a:spcPts val="0"/>
                </a:spcBef>
                <a:spcAft>
                  <a:spcPts val="0"/>
                </a:spcAft>
                <a:buClrTx/>
                <a:buSzTx/>
                <a:buFontTx/>
                <a:buNone/>
                <a:tabLst/>
                <a:defRPr/>
              </a:pPr>
              <a:t>31</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3148642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dirty="0" err="1">
                <a:latin typeface="Times New Roman" panose="02020603050405020304" pitchFamily="18" charset="0"/>
                <a:ea typeface="黑体" panose="02010609060101010101" pitchFamily="49" charset="-122"/>
                <a:cs typeface="Times New Roman" panose="02020603050405020304" pitchFamily="18" charset="0"/>
              </a:rPr>
              <a:t>windowSize</a:t>
            </a:r>
            <a:r>
              <a:rPr lang="zh-CN" altLang="en-US" sz="1200" dirty="0">
                <a:latin typeface="Times New Roman" panose="02020603050405020304" pitchFamily="18" charset="0"/>
                <a:ea typeface="黑体" panose="02010609060101010101" pitchFamily="49" charset="-122"/>
                <a:cs typeface="Times New Roman" panose="02020603050405020304" pitchFamily="18" charset="0"/>
              </a:rPr>
              <a:t>越大，模型越钝；</a:t>
            </a:r>
            <a:r>
              <a:rPr lang="en-US" altLang="zh-CN" sz="1200" dirty="0" err="1">
                <a:latin typeface="Times New Roman" panose="02020603050405020304" pitchFamily="18" charset="0"/>
                <a:ea typeface="黑体" panose="02010609060101010101" pitchFamily="49" charset="-122"/>
                <a:cs typeface="Times New Roman" panose="02020603050405020304" pitchFamily="18" charset="0"/>
              </a:rPr>
              <a:t>windowSize</a:t>
            </a:r>
            <a:r>
              <a:rPr lang="zh-CN" altLang="en-US" sz="1200" dirty="0">
                <a:latin typeface="Times New Roman" panose="02020603050405020304" pitchFamily="18" charset="0"/>
                <a:ea typeface="黑体" panose="02010609060101010101" pitchFamily="49" charset="-122"/>
                <a:cs typeface="Times New Roman" panose="02020603050405020304" pitchFamily="18" charset="0"/>
              </a:rPr>
              <a:t>越小，模型越敏感；</a:t>
            </a:r>
            <a:endParaRPr lang="zh-CN" altLang="en-US" dirty="0"/>
          </a:p>
        </p:txBody>
      </p:sp>
      <p:sp>
        <p:nvSpPr>
          <p:cNvPr id="4" name="灯片编号占位符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F5E6C439-5B31-42A4-9D65-F2D199E8886B}"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685800" rtl="0" eaLnBrk="1" fontAlgn="auto" latinLnBrk="0" hangingPunct="1">
                <a:lnSpc>
                  <a:spcPct val="100000"/>
                </a:lnSpc>
                <a:spcBef>
                  <a:spcPts val="0"/>
                </a:spcBef>
                <a:spcAft>
                  <a:spcPts val="0"/>
                </a:spcAft>
                <a:buClrTx/>
                <a:buSzTx/>
                <a:buFontTx/>
                <a:buNone/>
                <a:tabLst/>
                <a:defRPr/>
              </a:pPr>
              <a:t>32</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35861740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5E6C439-5B31-42A4-9D65-F2D199E8886B}" type="slidenum">
              <a:rPr lang="zh-CN" altLang="en-US" smtClean="0"/>
              <a:t>33</a:t>
            </a:fld>
            <a:endParaRPr lang="zh-CN" altLang="en-US"/>
          </a:p>
        </p:txBody>
      </p:sp>
    </p:spTree>
    <p:extLst>
      <p:ext uri="{BB962C8B-B14F-4D97-AF65-F5344CB8AC3E}">
        <p14:creationId xmlns:p14="http://schemas.microsoft.com/office/powerpoint/2010/main" val="98344018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F5E6C439-5B31-42A4-9D65-F2D199E8886B}"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685800" rtl="0" eaLnBrk="1" fontAlgn="auto" latinLnBrk="0" hangingPunct="1">
                <a:lnSpc>
                  <a:spcPct val="100000"/>
                </a:lnSpc>
                <a:spcBef>
                  <a:spcPts val="0"/>
                </a:spcBef>
                <a:spcAft>
                  <a:spcPts val="0"/>
                </a:spcAft>
                <a:buClrTx/>
                <a:buSzTx/>
                <a:buFontTx/>
                <a:buNone/>
                <a:tabLst/>
                <a:defRPr/>
              </a:pPr>
              <a:t>34</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57887245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F5E6C439-5B31-42A4-9D65-F2D199E8886B}"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685800" rtl="0" eaLnBrk="1" fontAlgn="auto" latinLnBrk="0" hangingPunct="1">
                <a:lnSpc>
                  <a:spcPct val="100000"/>
                </a:lnSpc>
                <a:spcBef>
                  <a:spcPts val="0"/>
                </a:spcBef>
                <a:spcAft>
                  <a:spcPts val="0"/>
                </a:spcAft>
                <a:buClrTx/>
                <a:buSzTx/>
                <a:buFontTx/>
                <a:buNone/>
                <a:tabLst/>
                <a:defRPr/>
              </a:pPr>
              <a:t>35</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21312736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F5E6C439-5B31-42A4-9D65-F2D199E8886B}"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685800" rtl="0" eaLnBrk="1" fontAlgn="auto" latinLnBrk="0" hangingPunct="1">
                <a:lnSpc>
                  <a:spcPct val="100000"/>
                </a:lnSpc>
                <a:spcBef>
                  <a:spcPts val="0"/>
                </a:spcBef>
                <a:spcAft>
                  <a:spcPts val="0"/>
                </a:spcAft>
                <a:buClrTx/>
                <a:buSzTx/>
                <a:buFontTx/>
                <a:buNone/>
                <a:tabLst/>
                <a:defRPr/>
              </a:pPr>
              <a:t>36</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25457038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F5E6C439-5B31-42A4-9D65-F2D199E8886B}"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685800" rtl="0" eaLnBrk="1" fontAlgn="auto" latinLnBrk="0" hangingPunct="1">
                <a:lnSpc>
                  <a:spcPct val="100000"/>
                </a:lnSpc>
                <a:spcBef>
                  <a:spcPts val="0"/>
                </a:spcBef>
                <a:spcAft>
                  <a:spcPts val="0"/>
                </a:spcAft>
                <a:buClrTx/>
                <a:buSzTx/>
                <a:buFontTx/>
                <a:buNone/>
                <a:tabLst/>
                <a:defRPr/>
              </a:pPr>
              <a:t>37</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09685081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F5E6C439-5B31-42A4-9D65-F2D199E8886B}"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685800" rtl="0" eaLnBrk="1" fontAlgn="auto" latinLnBrk="0" hangingPunct="1">
                <a:lnSpc>
                  <a:spcPct val="100000"/>
                </a:lnSpc>
                <a:spcBef>
                  <a:spcPts val="0"/>
                </a:spcBef>
                <a:spcAft>
                  <a:spcPts val="0"/>
                </a:spcAft>
                <a:buClrTx/>
                <a:buSzTx/>
                <a:buFontTx/>
                <a:buNone/>
                <a:tabLst/>
                <a:defRPr/>
              </a:pPr>
              <a:t>38</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91926438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F5E6C439-5B31-42A4-9D65-F2D199E8886B}"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685800" rtl="0" eaLnBrk="1" fontAlgn="auto" latinLnBrk="0" hangingPunct="1">
                <a:lnSpc>
                  <a:spcPct val="100000"/>
                </a:lnSpc>
                <a:spcBef>
                  <a:spcPts val="0"/>
                </a:spcBef>
                <a:spcAft>
                  <a:spcPts val="0"/>
                </a:spcAft>
                <a:buClrTx/>
                <a:buSzTx/>
                <a:buFontTx/>
                <a:buNone/>
                <a:tabLst/>
                <a:defRPr/>
              </a:pPr>
              <a:t>39</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5847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Single-model</a:t>
            </a:r>
            <a:r>
              <a:rPr lang="zh-CN" altLang="en-US" dirty="0"/>
              <a:t>：通过</a:t>
            </a:r>
            <a:r>
              <a:rPr lang="en-US" altLang="zh-CN" dirty="0"/>
              <a:t>G(x)</a:t>
            </a:r>
            <a:r>
              <a:rPr lang="zh-CN" altLang="en-US" dirty="0"/>
              <a:t>转换来消除数据分布中的多模态特征，而后利用传统的监测模型，通过一个特定的决策函数</a:t>
            </a:r>
            <a:r>
              <a:rPr lang="en-US" altLang="zh-CN" dirty="0"/>
              <a:t>F(z)</a:t>
            </a:r>
            <a:r>
              <a:rPr lang="zh-CN" altLang="en-US" dirty="0"/>
              <a:t>，将经过</a:t>
            </a:r>
            <a:r>
              <a:rPr lang="en-US" altLang="zh-CN" dirty="0"/>
              <a:t>G(s)</a:t>
            </a:r>
            <a:r>
              <a:rPr lang="zh-CN" altLang="en-US" dirty="0"/>
              <a:t>转换后的特征变换到故障空间</a:t>
            </a:r>
            <a:r>
              <a:rPr lang="en-US" altLang="zh-CN" dirty="0"/>
              <a:t>f</a:t>
            </a:r>
            <a:r>
              <a:rPr lang="zh-CN" altLang="en-US" dirty="0"/>
              <a:t>，从而完成对多模态过程的单模型监测。模型较为简单</a:t>
            </a:r>
            <a:endParaRPr lang="en-US" altLang="zh-CN" dirty="0"/>
          </a:p>
          <a:p>
            <a:r>
              <a:rPr lang="en-US" altLang="zh-CN" dirty="0"/>
              <a:t>Multiple-model with Decision-function</a:t>
            </a:r>
            <a:r>
              <a:rPr lang="zh-CN" altLang="en-US" dirty="0"/>
              <a:t>：相当于离线情况下对大量不同正常模态下的数据建立监测模型后，在线应用时通过一个决策函数</a:t>
            </a:r>
            <a:r>
              <a:rPr lang="en-US" altLang="zh-CN" dirty="0"/>
              <a:t>H(x)</a:t>
            </a:r>
            <a:r>
              <a:rPr lang="zh-CN" altLang="en-US" dirty="0"/>
              <a:t>来判断当前过程的操作模态属于离线情况下建立的哪个模态，再调用相应的监测模型予以监测。相比于</a:t>
            </a:r>
            <a:r>
              <a:rPr lang="en-US" altLang="zh-CN" dirty="0"/>
              <a:t>Single</a:t>
            </a:r>
            <a:r>
              <a:rPr lang="zh-CN" altLang="en-US" dirty="0"/>
              <a:t>的而言增加了模型的分辨率，但也带来了更大的复杂度。</a:t>
            </a:r>
            <a:endParaRPr lang="en-US" altLang="zh-CN" dirty="0"/>
          </a:p>
          <a:p>
            <a:r>
              <a:rPr lang="en-US" altLang="zh-CN" dirty="0"/>
              <a:t>Multiple-model with Bayesian fusion</a:t>
            </a:r>
            <a:r>
              <a:rPr lang="zh-CN" altLang="en-US" dirty="0"/>
              <a:t>：从概率的角度考虑所有监测模型的决策，从而可以自然地处理噪声数据，并能够通过每个模态的后验去做概率上的加权。因此在贝叶斯融合的框架下，每个模态可以被独立地建模，且贝叶斯推断策略在线应用时可以即时地考虑建立的所有模态的监测模型，相对而言更加精准。</a:t>
            </a:r>
          </a:p>
        </p:txBody>
      </p:sp>
      <p:sp>
        <p:nvSpPr>
          <p:cNvPr id="4" name="灯片编号占位符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F5E6C439-5B31-42A4-9D65-F2D199E8886B}"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685800" rtl="0" eaLnBrk="1" fontAlgn="auto" latinLnBrk="0" hangingPunct="1">
                <a:lnSpc>
                  <a:spcPct val="100000"/>
                </a:lnSpc>
                <a:spcBef>
                  <a:spcPts val="0"/>
                </a:spcBef>
                <a:spcAft>
                  <a:spcPts val="0"/>
                </a:spcAft>
                <a:buClrTx/>
                <a:buSzTx/>
                <a:buFontTx/>
                <a:buNone/>
                <a:tabLst/>
                <a:defRPr/>
              </a:pPr>
              <a:t>4</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93005527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F5E6C439-5B31-42A4-9D65-F2D199E8886B}"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685800" rtl="0" eaLnBrk="1" fontAlgn="auto" latinLnBrk="0" hangingPunct="1">
                <a:lnSpc>
                  <a:spcPct val="100000"/>
                </a:lnSpc>
                <a:spcBef>
                  <a:spcPts val="0"/>
                </a:spcBef>
                <a:spcAft>
                  <a:spcPts val="0"/>
                </a:spcAft>
                <a:buClrTx/>
                <a:buSzTx/>
                <a:buFontTx/>
                <a:buNone/>
                <a:tabLst/>
                <a:defRPr/>
              </a:pPr>
              <a:t>40</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99501712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F5E6C439-5B31-42A4-9D65-F2D199E8886B}"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685800" rtl="0" eaLnBrk="1" fontAlgn="auto" latinLnBrk="0" hangingPunct="1">
                <a:lnSpc>
                  <a:spcPct val="100000"/>
                </a:lnSpc>
                <a:spcBef>
                  <a:spcPts val="0"/>
                </a:spcBef>
                <a:spcAft>
                  <a:spcPts val="0"/>
                </a:spcAft>
                <a:buClrTx/>
                <a:buSzTx/>
                <a:buFontTx/>
                <a:buNone/>
                <a:tabLst/>
                <a:defRPr/>
              </a:pPr>
              <a:t>41</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99622270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F5E6C439-5B31-42A4-9D65-F2D199E8886B}"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685800" rtl="0" eaLnBrk="1" fontAlgn="auto" latinLnBrk="0" hangingPunct="1">
                <a:lnSpc>
                  <a:spcPct val="100000"/>
                </a:lnSpc>
                <a:spcBef>
                  <a:spcPts val="0"/>
                </a:spcBef>
                <a:spcAft>
                  <a:spcPts val="0"/>
                </a:spcAft>
                <a:buClrTx/>
                <a:buSzTx/>
                <a:buFontTx/>
                <a:buNone/>
                <a:tabLst/>
                <a:defRPr/>
              </a:pPr>
              <a:t>42</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77691152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F5E6C439-5B31-42A4-9D65-F2D199E8886B}"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685800" rtl="0" eaLnBrk="1" fontAlgn="auto" latinLnBrk="0" hangingPunct="1">
                <a:lnSpc>
                  <a:spcPct val="100000"/>
                </a:lnSpc>
                <a:spcBef>
                  <a:spcPts val="0"/>
                </a:spcBef>
                <a:spcAft>
                  <a:spcPts val="0"/>
                </a:spcAft>
                <a:buClrTx/>
                <a:buSzTx/>
                <a:buFontTx/>
                <a:buNone/>
                <a:tabLst/>
                <a:defRPr/>
              </a:pPr>
              <a:t>43</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92095474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数据集</a:t>
            </a:r>
            <a:r>
              <a:rPr lang="en-US" altLang="zh-CN" sz="1200" b="0" i="0" kern="1200" dirty="0">
                <a:solidFill>
                  <a:schemeClr val="tx1"/>
                </a:solidFill>
                <a:effectLst/>
                <a:latin typeface="+mn-lt"/>
                <a:ea typeface="+mn-ea"/>
                <a:cs typeface="+mn-cs"/>
              </a:rPr>
              <a:t>5.2</a:t>
            </a:r>
            <a:r>
              <a:rPr lang="zh-CN" altLang="en-US" sz="1200" b="0" i="0" kern="1200" dirty="0">
                <a:solidFill>
                  <a:schemeClr val="tx1"/>
                </a:solidFill>
                <a:effectLst/>
                <a:latin typeface="+mn-lt"/>
                <a:ea typeface="+mn-ea"/>
                <a:cs typeface="+mn-cs"/>
              </a:rPr>
              <a:t>中的故障是通过将空气和水的流速降低到段塞产生的区域而产生的。</a:t>
            </a:r>
            <a:br>
              <a:rPr lang="zh-CN" altLang="en-US" sz="1200" b="0" i="0" kern="1200" dirty="0">
                <a:solidFill>
                  <a:schemeClr val="tx1"/>
                </a:solidFill>
                <a:effectLst/>
                <a:latin typeface="+mn-lt"/>
                <a:ea typeface="+mn-ea"/>
                <a:cs typeface="+mn-cs"/>
              </a:rPr>
            </a:br>
            <a:r>
              <a:rPr lang="zh-CN" altLang="en-US" dirty="0"/>
              <a:t>在测试过程中，从正常到段塞状态，流速在不同的点发生变化。图</a:t>
            </a:r>
            <a:r>
              <a:rPr lang="en-US" altLang="zh-CN" dirty="0"/>
              <a:t>8(a)</a:t>
            </a:r>
            <a:r>
              <a:rPr lang="zh-CN" altLang="en-US" dirty="0"/>
              <a:t>表示为数据集</a:t>
            </a:r>
            <a:r>
              <a:rPr lang="en-US" altLang="zh-CN" dirty="0"/>
              <a:t>5.2</a:t>
            </a:r>
            <a:r>
              <a:rPr lang="zh-CN" altLang="en-US" dirty="0"/>
              <a:t>选择的操作条件，其中预期产生段塞的流量组合用灰色阴影表示。</a:t>
            </a:r>
            <a:br>
              <a:rPr lang="zh-CN" altLang="en-US" dirty="0"/>
            </a:br>
            <a:r>
              <a:rPr lang="zh-CN" altLang="en-US" dirty="0"/>
              <a:t>在立管底部</a:t>
            </a:r>
            <a:r>
              <a:rPr lang="en-US" altLang="zh-CN" dirty="0"/>
              <a:t>(PT401)</a:t>
            </a:r>
            <a:r>
              <a:rPr lang="zh-CN" altLang="en-US" dirty="0"/>
              <a:t>测量的压力如图</a:t>
            </a:r>
            <a:r>
              <a:rPr lang="en-US" altLang="zh-CN" dirty="0"/>
              <a:t>8(b)</a:t>
            </a:r>
            <a:r>
              <a:rPr lang="zh-CN" altLang="en-US" dirty="0"/>
              <a:t>所示，从图</a:t>
            </a:r>
            <a:r>
              <a:rPr lang="en-US" altLang="zh-CN" dirty="0"/>
              <a:t>8(b)</a:t>
            </a:r>
            <a:r>
              <a:rPr lang="zh-CN" altLang="en-US" dirty="0"/>
              <a:t>中可以看到段塞引起的压力振荡</a:t>
            </a:r>
          </a:p>
        </p:txBody>
      </p:sp>
      <p:sp>
        <p:nvSpPr>
          <p:cNvPr id="4" name="灯片编号占位符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F5E6C439-5B31-42A4-9D65-F2D199E8886B}"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685800" rtl="0" eaLnBrk="1" fontAlgn="auto" latinLnBrk="0" hangingPunct="1">
                <a:lnSpc>
                  <a:spcPct val="100000"/>
                </a:lnSpc>
                <a:spcBef>
                  <a:spcPts val="0"/>
                </a:spcBef>
                <a:spcAft>
                  <a:spcPts val="0"/>
                </a:spcAft>
                <a:buClrTx/>
                <a:buSzTx/>
                <a:buFontTx/>
                <a:buNone/>
                <a:tabLst/>
                <a:defRPr/>
              </a:pPr>
              <a:t>44</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57527285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F5E6C439-5B31-42A4-9D65-F2D199E8886B}"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685800" rtl="0" eaLnBrk="1" fontAlgn="auto" latinLnBrk="0" hangingPunct="1">
                <a:lnSpc>
                  <a:spcPct val="100000"/>
                </a:lnSpc>
                <a:spcBef>
                  <a:spcPts val="0"/>
                </a:spcBef>
                <a:spcAft>
                  <a:spcPts val="0"/>
                </a:spcAft>
                <a:buClrTx/>
                <a:buSzTx/>
                <a:buFontTx/>
                <a:buNone/>
                <a:tabLst/>
                <a:defRPr/>
              </a:pPr>
              <a:t>45</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80246065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F5E6C439-5B31-42A4-9D65-F2D199E8886B}"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685800" rtl="0" eaLnBrk="1" fontAlgn="auto" latinLnBrk="0" hangingPunct="1">
                <a:lnSpc>
                  <a:spcPct val="100000"/>
                </a:lnSpc>
                <a:spcBef>
                  <a:spcPts val="0"/>
                </a:spcBef>
                <a:spcAft>
                  <a:spcPts val="0"/>
                </a:spcAft>
                <a:buClrTx/>
                <a:buSzTx/>
                <a:buFontTx/>
                <a:buNone/>
                <a:tabLst/>
                <a:defRPr/>
              </a:pPr>
              <a:t>46</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87954994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F5E6C439-5B31-42A4-9D65-F2D199E8886B}"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685800" rtl="0" eaLnBrk="1" fontAlgn="auto" latinLnBrk="0" hangingPunct="1">
                <a:lnSpc>
                  <a:spcPct val="100000"/>
                </a:lnSpc>
                <a:spcBef>
                  <a:spcPts val="0"/>
                </a:spcBef>
                <a:spcAft>
                  <a:spcPts val="0"/>
                </a:spcAft>
                <a:buClrTx/>
                <a:buSzTx/>
                <a:buFontTx/>
                <a:buNone/>
                <a:tabLst/>
                <a:defRPr/>
              </a:pPr>
              <a:t>47</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408875662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5E6C439-5B31-42A4-9D65-F2D199E8886B}" type="slidenum">
              <a:rPr lang="zh-CN" altLang="en-US" smtClean="0"/>
              <a:t>48</a:t>
            </a:fld>
            <a:endParaRPr lang="zh-CN" altLang="en-US"/>
          </a:p>
        </p:txBody>
      </p:sp>
    </p:spTree>
    <p:extLst>
      <p:ext uri="{BB962C8B-B14F-4D97-AF65-F5344CB8AC3E}">
        <p14:creationId xmlns:p14="http://schemas.microsoft.com/office/powerpoint/2010/main" val="21074837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假设了一个模态是一个高斯分布，这是非常局限的</a:t>
            </a:r>
          </a:p>
        </p:txBody>
      </p:sp>
      <p:sp>
        <p:nvSpPr>
          <p:cNvPr id="4" name="灯片编号占位符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F5E6C439-5B31-42A4-9D65-F2D199E8886B}"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685800" rtl="0" eaLnBrk="1" fontAlgn="auto" latinLnBrk="0" hangingPunct="1">
                <a:lnSpc>
                  <a:spcPct val="100000"/>
                </a:lnSpc>
                <a:spcBef>
                  <a:spcPts val="0"/>
                </a:spcBef>
                <a:spcAft>
                  <a:spcPts val="0"/>
                </a:spcAft>
                <a:buClrTx/>
                <a:buSzTx/>
                <a:buFontTx/>
                <a:buNone/>
                <a:tabLst/>
                <a:defRPr/>
              </a:pPr>
              <a:t>5</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6782634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F5E6C439-5B31-42A4-9D65-F2D199E8886B}"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685800" rtl="0" eaLnBrk="1" fontAlgn="auto" latinLnBrk="0" hangingPunct="1">
                <a:lnSpc>
                  <a:spcPct val="100000"/>
                </a:lnSpc>
                <a:spcBef>
                  <a:spcPts val="0"/>
                </a:spcBef>
                <a:spcAft>
                  <a:spcPts val="0"/>
                </a:spcAft>
                <a:buClrTx/>
                <a:buSzTx/>
                <a:buFontTx/>
                <a:buNone/>
                <a:tabLst/>
                <a:defRPr/>
              </a:pPr>
              <a:t>6</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1802769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5E6C439-5B31-42A4-9D65-F2D199E8886B}" type="slidenum">
              <a:rPr lang="zh-CN" altLang="en-US" smtClean="0"/>
              <a:t>7</a:t>
            </a:fld>
            <a:endParaRPr lang="zh-CN" altLang="en-US"/>
          </a:p>
        </p:txBody>
      </p:sp>
    </p:spTree>
    <p:extLst>
      <p:ext uri="{BB962C8B-B14F-4D97-AF65-F5344CB8AC3E}">
        <p14:creationId xmlns:p14="http://schemas.microsoft.com/office/powerpoint/2010/main" val="18598917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F5E6C439-5B31-42A4-9D65-F2D199E8886B}"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685800" rtl="0" eaLnBrk="1" fontAlgn="auto" latinLnBrk="0" hangingPunct="1">
                <a:lnSpc>
                  <a:spcPct val="100000"/>
                </a:lnSpc>
                <a:spcBef>
                  <a:spcPts val="0"/>
                </a:spcBef>
                <a:spcAft>
                  <a:spcPts val="0"/>
                </a:spcAft>
                <a:buClrTx/>
                <a:buSzTx/>
                <a:buFontTx/>
                <a:buNone/>
                <a:tabLst/>
                <a:defRPr/>
              </a:pPr>
              <a:t>8</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5282329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隐变量</a:t>
            </a:r>
            <a:r>
              <a:rPr lang="en-US" altLang="zh-CN" dirty="0"/>
              <a:t>z</a:t>
            </a:r>
            <a:r>
              <a:rPr lang="zh-CN" altLang="en-US" dirty="0"/>
              <a:t>可以联想一下生成模型，</a:t>
            </a:r>
            <a:r>
              <a:rPr lang="en-US" altLang="zh-CN" dirty="0"/>
              <a:t>VAE</a:t>
            </a:r>
            <a:r>
              <a:rPr lang="zh-CN" altLang="en-US" dirty="0"/>
              <a:t>、</a:t>
            </a:r>
            <a:r>
              <a:rPr lang="en-US" altLang="zh-CN" dirty="0"/>
              <a:t>GAN</a:t>
            </a:r>
            <a:r>
              <a:rPr lang="zh-CN" altLang="en-US" dirty="0"/>
              <a:t>、</a:t>
            </a:r>
            <a:r>
              <a:rPr lang="en-US" altLang="zh-CN" dirty="0"/>
              <a:t>PPCA</a:t>
            </a:r>
            <a:r>
              <a:rPr lang="zh-CN" altLang="en-US" dirty="0"/>
              <a:t>。其实这个</a:t>
            </a:r>
            <a:r>
              <a:rPr lang="en-US" altLang="zh-CN" dirty="0"/>
              <a:t>z</a:t>
            </a:r>
            <a:r>
              <a:rPr lang="zh-CN" altLang="en-US" dirty="0"/>
              <a:t>就是为了把</a:t>
            </a:r>
            <a:r>
              <a:rPr lang="en-US" altLang="zh-CN" dirty="0"/>
              <a:t>log</a:t>
            </a:r>
            <a:r>
              <a:rPr lang="zh-CN" altLang="en-US" dirty="0"/>
              <a:t>里面的加和给去掉，</a:t>
            </a:r>
            <a:r>
              <a:rPr lang="en-US" altLang="zh-CN" dirty="0"/>
              <a:t>GMM</a:t>
            </a:r>
            <a:r>
              <a:rPr lang="zh-CN" altLang="en-US" dirty="0"/>
              <a:t>里</a:t>
            </a:r>
            <a:r>
              <a:rPr lang="en-US" altLang="zh-CN" dirty="0"/>
              <a:t>z</a:t>
            </a:r>
            <a:r>
              <a:rPr lang="zh-CN" altLang="en-US" dirty="0"/>
              <a:t>可以指定</a:t>
            </a:r>
            <a:r>
              <a:rPr lang="en-US" altLang="zh-CN" dirty="0"/>
              <a:t>x</a:t>
            </a:r>
            <a:r>
              <a:rPr lang="zh-CN" altLang="en-US" dirty="0"/>
              <a:t>到底属于哪个高斯元，就可以去掉</a:t>
            </a:r>
            <a:r>
              <a:rPr lang="en-US" altLang="zh-CN" dirty="0"/>
              <a:t>log</a:t>
            </a:r>
            <a:r>
              <a:rPr lang="zh-CN" altLang="en-US" dirty="0"/>
              <a:t>里面的加和</a:t>
            </a:r>
            <a:endParaRPr lang="en-US" altLang="zh-CN" dirty="0"/>
          </a:p>
          <a:p>
            <a:r>
              <a:rPr lang="zh-CN" altLang="en-US" sz="1200" dirty="0">
                <a:latin typeface="Times New Roman" panose="02020603050405020304" pitchFamily="18" charset="0"/>
                <a:ea typeface="黑体" panose="02010609060101010101" pitchFamily="49" charset="-122"/>
                <a:cs typeface="Times New Roman" panose="02020603050405020304" pitchFamily="18" charset="0"/>
              </a:rPr>
              <a:t>称</a:t>
            </a:r>
            <a:r>
              <a:rPr lang="en-US" altLang="zh-CN" sz="1200" dirty="0">
                <a:latin typeface="Times New Roman" panose="02020603050405020304" pitchFamily="18" charset="0"/>
                <a:ea typeface="黑体" panose="02010609060101010101" pitchFamily="49" charset="-122"/>
                <a:cs typeface="Times New Roman" panose="02020603050405020304" pitchFamily="18" charset="0"/>
              </a:rPr>
              <a:t>{</a:t>
            </a:r>
            <a:r>
              <a:rPr lang="en-US" altLang="zh-CN" sz="1200" b="1" dirty="0" err="1">
                <a:latin typeface="Times New Roman" panose="02020603050405020304" pitchFamily="18" charset="0"/>
                <a:ea typeface="黑体" panose="02010609060101010101" pitchFamily="49" charset="-122"/>
                <a:cs typeface="Times New Roman" panose="02020603050405020304" pitchFamily="18" charset="0"/>
              </a:rPr>
              <a:t>x,z</a:t>
            </a:r>
            <a:r>
              <a:rPr lang="en-US" altLang="zh-CN" sz="1200" dirty="0">
                <a:latin typeface="Times New Roman" panose="02020603050405020304" pitchFamily="18" charset="0"/>
                <a:ea typeface="黑体" panose="02010609060101010101" pitchFamily="49" charset="-122"/>
                <a:cs typeface="Times New Roman" panose="02020603050405020304" pitchFamily="18" charset="0"/>
              </a:rPr>
              <a:t>}</a:t>
            </a:r>
            <a:r>
              <a:rPr lang="zh-CN" altLang="en-US" sz="1200" dirty="0">
                <a:latin typeface="Times New Roman" panose="02020603050405020304" pitchFamily="18" charset="0"/>
                <a:ea typeface="黑体" panose="02010609060101010101" pitchFamily="49" charset="-122"/>
                <a:cs typeface="Times New Roman" panose="02020603050405020304" pitchFamily="18" charset="0"/>
              </a:rPr>
              <a:t>为完整的数据，而单</a:t>
            </a:r>
            <a:r>
              <a:rPr lang="en-US" altLang="zh-CN" sz="1200" dirty="0">
                <a:latin typeface="Times New Roman" panose="02020603050405020304" pitchFamily="18" charset="0"/>
                <a:ea typeface="黑体" panose="02010609060101010101" pitchFamily="49" charset="-122"/>
                <a:cs typeface="Times New Roman" panose="02020603050405020304" pitchFamily="18" charset="0"/>
              </a:rPr>
              <a:t>x</a:t>
            </a:r>
            <a:r>
              <a:rPr lang="zh-CN" altLang="en-US" sz="1200" dirty="0">
                <a:latin typeface="Times New Roman" panose="02020603050405020304" pitchFamily="18" charset="0"/>
                <a:ea typeface="黑体" panose="02010609060101010101" pitchFamily="49" charset="-122"/>
                <a:cs typeface="Times New Roman" panose="02020603050405020304" pitchFamily="18" charset="0"/>
              </a:rPr>
              <a:t>为非完整数据</a:t>
            </a:r>
            <a:endParaRPr lang="en-US" altLang="zh-CN" sz="1200" dirty="0">
              <a:latin typeface="Times New Roman" panose="02020603050405020304" pitchFamily="18" charset="0"/>
              <a:ea typeface="黑体" panose="02010609060101010101" pitchFamily="49" charset="-122"/>
              <a:cs typeface="Times New Roman" panose="02020603050405020304" pitchFamily="18" charset="0"/>
            </a:endParaRPr>
          </a:p>
          <a:p>
            <a:r>
              <a:rPr lang="zh-CN" altLang="en-US" sz="1200" dirty="0">
                <a:latin typeface="Times New Roman" panose="02020603050405020304" pitchFamily="18" charset="0"/>
                <a:ea typeface="黑体" panose="02010609060101010101" pitchFamily="49" charset="-122"/>
                <a:cs typeface="Times New Roman" panose="02020603050405020304" pitchFamily="18" charset="0"/>
              </a:rPr>
              <a:t>推导已经讲过很多次了，就不细讲了，主体思想就是：通过引入一个隐变量</a:t>
            </a:r>
            <a:r>
              <a:rPr lang="en-US" altLang="zh-CN" sz="1200" dirty="0">
                <a:latin typeface="Times New Roman" panose="02020603050405020304" pitchFamily="18" charset="0"/>
                <a:ea typeface="黑体" panose="02010609060101010101" pitchFamily="49" charset="-122"/>
                <a:cs typeface="Times New Roman" panose="02020603050405020304" pitchFamily="18" charset="0"/>
              </a:rPr>
              <a:t>z</a:t>
            </a:r>
            <a:r>
              <a:rPr lang="zh-CN" altLang="en-US" sz="1200" dirty="0">
                <a:latin typeface="Times New Roman" panose="02020603050405020304" pitchFamily="18" charset="0"/>
                <a:ea typeface="黑体" panose="02010609060101010101" pitchFamily="49" charset="-122"/>
                <a:cs typeface="Times New Roman" panose="02020603050405020304" pitchFamily="18" charset="0"/>
              </a:rPr>
              <a:t>，使得对联合分布对数似然 </a:t>
            </a:r>
            <a:r>
              <a:rPr lang="en-US" altLang="zh-CN" sz="1200" dirty="0">
                <a:latin typeface="Times New Roman" panose="02020603050405020304" pitchFamily="18" charset="0"/>
                <a:ea typeface="黑体" panose="02010609060101010101" pitchFamily="49" charset="-122"/>
                <a:cs typeface="Times New Roman" panose="02020603050405020304" pitchFamily="18" charset="0"/>
              </a:rPr>
              <a:t>ln p(</a:t>
            </a:r>
            <a:r>
              <a:rPr lang="en-US" altLang="zh-CN" sz="1200" dirty="0" err="1">
                <a:latin typeface="Times New Roman" panose="02020603050405020304" pitchFamily="18" charset="0"/>
                <a:ea typeface="黑体" panose="02010609060101010101" pitchFamily="49" charset="-122"/>
                <a:cs typeface="Times New Roman" panose="02020603050405020304" pitchFamily="18" charset="0"/>
              </a:rPr>
              <a:t>x,z</a:t>
            </a:r>
            <a:r>
              <a:rPr lang="en-US" altLang="zh-CN" sz="1200" dirty="0">
                <a:latin typeface="Times New Roman" panose="02020603050405020304" pitchFamily="18" charset="0"/>
                <a:ea typeface="黑体" panose="02010609060101010101" pitchFamily="49" charset="-122"/>
                <a:cs typeface="Times New Roman" panose="02020603050405020304" pitchFamily="18" charset="0"/>
              </a:rPr>
              <a:t>)</a:t>
            </a:r>
            <a:r>
              <a:rPr lang="zh-CN" altLang="en-US" sz="1200" dirty="0">
                <a:latin typeface="Times New Roman" panose="02020603050405020304" pitchFamily="18" charset="0"/>
                <a:ea typeface="黑体" panose="02010609060101010101" pitchFamily="49" charset="-122"/>
                <a:cs typeface="Times New Roman" panose="02020603050405020304" pitchFamily="18" charset="0"/>
              </a:rPr>
              <a:t>的极大化是封闭的，再利用</a:t>
            </a:r>
            <a:r>
              <a:rPr lang="en-US" altLang="zh-CN" sz="1200" dirty="0">
                <a:latin typeface="Times New Roman" panose="02020603050405020304" pitchFamily="18" charset="0"/>
                <a:ea typeface="黑体" panose="02010609060101010101" pitchFamily="49" charset="-122"/>
                <a:cs typeface="Times New Roman" panose="02020603050405020304" pitchFamily="18" charset="0"/>
              </a:rPr>
              <a:t>ln p(</a:t>
            </a:r>
            <a:r>
              <a:rPr lang="en-US" altLang="zh-CN" sz="1200" dirty="0" err="1">
                <a:latin typeface="Times New Roman" panose="02020603050405020304" pitchFamily="18" charset="0"/>
                <a:ea typeface="黑体" panose="02010609060101010101" pitchFamily="49" charset="-122"/>
                <a:cs typeface="Times New Roman" panose="02020603050405020304" pitchFamily="18" charset="0"/>
              </a:rPr>
              <a:t>x,z</a:t>
            </a:r>
            <a:r>
              <a:rPr lang="en-US" altLang="zh-CN" sz="1200" dirty="0">
                <a:latin typeface="Times New Roman" panose="02020603050405020304" pitchFamily="18" charset="0"/>
                <a:ea typeface="黑体" panose="02010609060101010101" pitchFamily="49" charset="-122"/>
                <a:cs typeface="Times New Roman" panose="02020603050405020304" pitchFamily="18" charset="0"/>
              </a:rPr>
              <a:t>) </a:t>
            </a:r>
            <a:r>
              <a:rPr lang="zh-CN" altLang="en-US" sz="1200" dirty="0">
                <a:latin typeface="Times New Roman" panose="02020603050405020304" pitchFamily="18" charset="0"/>
                <a:ea typeface="黑体" panose="02010609060101010101" pitchFamily="49" charset="-122"/>
                <a:cs typeface="Times New Roman" panose="02020603050405020304" pitchFamily="18" charset="0"/>
              </a:rPr>
              <a:t>在 </a:t>
            </a:r>
            <a:r>
              <a:rPr lang="en-US" altLang="zh-CN" sz="1200" dirty="0">
                <a:latin typeface="Times New Roman" panose="02020603050405020304" pitchFamily="18" charset="0"/>
                <a:ea typeface="黑体" panose="02010609060101010101" pitchFamily="49" charset="-122"/>
                <a:cs typeface="Times New Roman" panose="02020603050405020304" pitchFamily="18" charset="0"/>
              </a:rPr>
              <a:t>q(z)</a:t>
            </a:r>
            <a:r>
              <a:rPr lang="zh-CN" altLang="en-US" sz="1200" dirty="0">
                <a:latin typeface="Times New Roman" panose="02020603050405020304" pitchFamily="18" charset="0"/>
                <a:ea typeface="黑体" panose="02010609060101010101" pitchFamily="49" charset="-122"/>
                <a:cs typeface="Times New Roman" panose="02020603050405020304" pitchFamily="18" charset="0"/>
              </a:rPr>
              <a:t>为后验概率（</a:t>
            </a:r>
            <a:r>
              <a:rPr lang="en-US" altLang="zh-CN" sz="1200" dirty="0">
                <a:latin typeface="Times New Roman" panose="02020603050405020304" pitchFamily="18" charset="0"/>
                <a:ea typeface="黑体" panose="02010609060101010101" pitchFamily="49" charset="-122"/>
                <a:cs typeface="Times New Roman" panose="02020603050405020304" pitchFamily="18" charset="0"/>
              </a:rPr>
              <a:t>KL</a:t>
            </a:r>
            <a:r>
              <a:rPr lang="zh-CN" altLang="en-US" sz="1200" dirty="0">
                <a:latin typeface="Times New Roman" panose="02020603050405020304" pitchFamily="18" charset="0"/>
                <a:ea typeface="黑体" panose="02010609060101010101" pitchFamily="49" charset="-122"/>
                <a:cs typeface="Times New Roman" panose="02020603050405020304" pitchFamily="18" charset="0"/>
              </a:rPr>
              <a:t>散度，</a:t>
            </a:r>
            <a:r>
              <a:rPr lang="en-US" altLang="zh-CN" sz="1200" dirty="0">
                <a:latin typeface="Times New Roman" panose="02020603050405020304" pitchFamily="18" charset="0"/>
                <a:ea typeface="黑体" panose="02010609060101010101" pitchFamily="49" charset="-122"/>
                <a:cs typeface="Times New Roman" panose="02020603050405020304" pitchFamily="18" charset="0"/>
              </a:rPr>
              <a:t>Jensen</a:t>
            </a:r>
            <a:r>
              <a:rPr lang="zh-CN" altLang="en-US" sz="1200" dirty="0">
                <a:latin typeface="Times New Roman" panose="02020603050405020304" pitchFamily="18" charset="0"/>
                <a:ea typeface="黑体" panose="02010609060101010101" pitchFamily="49" charset="-122"/>
                <a:cs typeface="Times New Roman" panose="02020603050405020304" pitchFamily="18" charset="0"/>
              </a:rPr>
              <a:t>不等式取等条件）</a:t>
            </a:r>
            <a:r>
              <a:rPr lang="en-US" altLang="zh-CN" sz="1200" dirty="0">
                <a:latin typeface="Times New Roman" panose="02020603050405020304" pitchFamily="18" charset="0"/>
                <a:ea typeface="黑体" panose="02010609060101010101" pitchFamily="49" charset="-122"/>
                <a:cs typeface="Times New Roman" panose="02020603050405020304" pitchFamily="18" charset="0"/>
              </a:rPr>
              <a:t> </a:t>
            </a:r>
            <a:r>
              <a:rPr lang="zh-CN" altLang="en-US" sz="1200" dirty="0">
                <a:latin typeface="Times New Roman" panose="02020603050405020304" pitchFamily="18" charset="0"/>
                <a:ea typeface="黑体" panose="02010609060101010101" pitchFamily="49" charset="-122"/>
                <a:cs typeface="Times New Roman" panose="02020603050405020304" pitchFamily="18" charset="0"/>
              </a:rPr>
              <a:t>下的期望 去逼近 原有的对数似然</a:t>
            </a:r>
            <a:r>
              <a:rPr lang="en-US" altLang="zh-CN" sz="1200" dirty="0">
                <a:latin typeface="Times New Roman" panose="02020603050405020304" pitchFamily="18" charset="0"/>
                <a:ea typeface="黑体" panose="02010609060101010101" pitchFamily="49" charset="-122"/>
                <a:cs typeface="Times New Roman" panose="02020603050405020304" pitchFamily="18" charset="0"/>
              </a:rPr>
              <a:t>ln p(x)</a:t>
            </a:r>
            <a:endParaRPr lang="zh-CN" altLang="en-US" dirty="0"/>
          </a:p>
        </p:txBody>
      </p:sp>
      <p:sp>
        <p:nvSpPr>
          <p:cNvPr id="4" name="灯片编号占位符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F5E6C439-5B31-42A4-9D65-F2D199E8886B}"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685800" rtl="0" eaLnBrk="1" fontAlgn="auto" latinLnBrk="0" hangingPunct="1">
                <a:lnSpc>
                  <a:spcPct val="100000"/>
                </a:lnSpc>
                <a:spcBef>
                  <a:spcPts val="0"/>
                </a:spcBef>
                <a:spcAft>
                  <a:spcPts val="0"/>
                </a:spcAft>
                <a:buClrTx/>
                <a:buSzTx/>
                <a:buFontTx/>
                <a:buNone/>
                <a:tabLst/>
                <a:defRPr/>
              </a:pPr>
              <a:t>9</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2755055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3112836947"/>
      </p:ext>
    </p:extLst>
  </p:cSld>
  <p:clrMapOvr>
    <a:masterClrMapping/>
  </p:clrMapOvr>
  <mc:AlternateContent xmlns:mc="http://schemas.openxmlformats.org/markup-compatibility/2006" xmlns:p14="http://schemas.microsoft.com/office/powerpoint/2010/main">
    <mc:Choice Requires="p14">
      <p:transition spd="slow">
        <p14:conveyor dir="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049A8EC-1E49-424C-BCFA-572FFAE717EA}" type="datetime1">
              <a:rPr lang="zh-CN" altLang="en-US" smtClean="0"/>
              <a:t>2021/3/18</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ACBECEF1-1935-4692-9C86-5FD89D9EDF46}" type="slidenum">
              <a:rPr lang="zh-CN" altLang="en-US" smtClean="0"/>
              <a:t>‹#›</a:t>
            </a:fld>
            <a:endParaRPr lang="zh-CN" altLang="en-US"/>
          </a:p>
        </p:txBody>
      </p:sp>
    </p:spTree>
    <p:extLst>
      <p:ext uri="{BB962C8B-B14F-4D97-AF65-F5344CB8AC3E}">
        <p14:creationId xmlns:p14="http://schemas.microsoft.com/office/powerpoint/2010/main" val="599718227"/>
      </p:ext>
    </p:extLst>
  </p:cSld>
  <p:clrMapOvr>
    <a:masterClrMapping/>
  </p:clrMapOvr>
  <mc:AlternateContent xmlns:mc="http://schemas.openxmlformats.org/markup-compatibility/2006" xmlns:p14="http://schemas.microsoft.com/office/powerpoint/2010/main">
    <mc:Choice Requires="p14">
      <p:transition spd="slow">
        <p14:conveyor dir="l"/>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1FEB1135-D26A-4F8E-9CC5-4D04C5CB626D}" type="datetime1">
              <a:rPr lang="zh-CN" altLang="en-US" smtClean="0"/>
              <a:t>2021/3/18</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ACBECEF1-1935-4692-9C86-5FD89D9EDF46}" type="slidenum">
              <a:rPr lang="zh-CN" altLang="en-US" smtClean="0"/>
              <a:t>‹#›</a:t>
            </a:fld>
            <a:endParaRPr lang="zh-CN" altLang="en-US"/>
          </a:p>
        </p:txBody>
      </p:sp>
    </p:spTree>
    <p:extLst>
      <p:ext uri="{BB962C8B-B14F-4D97-AF65-F5344CB8AC3E}">
        <p14:creationId xmlns:p14="http://schemas.microsoft.com/office/powerpoint/2010/main" val="2008393520"/>
      </p:ext>
    </p:extLst>
  </p:cSld>
  <p:clrMapOvr>
    <a:masterClrMapping/>
  </p:clrMapOvr>
  <mc:AlternateContent xmlns:mc="http://schemas.openxmlformats.org/markup-compatibility/2006" xmlns:p14="http://schemas.microsoft.com/office/powerpoint/2010/main">
    <mc:Choice Requires="p14">
      <p:transition spd="slow">
        <p14:conveyor dir="l"/>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CN" altLang="en-US"/>
              <a:t>单击图标添加图片</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CA760BCF-A029-48C8-8958-0A70B38BB1DC}" type="datetime1">
              <a:rPr lang="zh-CN" altLang="en-US" smtClean="0"/>
              <a:t>2021/3/18</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ACBECEF1-1935-4692-9C86-5FD89D9EDF46}" type="slidenum">
              <a:rPr lang="zh-CN" altLang="en-US" smtClean="0"/>
              <a:t>‹#›</a:t>
            </a:fld>
            <a:endParaRPr lang="zh-CN" altLang="en-US"/>
          </a:p>
        </p:txBody>
      </p:sp>
    </p:spTree>
    <p:extLst>
      <p:ext uri="{BB962C8B-B14F-4D97-AF65-F5344CB8AC3E}">
        <p14:creationId xmlns:p14="http://schemas.microsoft.com/office/powerpoint/2010/main" val="2760844142"/>
      </p:ext>
    </p:extLst>
  </p:cSld>
  <p:clrMapOvr>
    <a:masterClrMapping/>
  </p:clrMapOvr>
  <mc:AlternateContent xmlns:mc="http://schemas.openxmlformats.org/markup-compatibility/2006" xmlns:p14="http://schemas.microsoft.com/office/powerpoint/2010/main">
    <mc:Choice Requires="p14">
      <p:transition spd="slow">
        <p14:conveyor dir="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4C031568-A7D1-4636-BB09-7CF4AFFADB82}" type="datetime1">
              <a:rPr lang="zh-CN" altLang="en-US" smtClean="0"/>
              <a:t>2021/3/18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ACBECEF1-1935-4692-9C86-5FD89D9EDF46}" type="slidenum">
              <a:rPr lang="zh-CN" altLang="en-US" smtClean="0"/>
              <a:t>‹#›</a:t>
            </a:fld>
            <a:endParaRPr lang="zh-CN" altLang="en-US"/>
          </a:p>
        </p:txBody>
      </p:sp>
    </p:spTree>
    <p:extLst>
      <p:ext uri="{BB962C8B-B14F-4D97-AF65-F5344CB8AC3E}">
        <p14:creationId xmlns:p14="http://schemas.microsoft.com/office/powerpoint/2010/main" val="3722150780"/>
      </p:ext>
    </p:extLst>
  </p:cSld>
  <p:clrMapOvr>
    <a:masterClrMapping/>
  </p:clrMapOvr>
  <mc:AlternateContent xmlns:mc="http://schemas.openxmlformats.org/markup-compatibility/2006" xmlns:p14="http://schemas.microsoft.com/office/powerpoint/2010/main">
    <mc:Choice Requires="p14">
      <p:transition spd="slow">
        <p14:conveyor dir="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D37E55BC-2BD3-49CF-BEF5-18391091E8B5}" type="datetime1">
              <a:rPr lang="zh-CN" altLang="en-US" smtClean="0"/>
              <a:t>2021/3/18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ACBECEF1-1935-4692-9C86-5FD89D9EDF46}" type="slidenum">
              <a:rPr lang="zh-CN" altLang="en-US" smtClean="0"/>
              <a:t>‹#›</a:t>
            </a:fld>
            <a:endParaRPr lang="zh-CN" altLang="en-US"/>
          </a:p>
        </p:txBody>
      </p:sp>
    </p:spTree>
    <p:extLst>
      <p:ext uri="{BB962C8B-B14F-4D97-AF65-F5344CB8AC3E}">
        <p14:creationId xmlns:p14="http://schemas.microsoft.com/office/powerpoint/2010/main" val="559766708"/>
      </p:ext>
    </p:extLst>
  </p:cSld>
  <p:clrMapOvr>
    <a:masterClrMapping/>
  </p:clrMapOvr>
  <mc:AlternateContent xmlns:mc="http://schemas.openxmlformats.org/markup-compatibility/2006" xmlns:p14="http://schemas.microsoft.com/office/powerpoint/2010/main">
    <mc:Choice Requires="p14">
      <p:transition spd="slow">
        <p14:conveyor dir="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60" name="Slide Number Placeholder 5">
            <a:extLst>
              <a:ext uri="{FF2B5EF4-FFF2-40B4-BE49-F238E27FC236}">
                <a16:creationId xmlns:a16="http://schemas.microsoft.com/office/drawing/2014/main" id="{06D2E944-F1EB-4F8A-AD7A-85305AFF0F74}"/>
              </a:ext>
            </a:extLst>
          </p:cNvPr>
          <p:cNvSpPr>
            <a:spLocks noGrp="1"/>
          </p:cNvSpPr>
          <p:nvPr>
            <p:ph type="sldNum" sz="quarter" idx="12"/>
          </p:nvPr>
        </p:nvSpPr>
        <p:spPr>
          <a:xfrm>
            <a:off x="6847529" y="4747679"/>
            <a:ext cx="2057400" cy="273844"/>
          </a:xfrm>
        </p:spPr>
        <p:txBody>
          <a:bodyPr/>
          <a:lstStyle>
            <a:lvl1pPr>
              <a:defRPr sz="1100">
                <a:solidFill>
                  <a:schemeClr val="tx1">
                    <a:lumMod val="85000"/>
                    <a:lumOff val="15000"/>
                  </a:schemeClr>
                </a:solidFill>
                <a:latin typeface="+mj-ea"/>
                <a:ea typeface="+mj-ea"/>
              </a:defRPr>
            </a:lvl1pPr>
          </a:lstStyle>
          <a:p>
            <a:fld id="{ACBECEF1-1935-4692-9C86-5FD89D9EDF46}" type="slidenum">
              <a:rPr lang="zh-CN" altLang="en-US" smtClean="0"/>
              <a:pPr/>
              <a:t>‹#›</a:t>
            </a:fld>
            <a:endParaRPr lang="zh-CN" altLang="en-US"/>
          </a:p>
        </p:txBody>
      </p:sp>
      <p:grpSp>
        <p:nvGrpSpPr>
          <p:cNvPr id="30" name="组合 29">
            <a:extLst>
              <a:ext uri="{FF2B5EF4-FFF2-40B4-BE49-F238E27FC236}">
                <a16:creationId xmlns:a16="http://schemas.microsoft.com/office/drawing/2014/main" id="{80CF846D-3858-4EA2-88C8-4FEF958641E5}"/>
              </a:ext>
            </a:extLst>
          </p:cNvPr>
          <p:cNvGrpSpPr/>
          <p:nvPr userDrawn="1"/>
        </p:nvGrpSpPr>
        <p:grpSpPr>
          <a:xfrm>
            <a:off x="207378" y="4666267"/>
            <a:ext cx="1253123" cy="407703"/>
            <a:chOff x="3302807" y="1034911"/>
            <a:chExt cx="2457878" cy="799669"/>
          </a:xfrm>
          <a:solidFill>
            <a:schemeClr val="accent1"/>
          </a:solidFill>
        </p:grpSpPr>
        <p:sp>
          <p:nvSpPr>
            <p:cNvPr id="31" name="íṡḷîḍê">
              <a:extLst>
                <a:ext uri="{FF2B5EF4-FFF2-40B4-BE49-F238E27FC236}">
                  <a16:creationId xmlns:a16="http://schemas.microsoft.com/office/drawing/2014/main" id="{C39ED63D-FD45-4A1B-AE24-2564605D72AC}"/>
                </a:ext>
              </a:extLst>
            </p:cNvPr>
            <p:cNvSpPr/>
            <p:nvPr/>
          </p:nvSpPr>
          <p:spPr bwMode="auto">
            <a:xfrm>
              <a:off x="3518669" y="1287918"/>
              <a:ext cx="364442" cy="336408"/>
            </a:xfrm>
            <a:custGeom>
              <a:avLst/>
              <a:gdLst>
                <a:gd name="T0" fmla="*/ 154 w 159"/>
                <a:gd name="T1" fmla="*/ 43 h 146"/>
                <a:gd name="T2" fmla="*/ 133 w 159"/>
                <a:gd name="T3" fmla="*/ 41 h 146"/>
                <a:gd name="T4" fmla="*/ 159 w 159"/>
                <a:gd name="T5" fmla="*/ 25 h 146"/>
                <a:gd name="T6" fmla="*/ 133 w 159"/>
                <a:gd name="T7" fmla="*/ 24 h 146"/>
                <a:gd name="T8" fmla="*/ 97 w 159"/>
                <a:gd name="T9" fmla="*/ 38 h 146"/>
                <a:gd name="T10" fmla="*/ 106 w 159"/>
                <a:gd name="T11" fmla="*/ 24 h 146"/>
                <a:gd name="T12" fmla="*/ 72 w 159"/>
                <a:gd name="T13" fmla="*/ 34 h 146"/>
                <a:gd name="T14" fmla="*/ 66 w 159"/>
                <a:gd name="T15" fmla="*/ 36 h 146"/>
                <a:gd name="T16" fmla="*/ 0 w 159"/>
                <a:gd name="T17" fmla="*/ 23 h 146"/>
                <a:gd name="T18" fmla="*/ 28 w 159"/>
                <a:gd name="T19" fmla="*/ 34 h 146"/>
                <a:gd name="T20" fmla="*/ 30 w 159"/>
                <a:gd name="T21" fmla="*/ 41 h 146"/>
                <a:gd name="T22" fmla="*/ 11 w 159"/>
                <a:gd name="T23" fmla="*/ 40 h 146"/>
                <a:gd name="T24" fmla="*/ 41 w 159"/>
                <a:gd name="T25" fmla="*/ 60 h 146"/>
                <a:gd name="T26" fmla="*/ 24 w 159"/>
                <a:gd name="T27" fmla="*/ 60 h 146"/>
                <a:gd name="T28" fmla="*/ 46 w 159"/>
                <a:gd name="T29" fmla="*/ 79 h 146"/>
                <a:gd name="T30" fmla="*/ 35 w 159"/>
                <a:gd name="T31" fmla="*/ 78 h 146"/>
                <a:gd name="T32" fmla="*/ 54 w 159"/>
                <a:gd name="T33" fmla="*/ 92 h 146"/>
                <a:gd name="T34" fmla="*/ 54 w 159"/>
                <a:gd name="T35" fmla="*/ 96 h 146"/>
                <a:gd name="T36" fmla="*/ 46 w 159"/>
                <a:gd name="T37" fmla="*/ 96 h 146"/>
                <a:gd name="T38" fmla="*/ 64 w 159"/>
                <a:gd name="T39" fmla="*/ 108 h 146"/>
                <a:gd name="T40" fmla="*/ 64 w 159"/>
                <a:gd name="T41" fmla="*/ 114 h 146"/>
                <a:gd name="T42" fmla="*/ 60 w 159"/>
                <a:gd name="T43" fmla="*/ 115 h 146"/>
                <a:gd name="T44" fmla="*/ 81 w 159"/>
                <a:gd name="T45" fmla="*/ 146 h 146"/>
                <a:gd name="T46" fmla="*/ 103 w 159"/>
                <a:gd name="T47" fmla="*/ 117 h 146"/>
                <a:gd name="T48" fmla="*/ 98 w 159"/>
                <a:gd name="T49" fmla="*/ 114 h 146"/>
                <a:gd name="T50" fmla="*/ 99 w 159"/>
                <a:gd name="T51" fmla="*/ 107 h 146"/>
                <a:gd name="T52" fmla="*/ 115 w 159"/>
                <a:gd name="T53" fmla="*/ 97 h 146"/>
                <a:gd name="T54" fmla="*/ 112 w 159"/>
                <a:gd name="T55" fmla="*/ 92 h 146"/>
                <a:gd name="T56" fmla="*/ 131 w 159"/>
                <a:gd name="T57" fmla="*/ 79 h 146"/>
                <a:gd name="T58" fmla="*/ 119 w 159"/>
                <a:gd name="T59" fmla="*/ 79 h 146"/>
                <a:gd name="T60" fmla="*/ 117 w 159"/>
                <a:gd name="T61" fmla="*/ 75 h 146"/>
                <a:gd name="T62" fmla="*/ 141 w 159"/>
                <a:gd name="T63" fmla="*/ 59 h 146"/>
                <a:gd name="T64" fmla="*/ 125 w 159"/>
                <a:gd name="T65" fmla="*/ 58 h 146"/>
                <a:gd name="T66" fmla="*/ 124 w 159"/>
                <a:gd name="T67" fmla="*/ 54 h 146"/>
                <a:gd name="T68" fmla="*/ 154 w 159"/>
                <a:gd name="T69" fmla="*/ 43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59" h="146">
                  <a:moveTo>
                    <a:pt x="154" y="43"/>
                  </a:moveTo>
                  <a:cubicBezTo>
                    <a:pt x="133" y="41"/>
                    <a:pt x="133" y="41"/>
                    <a:pt x="133" y="41"/>
                  </a:cubicBezTo>
                  <a:cubicBezTo>
                    <a:pt x="137" y="34"/>
                    <a:pt x="155" y="37"/>
                    <a:pt x="159" y="25"/>
                  </a:cubicBezTo>
                  <a:cubicBezTo>
                    <a:pt x="133" y="24"/>
                    <a:pt x="133" y="24"/>
                    <a:pt x="133" y="24"/>
                  </a:cubicBezTo>
                  <a:cubicBezTo>
                    <a:pt x="114" y="21"/>
                    <a:pt x="107" y="39"/>
                    <a:pt x="97" y="38"/>
                  </a:cubicBezTo>
                  <a:cubicBezTo>
                    <a:pt x="88" y="29"/>
                    <a:pt x="100" y="28"/>
                    <a:pt x="106" y="24"/>
                  </a:cubicBezTo>
                  <a:cubicBezTo>
                    <a:pt x="80" y="0"/>
                    <a:pt x="72" y="32"/>
                    <a:pt x="72" y="34"/>
                  </a:cubicBezTo>
                  <a:cubicBezTo>
                    <a:pt x="71" y="37"/>
                    <a:pt x="68" y="38"/>
                    <a:pt x="66" y="36"/>
                  </a:cubicBezTo>
                  <a:cubicBezTo>
                    <a:pt x="58" y="12"/>
                    <a:pt x="33" y="22"/>
                    <a:pt x="0" y="23"/>
                  </a:cubicBezTo>
                  <a:cubicBezTo>
                    <a:pt x="8" y="31"/>
                    <a:pt x="17" y="32"/>
                    <a:pt x="28" y="34"/>
                  </a:cubicBezTo>
                  <a:cubicBezTo>
                    <a:pt x="30" y="36"/>
                    <a:pt x="32" y="38"/>
                    <a:pt x="30" y="41"/>
                  </a:cubicBezTo>
                  <a:cubicBezTo>
                    <a:pt x="11" y="40"/>
                    <a:pt x="11" y="40"/>
                    <a:pt x="11" y="40"/>
                  </a:cubicBezTo>
                  <a:cubicBezTo>
                    <a:pt x="19" y="58"/>
                    <a:pt x="35" y="49"/>
                    <a:pt x="41" y="60"/>
                  </a:cubicBezTo>
                  <a:cubicBezTo>
                    <a:pt x="24" y="60"/>
                    <a:pt x="24" y="60"/>
                    <a:pt x="24" y="60"/>
                  </a:cubicBezTo>
                  <a:cubicBezTo>
                    <a:pt x="25" y="75"/>
                    <a:pt x="41" y="68"/>
                    <a:pt x="46" y="79"/>
                  </a:cubicBezTo>
                  <a:cubicBezTo>
                    <a:pt x="35" y="78"/>
                    <a:pt x="35" y="78"/>
                    <a:pt x="35" y="78"/>
                  </a:cubicBezTo>
                  <a:cubicBezTo>
                    <a:pt x="40" y="90"/>
                    <a:pt x="48" y="91"/>
                    <a:pt x="54" y="92"/>
                  </a:cubicBezTo>
                  <a:cubicBezTo>
                    <a:pt x="54" y="96"/>
                    <a:pt x="54" y="96"/>
                    <a:pt x="54" y="96"/>
                  </a:cubicBezTo>
                  <a:cubicBezTo>
                    <a:pt x="46" y="96"/>
                    <a:pt x="46" y="96"/>
                    <a:pt x="46" y="96"/>
                  </a:cubicBezTo>
                  <a:cubicBezTo>
                    <a:pt x="46" y="104"/>
                    <a:pt x="57" y="109"/>
                    <a:pt x="64" y="108"/>
                  </a:cubicBezTo>
                  <a:cubicBezTo>
                    <a:pt x="64" y="114"/>
                    <a:pt x="64" y="114"/>
                    <a:pt x="64" y="114"/>
                  </a:cubicBezTo>
                  <a:cubicBezTo>
                    <a:pt x="60" y="115"/>
                    <a:pt x="60" y="115"/>
                    <a:pt x="60" y="115"/>
                  </a:cubicBezTo>
                  <a:cubicBezTo>
                    <a:pt x="81" y="146"/>
                    <a:pt x="81" y="146"/>
                    <a:pt x="81" y="146"/>
                  </a:cubicBezTo>
                  <a:cubicBezTo>
                    <a:pt x="103" y="117"/>
                    <a:pt x="103" y="117"/>
                    <a:pt x="103" y="117"/>
                  </a:cubicBezTo>
                  <a:cubicBezTo>
                    <a:pt x="98" y="114"/>
                    <a:pt x="98" y="114"/>
                    <a:pt x="98" y="114"/>
                  </a:cubicBezTo>
                  <a:cubicBezTo>
                    <a:pt x="99" y="107"/>
                    <a:pt x="99" y="107"/>
                    <a:pt x="99" y="107"/>
                  </a:cubicBezTo>
                  <a:cubicBezTo>
                    <a:pt x="105" y="108"/>
                    <a:pt x="111" y="106"/>
                    <a:pt x="115" y="97"/>
                  </a:cubicBezTo>
                  <a:cubicBezTo>
                    <a:pt x="114" y="95"/>
                    <a:pt x="99" y="99"/>
                    <a:pt x="112" y="92"/>
                  </a:cubicBezTo>
                  <a:cubicBezTo>
                    <a:pt x="120" y="91"/>
                    <a:pt x="125" y="85"/>
                    <a:pt x="131" y="79"/>
                  </a:cubicBezTo>
                  <a:cubicBezTo>
                    <a:pt x="119" y="79"/>
                    <a:pt x="119" y="79"/>
                    <a:pt x="119" y="79"/>
                  </a:cubicBezTo>
                  <a:cubicBezTo>
                    <a:pt x="117" y="78"/>
                    <a:pt x="116" y="76"/>
                    <a:pt x="117" y="75"/>
                  </a:cubicBezTo>
                  <a:cubicBezTo>
                    <a:pt x="125" y="74"/>
                    <a:pt x="137" y="70"/>
                    <a:pt x="141" y="59"/>
                  </a:cubicBezTo>
                  <a:cubicBezTo>
                    <a:pt x="125" y="58"/>
                    <a:pt x="125" y="58"/>
                    <a:pt x="125" y="58"/>
                  </a:cubicBezTo>
                  <a:cubicBezTo>
                    <a:pt x="122" y="57"/>
                    <a:pt x="123" y="55"/>
                    <a:pt x="124" y="54"/>
                  </a:cubicBezTo>
                  <a:cubicBezTo>
                    <a:pt x="134" y="54"/>
                    <a:pt x="145" y="50"/>
                    <a:pt x="154"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32" name="íŝḻiḍè">
              <a:extLst>
                <a:ext uri="{FF2B5EF4-FFF2-40B4-BE49-F238E27FC236}">
                  <a16:creationId xmlns:a16="http://schemas.microsoft.com/office/drawing/2014/main" id="{698D11D8-C0D7-47B7-9A5D-FA54DDF7FD77}"/>
                </a:ext>
              </a:extLst>
            </p:cNvPr>
            <p:cNvSpPr/>
            <p:nvPr/>
          </p:nvSpPr>
          <p:spPr bwMode="auto">
            <a:xfrm>
              <a:off x="3344157" y="1504480"/>
              <a:ext cx="93914" cy="74290"/>
            </a:xfrm>
            <a:custGeom>
              <a:avLst/>
              <a:gdLst>
                <a:gd name="T0" fmla="*/ 6 w 41"/>
                <a:gd name="T1" fmla="*/ 15 h 32"/>
                <a:gd name="T2" fmla="*/ 9 w 41"/>
                <a:gd name="T3" fmla="*/ 16 h 32"/>
                <a:gd name="T4" fmla="*/ 37 w 41"/>
                <a:gd name="T5" fmla="*/ 18 h 32"/>
                <a:gd name="T6" fmla="*/ 41 w 41"/>
                <a:gd name="T7" fmla="*/ 16 h 32"/>
                <a:gd name="T8" fmla="*/ 32 w 41"/>
                <a:gd name="T9" fmla="*/ 0 h 32"/>
                <a:gd name="T10" fmla="*/ 28 w 41"/>
                <a:gd name="T11" fmla="*/ 1 h 32"/>
                <a:gd name="T12" fmla="*/ 35 w 41"/>
                <a:gd name="T13" fmla="*/ 14 h 32"/>
                <a:gd name="T14" fmla="*/ 30 w 41"/>
                <a:gd name="T15" fmla="*/ 13 h 32"/>
                <a:gd name="T16" fmla="*/ 4 w 41"/>
                <a:gd name="T17" fmla="*/ 12 h 32"/>
                <a:gd name="T18" fmla="*/ 0 w 41"/>
                <a:gd name="T19" fmla="*/ 14 h 32"/>
                <a:gd name="T20" fmla="*/ 10 w 41"/>
                <a:gd name="T21" fmla="*/ 32 h 32"/>
                <a:gd name="T22" fmla="*/ 14 w 41"/>
                <a:gd name="T23" fmla="*/ 30 h 32"/>
                <a:gd name="T24" fmla="*/ 6 w 41"/>
                <a:gd name="T25" fmla="*/ 1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 h="32">
                  <a:moveTo>
                    <a:pt x="6" y="15"/>
                  </a:moveTo>
                  <a:cubicBezTo>
                    <a:pt x="9" y="16"/>
                    <a:pt x="9" y="16"/>
                    <a:pt x="9" y="16"/>
                  </a:cubicBezTo>
                  <a:cubicBezTo>
                    <a:pt x="37" y="18"/>
                    <a:pt x="37" y="18"/>
                    <a:pt x="37" y="18"/>
                  </a:cubicBezTo>
                  <a:cubicBezTo>
                    <a:pt x="41" y="16"/>
                    <a:pt x="41" y="16"/>
                    <a:pt x="41" y="16"/>
                  </a:cubicBezTo>
                  <a:cubicBezTo>
                    <a:pt x="32" y="0"/>
                    <a:pt x="32" y="0"/>
                    <a:pt x="32" y="0"/>
                  </a:cubicBezTo>
                  <a:cubicBezTo>
                    <a:pt x="28" y="1"/>
                    <a:pt x="28" y="1"/>
                    <a:pt x="28" y="1"/>
                  </a:cubicBezTo>
                  <a:cubicBezTo>
                    <a:pt x="35" y="14"/>
                    <a:pt x="35" y="14"/>
                    <a:pt x="35" y="14"/>
                  </a:cubicBezTo>
                  <a:cubicBezTo>
                    <a:pt x="34" y="14"/>
                    <a:pt x="32" y="14"/>
                    <a:pt x="30" y="13"/>
                  </a:cubicBezTo>
                  <a:cubicBezTo>
                    <a:pt x="4" y="12"/>
                    <a:pt x="4" y="12"/>
                    <a:pt x="4" y="12"/>
                  </a:cubicBezTo>
                  <a:cubicBezTo>
                    <a:pt x="0" y="14"/>
                    <a:pt x="0" y="14"/>
                    <a:pt x="0" y="14"/>
                  </a:cubicBezTo>
                  <a:cubicBezTo>
                    <a:pt x="10" y="32"/>
                    <a:pt x="10" y="32"/>
                    <a:pt x="10" y="32"/>
                  </a:cubicBezTo>
                  <a:cubicBezTo>
                    <a:pt x="14" y="30"/>
                    <a:pt x="14" y="30"/>
                    <a:pt x="14" y="30"/>
                  </a:cubicBezTo>
                  <a:lnTo>
                    <a:pt x="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33" name="îS1iďê">
              <a:extLst>
                <a:ext uri="{FF2B5EF4-FFF2-40B4-BE49-F238E27FC236}">
                  <a16:creationId xmlns:a16="http://schemas.microsoft.com/office/drawing/2014/main" id="{FB16437F-395D-429A-88A4-2F25C8CEA8E3}"/>
                </a:ext>
              </a:extLst>
            </p:cNvPr>
            <p:cNvSpPr/>
            <p:nvPr/>
          </p:nvSpPr>
          <p:spPr bwMode="auto">
            <a:xfrm>
              <a:off x="3369388" y="1550736"/>
              <a:ext cx="91811" cy="71487"/>
            </a:xfrm>
            <a:custGeom>
              <a:avLst/>
              <a:gdLst>
                <a:gd name="T0" fmla="*/ 128 w 131"/>
                <a:gd name="T1" fmla="*/ 46 h 102"/>
                <a:gd name="T2" fmla="*/ 85 w 131"/>
                <a:gd name="T3" fmla="*/ 66 h 102"/>
                <a:gd name="T4" fmla="*/ 66 w 131"/>
                <a:gd name="T5" fmla="*/ 30 h 102"/>
                <a:gd name="T6" fmla="*/ 108 w 131"/>
                <a:gd name="T7" fmla="*/ 10 h 102"/>
                <a:gd name="T8" fmla="*/ 105 w 131"/>
                <a:gd name="T9" fmla="*/ 0 h 102"/>
                <a:gd name="T10" fmla="*/ 0 w 131"/>
                <a:gd name="T11" fmla="*/ 46 h 102"/>
                <a:gd name="T12" fmla="*/ 7 w 131"/>
                <a:gd name="T13" fmla="*/ 56 h 102"/>
                <a:gd name="T14" fmla="*/ 56 w 131"/>
                <a:gd name="T15" fmla="*/ 33 h 102"/>
                <a:gd name="T16" fmla="*/ 72 w 131"/>
                <a:gd name="T17" fmla="*/ 73 h 102"/>
                <a:gd name="T18" fmla="*/ 23 w 131"/>
                <a:gd name="T19" fmla="*/ 92 h 102"/>
                <a:gd name="T20" fmla="*/ 30 w 131"/>
                <a:gd name="T21" fmla="*/ 102 h 102"/>
                <a:gd name="T22" fmla="*/ 131 w 131"/>
                <a:gd name="T23" fmla="*/ 56 h 102"/>
                <a:gd name="T24" fmla="*/ 128 w 131"/>
                <a:gd name="T25" fmla="*/ 46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1" h="102">
                  <a:moveTo>
                    <a:pt x="128" y="46"/>
                  </a:moveTo>
                  <a:lnTo>
                    <a:pt x="85" y="66"/>
                  </a:lnTo>
                  <a:lnTo>
                    <a:pt x="66" y="30"/>
                  </a:lnTo>
                  <a:lnTo>
                    <a:pt x="108" y="10"/>
                  </a:lnTo>
                  <a:lnTo>
                    <a:pt x="105" y="0"/>
                  </a:lnTo>
                  <a:lnTo>
                    <a:pt x="0" y="46"/>
                  </a:lnTo>
                  <a:lnTo>
                    <a:pt x="7" y="56"/>
                  </a:lnTo>
                  <a:lnTo>
                    <a:pt x="56" y="33"/>
                  </a:lnTo>
                  <a:lnTo>
                    <a:pt x="72" y="73"/>
                  </a:lnTo>
                  <a:lnTo>
                    <a:pt x="23" y="92"/>
                  </a:lnTo>
                  <a:lnTo>
                    <a:pt x="30" y="102"/>
                  </a:lnTo>
                  <a:lnTo>
                    <a:pt x="131" y="56"/>
                  </a:lnTo>
                  <a:lnTo>
                    <a:pt x="128" y="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34" name="i$ḷíḓe">
              <a:extLst>
                <a:ext uri="{FF2B5EF4-FFF2-40B4-BE49-F238E27FC236}">
                  <a16:creationId xmlns:a16="http://schemas.microsoft.com/office/drawing/2014/main" id="{426A301C-2CA7-4502-80B8-D7FEFA2B4D9E}"/>
                </a:ext>
              </a:extLst>
            </p:cNvPr>
            <p:cNvSpPr/>
            <p:nvPr/>
          </p:nvSpPr>
          <p:spPr bwMode="auto">
            <a:xfrm>
              <a:off x="3394618" y="1599095"/>
              <a:ext cx="91811" cy="71487"/>
            </a:xfrm>
            <a:custGeom>
              <a:avLst/>
              <a:gdLst>
                <a:gd name="T0" fmla="*/ 72 w 131"/>
                <a:gd name="T1" fmla="*/ 76 h 102"/>
                <a:gd name="T2" fmla="*/ 85 w 131"/>
                <a:gd name="T3" fmla="*/ 69 h 102"/>
                <a:gd name="T4" fmla="*/ 66 w 131"/>
                <a:gd name="T5" fmla="*/ 30 h 102"/>
                <a:gd name="T6" fmla="*/ 98 w 131"/>
                <a:gd name="T7" fmla="*/ 17 h 102"/>
                <a:gd name="T8" fmla="*/ 118 w 131"/>
                <a:gd name="T9" fmla="*/ 56 h 102"/>
                <a:gd name="T10" fmla="*/ 131 w 131"/>
                <a:gd name="T11" fmla="*/ 53 h 102"/>
                <a:gd name="T12" fmla="*/ 105 w 131"/>
                <a:gd name="T13" fmla="*/ 0 h 102"/>
                <a:gd name="T14" fmla="*/ 0 w 131"/>
                <a:gd name="T15" fmla="*/ 50 h 102"/>
                <a:gd name="T16" fmla="*/ 30 w 131"/>
                <a:gd name="T17" fmla="*/ 102 h 102"/>
                <a:gd name="T18" fmla="*/ 39 w 131"/>
                <a:gd name="T19" fmla="*/ 96 h 102"/>
                <a:gd name="T20" fmla="*/ 20 w 131"/>
                <a:gd name="T21" fmla="*/ 53 h 102"/>
                <a:gd name="T22" fmla="*/ 52 w 131"/>
                <a:gd name="T23" fmla="*/ 36 h 102"/>
                <a:gd name="T24" fmla="*/ 72 w 131"/>
                <a:gd name="T25" fmla="*/ 76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1" h="102">
                  <a:moveTo>
                    <a:pt x="72" y="76"/>
                  </a:moveTo>
                  <a:lnTo>
                    <a:pt x="85" y="69"/>
                  </a:lnTo>
                  <a:lnTo>
                    <a:pt x="66" y="30"/>
                  </a:lnTo>
                  <a:lnTo>
                    <a:pt x="98" y="17"/>
                  </a:lnTo>
                  <a:lnTo>
                    <a:pt x="118" y="56"/>
                  </a:lnTo>
                  <a:lnTo>
                    <a:pt x="131" y="53"/>
                  </a:lnTo>
                  <a:lnTo>
                    <a:pt x="105" y="0"/>
                  </a:lnTo>
                  <a:lnTo>
                    <a:pt x="0" y="50"/>
                  </a:lnTo>
                  <a:lnTo>
                    <a:pt x="30" y="102"/>
                  </a:lnTo>
                  <a:lnTo>
                    <a:pt x="39" y="96"/>
                  </a:lnTo>
                  <a:lnTo>
                    <a:pt x="20" y="53"/>
                  </a:lnTo>
                  <a:lnTo>
                    <a:pt x="52" y="36"/>
                  </a:lnTo>
                  <a:lnTo>
                    <a:pt x="72" y="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35" name="îş1íḍé">
              <a:extLst>
                <a:ext uri="{FF2B5EF4-FFF2-40B4-BE49-F238E27FC236}">
                  <a16:creationId xmlns:a16="http://schemas.microsoft.com/office/drawing/2014/main" id="{FD4BBB9F-4436-453F-95C0-5E3100F9E665}"/>
                </a:ext>
              </a:extLst>
            </p:cNvPr>
            <p:cNvSpPr/>
            <p:nvPr/>
          </p:nvSpPr>
          <p:spPr bwMode="auto">
            <a:xfrm>
              <a:off x="3431063" y="1647453"/>
              <a:ext cx="73589" cy="53265"/>
            </a:xfrm>
            <a:custGeom>
              <a:avLst/>
              <a:gdLst>
                <a:gd name="T0" fmla="*/ 32 w 32"/>
                <a:gd name="T1" fmla="*/ 3 h 23"/>
                <a:gd name="T2" fmla="*/ 30 w 32"/>
                <a:gd name="T3" fmla="*/ 0 h 23"/>
                <a:gd name="T4" fmla="*/ 13 w 32"/>
                <a:gd name="T5" fmla="*/ 16 h 23"/>
                <a:gd name="T6" fmla="*/ 10 w 32"/>
                <a:gd name="T7" fmla="*/ 19 h 23"/>
                <a:gd name="T8" fmla="*/ 7 w 32"/>
                <a:gd name="T9" fmla="*/ 20 h 23"/>
                <a:gd name="T10" fmla="*/ 5 w 32"/>
                <a:gd name="T11" fmla="*/ 19 h 23"/>
                <a:gd name="T12" fmla="*/ 4 w 32"/>
                <a:gd name="T13" fmla="*/ 16 h 23"/>
                <a:gd name="T14" fmla="*/ 7 w 32"/>
                <a:gd name="T15" fmla="*/ 11 h 23"/>
                <a:gd name="T16" fmla="*/ 5 w 32"/>
                <a:gd name="T17" fmla="*/ 10 h 23"/>
                <a:gd name="T18" fmla="*/ 0 w 32"/>
                <a:gd name="T19" fmla="*/ 16 h 23"/>
                <a:gd name="T20" fmla="*/ 2 w 32"/>
                <a:gd name="T21" fmla="*/ 21 h 23"/>
                <a:gd name="T22" fmla="*/ 6 w 32"/>
                <a:gd name="T23" fmla="*/ 23 h 23"/>
                <a:gd name="T24" fmla="*/ 10 w 32"/>
                <a:gd name="T25" fmla="*/ 22 h 23"/>
                <a:gd name="T26" fmla="*/ 15 w 32"/>
                <a:gd name="T27" fmla="*/ 18 h 23"/>
                <a:gd name="T28" fmla="*/ 32 w 32"/>
                <a:gd name="T29" fmla="*/ 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 h="23">
                  <a:moveTo>
                    <a:pt x="32" y="3"/>
                  </a:moveTo>
                  <a:cubicBezTo>
                    <a:pt x="30" y="0"/>
                    <a:pt x="30" y="0"/>
                    <a:pt x="30" y="0"/>
                  </a:cubicBezTo>
                  <a:cubicBezTo>
                    <a:pt x="13" y="16"/>
                    <a:pt x="13" y="16"/>
                    <a:pt x="13" y="16"/>
                  </a:cubicBezTo>
                  <a:cubicBezTo>
                    <a:pt x="11" y="18"/>
                    <a:pt x="10" y="19"/>
                    <a:pt x="10" y="19"/>
                  </a:cubicBezTo>
                  <a:cubicBezTo>
                    <a:pt x="9" y="19"/>
                    <a:pt x="8" y="20"/>
                    <a:pt x="7" y="20"/>
                  </a:cubicBezTo>
                  <a:cubicBezTo>
                    <a:pt x="6" y="20"/>
                    <a:pt x="6" y="19"/>
                    <a:pt x="5" y="19"/>
                  </a:cubicBezTo>
                  <a:cubicBezTo>
                    <a:pt x="4" y="18"/>
                    <a:pt x="4" y="17"/>
                    <a:pt x="4" y="16"/>
                  </a:cubicBezTo>
                  <a:cubicBezTo>
                    <a:pt x="4" y="15"/>
                    <a:pt x="6" y="13"/>
                    <a:pt x="7" y="11"/>
                  </a:cubicBezTo>
                  <a:cubicBezTo>
                    <a:pt x="5" y="10"/>
                    <a:pt x="5" y="10"/>
                    <a:pt x="5" y="10"/>
                  </a:cubicBezTo>
                  <a:cubicBezTo>
                    <a:pt x="2" y="12"/>
                    <a:pt x="1" y="14"/>
                    <a:pt x="0" y="16"/>
                  </a:cubicBezTo>
                  <a:cubicBezTo>
                    <a:pt x="0" y="18"/>
                    <a:pt x="1" y="20"/>
                    <a:pt x="2" y="21"/>
                  </a:cubicBezTo>
                  <a:cubicBezTo>
                    <a:pt x="3" y="22"/>
                    <a:pt x="4" y="23"/>
                    <a:pt x="6" y="23"/>
                  </a:cubicBezTo>
                  <a:cubicBezTo>
                    <a:pt x="7" y="23"/>
                    <a:pt x="9" y="23"/>
                    <a:pt x="10" y="22"/>
                  </a:cubicBezTo>
                  <a:cubicBezTo>
                    <a:pt x="12" y="22"/>
                    <a:pt x="13" y="20"/>
                    <a:pt x="15" y="18"/>
                  </a:cubicBezTo>
                  <a:lnTo>
                    <a:pt x="32"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36" name="išḻïde">
              <a:extLst>
                <a:ext uri="{FF2B5EF4-FFF2-40B4-BE49-F238E27FC236}">
                  <a16:creationId xmlns:a16="http://schemas.microsoft.com/office/drawing/2014/main" id="{F1860DD9-4B41-447B-BA9E-660E6938F338}"/>
                </a:ext>
              </a:extLst>
            </p:cNvPr>
            <p:cNvSpPr/>
            <p:nvPr/>
          </p:nvSpPr>
          <p:spPr bwMode="auto">
            <a:xfrm>
              <a:off x="3465404" y="1659368"/>
              <a:ext cx="60273" cy="59572"/>
            </a:xfrm>
            <a:custGeom>
              <a:avLst/>
              <a:gdLst>
                <a:gd name="T0" fmla="*/ 79 w 86"/>
                <a:gd name="T1" fmla="*/ 0 h 85"/>
                <a:gd name="T2" fmla="*/ 0 w 86"/>
                <a:gd name="T3" fmla="*/ 79 h 85"/>
                <a:gd name="T4" fmla="*/ 7 w 86"/>
                <a:gd name="T5" fmla="*/ 85 h 85"/>
                <a:gd name="T6" fmla="*/ 86 w 86"/>
                <a:gd name="T7" fmla="*/ 6 h 85"/>
                <a:gd name="T8" fmla="*/ 79 w 86"/>
                <a:gd name="T9" fmla="*/ 0 h 85"/>
              </a:gdLst>
              <a:ahLst/>
              <a:cxnLst>
                <a:cxn ang="0">
                  <a:pos x="T0" y="T1"/>
                </a:cxn>
                <a:cxn ang="0">
                  <a:pos x="T2" y="T3"/>
                </a:cxn>
                <a:cxn ang="0">
                  <a:pos x="T4" y="T5"/>
                </a:cxn>
                <a:cxn ang="0">
                  <a:pos x="T6" y="T7"/>
                </a:cxn>
                <a:cxn ang="0">
                  <a:pos x="T8" y="T9"/>
                </a:cxn>
              </a:cxnLst>
              <a:rect l="0" t="0" r="r" b="b"/>
              <a:pathLst>
                <a:path w="86" h="85">
                  <a:moveTo>
                    <a:pt x="79" y="0"/>
                  </a:moveTo>
                  <a:lnTo>
                    <a:pt x="0" y="79"/>
                  </a:lnTo>
                  <a:lnTo>
                    <a:pt x="7" y="85"/>
                  </a:lnTo>
                  <a:lnTo>
                    <a:pt x="86" y="6"/>
                  </a:lnTo>
                  <a:lnTo>
                    <a:pt x="7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37" name="ís1ïḓè">
              <a:extLst>
                <a:ext uri="{FF2B5EF4-FFF2-40B4-BE49-F238E27FC236}">
                  <a16:creationId xmlns:a16="http://schemas.microsoft.com/office/drawing/2014/main" id="{9F946271-4CA3-4472-ACC0-B8CD80B76E74}"/>
                </a:ext>
              </a:extLst>
            </p:cNvPr>
            <p:cNvSpPr/>
            <p:nvPr/>
          </p:nvSpPr>
          <p:spPr bwMode="auto">
            <a:xfrm>
              <a:off x="3477319" y="1675487"/>
              <a:ext cx="73589" cy="80598"/>
            </a:xfrm>
            <a:custGeom>
              <a:avLst/>
              <a:gdLst>
                <a:gd name="T0" fmla="*/ 29 w 32"/>
                <a:gd name="T1" fmla="*/ 0 h 35"/>
                <a:gd name="T2" fmla="*/ 0 w 32"/>
                <a:gd name="T3" fmla="*/ 21 h 35"/>
                <a:gd name="T4" fmla="*/ 3 w 32"/>
                <a:gd name="T5" fmla="*/ 23 h 35"/>
                <a:gd name="T6" fmla="*/ 12 w 32"/>
                <a:gd name="T7" fmla="*/ 17 h 35"/>
                <a:gd name="T8" fmla="*/ 20 w 32"/>
                <a:gd name="T9" fmla="*/ 23 h 35"/>
                <a:gd name="T10" fmla="*/ 16 w 32"/>
                <a:gd name="T11" fmla="*/ 33 h 35"/>
                <a:gd name="T12" fmla="*/ 19 w 32"/>
                <a:gd name="T13" fmla="*/ 35 h 35"/>
                <a:gd name="T14" fmla="*/ 32 w 32"/>
                <a:gd name="T15" fmla="*/ 3 h 35"/>
                <a:gd name="T16" fmla="*/ 29 w 32"/>
                <a:gd name="T17" fmla="*/ 0 h 35"/>
                <a:gd name="T18" fmla="*/ 25 w 32"/>
                <a:gd name="T19" fmla="*/ 11 h 35"/>
                <a:gd name="T20" fmla="*/ 22 w 32"/>
                <a:gd name="T21" fmla="*/ 20 h 35"/>
                <a:gd name="T22" fmla="*/ 15 w 32"/>
                <a:gd name="T23" fmla="*/ 15 h 35"/>
                <a:gd name="T24" fmla="*/ 23 w 32"/>
                <a:gd name="T25" fmla="*/ 8 h 35"/>
                <a:gd name="T26" fmla="*/ 28 w 32"/>
                <a:gd name="T27" fmla="*/ 4 h 35"/>
                <a:gd name="T28" fmla="*/ 25 w 32"/>
                <a:gd name="T29" fmla="*/ 11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 h="35">
                  <a:moveTo>
                    <a:pt x="29" y="0"/>
                  </a:moveTo>
                  <a:cubicBezTo>
                    <a:pt x="0" y="21"/>
                    <a:pt x="0" y="21"/>
                    <a:pt x="0" y="21"/>
                  </a:cubicBezTo>
                  <a:cubicBezTo>
                    <a:pt x="3" y="23"/>
                    <a:pt x="3" y="23"/>
                    <a:pt x="3" y="23"/>
                  </a:cubicBezTo>
                  <a:cubicBezTo>
                    <a:pt x="12" y="17"/>
                    <a:pt x="12" y="17"/>
                    <a:pt x="12" y="17"/>
                  </a:cubicBezTo>
                  <a:cubicBezTo>
                    <a:pt x="20" y="23"/>
                    <a:pt x="20" y="23"/>
                    <a:pt x="20" y="23"/>
                  </a:cubicBezTo>
                  <a:cubicBezTo>
                    <a:pt x="16" y="33"/>
                    <a:pt x="16" y="33"/>
                    <a:pt x="16" y="33"/>
                  </a:cubicBezTo>
                  <a:cubicBezTo>
                    <a:pt x="19" y="35"/>
                    <a:pt x="19" y="35"/>
                    <a:pt x="19" y="35"/>
                  </a:cubicBezTo>
                  <a:cubicBezTo>
                    <a:pt x="32" y="3"/>
                    <a:pt x="32" y="3"/>
                    <a:pt x="32" y="3"/>
                  </a:cubicBezTo>
                  <a:lnTo>
                    <a:pt x="29" y="0"/>
                  </a:lnTo>
                  <a:close/>
                  <a:moveTo>
                    <a:pt x="25" y="11"/>
                  </a:moveTo>
                  <a:cubicBezTo>
                    <a:pt x="22" y="20"/>
                    <a:pt x="22" y="20"/>
                    <a:pt x="22" y="20"/>
                  </a:cubicBezTo>
                  <a:cubicBezTo>
                    <a:pt x="15" y="15"/>
                    <a:pt x="15" y="15"/>
                    <a:pt x="15" y="15"/>
                  </a:cubicBezTo>
                  <a:cubicBezTo>
                    <a:pt x="23" y="8"/>
                    <a:pt x="23" y="8"/>
                    <a:pt x="23" y="8"/>
                  </a:cubicBezTo>
                  <a:cubicBezTo>
                    <a:pt x="25" y="7"/>
                    <a:pt x="27" y="6"/>
                    <a:pt x="28" y="4"/>
                  </a:cubicBezTo>
                  <a:cubicBezTo>
                    <a:pt x="28" y="6"/>
                    <a:pt x="27" y="8"/>
                    <a:pt x="2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38" name="ïṩlïďê">
              <a:extLst>
                <a:ext uri="{FF2B5EF4-FFF2-40B4-BE49-F238E27FC236}">
                  <a16:creationId xmlns:a16="http://schemas.microsoft.com/office/drawing/2014/main" id="{C964D40F-5907-4024-897F-D7572ACB4413}"/>
                </a:ext>
              </a:extLst>
            </p:cNvPr>
            <p:cNvSpPr/>
            <p:nvPr/>
          </p:nvSpPr>
          <p:spPr bwMode="auto">
            <a:xfrm>
              <a:off x="3529882" y="1688803"/>
              <a:ext cx="80598" cy="87606"/>
            </a:xfrm>
            <a:custGeom>
              <a:avLst/>
              <a:gdLst>
                <a:gd name="T0" fmla="*/ 108 w 115"/>
                <a:gd name="T1" fmla="*/ 27 h 125"/>
                <a:gd name="T2" fmla="*/ 62 w 115"/>
                <a:gd name="T3" fmla="*/ 102 h 125"/>
                <a:gd name="T4" fmla="*/ 69 w 115"/>
                <a:gd name="T5" fmla="*/ 7 h 125"/>
                <a:gd name="T6" fmla="*/ 59 w 115"/>
                <a:gd name="T7" fmla="*/ 0 h 125"/>
                <a:gd name="T8" fmla="*/ 0 w 115"/>
                <a:gd name="T9" fmla="*/ 96 h 125"/>
                <a:gd name="T10" fmla="*/ 10 w 115"/>
                <a:gd name="T11" fmla="*/ 99 h 125"/>
                <a:gd name="T12" fmla="*/ 56 w 115"/>
                <a:gd name="T13" fmla="*/ 27 h 125"/>
                <a:gd name="T14" fmla="*/ 49 w 115"/>
                <a:gd name="T15" fmla="*/ 122 h 125"/>
                <a:gd name="T16" fmla="*/ 59 w 115"/>
                <a:gd name="T17" fmla="*/ 125 h 125"/>
                <a:gd name="T18" fmla="*/ 115 w 115"/>
                <a:gd name="T19" fmla="*/ 33 h 125"/>
                <a:gd name="T20" fmla="*/ 108 w 115"/>
                <a:gd name="T21" fmla="*/ 27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5" h="125">
                  <a:moveTo>
                    <a:pt x="108" y="27"/>
                  </a:moveTo>
                  <a:lnTo>
                    <a:pt x="62" y="102"/>
                  </a:lnTo>
                  <a:lnTo>
                    <a:pt x="69" y="7"/>
                  </a:lnTo>
                  <a:lnTo>
                    <a:pt x="59" y="0"/>
                  </a:lnTo>
                  <a:lnTo>
                    <a:pt x="0" y="96"/>
                  </a:lnTo>
                  <a:lnTo>
                    <a:pt x="10" y="99"/>
                  </a:lnTo>
                  <a:lnTo>
                    <a:pt x="56" y="27"/>
                  </a:lnTo>
                  <a:lnTo>
                    <a:pt x="49" y="122"/>
                  </a:lnTo>
                  <a:lnTo>
                    <a:pt x="59" y="125"/>
                  </a:lnTo>
                  <a:lnTo>
                    <a:pt x="115" y="33"/>
                  </a:lnTo>
                  <a:lnTo>
                    <a:pt x="108"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39" name="íSliḋê">
              <a:extLst>
                <a:ext uri="{FF2B5EF4-FFF2-40B4-BE49-F238E27FC236}">
                  <a16:creationId xmlns:a16="http://schemas.microsoft.com/office/drawing/2014/main" id="{055B3BC3-1E79-4D74-90A9-693D41142DC2}"/>
                </a:ext>
              </a:extLst>
            </p:cNvPr>
            <p:cNvSpPr/>
            <p:nvPr/>
          </p:nvSpPr>
          <p:spPr bwMode="auto">
            <a:xfrm>
              <a:off x="3594360" y="1714735"/>
              <a:ext cx="56769" cy="77794"/>
            </a:xfrm>
            <a:custGeom>
              <a:avLst/>
              <a:gdLst>
                <a:gd name="T0" fmla="*/ 19 w 25"/>
                <a:gd name="T1" fmla="*/ 1 h 34"/>
                <a:gd name="T2" fmla="*/ 13 w 25"/>
                <a:gd name="T3" fmla="*/ 1 h 34"/>
                <a:gd name="T4" fmla="*/ 8 w 25"/>
                <a:gd name="T5" fmla="*/ 5 h 34"/>
                <a:gd name="T6" fmla="*/ 3 w 25"/>
                <a:gd name="T7" fmla="*/ 13 h 34"/>
                <a:gd name="T8" fmla="*/ 1 w 25"/>
                <a:gd name="T9" fmla="*/ 22 h 34"/>
                <a:gd name="T10" fmla="*/ 2 w 25"/>
                <a:gd name="T11" fmla="*/ 29 h 34"/>
                <a:gd name="T12" fmla="*/ 6 w 25"/>
                <a:gd name="T13" fmla="*/ 33 h 34"/>
                <a:gd name="T14" fmla="*/ 11 w 25"/>
                <a:gd name="T15" fmla="*/ 33 h 34"/>
                <a:gd name="T16" fmla="*/ 17 w 25"/>
                <a:gd name="T17" fmla="*/ 31 h 34"/>
                <a:gd name="T18" fmla="*/ 21 w 25"/>
                <a:gd name="T19" fmla="*/ 20 h 34"/>
                <a:gd name="T20" fmla="*/ 13 w 25"/>
                <a:gd name="T21" fmla="*/ 17 h 34"/>
                <a:gd name="T22" fmla="*/ 11 w 25"/>
                <a:gd name="T23" fmla="*/ 20 h 34"/>
                <a:gd name="T24" fmla="*/ 17 w 25"/>
                <a:gd name="T25" fmla="*/ 22 h 34"/>
                <a:gd name="T26" fmla="*/ 15 w 25"/>
                <a:gd name="T27" fmla="*/ 28 h 34"/>
                <a:gd name="T28" fmla="*/ 12 w 25"/>
                <a:gd name="T29" fmla="*/ 29 h 34"/>
                <a:gd name="T30" fmla="*/ 8 w 25"/>
                <a:gd name="T31" fmla="*/ 29 h 34"/>
                <a:gd name="T32" fmla="*/ 5 w 25"/>
                <a:gd name="T33" fmla="*/ 26 h 34"/>
                <a:gd name="T34" fmla="*/ 4 w 25"/>
                <a:gd name="T35" fmla="*/ 21 h 34"/>
                <a:gd name="T36" fmla="*/ 6 w 25"/>
                <a:gd name="T37" fmla="*/ 14 h 34"/>
                <a:gd name="T38" fmla="*/ 9 w 25"/>
                <a:gd name="T39" fmla="*/ 8 h 34"/>
                <a:gd name="T40" fmla="*/ 11 w 25"/>
                <a:gd name="T41" fmla="*/ 5 h 34"/>
                <a:gd name="T42" fmla="*/ 15 w 25"/>
                <a:gd name="T43" fmla="*/ 4 h 34"/>
                <a:gd name="T44" fmla="*/ 18 w 25"/>
                <a:gd name="T45" fmla="*/ 4 h 34"/>
                <a:gd name="T46" fmla="*/ 20 w 25"/>
                <a:gd name="T47" fmla="*/ 6 h 34"/>
                <a:gd name="T48" fmla="*/ 21 w 25"/>
                <a:gd name="T49" fmla="*/ 9 h 34"/>
                <a:gd name="T50" fmla="*/ 21 w 25"/>
                <a:gd name="T51" fmla="*/ 13 h 34"/>
                <a:gd name="T52" fmla="*/ 24 w 25"/>
                <a:gd name="T53" fmla="*/ 13 h 34"/>
                <a:gd name="T54" fmla="*/ 24 w 25"/>
                <a:gd name="T55" fmla="*/ 7 h 34"/>
                <a:gd name="T56" fmla="*/ 23 w 25"/>
                <a:gd name="T57" fmla="*/ 3 h 34"/>
                <a:gd name="T58" fmla="*/ 19 w 25"/>
                <a:gd name="T59" fmla="*/ 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5" h="34">
                  <a:moveTo>
                    <a:pt x="19" y="1"/>
                  </a:moveTo>
                  <a:cubicBezTo>
                    <a:pt x="18" y="0"/>
                    <a:pt x="15" y="0"/>
                    <a:pt x="13" y="1"/>
                  </a:cubicBezTo>
                  <a:cubicBezTo>
                    <a:pt x="11" y="1"/>
                    <a:pt x="9" y="3"/>
                    <a:pt x="8" y="5"/>
                  </a:cubicBezTo>
                  <a:cubicBezTo>
                    <a:pt x="6" y="7"/>
                    <a:pt x="4" y="10"/>
                    <a:pt x="3" y="13"/>
                  </a:cubicBezTo>
                  <a:cubicBezTo>
                    <a:pt x="2" y="16"/>
                    <a:pt x="1" y="19"/>
                    <a:pt x="1" y="22"/>
                  </a:cubicBezTo>
                  <a:cubicBezTo>
                    <a:pt x="0" y="25"/>
                    <a:pt x="1" y="27"/>
                    <a:pt x="2" y="29"/>
                  </a:cubicBezTo>
                  <a:cubicBezTo>
                    <a:pt x="3" y="31"/>
                    <a:pt x="4" y="32"/>
                    <a:pt x="6" y="33"/>
                  </a:cubicBezTo>
                  <a:cubicBezTo>
                    <a:pt x="8" y="34"/>
                    <a:pt x="9" y="34"/>
                    <a:pt x="11" y="33"/>
                  </a:cubicBezTo>
                  <a:cubicBezTo>
                    <a:pt x="13" y="33"/>
                    <a:pt x="15" y="32"/>
                    <a:pt x="17" y="31"/>
                  </a:cubicBezTo>
                  <a:cubicBezTo>
                    <a:pt x="21" y="20"/>
                    <a:pt x="21" y="20"/>
                    <a:pt x="21" y="20"/>
                  </a:cubicBezTo>
                  <a:cubicBezTo>
                    <a:pt x="13" y="17"/>
                    <a:pt x="13" y="17"/>
                    <a:pt x="13" y="17"/>
                  </a:cubicBezTo>
                  <a:cubicBezTo>
                    <a:pt x="11" y="20"/>
                    <a:pt x="11" y="20"/>
                    <a:pt x="11" y="20"/>
                  </a:cubicBezTo>
                  <a:cubicBezTo>
                    <a:pt x="17" y="22"/>
                    <a:pt x="17" y="22"/>
                    <a:pt x="17" y="22"/>
                  </a:cubicBezTo>
                  <a:cubicBezTo>
                    <a:pt x="15" y="28"/>
                    <a:pt x="15" y="28"/>
                    <a:pt x="15" y="28"/>
                  </a:cubicBezTo>
                  <a:cubicBezTo>
                    <a:pt x="14" y="29"/>
                    <a:pt x="13" y="29"/>
                    <a:pt x="12" y="29"/>
                  </a:cubicBezTo>
                  <a:cubicBezTo>
                    <a:pt x="10" y="30"/>
                    <a:pt x="9" y="30"/>
                    <a:pt x="8" y="29"/>
                  </a:cubicBezTo>
                  <a:cubicBezTo>
                    <a:pt x="6" y="29"/>
                    <a:pt x="5" y="28"/>
                    <a:pt x="5" y="26"/>
                  </a:cubicBezTo>
                  <a:cubicBezTo>
                    <a:pt x="4" y="25"/>
                    <a:pt x="3" y="23"/>
                    <a:pt x="4" y="21"/>
                  </a:cubicBezTo>
                  <a:cubicBezTo>
                    <a:pt x="4" y="19"/>
                    <a:pt x="4" y="17"/>
                    <a:pt x="6" y="14"/>
                  </a:cubicBezTo>
                  <a:cubicBezTo>
                    <a:pt x="7" y="12"/>
                    <a:pt x="8" y="10"/>
                    <a:pt x="9" y="8"/>
                  </a:cubicBezTo>
                  <a:cubicBezTo>
                    <a:pt x="10" y="7"/>
                    <a:pt x="11" y="6"/>
                    <a:pt x="11" y="5"/>
                  </a:cubicBezTo>
                  <a:cubicBezTo>
                    <a:pt x="12" y="5"/>
                    <a:pt x="13" y="4"/>
                    <a:pt x="15" y="4"/>
                  </a:cubicBezTo>
                  <a:cubicBezTo>
                    <a:pt x="16" y="4"/>
                    <a:pt x="17" y="4"/>
                    <a:pt x="18" y="4"/>
                  </a:cubicBezTo>
                  <a:cubicBezTo>
                    <a:pt x="19" y="5"/>
                    <a:pt x="20" y="5"/>
                    <a:pt x="20" y="6"/>
                  </a:cubicBezTo>
                  <a:cubicBezTo>
                    <a:pt x="21" y="7"/>
                    <a:pt x="21" y="8"/>
                    <a:pt x="21" y="9"/>
                  </a:cubicBezTo>
                  <a:cubicBezTo>
                    <a:pt x="22" y="10"/>
                    <a:pt x="21" y="11"/>
                    <a:pt x="21" y="13"/>
                  </a:cubicBezTo>
                  <a:cubicBezTo>
                    <a:pt x="24" y="13"/>
                    <a:pt x="24" y="13"/>
                    <a:pt x="24" y="13"/>
                  </a:cubicBezTo>
                  <a:cubicBezTo>
                    <a:pt x="24" y="11"/>
                    <a:pt x="25" y="9"/>
                    <a:pt x="24" y="7"/>
                  </a:cubicBezTo>
                  <a:cubicBezTo>
                    <a:pt x="24" y="6"/>
                    <a:pt x="24" y="4"/>
                    <a:pt x="23" y="3"/>
                  </a:cubicBezTo>
                  <a:cubicBezTo>
                    <a:pt x="22" y="2"/>
                    <a:pt x="21" y="1"/>
                    <a:pt x="19"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40" name="ísļîdè">
              <a:extLst>
                <a:ext uri="{FF2B5EF4-FFF2-40B4-BE49-F238E27FC236}">
                  <a16:creationId xmlns:a16="http://schemas.microsoft.com/office/drawing/2014/main" id="{7BC03D1D-BAC2-4800-8D7A-9D860D4FDF6E}"/>
                </a:ext>
              </a:extLst>
            </p:cNvPr>
            <p:cNvSpPr/>
            <p:nvPr/>
          </p:nvSpPr>
          <p:spPr bwMode="auto">
            <a:xfrm>
              <a:off x="3681266" y="1716837"/>
              <a:ext cx="45555" cy="78495"/>
            </a:xfrm>
            <a:custGeom>
              <a:avLst/>
              <a:gdLst>
                <a:gd name="T0" fmla="*/ 17 w 20"/>
                <a:gd name="T1" fmla="*/ 19 h 34"/>
                <a:gd name="T2" fmla="*/ 15 w 20"/>
                <a:gd name="T3" fmla="*/ 27 h 34"/>
                <a:gd name="T4" fmla="*/ 10 w 20"/>
                <a:gd name="T5" fmla="*/ 30 h 34"/>
                <a:gd name="T6" fmla="*/ 7 w 20"/>
                <a:gd name="T7" fmla="*/ 29 h 34"/>
                <a:gd name="T8" fmla="*/ 4 w 20"/>
                <a:gd name="T9" fmla="*/ 25 h 34"/>
                <a:gd name="T10" fmla="*/ 4 w 20"/>
                <a:gd name="T11" fmla="*/ 19 h 34"/>
                <a:gd name="T12" fmla="*/ 4 w 20"/>
                <a:gd name="T13" fmla="*/ 0 h 34"/>
                <a:gd name="T14" fmla="*/ 0 w 20"/>
                <a:gd name="T15" fmla="*/ 0 h 34"/>
                <a:gd name="T16" fmla="*/ 0 w 20"/>
                <a:gd name="T17" fmla="*/ 19 h 34"/>
                <a:gd name="T18" fmla="*/ 1 w 20"/>
                <a:gd name="T19" fmla="*/ 27 h 34"/>
                <a:gd name="T20" fmla="*/ 5 w 20"/>
                <a:gd name="T21" fmla="*/ 32 h 34"/>
                <a:gd name="T22" fmla="*/ 10 w 20"/>
                <a:gd name="T23" fmla="*/ 34 h 34"/>
                <a:gd name="T24" fmla="*/ 16 w 20"/>
                <a:gd name="T25" fmla="*/ 32 h 34"/>
                <a:gd name="T26" fmla="*/ 19 w 20"/>
                <a:gd name="T27" fmla="*/ 27 h 34"/>
                <a:gd name="T28" fmla="*/ 20 w 20"/>
                <a:gd name="T29" fmla="*/ 19 h 34"/>
                <a:gd name="T30" fmla="*/ 20 w 20"/>
                <a:gd name="T31" fmla="*/ 0 h 34"/>
                <a:gd name="T32" fmla="*/ 17 w 20"/>
                <a:gd name="T33" fmla="*/ 0 h 34"/>
                <a:gd name="T34" fmla="*/ 17 w 20"/>
                <a:gd name="T35" fmla="*/ 19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 h="34">
                  <a:moveTo>
                    <a:pt x="17" y="19"/>
                  </a:moveTo>
                  <a:cubicBezTo>
                    <a:pt x="17" y="23"/>
                    <a:pt x="16" y="26"/>
                    <a:pt x="15" y="27"/>
                  </a:cubicBezTo>
                  <a:cubicBezTo>
                    <a:pt x="14" y="29"/>
                    <a:pt x="13" y="30"/>
                    <a:pt x="10" y="30"/>
                  </a:cubicBezTo>
                  <a:cubicBezTo>
                    <a:pt x="9" y="30"/>
                    <a:pt x="8" y="29"/>
                    <a:pt x="7" y="29"/>
                  </a:cubicBezTo>
                  <a:cubicBezTo>
                    <a:pt x="6" y="28"/>
                    <a:pt x="5" y="27"/>
                    <a:pt x="4" y="25"/>
                  </a:cubicBezTo>
                  <a:cubicBezTo>
                    <a:pt x="4" y="24"/>
                    <a:pt x="4" y="22"/>
                    <a:pt x="4" y="19"/>
                  </a:cubicBezTo>
                  <a:cubicBezTo>
                    <a:pt x="4" y="0"/>
                    <a:pt x="4" y="0"/>
                    <a:pt x="4" y="0"/>
                  </a:cubicBezTo>
                  <a:cubicBezTo>
                    <a:pt x="0" y="0"/>
                    <a:pt x="0" y="0"/>
                    <a:pt x="0" y="0"/>
                  </a:cubicBezTo>
                  <a:cubicBezTo>
                    <a:pt x="0" y="19"/>
                    <a:pt x="0" y="19"/>
                    <a:pt x="0" y="19"/>
                  </a:cubicBezTo>
                  <a:cubicBezTo>
                    <a:pt x="0" y="23"/>
                    <a:pt x="1" y="25"/>
                    <a:pt x="1" y="27"/>
                  </a:cubicBezTo>
                  <a:cubicBezTo>
                    <a:pt x="2" y="29"/>
                    <a:pt x="3" y="31"/>
                    <a:pt x="5" y="32"/>
                  </a:cubicBezTo>
                  <a:cubicBezTo>
                    <a:pt x="6" y="33"/>
                    <a:pt x="8" y="34"/>
                    <a:pt x="10" y="34"/>
                  </a:cubicBezTo>
                  <a:cubicBezTo>
                    <a:pt x="13" y="34"/>
                    <a:pt x="15" y="33"/>
                    <a:pt x="16" y="32"/>
                  </a:cubicBezTo>
                  <a:cubicBezTo>
                    <a:pt x="18" y="31"/>
                    <a:pt x="19" y="29"/>
                    <a:pt x="19" y="27"/>
                  </a:cubicBezTo>
                  <a:cubicBezTo>
                    <a:pt x="20" y="25"/>
                    <a:pt x="20" y="22"/>
                    <a:pt x="20" y="19"/>
                  </a:cubicBezTo>
                  <a:cubicBezTo>
                    <a:pt x="20" y="0"/>
                    <a:pt x="20" y="0"/>
                    <a:pt x="20" y="0"/>
                  </a:cubicBezTo>
                  <a:cubicBezTo>
                    <a:pt x="17" y="0"/>
                    <a:pt x="17" y="0"/>
                    <a:pt x="17" y="0"/>
                  </a:cubicBezTo>
                  <a:lnTo>
                    <a:pt x="1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41" name="îSlíḋé">
              <a:extLst>
                <a:ext uri="{FF2B5EF4-FFF2-40B4-BE49-F238E27FC236}">
                  <a16:creationId xmlns:a16="http://schemas.microsoft.com/office/drawing/2014/main" id="{6DD09F45-8FAD-44C3-B9A7-8234E5BC977B}"/>
                </a:ext>
              </a:extLst>
            </p:cNvPr>
            <p:cNvSpPr/>
            <p:nvPr/>
          </p:nvSpPr>
          <p:spPr bwMode="auto">
            <a:xfrm>
              <a:off x="3733829" y="1709829"/>
              <a:ext cx="55367" cy="80598"/>
            </a:xfrm>
            <a:custGeom>
              <a:avLst/>
              <a:gdLst>
                <a:gd name="T0" fmla="*/ 53 w 79"/>
                <a:gd name="T1" fmla="*/ 0 h 115"/>
                <a:gd name="T2" fmla="*/ 62 w 79"/>
                <a:gd name="T3" fmla="*/ 86 h 115"/>
                <a:gd name="T4" fmla="*/ 10 w 79"/>
                <a:gd name="T5" fmla="*/ 3 h 115"/>
                <a:gd name="T6" fmla="*/ 0 w 79"/>
                <a:gd name="T7" fmla="*/ 7 h 115"/>
                <a:gd name="T8" fmla="*/ 13 w 79"/>
                <a:gd name="T9" fmla="*/ 115 h 115"/>
                <a:gd name="T10" fmla="*/ 23 w 79"/>
                <a:gd name="T11" fmla="*/ 115 h 115"/>
                <a:gd name="T12" fmla="*/ 13 w 79"/>
                <a:gd name="T13" fmla="*/ 30 h 115"/>
                <a:gd name="T14" fmla="*/ 66 w 79"/>
                <a:gd name="T15" fmla="*/ 109 h 115"/>
                <a:gd name="T16" fmla="*/ 79 w 79"/>
                <a:gd name="T17" fmla="*/ 109 h 115"/>
                <a:gd name="T18" fmla="*/ 62 w 79"/>
                <a:gd name="T19" fmla="*/ 0 h 115"/>
                <a:gd name="T20" fmla="*/ 53 w 79"/>
                <a:gd name="T21"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 h="115">
                  <a:moveTo>
                    <a:pt x="53" y="0"/>
                  </a:moveTo>
                  <a:lnTo>
                    <a:pt x="62" y="86"/>
                  </a:lnTo>
                  <a:lnTo>
                    <a:pt x="10" y="3"/>
                  </a:lnTo>
                  <a:lnTo>
                    <a:pt x="0" y="7"/>
                  </a:lnTo>
                  <a:lnTo>
                    <a:pt x="13" y="115"/>
                  </a:lnTo>
                  <a:lnTo>
                    <a:pt x="23" y="115"/>
                  </a:lnTo>
                  <a:lnTo>
                    <a:pt x="13" y="30"/>
                  </a:lnTo>
                  <a:lnTo>
                    <a:pt x="66" y="109"/>
                  </a:lnTo>
                  <a:lnTo>
                    <a:pt x="79" y="109"/>
                  </a:lnTo>
                  <a:lnTo>
                    <a:pt x="62" y="0"/>
                  </a:lnTo>
                  <a:lnTo>
                    <a:pt x="5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42" name="íŝ1ïḓê">
              <a:extLst>
                <a:ext uri="{FF2B5EF4-FFF2-40B4-BE49-F238E27FC236}">
                  <a16:creationId xmlns:a16="http://schemas.microsoft.com/office/drawing/2014/main" id="{7283B66C-D810-4092-9369-2E441201EF6D}"/>
                </a:ext>
              </a:extLst>
            </p:cNvPr>
            <p:cNvSpPr/>
            <p:nvPr/>
          </p:nvSpPr>
          <p:spPr bwMode="auto">
            <a:xfrm>
              <a:off x="3782188" y="1695812"/>
              <a:ext cx="32239" cy="76393"/>
            </a:xfrm>
            <a:custGeom>
              <a:avLst/>
              <a:gdLst>
                <a:gd name="T0" fmla="*/ 0 w 46"/>
                <a:gd name="T1" fmla="*/ 4 h 109"/>
                <a:gd name="T2" fmla="*/ 36 w 46"/>
                <a:gd name="T3" fmla="*/ 109 h 109"/>
                <a:gd name="T4" fmla="*/ 46 w 46"/>
                <a:gd name="T5" fmla="*/ 106 h 109"/>
                <a:gd name="T6" fmla="*/ 10 w 46"/>
                <a:gd name="T7" fmla="*/ 0 h 109"/>
                <a:gd name="T8" fmla="*/ 0 w 46"/>
                <a:gd name="T9" fmla="*/ 4 h 109"/>
              </a:gdLst>
              <a:ahLst/>
              <a:cxnLst>
                <a:cxn ang="0">
                  <a:pos x="T0" y="T1"/>
                </a:cxn>
                <a:cxn ang="0">
                  <a:pos x="T2" y="T3"/>
                </a:cxn>
                <a:cxn ang="0">
                  <a:pos x="T4" y="T5"/>
                </a:cxn>
                <a:cxn ang="0">
                  <a:pos x="T6" y="T7"/>
                </a:cxn>
                <a:cxn ang="0">
                  <a:pos x="T8" y="T9"/>
                </a:cxn>
              </a:cxnLst>
              <a:rect l="0" t="0" r="r" b="b"/>
              <a:pathLst>
                <a:path w="46" h="109">
                  <a:moveTo>
                    <a:pt x="0" y="4"/>
                  </a:moveTo>
                  <a:lnTo>
                    <a:pt x="36" y="109"/>
                  </a:lnTo>
                  <a:lnTo>
                    <a:pt x="46" y="106"/>
                  </a:lnTo>
                  <a:lnTo>
                    <a:pt x="10" y="0"/>
                  </a:lnTo>
                  <a:lnTo>
                    <a:pt x="0"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43" name="ï$ľíḑè">
              <a:extLst>
                <a:ext uri="{FF2B5EF4-FFF2-40B4-BE49-F238E27FC236}">
                  <a16:creationId xmlns:a16="http://schemas.microsoft.com/office/drawing/2014/main" id="{B8B1D0DE-FDC6-4F74-958D-8B419F26D72E}"/>
                </a:ext>
              </a:extLst>
            </p:cNvPr>
            <p:cNvSpPr/>
            <p:nvPr/>
          </p:nvSpPr>
          <p:spPr bwMode="auto">
            <a:xfrm>
              <a:off x="3793401" y="1679692"/>
              <a:ext cx="55367" cy="83401"/>
            </a:xfrm>
            <a:custGeom>
              <a:avLst/>
              <a:gdLst>
                <a:gd name="T0" fmla="*/ 17 w 24"/>
                <a:gd name="T1" fmla="*/ 1 h 36"/>
                <a:gd name="T2" fmla="*/ 20 w 24"/>
                <a:gd name="T3" fmla="*/ 26 h 36"/>
                <a:gd name="T4" fmla="*/ 21 w 24"/>
                <a:gd name="T5" fmla="*/ 32 h 36"/>
                <a:gd name="T6" fmla="*/ 18 w 24"/>
                <a:gd name="T7" fmla="*/ 27 h 36"/>
                <a:gd name="T8" fmla="*/ 3 w 24"/>
                <a:gd name="T9" fmla="*/ 7 h 36"/>
                <a:gd name="T10" fmla="*/ 0 w 24"/>
                <a:gd name="T11" fmla="*/ 8 h 36"/>
                <a:gd name="T12" fmla="*/ 21 w 24"/>
                <a:gd name="T13" fmla="*/ 36 h 36"/>
                <a:gd name="T14" fmla="*/ 24 w 24"/>
                <a:gd name="T15" fmla="*/ 35 h 36"/>
                <a:gd name="T16" fmla="*/ 19 w 24"/>
                <a:gd name="T17" fmla="*/ 0 h 36"/>
                <a:gd name="T18" fmla="*/ 17 w 24"/>
                <a:gd name="T19" fmla="*/ 1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36">
                  <a:moveTo>
                    <a:pt x="17" y="1"/>
                  </a:moveTo>
                  <a:cubicBezTo>
                    <a:pt x="20" y="26"/>
                    <a:pt x="20" y="26"/>
                    <a:pt x="20" y="26"/>
                  </a:cubicBezTo>
                  <a:cubicBezTo>
                    <a:pt x="20" y="28"/>
                    <a:pt x="21" y="30"/>
                    <a:pt x="21" y="32"/>
                  </a:cubicBezTo>
                  <a:cubicBezTo>
                    <a:pt x="20" y="30"/>
                    <a:pt x="19" y="29"/>
                    <a:pt x="18" y="27"/>
                  </a:cubicBezTo>
                  <a:cubicBezTo>
                    <a:pt x="3" y="7"/>
                    <a:pt x="3" y="7"/>
                    <a:pt x="3" y="7"/>
                  </a:cubicBezTo>
                  <a:cubicBezTo>
                    <a:pt x="0" y="8"/>
                    <a:pt x="0" y="8"/>
                    <a:pt x="0" y="8"/>
                  </a:cubicBezTo>
                  <a:cubicBezTo>
                    <a:pt x="21" y="36"/>
                    <a:pt x="21" y="36"/>
                    <a:pt x="21" y="36"/>
                  </a:cubicBezTo>
                  <a:cubicBezTo>
                    <a:pt x="24" y="35"/>
                    <a:pt x="24" y="35"/>
                    <a:pt x="24" y="35"/>
                  </a:cubicBezTo>
                  <a:cubicBezTo>
                    <a:pt x="19" y="0"/>
                    <a:pt x="19" y="0"/>
                    <a:pt x="19" y="0"/>
                  </a:cubicBezTo>
                  <a:lnTo>
                    <a:pt x="1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44" name="ïṧ1íḓè">
              <a:extLst>
                <a:ext uri="{FF2B5EF4-FFF2-40B4-BE49-F238E27FC236}">
                  <a16:creationId xmlns:a16="http://schemas.microsoft.com/office/drawing/2014/main" id="{C21EECE4-AE5E-4A88-AABC-393EFA879EC8}"/>
                </a:ext>
              </a:extLst>
            </p:cNvPr>
            <p:cNvSpPr/>
            <p:nvPr/>
          </p:nvSpPr>
          <p:spPr bwMode="auto">
            <a:xfrm>
              <a:off x="3843863" y="1661470"/>
              <a:ext cx="68683" cy="78495"/>
            </a:xfrm>
            <a:custGeom>
              <a:avLst/>
              <a:gdLst>
                <a:gd name="T0" fmla="*/ 62 w 98"/>
                <a:gd name="T1" fmla="*/ 99 h 112"/>
                <a:gd name="T2" fmla="*/ 40 w 98"/>
                <a:gd name="T3" fmla="*/ 66 h 112"/>
                <a:gd name="T4" fmla="*/ 66 w 98"/>
                <a:gd name="T5" fmla="*/ 49 h 112"/>
                <a:gd name="T6" fmla="*/ 59 w 98"/>
                <a:gd name="T7" fmla="*/ 39 h 112"/>
                <a:gd name="T8" fmla="*/ 33 w 98"/>
                <a:gd name="T9" fmla="*/ 56 h 112"/>
                <a:gd name="T10" fmla="*/ 13 w 98"/>
                <a:gd name="T11" fmla="*/ 26 h 112"/>
                <a:gd name="T12" fmla="*/ 40 w 98"/>
                <a:gd name="T13" fmla="*/ 10 h 112"/>
                <a:gd name="T14" fmla="*/ 33 w 98"/>
                <a:gd name="T15" fmla="*/ 0 h 112"/>
                <a:gd name="T16" fmla="*/ 0 w 98"/>
                <a:gd name="T17" fmla="*/ 20 h 112"/>
                <a:gd name="T18" fmla="*/ 62 w 98"/>
                <a:gd name="T19" fmla="*/ 112 h 112"/>
                <a:gd name="T20" fmla="*/ 98 w 98"/>
                <a:gd name="T21" fmla="*/ 92 h 112"/>
                <a:gd name="T22" fmla="*/ 89 w 98"/>
                <a:gd name="T23" fmla="*/ 79 h 112"/>
                <a:gd name="T24" fmla="*/ 62 w 98"/>
                <a:gd name="T25" fmla="*/ 99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8" h="112">
                  <a:moveTo>
                    <a:pt x="62" y="99"/>
                  </a:moveTo>
                  <a:lnTo>
                    <a:pt x="40" y="66"/>
                  </a:lnTo>
                  <a:lnTo>
                    <a:pt x="66" y="49"/>
                  </a:lnTo>
                  <a:lnTo>
                    <a:pt x="59" y="39"/>
                  </a:lnTo>
                  <a:lnTo>
                    <a:pt x="33" y="56"/>
                  </a:lnTo>
                  <a:lnTo>
                    <a:pt x="13" y="26"/>
                  </a:lnTo>
                  <a:lnTo>
                    <a:pt x="40" y="10"/>
                  </a:lnTo>
                  <a:lnTo>
                    <a:pt x="33" y="0"/>
                  </a:lnTo>
                  <a:lnTo>
                    <a:pt x="0" y="20"/>
                  </a:lnTo>
                  <a:lnTo>
                    <a:pt x="62" y="112"/>
                  </a:lnTo>
                  <a:lnTo>
                    <a:pt x="98" y="92"/>
                  </a:lnTo>
                  <a:lnTo>
                    <a:pt x="89" y="79"/>
                  </a:lnTo>
                  <a:lnTo>
                    <a:pt x="62" y="9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45" name="işļïḑê">
              <a:extLst>
                <a:ext uri="{FF2B5EF4-FFF2-40B4-BE49-F238E27FC236}">
                  <a16:creationId xmlns:a16="http://schemas.microsoft.com/office/drawing/2014/main" id="{6E1A4E8B-56D3-49CD-B687-49377DD23B06}"/>
                </a:ext>
              </a:extLst>
            </p:cNvPr>
            <p:cNvSpPr/>
            <p:nvPr/>
          </p:nvSpPr>
          <p:spPr bwMode="auto">
            <a:xfrm>
              <a:off x="3876102" y="1636239"/>
              <a:ext cx="82700" cy="78495"/>
            </a:xfrm>
            <a:custGeom>
              <a:avLst/>
              <a:gdLst>
                <a:gd name="T0" fmla="*/ 22 w 36"/>
                <a:gd name="T1" fmla="*/ 16 h 34"/>
                <a:gd name="T2" fmla="*/ 20 w 36"/>
                <a:gd name="T3" fmla="*/ 16 h 34"/>
                <a:gd name="T4" fmla="*/ 22 w 36"/>
                <a:gd name="T5" fmla="*/ 11 h 34"/>
                <a:gd name="T6" fmla="*/ 19 w 36"/>
                <a:gd name="T7" fmla="*/ 5 h 34"/>
                <a:gd name="T8" fmla="*/ 15 w 36"/>
                <a:gd name="T9" fmla="*/ 2 h 34"/>
                <a:gd name="T10" fmla="*/ 12 w 36"/>
                <a:gd name="T11" fmla="*/ 0 h 34"/>
                <a:gd name="T12" fmla="*/ 8 w 36"/>
                <a:gd name="T13" fmla="*/ 2 h 34"/>
                <a:gd name="T14" fmla="*/ 0 w 36"/>
                <a:gd name="T15" fmla="*/ 7 h 34"/>
                <a:gd name="T16" fmla="*/ 21 w 36"/>
                <a:gd name="T17" fmla="*/ 34 h 34"/>
                <a:gd name="T18" fmla="*/ 23 w 36"/>
                <a:gd name="T19" fmla="*/ 33 h 34"/>
                <a:gd name="T20" fmla="*/ 14 w 36"/>
                <a:gd name="T21" fmla="*/ 21 h 34"/>
                <a:gd name="T22" fmla="*/ 16 w 36"/>
                <a:gd name="T23" fmla="*/ 19 h 34"/>
                <a:gd name="T24" fmla="*/ 18 w 36"/>
                <a:gd name="T25" fmla="*/ 18 h 34"/>
                <a:gd name="T26" fmla="*/ 19 w 36"/>
                <a:gd name="T27" fmla="*/ 18 h 34"/>
                <a:gd name="T28" fmla="*/ 22 w 36"/>
                <a:gd name="T29" fmla="*/ 19 h 34"/>
                <a:gd name="T30" fmla="*/ 26 w 36"/>
                <a:gd name="T31" fmla="*/ 22 h 34"/>
                <a:gd name="T32" fmla="*/ 33 w 36"/>
                <a:gd name="T33" fmla="*/ 26 h 34"/>
                <a:gd name="T34" fmla="*/ 36 w 36"/>
                <a:gd name="T35" fmla="*/ 24 h 34"/>
                <a:gd name="T36" fmla="*/ 27 w 36"/>
                <a:gd name="T37" fmla="*/ 19 h 34"/>
                <a:gd name="T38" fmla="*/ 22 w 36"/>
                <a:gd name="T39" fmla="*/ 16 h 34"/>
                <a:gd name="T40" fmla="*/ 18 w 36"/>
                <a:gd name="T41" fmla="*/ 12 h 34"/>
                <a:gd name="T42" fmla="*/ 16 w 36"/>
                <a:gd name="T43" fmla="*/ 14 h 34"/>
                <a:gd name="T44" fmla="*/ 12 w 36"/>
                <a:gd name="T45" fmla="*/ 18 h 34"/>
                <a:gd name="T46" fmla="*/ 5 w 36"/>
                <a:gd name="T47" fmla="*/ 9 h 34"/>
                <a:gd name="T48" fmla="*/ 10 w 36"/>
                <a:gd name="T49" fmla="*/ 5 h 34"/>
                <a:gd name="T50" fmla="*/ 14 w 36"/>
                <a:gd name="T51" fmla="*/ 4 h 34"/>
                <a:gd name="T52" fmla="*/ 17 w 36"/>
                <a:gd name="T53" fmla="*/ 7 h 34"/>
                <a:gd name="T54" fmla="*/ 18 w 36"/>
                <a:gd name="T55" fmla="*/ 10 h 34"/>
                <a:gd name="T56" fmla="*/ 18 w 36"/>
                <a:gd name="T57" fmla="*/ 1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6" h="34">
                  <a:moveTo>
                    <a:pt x="22" y="16"/>
                  </a:moveTo>
                  <a:cubicBezTo>
                    <a:pt x="22" y="16"/>
                    <a:pt x="21" y="16"/>
                    <a:pt x="20" y="16"/>
                  </a:cubicBezTo>
                  <a:cubicBezTo>
                    <a:pt x="21" y="14"/>
                    <a:pt x="22" y="13"/>
                    <a:pt x="22" y="11"/>
                  </a:cubicBezTo>
                  <a:cubicBezTo>
                    <a:pt x="22" y="9"/>
                    <a:pt x="21" y="7"/>
                    <a:pt x="19" y="5"/>
                  </a:cubicBezTo>
                  <a:cubicBezTo>
                    <a:pt x="18" y="4"/>
                    <a:pt x="17" y="3"/>
                    <a:pt x="15" y="2"/>
                  </a:cubicBezTo>
                  <a:cubicBezTo>
                    <a:pt x="14" y="1"/>
                    <a:pt x="13" y="0"/>
                    <a:pt x="12" y="0"/>
                  </a:cubicBezTo>
                  <a:cubicBezTo>
                    <a:pt x="11" y="0"/>
                    <a:pt x="9" y="1"/>
                    <a:pt x="8" y="2"/>
                  </a:cubicBezTo>
                  <a:cubicBezTo>
                    <a:pt x="0" y="7"/>
                    <a:pt x="0" y="7"/>
                    <a:pt x="0" y="7"/>
                  </a:cubicBezTo>
                  <a:cubicBezTo>
                    <a:pt x="21" y="34"/>
                    <a:pt x="21" y="34"/>
                    <a:pt x="21" y="34"/>
                  </a:cubicBezTo>
                  <a:cubicBezTo>
                    <a:pt x="23" y="33"/>
                    <a:pt x="23" y="33"/>
                    <a:pt x="23" y="33"/>
                  </a:cubicBezTo>
                  <a:cubicBezTo>
                    <a:pt x="14" y="21"/>
                    <a:pt x="14" y="21"/>
                    <a:pt x="14" y="21"/>
                  </a:cubicBezTo>
                  <a:cubicBezTo>
                    <a:pt x="16" y="19"/>
                    <a:pt x="16" y="19"/>
                    <a:pt x="16" y="19"/>
                  </a:cubicBezTo>
                  <a:cubicBezTo>
                    <a:pt x="17" y="19"/>
                    <a:pt x="17" y="18"/>
                    <a:pt x="18" y="18"/>
                  </a:cubicBezTo>
                  <a:cubicBezTo>
                    <a:pt x="18" y="18"/>
                    <a:pt x="19" y="18"/>
                    <a:pt x="19" y="18"/>
                  </a:cubicBezTo>
                  <a:cubicBezTo>
                    <a:pt x="20" y="18"/>
                    <a:pt x="21" y="19"/>
                    <a:pt x="22" y="19"/>
                  </a:cubicBezTo>
                  <a:cubicBezTo>
                    <a:pt x="23" y="20"/>
                    <a:pt x="24" y="21"/>
                    <a:pt x="26" y="22"/>
                  </a:cubicBezTo>
                  <a:cubicBezTo>
                    <a:pt x="33" y="26"/>
                    <a:pt x="33" y="26"/>
                    <a:pt x="33" y="26"/>
                  </a:cubicBezTo>
                  <a:cubicBezTo>
                    <a:pt x="36" y="24"/>
                    <a:pt x="36" y="24"/>
                    <a:pt x="36" y="24"/>
                  </a:cubicBezTo>
                  <a:cubicBezTo>
                    <a:pt x="27" y="19"/>
                    <a:pt x="27" y="19"/>
                    <a:pt x="27" y="19"/>
                  </a:cubicBezTo>
                  <a:cubicBezTo>
                    <a:pt x="25" y="18"/>
                    <a:pt x="24" y="17"/>
                    <a:pt x="22" y="16"/>
                  </a:cubicBezTo>
                  <a:close/>
                  <a:moveTo>
                    <a:pt x="18" y="12"/>
                  </a:moveTo>
                  <a:cubicBezTo>
                    <a:pt x="18" y="13"/>
                    <a:pt x="17" y="14"/>
                    <a:pt x="16" y="14"/>
                  </a:cubicBezTo>
                  <a:cubicBezTo>
                    <a:pt x="12" y="18"/>
                    <a:pt x="12" y="18"/>
                    <a:pt x="12" y="18"/>
                  </a:cubicBezTo>
                  <a:cubicBezTo>
                    <a:pt x="5" y="9"/>
                    <a:pt x="5" y="9"/>
                    <a:pt x="5" y="9"/>
                  </a:cubicBezTo>
                  <a:cubicBezTo>
                    <a:pt x="10" y="5"/>
                    <a:pt x="10" y="5"/>
                    <a:pt x="10" y="5"/>
                  </a:cubicBezTo>
                  <a:cubicBezTo>
                    <a:pt x="11" y="4"/>
                    <a:pt x="13" y="4"/>
                    <a:pt x="14" y="4"/>
                  </a:cubicBezTo>
                  <a:cubicBezTo>
                    <a:pt x="15" y="5"/>
                    <a:pt x="16" y="6"/>
                    <a:pt x="17" y="7"/>
                  </a:cubicBezTo>
                  <a:cubicBezTo>
                    <a:pt x="18" y="8"/>
                    <a:pt x="18" y="9"/>
                    <a:pt x="18" y="10"/>
                  </a:cubicBezTo>
                  <a:cubicBezTo>
                    <a:pt x="19" y="11"/>
                    <a:pt x="19" y="11"/>
                    <a:pt x="1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46" name="îŝ1îdé">
              <a:extLst>
                <a:ext uri="{FF2B5EF4-FFF2-40B4-BE49-F238E27FC236}">
                  <a16:creationId xmlns:a16="http://schemas.microsoft.com/office/drawing/2014/main" id="{029CDCB0-0C35-4439-BB98-F3982F6611A0}"/>
                </a:ext>
              </a:extLst>
            </p:cNvPr>
            <p:cNvSpPr/>
            <p:nvPr/>
          </p:nvSpPr>
          <p:spPr bwMode="auto">
            <a:xfrm>
              <a:off x="3915349" y="1611009"/>
              <a:ext cx="77794" cy="61675"/>
            </a:xfrm>
            <a:custGeom>
              <a:avLst/>
              <a:gdLst>
                <a:gd name="T0" fmla="*/ 28 w 34"/>
                <a:gd name="T1" fmla="*/ 10 h 27"/>
                <a:gd name="T2" fmla="*/ 24 w 34"/>
                <a:gd name="T3" fmla="*/ 8 h 27"/>
                <a:gd name="T4" fmla="*/ 19 w 34"/>
                <a:gd name="T5" fmla="*/ 9 h 27"/>
                <a:gd name="T6" fmla="*/ 14 w 34"/>
                <a:gd name="T7" fmla="*/ 12 h 27"/>
                <a:gd name="T8" fmla="*/ 10 w 34"/>
                <a:gd name="T9" fmla="*/ 14 h 27"/>
                <a:gd name="T10" fmla="*/ 7 w 34"/>
                <a:gd name="T11" fmla="*/ 13 h 27"/>
                <a:gd name="T12" fmla="*/ 4 w 34"/>
                <a:gd name="T13" fmla="*/ 10 h 27"/>
                <a:gd name="T14" fmla="*/ 5 w 34"/>
                <a:gd name="T15" fmla="*/ 6 h 27"/>
                <a:gd name="T16" fmla="*/ 9 w 34"/>
                <a:gd name="T17" fmla="*/ 4 h 27"/>
                <a:gd name="T18" fmla="*/ 14 w 34"/>
                <a:gd name="T19" fmla="*/ 5 h 27"/>
                <a:gd name="T20" fmla="*/ 15 w 34"/>
                <a:gd name="T21" fmla="*/ 3 h 27"/>
                <a:gd name="T22" fmla="*/ 10 w 34"/>
                <a:gd name="T23" fmla="*/ 1 h 27"/>
                <a:gd name="T24" fmla="*/ 5 w 34"/>
                <a:gd name="T25" fmla="*/ 1 h 27"/>
                <a:gd name="T26" fmla="*/ 2 w 34"/>
                <a:gd name="T27" fmla="*/ 4 h 27"/>
                <a:gd name="T28" fmla="*/ 0 w 34"/>
                <a:gd name="T29" fmla="*/ 8 h 27"/>
                <a:gd name="T30" fmla="*/ 2 w 34"/>
                <a:gd name="T31" fmla="*/ 13 h 27"/>
                <a:gd name="T32" fmla="*/ 5 w 34"/>
                <a:gd name="T33" fmla="*/ 16 h 27"/>
                <a:gd name="T34" fmla="*/ 9 w 34"/>
                <a:gd name="T35" fmla="*/ 18 h 27"/>
                <a:gd name="T36" fmla="*/ 14 w 34"/>
                <a:gd name="T37" fmla="*/ 17 h 27"/>
                <a:gd name="T38" fmla="*/ 18 w 34"/>
                <a:gd name="T39" fmla="*/ 15 h 27"/>
                <a:gd name="T40" fmla="*/ 21 w 34"/>
                <a:gd name="T41" fmla="*/ 12 h 27"/>
                <a:gd name="T42" fmla="*/ 24 w 34"/>
                <a:gd name="T43" fmla="*/ 11 h 27"/>
                <a:gd name="T44" fmla="*/ 27 w 34"/>
                <a:gd name="T45" fmla="*/ 12 h 27"/>
                <a:gd name="T46" fmla="*/ 29 w 34"/>
                <a:gd name="T47" fmla="*/ 14 h 27"/>
                <a:gd name="T48" fmla="*/ 30 w 34"/>
                <a:gd name="T49" fmla="*/ 17 h 27"/>
                <a:gd name="T50" fmla="*/ 29 w 34"/>
                <a:gd name="T51" fmla="*/ 20 h 27"/>
                <a:gd name="T52" fmla="*/ 26 w 34"/>
                <a:gd name="T53" fmla="*/ 22 h 27"/>
                <a:gd name="T54" fmla="*/ 23 w 34"/>
                <a:gd name="T55" fmla="*/ 23 h 27"/>
                <a:gd name="T56" fmla="*/ 19 w 34"/>
                <a:gd name="T57" fmla="*/ 22 h 27"/>
                <a:gd name="T58" fmla="*/ 17 w 34"/>
                <a:gd name="T59" fmla="*/ 24 h 27"/>
                <a:gd name="T60" fmla="*/ 23 w 34"/>
                <a:gd name="T61" fmla="*/ 26 h 27"/>
                <a:gd name="T62" fmla="*/ 29 w 34"/>
                <a:gd name="T63" fmla="*/ 26 h 27"/>
                <a:gd name="T64" fmla="*/ 33 w 34"/>
                <a:gd name="T65" fmla="*/ 22 h 27"/>
                <a:gd name="T66" fmla="*/ 34 w 34"/>
                <a:gd name="T67" fmla="*/ 18 h 27"/>
                <a:gd name="T68" fmla="*/ 32 w 34"/>
                <a:gd name="T69" fmla="*/ 13 h 27"/>
                <a:gd name="T70" fmla="*/ 28 w 34"/>
                <a:gd name="T71" fmla="*/ 1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4" h="27">
                  <a:moveTo>
                    <a:pt x="28" y="10"/>
                  </a:moveTo>
                  <a:cubicBezTo>
                    <a:pt x="27" y="9"/>
                    <a:pt x="25" y="8"/>
                    <a:pt x="24" y="8"/>
                  </a:cubicBezTo>
                  <a:cubicBezTo>
                    <a:pt x="22" y="8"/>
                    <a:pt x="20" y="8"/>
                    <a:pt x="19" y="9"/>
                  </a:cubicBezTo>
                  <a:cubicBezTo>
                    <a:pt x="18" y="9"/>
                    <a:pt x="16" y="10"/>
                    <a:pt x="14" y="12"/>
                  </a:cubicBezTo>
                  <a:cubicBezTo>
                    <a:pt x="12" y="13"/>
                    <a:pt x="11" y="14"/>
                    <a:pt x="10" y="14"/>
                  </a:cubicBezTo>
                  <a:cubicBezTo>
                    <a:pt x="9" y="14"/>
                    <a:pt x="8" y="14"/>
                    <a:pt x="7" y="13"/>
                  </a:cubicBezTo>
                  <a:cubicBezTo>
                    <a:pt x="5" y="13"/>
                    <a:pt x="5" y="12"/>
                    <a:pt x="4" y="10"/>
                  </a:cubicBezTo>
                  <a:cubicBezTo>
                    <a:pt x="4" y="9"/>
                    <a:pt x="4" y="8"/>
                    <a:pt x="5" y="6"/>
                  </a:cubicBezTo>
                  <a:cubicBezTo>
                    <a:pt x="6" y="5"/>
                    <a:pt x="7" y="4"/>
                    <a:pt x="9" y="4"/>
                  </a:cubicBezTo>
                  <a:cubicBezTo>
                    <a:pt x="10" y="4"/>
                    <a:pt x="12" y="4"/>
                    <a:pt x="14" y="5"/>
                  </a:cubicBezTo>
                  <a:cubicBezTo>
                    <a:pt x="15" y="3"/>
                    <a:pt x="15" y="3"/>
                    <a:pt x="15" y="3"/>
                  </a:cubicBezTo>
                  <a:cubicBezTo>
                    <a:pt x="13" y="2"/>
                    <a:pt x="12" y="1"/>
                    <a:pt x="10" y="1"/>
                  </a:cubicBezTo>
                  <a:cubicBezTo>
                    <a:pt x="8" y="0"/>
                    <a:pt x="6" y="1"/>
                    <a:pt x="5" y="1"/>
                  </a:cubicBezTo>
                  <a:cubicBezTo>
                    <a:pt x="4" y="2"/>
                    <a:pt x="2" y="3"/>
                    <a:pt x="2" y="4"/>
                  </a:cubicBezTo>
                  <a:cubicBezTo>
                    <a:pt x="1" y="6"/>
                    <a:pt x="0" y="7"/>
                    <a:pt x="0" y="8"/>
                  </a:cubicBezTo>
                  <a:cubicBezTo>
                    <a:pt x="0" y="10"/>
                    <a:pt x="1" y="11"/>
                    <a:pt x="2" y="13"/>
                  </a:cubicBezTo>
                  <a:cubicBezTo>
                    <a:pt x="3" y="14"/>
                    <a:pt x="4" y="15"/>
                    <a:pt x="5" y="16"/>
                  </a:cubicBezTo>
                  <a:cubicBezTo>
                    <a:pt x="7" y="17"/>
                    <a:pt x="8" y="17"/>
                    <a:pt x="9" y="18"/>
                  </a:cubicBezTo>
                  <a:cubicBezTo>
                    <a:pt x="11" y="18"/>
                    <a:pt x="12" y="18"/>
                    <a:pt x="14" y="17"/>
                  </a:cubicBezTo>
                  <a:cubicBezTo>
                    <a:pt x="15" y="17"/>
                    <a:pt x="16" y="16"/>
                    <a:pt x="18" y="15"/>
                  </a:cubicBezTo>
                  <a:cubicBezTo>
                    <a:pt x="20" y="13"/>
                    <a:pt x="21" y="12"/>
                    <a:pt x="21" y="12"/>
                  </a:cubicBezTo>
                  <a:cubicBezTo>
                    <a:pt x="22" y="12"/>
                    <a:pt x="23" y="11"/>
                    <a:pt x="24" y="11"/>
                  </a:cubicBezTo>
                  <a:cubicBezTo>
                    <a:pt x="25" y="11"/>
                    <a:pt x="26" y="12"/>
                    <a:pt x="27" y="12"/>
                  </a:cubicBezTo>
                  <a:cubicBezTo>
                    <a:pt x="28" y="13"/>
                    <a:pt x="29" y="14"/>
                    <a:pt x="29" y="14"/>
                  </a:cubicBezTo>
                  <a:cubicBezTo>
                    <a:pt x="30" y="15"/>
                    <a:pt x="30" y="16"/>
                    <a:pt x="30" y="17"/>
                  </a:cubicBezTo>
                  <a:cubicBezTo>
                    <a:pt x="30" y="18"/>
                    <a:pt x="30" y="19"/>
                    <a:pt x="29" y="20"/>
                  </a:cubicBezTo>
                  <a:cubicBezTo>
                    <a:pt x="28" y="21"/>
                    <a:pt x="27" y="22"/>
                    <a:pt x="26" y="22"/>
                  </a:cubicBezTo>
                  <a:cubicBezTo>
                    <a:pt x="25" y="23"/>
                    <a:pt x="24" y="23"/>
                    <a:pt x="23" y="23"/>
                  </a:cubicBezTo>
                  <a:cubicBezTo>
                    <a:pt x="21" y="23"/>
                    <a:pt x="20" y="22"/>
                    <a:pt x="19" y="22"/>
                  </a:cubicBezTo>
                  <a:cubicBezTo>
                    <a:pt x="17" y="24"/>
                    <a:pt x="17" y="24"/>
                    <a:pt x="17" y="24"/>
                  </a:cubicBezTo>
                  <a:cubicBezTo>
                    <a:pt x="19" y="25"/>
                    <a:pt x="21" y="26"/>
                    <a:pt x="23" y="26"/>
                  </a:cubicBezTo>
                  <a:cubicBezTo>
                    <a:pt x="25" y="27"/>
                    <a:pt x="27" y="26"/>
                    <a:pt x="29" y="26"/>
                  </a:cubicBezTo>
                  <a:cubicBezTo>
                    <a:pt x="30" y="25"/>
                    <a:pt x="31" y="24"/>
                    <a:pt x="33" y="22"/>
                  </a:cubicBezTo>
                  <a:cubicBezTo>
                    <a:pt x="33" y="21"/>
                    <a:pt x="34" y="19"/>
                    <a:pt x="34" y="18"/>
                  </a:cubicBezTo>
                  <a:cubicBezTo>
                    <a:pt x="34" y="16"/>
                    <a:pt x="33" y="15"/>
                    <a:pt x="32" y="13"/>
                  </a:cubicBezTo>
                  <a:cubicBezTo>
                    <a:pt x="31" y="12"/>
                    <a:pt x="30" y="11"/>
                    <a:pt x="28"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47" name="iṩlîḍe">
              <a:extLst>
                <a:ext uri="{FF2B5EF4-FFF2-40B4-BE49-F238E27FC236}">
                  <a16:creationId xmlns:a16="http://schemas.microsoft.com/office/drawing/2014/main" id="{0A9BAABD-B0B8-46AC-9C96-A80AB6BDEE4A}"/>
                </a:ext>
              </a:extLst>
            </p:cNvPr>
            <p:cNvSpPr/>
            <p:nvPr/>
          </p:nvSpPr>
          <p:spPr bwMode="auto">
            <a:xfrm>
              <a:off x="3940580" y="1585778"/>
              <a:ext cx="75692" cy="43453"/>
            </a:xfrm>
            <a:custGeom>
              <a:avLst/>
              <a:gdLst>
                <a:gd name="T0" fmla="*/ 0 w 108"/>
                <a:gd name="T1" fmla="*/ 9 h 62"/>
                <a:gd name="T2" fmla="*/ 101 w 108"/>
                <a:gd name="T3" fmla="*/ 62 h 62"/>
                <a:gd name="T4" fmla="*/ 108 w 108"/>
                <a:gd name="T5" fmla="*/ 52 h 62"/>
                <a:gd name="T6" fmla="*/ 6 w 108"/>
                <a:gd name="T7" fmla="*/ 0 h 62"/>
                <a:gd name="T8" fmla="*/ 0 w 108"/>
                <a:gd name="T9" fmla="*/ 9 h 62"/>
              </a:gdLst>
              <a:ahLst/>
              <a:cxnLst>
                <a:cxn ang="0">
                  <a:pos x="T0" y="T1"/>
                </a:cxn>
                <a:cxn ang="0">
                  <a:pos x="T2" y="T3"/>
                </a:cxn>
                <a:cxn ang="0">
                  <a:pos x="T4" y="T5"/>
                </a:cxn>
                <a:cxn ang="0">
                  <a:pos x="T6" y="T7"/>
                </a:cxn>
                <a:cxn ang="0">
                  <a:pos x="T8" y="T9"/>
                </a:cxn>
              </a:cxnLst>
              <a:rect l="0" t="0" r="r" b="b"/>
              <a:pathLst>
                <a:path w="108" h="62">
                  <a:moveTo>
                    <a:pt x="0" y="9"/>
                  </a:moveTo>
                  <a:lnTo>
                    <a:pt x="101" y="62"/>
                  </a:lnTo>
                  <a:lnTo>
                    <a:pt x="108" y="52"/>
                  </a:lnTo>
                  <a:lnTo>
                    <a:pt x="6" y="0"/>
                  </a:lnTo>
                  <a:lnTo>
                    <a:pt x="0"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48" name="ïṣlíḋe">
              <a:extLst>
                <a:ext uri="{FF2B5EF4-FFF2-40B4-BE49-F238E27FC236}">
                  <a16:creationId xmlns:a16="http://schemas.microsoft.com/office/drawing/2014/main" id="{B95D3E19-AD97-43A6-975B-FA416E0634A1}"/>
                </a:ext>
              </a:extLst>
            </p:cNvPr>
            <p:cNvSpPr/>
            <p:nvPr/>
          </p:nvSpPr>
          <p:spPr bwMode="auto">
            <a:xfrm>
              <a:off x="3951793" y="1539522"/>
              <a:ext cx="82700" cy="55367"/>
            </a:xfrm>
            <a:custGeom>
              <a:avLst/>
              <a:gdLst>
                <a:gd name="T0" fmla="*/ 39 w 118"/>
                <a:gd name="T1" fmla="*/ 6 h 79"/>
                <a:gd name="T2" fmla="*/ 26 w 118"/>
                <a:gd name="T3" fmla="*/ 0 h 79"/>
                <a:gd name="T4" fmla="*/ 0 w 118"/>
                <a:gd name="T5" fmla="*/ 52 h 79"/>
                <a:gd name="T6" fmla="*/ 13 w 118"/>
                <a:gd name="T7" fmla="*/ 59 h 79"/>
                <a:gd name="T8" fmla="*/ 23 w 118"/>
                <a:gd name="T9" fmla="*/ 36 h 79"/>
                <a:gd name="T10" fmla="*/ 115 w 118"/>
                <a:gd name="T11" fmla="*/ 79 h 79"/>
                <a:gd name="T12" fmla="*/ 118 w 118"/>
                <a:gd name="T13" fmla="*/ 69 h 79"/>
                <a:gd name="T14" fmla="*/ 26 w 118"/>
                <a:gd name="T15" fmla="*/ 29 h 79"/>
                <a:gd name="T16" fmla="*/ 39 w 118"/>
                <a:gd name="T17" fmla="*/ 6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8" h="79">
                  <a:moveTo>
                    <a:pt x="39" y="6"/>
                  </a:moveTo>
                  <a:lnTo>
                    <a:pt x="26" y="0"/>
                  </a:lnTo>
                  <a:lnTo>
                    <a:pt x="0" y="52"/>
                  </a:lnTo>
                  <a:lnTo>
                    <a:pt x="13" y="59"/>
                  </a:lnTo>
                  <a:lnTo>
                    <a:pt x="23" y="36"/>
                  </a:lnTo>
                  <a:lnTo>
                    <a:pt x="115" y="79"/>
                  </a:lnTo>
                  <a:lnTo>
                    <a:pt x="118" y="69"/>
                  </a:lnTo>
                  <a:lnTo>
                    <a:pt x="26" y="29"/>
                  </a:lnTo>
                  <a:lnTo>
                    <a:pt x="39"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49" name="ísļiďè">
              <a:extLst>
                <a:ext uri="{FF2B5EF4-FFF2-40B4-BE49-F238E27FC236}">
                  <a16:creationId xmlns:a16="http://schemas.microsoft.com/office/drawing/2014/main" id="{3D3BA2D5-FCFA-46FC-A27E-0CB2F79E58E7}"/>
                </a:ext>
              </a:extLst>
            </p:cNvPr>
            <p:cNvSpPr/>
            <p:nvPr/>
          </p:nvSpPr>
          <p:spPr bwMode="auto">
            <a:xfrm>
              <a:off x="3573335" y="1604000"/>
              <a:ext cx="39248" cy="52564"/>
            </a:xfrm>
            <a:custGeom>
              <a:avLst/>
              <a:gdLst>
                <a:gd name="T0" fmla="*/ 17 w 17"/>
                <a:gd name="T1" fmla="*/ 1 h 23"/>
                <a:gd name="T2" fmla="*/ 17 w 17"/>
                <a:gd name="T3" fmla="*/ 0 h 23"/>
                <a:gd name="T4" fmla="*/ 10 w 17"/>
                <a:gd name="T5" fmla="*/ 0 h 23"/>
                <a:gd name="T6" fmla="*/ 10 w 17"/>
                <a:gd name="T7" fmla="*/ 1 h 23"/>
                <a:gd name="T8" fmla="*/ 12 w 17"/>
                <a:gd name="T9" fmla="*/ 1 h 23"/>
                <a:gd name="T10" fmla="*/ 13 w 17"/>
                <a:gd name="T11" fmla="*/ 2 h 23"/>
                <a:gd name="T12" fmla="*/ 13 w 17"/>
                <a:gd name="T13" fmla="*/ 3 h 23"/>
                <a:gd name="T14" fmla="*/ 11 w 17"/>
                <a:gd name="T15" fmla="*/ 5 h 23"/>
                <a:gd name="T16" fmla="*/ 5 w 17"/>
                <a:gd name="T17" fmla="*/ 16 h 23"/>
                <a:gd name="T18" fmla="*/ 3 w 17"/>
                <a:gd name="T19" fmla="*/ 18 h 23"/>
                <a:gd name="T20" fmla="*/ 2 w 17"/>
                <a:gd name="T21" fmla="*/ 19 h 23"/>
                <a:gd name="T22" fmla="*/ 0 w 17"/>
                <a:gd name="T23" fmla="*/ 18 h 23"/>
                <a:gd name="T24" fmla="*/ 0 w 17"/>
                <a:gd name="T25" fmla="*/ 19 h 23"/>
                <a:gd name="T26" fmla="*/ 8 w 17"/>
                <a:gd name="T27" fmla="*/ 23 h 23"/>
                <a:gd name="T28" fmla="*/ 8 w 17"/>
                <a:gd name="T29" fmla="*/ 22 h 23"/>
                <a:gd name="T30" fmla="*/ 6 w 17"/>
                <a:gd name="T31" fmla="*/ 21 h 23"/>
                <a:gd name="T32" fmla="*/ 6 w 17"/>
                <a:gd name="T33" fmla="*/ 20 h 23"/>
                <a:gd name="T34" fmla="*/ 7 w 17"/>
                <a:gd name="T35" fmla="*/ 18 h 23"/>
                <a:gd name="T36" fmla="*/ 17 w 17"/>
                <a:gd name="T37"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7" h="23">
                  <a:moveTo>
                    <a:pt x="17" y="1"/>
                  </a:moveTo>
                  <a:cubicBezTo>
                    <a:pt x="17" y="0"/>
                    <a:pt x="17" y="0"/>
                    <a:pt x="17" y="0"/>
                  </a:cubicBezTo>
                  <a:cubicBezTo>
                    <a:pt x="10" y="0"/>
                    <a:pt x="10" y="0"/>
                    <a:pt x="10" y="0"/>
                  </a:cubicBezTo>
                  <a:cubicBezTo>
                    <a:pt x="10" y="1"/>
                    <a:pt x="10" y="1"/>
                    <a:pt x="10" y="1"/>
                  </a:cubicBezTo>
                  <a:cubicBezTo>
                    <a:pt x="11" y="1"/>
                    <a:pt x="12" y="1"/>
                    <a:pt x="12" y="1"/>
                  </a:cubicBezTo>
                  <a:cubicBezTo>
                    <a:pt x="12" y="1"/>
                    <a:pt x="13" y="1"/>
                    <a:pt x="13" y="2"/>
                  </a:cubicBezTo>
                  <a:cubicBezTo>
                    <a:pt x="13" y="2"/>
                    <a:pt x="13" y="2"/>
                    <a:pt x="13" y="3"/>
                  </a:cubicBezTo>
                  <a:cubicBezTo>
                    <a:pt x="13" y="3"/>
                    <a:pt x="12" y="4"/>
                    <a:pt x="11" y="5"/>
                  </a:cubicBezTo>
                  <a:cubicBezTo>
                    <a:pt x="5" y="16"/>
                    <a:pt x="5" y="16"/>
                    <a:pt x="5" y="16"/>
                  </a:cubicBezTo>
                  <a:cubicBezTo>
                    <a:pt x="4" y="18"/>
                    <a:pt x="4" y="18"/>
                    <a:pt x="3" y="18"/>
                  </a:cubicBezTo>
                  <a:cubicBezTo>
                    <a:pt x="3" y="19"/>
                    <a:pt x="3" y="19"/>
                    <a:pt x="2" y="19"/>
                  </a:cubicBezTo>
                  <a:cubicBezTo>
                    <a:pt x="2" y="19"/>
                    <a:pt x="1" y="18"/>
                    <a:pt x="0" y="18"/>
                  </a:cubicBezTo>
                  <a:cubicBezTo>
                    <a:pt x="0" y="19"/>
                    <a:pt x="0" y="19"/>
                    <a:pt x="0" y="19"/>
                  </a:cubicBezTo>
                  <a:cubicBezTo>
                    <a:pt x="8" y="23"/>
                    <a:pt x="8" y="23"/>
                    <a:pt x="8" y="23"/>
                  </a:cubicBezTo>
                  <a:cubicBezTo>
                    <a:pt x="8" y="22"/>
                    <a:pt x="8" y="22"/>
                    <a:pt x="8" y="22"/>
                  </a:cubicBezTo>
                  <a:cubicBezTo>
                    <a:pt x="7" y="22"/>
                    <a:pt x="7" y="21"/>
                    <a:pt x="6" y="21"/>
                  </a:cubicBezTo>
                  <a:cubicBezTo>
                    <a:pt x="6" y="21"/>
                    <a:pt x="6" y="20"/>
                    <a:pt x="6" y="20"/>
                  </a:cubicBezTo>
                  <a:cubicBezTo>
                    <a:pt x="6" y="20"/>
                    <a:pt x="7" y="19"/>
                    <a:pt x="7" y="18"/>
                  </a:cubicBezTo>
                  <a:lnTo>
                    <a:pt x="1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50" name="íṡlïde">
              <a:extLst>
                <a:ext uri="{FF2B5EF4-FFF2-40B4-BE49-F238E27FC236}">
                  <a16:creationId xmlns:a16="http://schemas.microsoft.com/office/drawing/2014/main" id="{A661788A-CF7E-44A9-8E2F-665D6EFC14A0}"/>
                </a:ext>
              </a:extLst>
            </p:cNvPr>
            <p:cNvSpPr/>
            <p:nvPr/>
          </p:nvSpPr>
          <p:spPr bwMode="auto">
            <a:xfrm>
              <a:off x="3646924" y="1622223"/>
              <a:ext cx="34342" cy="57470"/>
            </a:xfrm>
            <a:custGeom>
              <a:avLst/>
              <a:gdLst>
                <a:gd name="T0" fmla="*/ 9 w 15"/>
                <a:gd name="T1" fmla="*/ 1 h 25"/>
                <a:gd name="T2" fmla="*/ 4 w 15"/>
                <a:gd name="T3" fmla="*/ 2 h 25"/>
                <a:gd name="T4" fmla="*/ 2 w 15"/>
                <a:gd name="T5" fmla="*/ 5 h 25"/>
                <a:gd name="T6" fmla="*/ 2 w 15"/>
                <a:gd name="T7" fmla="*/ 8 h 25"/>
                <a:gd name="T8" fmla="*/ 5 w 15"/>
                <a:gd name="T9" fmla="*/ 12 h 25"/>
                <a:gd name="T10" fmla="*/ 1 w 15"/>
                <a:gd name="T11" fmla="*/ 15 h 25"/>
                <a:gd name="T12" fmla="*/ 0 w 15"/>
                <a:gd name="T13" fmla="*/ 18 h 25"/>
                <a:gd name="T14" fmla="*/ 1 w 15"/>
                <a:gd name="T15" fmla="*/ 22 h 25"/>
                <a:gd name="T16" fmla="*/ 6 w 15"/>
                <a:gd name="T17" fmla="*/ 25 h 25"/>
                <a:gd name="T18" fmla="*/ 11 w 15"/>
                <a:gd name="T19" fmla="*/ 24 h 25"/>
                <a:gd name="T20" fmla="*/ 14 w 15"/>
                <a:gd name="T21" fmla="*/ 20 h 25"/>
                <a:gd name="T22" fmla="*/ 13 w 15"/>
                <a:gd name="T23" fmla="*/ 16 h 25"/>
                <a:gd name="T24" fmla="*/ 9 w 15"/>
                <a:gd name="T25" fmla="*/ 12 h 25"/>
                <a:gd name="T26" fmla="*/ 14 w 15"/>
                <a:gd name="T27" fmla="*/ 9 h 25"/>
                <a:gd name="T28" fmla="*/ 15 w 15"/>
                <a:gd name="T29" fmla="*/ 7 h 25"/>
                <a:gd name="T30" fmla="*/ 14 w 15"/>
                <a:gd name="T31" fmla="*/ 3 h 25"/>
                <a:gd name="T32" fmla="*/ 9 w 15"/>
                <a:gd name="T33" fmla="*/ 1 h 25"/>
                <a:gd name="T34" fmla="*/ 11 w 15"/>
                <a:gd name="T35" fmla="*/ 19 h 25"/>
                <a:gd name="T36" fmla="*/ 11 w 15"/>
                <a:gd name="T37" fmla="*/ 21 h 25"/>
                <a:gd name="T38" fmla="*/ 10 w 15"/>
                <a:gd name="T39" fmla="*/ 23 h 25"/>
                <a:gd name="T40" fmla="*/ 6 w 15"/>
                <a:gd name="T41" fmla="*/ 24 h 25"/>
                <a:gd name="T42" fmla="*/ 3 w 15"/>
                <a:gd name="T43" fmla="*/ 22 h 25"/>
                <a:gd name="T44" fmla="*/ 3 w 15"/>
                <a:gd name="T45" fmla="*/ 18 h 25"/>
                <a:gd name="T46" fmla="*/ 4 w 15"/>
                <a:gd name="T47" fmla="*/ 15 h 25"/>
                <a:gd name="T48" fmla="*/ 6 w 15"/>
                <a:gd name="T49" fmla="*/ 13 h 25"/>
                <a:gd name="T50" fmla="*/ 11 w 15"/>
                <a:gd name="T51" fmla="*/ 19 h 25"/>
                <a:gd name="T52" fmla="*/ 12 w 15"/>
                <a:gd name="T53" fmla="*/ 8 h 25"/>
                <a:gd name="T54" fmla="*/ 8 w 15"/>
                <a:gd name="T55" fmla="*/ 11 h 25"/>
                <a:gd name="T56" fmla="*/ 6 w 15"/>
                <a:gd name="T57" fmla="*/ 8 h 25"/>
                <a:gd name="T58" fmla="*/ 5 w 15"/>
                <a:gd name="T59" fmla="*/ 6 h 25"/>
                <a:gd name="T60" fmla="*/ 5 w 15"/>
                <a:gd name="T61" fmla="*/ 5 h 25"/>
                <a:gd name="T62" fmla="*/ 6 w 15"/>
                <a:gd name="T63" fmla="*/ 2 h 25"/>
                <a:gd name="T64" fmla="*/ 9 w 15"/>
                <a:gd name="T65" fmla="*/ 2 h 25"/>
                <a:gd name="T66" fmla="*/ 12 w 15"/>
                <a:gd name="T67" fmla="*/ 3 h 25"/>
                <a:gd name="T68" fmla="*/ 12 w 15"/>
                <a:gd name="T69" fmla="*/ 6 h 25"/>
                <a:gd name="T70" fmla="*/ 12 w 15"/>
                <a:gd name="T71" fmla="*/ 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5" h="25">
                  <a:moveTo>
                    <a:pt x="9" y="1"/>
                  </a:moveTo>
                  <a:cubicBezTo>
                    <a:pt x="7" y="0"/>
                    <a:pt x="6" y="1"/>
                    <a:pt x="4" y="2"/>
                  </a:cubicBezTo>
                  <a:cubicBezTo>
                    <a:pt x="3" y="3"/>
                    <a:pt x="2" y="4"/>
                    <a:pt x="2" y="5"/>
                  </a:cubicBezTo>
                  <a:cubicBezTo>
                    <a:pt x="2" y="6"/>
                    <a:pt x="2" y="7"/>
                    <a:pt x="2" y="8"/>
                  </a:cubicBezTo>
                  <a:cubicBezTo>
                    <a:pt x="3" y="9"/>
                    <a:pt x="4" y="11"/>
                    <a:pt x="5" y="12"/>
                  </a:cubicBezTo>
                  <a:cubicBezTo>
                    <a:pt x="4" y="13"/>
                    <a:pt x="2" y="14"/>
                    <a:pt x="1" y="15"/>
                  </a:cubicBezTo>
                  <a:cubicBezTo>
                    <a:pt x="0" y="16"/>
                    <a:pt x="0" y="17"/>
                    <a:pt x="0" y="18"/>
                  </a:cubicBezTo>
                  <a:cubicBezTo>
                    <a:pt x="0" y="19"/>
                    <a:pt x="0" y="21"/>
                    <a:pt x="1" y="22"/>
                  </a:cubicBezTo>
                  <a:cubicBezTo>
                    <a:pt x="2" y="24"/>
                    <a:pt x="4" y="24"/>
                    <a:pt x="6" y="25"/>
                  </a:cubicBezTo>
                  <a:cubicBezTo>
                    <a:pt x="8" y="25"/>
                    <a:pt x="10" y="25"/>
                    <a:pt x="11" y="24"/>
                  </a:cubicBezTo>
                  <a:cubicBezTo>
                    <a:pt x="13" y="23"/>
                    <a:pt x="14" y="21"/>
                    <a:pt x="14" y="20"/>
                  </a:cubicBezTo>
                  <a:cubicBezTo>
                    <a:pt x="14" y="18"/>
                    <a:pt x="14" y="17"/>
                    <a:pt x="13" y="16"/>
                  </a:cubicBezTo>
                  <a:cubicBezTo>
                    <a:pt x="12" y="15"/>
                    <a:pt x="11" y="14"/>
                    <a:pt x="9" y="12"/>
                  </a:cubicBezTo>
                  <a:cubicBezTo>
                    <a:pt x="11" y="11"/>
                    <a:pt x="13" y="10"/>
                    <a:pt x="14" y="9"/>
                  </a:cubicBezTo>
                  <a:cubicBezTo>
                    <a:pt x="14" y="8"/>
                    <a:pt x="15" y="7"/>
                    <a:pt x="15" y="7"/>
                  </a:cubicBezTo>
                  <a:cubicBezTo>
                    <a:pt x="15" y="5"/>
                    <a:pt x="15" y="4"/>
                    <a:pt x="14" y="3"/>
                  </a:cubicBezTo>
                  <a:cubicBezTo>
                    <a:pt x="13" y="2"/>
                    <a:pt x="11" y="1"/>
                    <a:pt x="9" y="1"/>
                  </a:cubicBezTo>
                  <a:close/>
                  <a:moveTo>
                    <a:pt x="11" y="19"/>
                  </a:moveTo>
                  <a:cubicBezTo>
                    <a:pt x="11" y="19"/>
                    <a:pt x="11" y="20"/>
                    <a:pt x="11" y="21"/>
                  </a:cubicBezTo>
                  <a:cubicBezTo>
                    <a:pt x="11" y="22"/>
                    <a:pt x="10" y="23"/>
                    <a:pt x="10" y="23"/>
                  </a:cubicBezTo>
                  <a:cubicBezTo>
                    <a:pt x="9" y="24"/>
                    <a:pt x="8" y="24"/>
                    <a:pt x="6" y="24"/>
                  </a:cubicBezTo>
                  <a:cubicBezTo>
                    <a:pt x="5" y="24"/>
                    <a:pt x="4" y="23"/>
                    <a:pt x="3" y="22"/>
                  </a:cubicBezTo>
                  <a:cubicBezTo>
                    <a:pt x="3" y="21"/>
                    <a:pt x="2" y="20"/>
                    <a:pt x="3" y="18"/>
                  </a:cubicBezTo>
                  <a:cubicBezTo>
                    <a:pt x="3" y="17"/>
                    <a:pt x="3" y="16"/>
                    <a:pt x="4" y="15"/>
                  </a:cubicBezTo>
                  <a:cubicBezTo>
                    <a:pt x="4" y="15"/>
                    <a:pt x="5" y="14"/>
                    <a:pt x="6" y="13"/>
                  </a:cubicBezTo>
                  <a:cubicBezTo>
                    <a:pt x="9" y="15"/>
                    <a:pt x="10" y="17"/>
                    <a:pt x="11" y="19"/>
                  </a:cubicBezTo>
                  <a:close/>
                  <a:moveTo>
                    <a:pt x="12" y="8"/>
                  </a:moveTo>
                  <a:cubicBezTo>
                    <a:pt x="11" y="9"/>
                    <a:pt x="10" y="10"/>
                    <a:pt x="8" y="11"/>
                  </a:cubicBezTo>
                  <a:cubicBezTo>
                    <a:pt x="6" y="8"/>
                    <a:pt x="6" y="8"/>
                    <a:pt x="6" y="8"/>
                  </a:cubicBezTo>
                  <a:cubicBezTo>
                    <a:pt x="5" y="8"/>
                    <a:pt x="5" y="7"/>
                    <a:pt x="5" y="6"/>
                  </a:cubicBezTo>
                  <a:cubicBezTo>
                    <a:pt x="5" y="6"/>
                    <a:pt x="4" y="5"/>
                    <a:pt x="5" y="5"/>
                  </a:cubicBezTo>
                  <a:cubicBezTo>
                    <a:pt x="5" y="4"/>
                    <a:pt x="5" y="3"/>
                    <a:pt x="6" y="2"/>
                  </a:cubicBezTo>
                  <a:cubicBezTo>
                    <a:pt x="7" y="2"/>
                    <a:pt x="8" y="2"/>
                    <a:pt x="9" y="2"/>
                  </a:cubicBezTo>
                  <a:cubicBezTo>
                    <a:pt x="10" y="2"/>
                    <a:pt x="11" y="2"/>
                    <a:pt x="12" y="3"/>
                  </a:cubicBezTo>
                  <a:cubicBezTo>
                    <a:pt x="12" y="4"/>
                    <a:pt x="13" y="5"/>
                    <a:pt x="12" y="6"/>
                  </a:cubicBezTo>
                  <a:cubicBezTo>
                    <a:pt x="12" y="7"/>
                    <a:pt x="12" y="8"/>
                    <a:pt x="12"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51" name="iṩlide">
              <a:extLst>
                <a:ext uri="{FF2B5EF4-FFF2-40B4-BE49-F238E27FC236}">
                  <a16:creationId xmlns:a16="http://schemas.microsoft.com/office/drawing/2014/main" id="{FC756534-09D1-46A3-B04E-E38D7881B68B}"/>
                </a:ext>
              </a:extLst>
            </p:cNvPr>
            <p:cNvSpPr/>
            <p:nvPr/>
          </p:nvSpPr>
          <p:spPr bwMode="auto">
            <a:xfrm>
              <a:off x="3717710" y="1622223"/>
              <a:ext cx="37145" cy="60273"/>
            </a:xfrm>
            <a:custGeom>
              <a:avLst/>
              <a:gdLst>
                <a:gd name="T0" fmla="*/ 15 w 16"/>
                <a:gd name="T1" fmla="*/ 16 h 26"/>
                <a:gd name="T2" fmla="*/ 15 w 16"/>
                <a:gd name="T3" fmla="*/ 9 h 26"/>
                <a:gd name="T4" fmla="*/ 12 w 16"/>
                <a:gd name="T5" fmla="*/ 2 h 26"/>
                <a:gd name="T6" fmla="*/ 6 w 16"/>
                <a:gd name="T7" fmla="*/ 1 h 26"/>
                <a:gd name="T8" fmla="*/ 1 w 16"/>
                <a:gd name="T9" fmla="*/ 4 h 26"/>
                <a:gd name="T10" fmla="*/ 0 w 16"/>
                <a:gd name="T11" fmla="*/ 10 h 26"/>
                <a:gd name="T12" fmla="*/ 3 w 16"/>
                <a:gd name="T13" fmla="*/ 15 h 26"/>
                <a:gd name="T14" fmla="*/ 8 w 16"/>
                <a:gd name="T15" fmla="*/ 16 h 26"/>
                <a:gd name="T16" fmla="*/ 12 w 16"/>
                <a:gd name="T17" fmla="*/ 13 h 26"/>
                <a:gd name="T18" fmla="*/ 11 w 16"/>
                <a:gd name="T19" fmla="*/ 19 h 26"/>
                <a:gd name="T20" fmla="*/ 8 w 16"/>
                <a:gd name="T21" fmla="*/ 23 h 26"/>
                <a:gd name="T22" fmla="*/ 4 w 16"/>
                <a:gd name="T23" fmla="*/ 25 h 26"/>
                <a:gd name="T24" fmla="*/ 4 w 16"/>
                <a:gd name="T25" fmla="*/ 26 h 26"/>
                <a:gd name="T26" fmla="*/ 5 w 16"/>
                <a:gd name="T27" fmla="*/ 26 h 26"/>
                <a:gd name="T28" fmla="*/ 11 w 16"/>
                <a:gd name="T29" fmla="*/ 23 h 26"/>
                <a:gd name="T30" fmla="*/ 15 w 16"/>
                <a:gd name="T31" fmla="*/ 16 h 26"/>
                <a:gd name="T32" fmla="*/ 11 w 16"/>
                <a:gd name="T33" fmla="*/ 13 h 26"/>
                <a:gd name="T34" fmla="*/ 9 w 16"/>
                <a:gd name="T35" fmla="*/ 14 h 26"/>
                <a:gd name="T36" fmla="*/ 6 w 16"/>
                <a:gd name="T37" fmla="*/ 13 h 26"/>
                <a:gd name="T38" fmla="*/ 3 w 16"/>
                <a:gd name="T39" fmla="*/ 8 h 26"/>
                <a:gd name="T40" fmla="*/ 3 w 16"/>
                <a:gd name="T41" fmla="*/ 4 h 26"/>
                <a:gd name="T42" fmla="*/ 6 w 16"/>
                <a:gd name="T43" fmla="*/ 2 h 26"/>
                <a:gd name="T44" fmla="*/ 8 w 16"/>
                <a:gd name="T45" fmla="*/ 2 h 26"/>
                <a:gd name="T46" fmla="*/ 11 w 16"/>
                <a:gd name="T47" fmla="*/ 5 h 26"/>
                <a:gd name="T48" fmla="*/ 12 w 16"/>
                <a:gd name="T49" fmla="*/ 8 h 26"/>
                <a:gd name="T50" fmla="*/ 12 w 16"/>
                <a:gd name="T51" fmla="*/ 12 h 26"/>
                <a:gd name="T52" fmla="*/ 11 w 16"/>
                <a:gd name="T53"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 h="26">
                  <a:moveTo>
                    <a:pt x="15" y="16"/>
                  </a:moveTo>
                  <a:cubicBezTo>
                    <a:pt x="16" y="14"/>
                    <a:pt x="16" y="11"/>
                    <a:pt x="15" y="9"/>
                  </a:cubicBezTo>
                  <a:cubicBezTo>
                    <a:pt x="15" y="6"/>
                    <a:pt x="14" y="4"/>
                    <a:pt x="12" y="2"/>
                  </a:cubicBezTo>
                  <a:cubicBezTo>
                    <a:pt x="10" y="1"/>
                    <a:pt x="8" y="0"/>
                    <a:pt x="6" y="1"/>
                  </a:cubicBezTo>
                  <a:cubicBezTo>
                    <a:pt x="4" y="1"/>
                    <a:pt x="2" y="2"/>
                    <a:pt x="1" y="4"/>
                  </a:cubicBezTo>
                  <a:cubicBezTo>
                    <a:pt x="0" y="6"/>
                    <a:pt x="0" y="8"/>
                    <a:pt x="0" y="10"/>
                  </a:cubicBezTo>
                  <a:cubicBezTo>
                    <a:pt x="1" y="12"/>
                    <a:pt x="1" y="14"/>
                    <a:pt x="3" y="15"/>
                  </a:cubicBezTo>
                  <a:cubicBezTo>
                    <a:pt x="4" y="16"/>
                    <a:pt x="6" y="16"/>
                    <a:pt x="8" y="16"/>
                  </a:cubicBezTo>
                  <a:cubicBezTo>
                    <a:pt x="9" y="16"/>
                    <a:pt x="11" y="15"/>
                    <a:pt x="12" y="13"/>
                  </a:cubicBezTo>
                  <a:cubicBezTo>
                    <a:pt x="12" y="15"/>
                    <a:pt x="12" y="17"/>
                    <a:pt x="11" y="19"/>
                  </a:cubicBezTo>
                  <a:cubicBezTo>
                    <a:pt x="10" y="21"/>
                    <a:pt x="9" y="22"/>
                    <a:pt x="8" y="23"/>
                  </a:cubicBezTo>
                  <a:cubicBezTo>
                    <a:pt x="6" y="24"/>
                    <a:pt x="5" y="25"/>
                    <a:pt x="4" y="25"/>
                  </a:cubicBezTo>
                  <a:cubicBezTo>
                    <a:pt x="4" y="26"/>
                    <a:pt x="4" y="26"/>
                    <a:pt x="4" y="26"/>
                  </a:cubicBezTo>
                  <a:cubicBezTo>
                    <a:pt x="5" y="26"/>
                    <a:pt x="5" y="26"/>
                    <a:pt x="5" y="26"/>
                  </a:cubicBezTo>
                  <a:cubicBezTo>
                    <a:pt x="7" y="25"/>
                    <a:pt x="9" y="24"/>
                    <a:pt x="11" y="23"/>
                  </a:cubicBezTo>
                  <a:cubicBezTo>
                    <a:pt x="13" y="21"/>
                    <a:pt x="14" y="19"/>
                    <a:pt x="15" y="16"/>
                  </a:cubicBezTo>
                  <a:close/>
                  <a:moveTo>
                    <a:pt x="11" y="13"/>
                  </a:moveTo>
                  <a:cubicBezTo>
                    <a:pt x="10" y="14"/>
                    <a:pt x="9" y="14"/>
                    <a:pt x="9" y="14"/>
                  </a:cubicBezTo>
                  <a:cubicBezTo>
                    <a:pt x="8" y="14"/>
                    <a:pt x="7" y="14"/>
                    <a:pt x="6" y="13"/>
                  </a:cubicBezTo>
                  <a:cubicBezTo>
                    <a:pt x="4" y="12"/>
                    <a:pt x="3" y="10"/>
                    <a:pt x="3" y="8"/>
                  </a:cubicBezTo>
                  <a:cubicBezTo>
                    <a:pt x="3" y="6"/>
                    <a:pt x="3" y="5"/>
                    <a:pt x="3" y="4"/>
                  </a:cubicBezTo>
                  <a:cubicBezTo>
                    <a:pt x="4" y="3"/>
                    <a:pt x="5" y="2"/>
                    <a:pt x="6" y="2"/>
                  </a:cubicBezTo>
                  <a:cubicBezTo>
                    <a:pt x="7" y="2"/>
                    <a:pt x="8" y="2"/>
                    <a:pt x="8" y="2"/>
                  </a:cubicBezTo>
                  <a:cubicBezTo>
                    <a:pt x="9" y="3"/>
                    <a:pt x="10" y="4"/>
                    <a:pt x="11" y="5"/>
                  </a:cubicBezTo>
                  <a:cubicBezTo>
                    <a:pt x="11" y="6"/>
                    <a:pt x="12" y="7"/>
                    <a:pt x="12" y="8"/>
                  </a:cubicBezTo>
                  <a:cubicBezTo>
                    <a:pt x="12" y="9"/>
                    <a:pt x="12" y="10"/>
                    <a:pt x="12" y="12"/>
                  </a:cubicBezTo>
                  <a:cubicBezTo>
                    <a:pt x="12" y="13"/>
                    <a:pt x="11" y="13"/>
                    <a:pt x="11"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52" name="îs1ïde">
              <a:extLst>
                <a:ext uri="{FF2B5EF4-FFF2-40B4-BE49-F238E27FC236}">
                  <a16:creationId xmlns:a16="http://schemas.microsoft.com/office/drawing/2014/main" id="{D9384C91-284C-44CB-86A8-B0EE371F3E19}"/>
                </a:ext>
              </a:extLst>
            </p:cNvPr>
            <p:cNvSpPr/>
            <p:nvPr/>
          </p:nvSpPr>
          <p:spPr bwMode="auto">
            <a:xfrm>
              <a:off x="3782188" y="1613112"/>
              <a:ext cx="32239" cy="57470"/>
            </a:xfrm>
            <a:custGeom>
              <a:avLst/>
              <a:gdLst>
                <a:gd name="T0" fmla="*/ 11 w 14"/>
                <a:gd name="T1" fmla="*/ 24 h 25"/>
                <a:gd name="T2" fmla="*/ 14 w 14"/>
                <a:gd name="T3" fmla="*/ 0 h 25"/>
                <a:gd name="T4" fmla="*/ 14 w 14"/>
                <a:gd name="T5" fmla="*/ 0 h 25"/>
                <a:gd name="T6" fmla="*/ 1 w 14"/>
                <a:gd name="T7" fmla="*/ 2 h 25"/>
                <a:gd name="T8" fmla="*/ 0 w 14"/>
                <a:gd name="T9" fmla="*/ 8 h 25"/>
                <a:gd name="T10" fmla="*/ 0 w 14"/>
                <a:gd name="T11" fmla="*/ 8 h 25"/>
                <a:gd name="T12" fmla="*/ 2 w 14"/>
                <a:gd name="T13" fmla="*/ 5 h 25"/>
                <a:gd name="T14" fmla="*/ 5 w 14"/>
                <a:gd name="T15" fmla="*/ 4 h 25"/>
                <a:gd name="T16" fmla="*/ 12 w 14"/>
                <a:gd name="T17" fmla="*/ 3 h 25"/>
                <a:gd name="T18" fmla="*/ 9 w 14"/>
                <a:gd name="T19" fmla="*/ 25 h 25"/>
                <a:gd name="T20" fmla="*/ 11 w 14"/>
                <a:gd name="T21" fmla="*/ 2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 h="25">
                  <a:moveTo>
                    <a:pt x="11" y="24"/>
                  </a:moveTo>
                  <a:cubicBezTo>
                    <a:pt x="14" y="0"/>
                    <a:pt x="14" y="0"/>
                    <a:pt x="14" y="0"/>
                  </a:cubicBezTo>
                  <a:cubicBezTo>
                    <a:pt x="14" y="0"/>
                    <a:pt x="14" y="0"/>
                    <a:pt x="14" y="0"/>
                  </a:cubicBezTo>
                  <a:cubicBezTo>
                    <a:pt x="1" y="2"/>
                    <a:pt x="1" y="2"/>
                    <a:pt x="1" y="2"/>
                  </a:cubicBezTo>
                  <a:cubicBezTo>
                    <a:pt x="0" y="8"/>
                    <a:pt x="0" y="8"/>
                    <a:pt x="0" y="8"/>
                  </a:cubicBezTo>
                  <a:cubicBezTo>
                    <a:pt x="0" y="8"/>
                    <a:pt x="0" y="8"/>
                    <a:pt x="0" y="8"/>
                  </a:cubicBezTo>
                  <a:cubicBezTo>
                    <a:pt x="1" y="7"/>
                    <a:pt x="1" y="6"/>
                    <a:pt x="2" y="5"/>
                  </a:cubicBezTo>
                  <a:cubicBezTo>
                    <a:pt x="3" y="5"/>
                    <a:pt x="4" y="4"/>
                    <a:pt x="5" y="4"/>
                  </a:cubicBezTo>
                  <a:cubicBezTo>
                    <a:pt x="12" y="3"/>
                    <a:pt x="12" y="3"/>
                    <a:pt x="12" y="3"/>
                  </a:cubicBezTo>
                  <a:cubicBezTo>
                    <a:pt x="9" y="25"/>
                    <a:pt x="9" y="25"/>
                    <a:pt x="9" y="25"/>
                  </a:cubicBezTo>
                  <a:lnTo>
                    <a:pt x="11"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53" name="i$ľïḑe">
              <a:extLst>
                <a:ext uri="{FF2B5EF4-FFF2-40B4-BE49-F238E27FC236}">
                  <a16:creationId xmlns:a16="http://schemas.microsoft.com/office/drawing/2014/main" id="{5620022D-CD0F-4F5F-B53B-A98FEE6FCC66}"/>
                </a:ext>
              </a:extLst>
            </p:cNvPr>
            <p:cNvSpPr/>
            <p:nvPr/>
          </p:nvSpPr>
          <p:spPr bwMode="auto">
            <a:xfrm>
              <a:off x="3349063" y="1294926"/>
              <a:ext cx="34342" cy="23128"/>
            </a:xfrm>
            <a:custGeom>
              <a:avLst/>
              <a:gdLst>
                <a:gd name="T0" fmla="*/ 8 w 15"/>
                <a:gd name="T1" fmla="*/ 7 h 10"/>
                <a:gd name="T2" fmla="*/ 12 w 15"/>
                <a:gd name="T3" fmla="*/ 10 h 10"/>
                <a:gd name="T4" fmla="*/ 14 w 15"/>
                <a:gd name="T5" fmla="*/ 3 h 10"/>
                <a:gd name="T6" fmla="*/ 10 w 15"/>
                <a:gd name="T7" fmla="*/ 0 h 10"/>
                <a:gd name="T8" fmla="*/ 0 w 15"/>
                <a:gd name="T9" fmla="*/ 2 h 10"/>
                <a:gd name="T10" fmla="*/ 8 w 15"/>
                <a:gd name="T11" fmla="*/ 7 h 10"/>
              </a:gdLst>
              <a:ahLst/>
              <a:cxnLst>
                <a:cxn ang="0">
                  <a:pos x="T0" y="T1"/>
                </a:cxn>
                <a:cxn ang="0">
                  <a:pos x="T2" y="T3"/>
                </a:cxn>
                <a:cxn ang="0">
                  <a:pos x="T4" y="T5"/>
                </a:cxn>
                <a:cxn ang="0">
                  <a:pos x="T6" y="T7"/>
                </a:cxn>
                <a:cxn ang="0">
                  <a:pos x="T8" y="T9"/>
                </a:cxn>
                <a:cxn ang="0">
                  <a:pos x="T10" y="T11"/>
                </a:cxn>
              </a:cxnLst>
              <a:rect l="0" t="0" r="r" b="b"/>
              <a:pathLst>
                <a:path w="15" h="10">
                  <a:moveTo>
                    <a:pt x="8" y="7"/>
                  </a:moveTo>
                  <a:cubicBezTo>
                    <a:pt x="12" y="10"/>
                    <a:pt x="12" y="10"/>
                    <a:pt x="12" y="10"/>
                  </a:cubicBezTo>
                  <a:cubicBezTo>
                    <a:pt x="12" y="7"/>
                    <a:pt x="15" y="5"/>
                    <a:pt x="14" y="3"/>
                  </a:cubicBezTo>
                  <a:cubicBezTo>
                    <a:pt x="10" y="0"/>
                    <a:pt x="10" y="0"/>
                    <a:pt x="10" y="0"/>
                  </a:cubicBezTo>
                  <a:cubicBezTo>
                    <a:pt x="7" y="0"/>
                    <a:pt x="3" y="0"/>
                    <a:pt x="0" y="2"/>
                  </a:cubicBezTo>
                  <a:cubicBezTo>
                    <a:pt x="1" y="4"/>
                    <a:pt x="4" y="8"/>
                    <a:pt x="8"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54" name="iŝļíḍè">
              <a:extLst>
                <a:ext uri="{FF2B5EF4-FFF2-40B4-BE49-F238E27FC236}">
                  <a16:creationId xmlns:a16="http://schemas.microsoft.com/office/drawing/2014/main" id="{B8770E7F-FFA5-4F19-A00F-31FA9E2C4FF4}"/>
                </a:ext>
              </a:extLst>
            </p:cNvPr>
            <p:cNvSpPr/>
            <p:nvPr/>
          </p:nvSpPr>
          <p:spPr bwMode="auto">
            <a:xfrm>
              <a:off x="3378499" y="1327165"/>
              <a:ext cx="27333" cy="18923"/>
            </a:xfrm>
            <a:custGeom>
              <a:avLst/>
              <a:gdLst>
                <a:gd name="T0" fmla="*/ 7 w 12"/>
                <a:gd name="T1" fmla="*/ 7 h 8"/>
                <a:gd name="T2" fmla="*/ 9 w 12"/>
                <a:gd name="T3" fmla="*/ 8 h 8"/>
                <a:gd name="T4" fmla="*/ 12 w 12"/>
                <a:gd name="T5" fmla="*/ 6 h 8"/>
                <a:gd name="T6" fmla="*/ 11 w 12"/>
                <a:gd name="T7" fmla="*/ 2 h 8"/>
                <a:gd name="T8" fmla="*/ 8 w 12"/>
                <a:gd name="T9" fmla="*/ 0 h 8"/>
                <a:gd name="T10" fmla="*/ 0 w 12"/>
                <a:gd name="T11" fmla="*/ 3 h 8"/>
                <a:gd name="T12" fmla="*/ 7 w 12"/>
                <a:gd name="T13" fmla="*/ 7 h 8"/>
              </a:gdLst>
              <a:ahLst/>
              <a:cxnLst>
                <a:cxn ang="0">
                  <a:pos x="T0" y="T1"/>
                </a:cxn>
                <a:cxn ang="0">
                  <a:pos x="T2" y="T3"/>
                </a:cxn>
                <a:cxn ang="0">
                  <a:pos x="T4" y="T5"/>
                </a:cxn>
                <a:cxn ang="0">
                  <a:pos x="T6" y="T7"/>
                </a:cxn>
                <a:cxn ang="0">
                  <a:pos x="T8" y="T9"/>
                </a:cxn>
                <a:cxn ang="0">
                  <a:pos x="T10" y="T11"/>
                </a:cxn>
                <a:cxn ang="0">
                  <a:pos x="T12" y="T13"/>
                </a:cxn>
              </a:cxnLst>
              <a:rect l="0" t="0" r="r" b="b"/>
              <a:pathLst>
                <a:path w="12" h="8">
                  <a:moveTo>
                    <a:pt x="7" y="7"/>
                  </a:moveTo>
                  <a:cubicBezTo>
                    <a:pt x="9" y="8"/>
                    <a:pt x="9" y="8"/>
                    <a:pt x="9" y="8"/>
                  </a:cubicBezTo>
                  <a:cubicBezTo>
                    <a:pt x="10" y="8"/>
                    <a:pt x="11" y="6"/>
                    <a:pt x="12" y="6"/>
                  </a:cubicBezTo>
                  <a:cubicBezTo>
                    <a:pt x="12" y="4"/>
                    <a:pt x="11" y="2"/>
                    <a:pt x="11" y="2"/>
                  </a:cubicBezTo>
                  <a:cubicBezTo>
                    <a:pt x="11" y="0"/>
                    <a:pt x="9" y="1"/>
                    <a:pt x="8" y="0"/>
                  </a:cubicBezTo>
                  <a:cubicBezTo>
                    <a:pt x="5" y="1"/>
                    <a:pt x="1" y="0"/>
                    <a:pt x="0" y="3"/>
                  </a:cubicBezTo>
                  <a:cubicBezTo>
                    <a:pt x="2" y="5"/>
                    <a:pt x="5" y="6"/>
                    <a:pt x="7"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55" name="íṩḻîḋê">
              <a:extLst>
                <a:ext uri="{FF2B5EF4-FFF2-40B4-BE49-F238E27FC236}">
                  <a16:creationId xmlns:a16="http://schemas.microsoft.com/office/drawing/2014/main" id="{7449D368-FFC6-409D-8C54-9CACA6DF7971}"/>
                </a:ext>
              </a:extLst>
            </p:cNvPr>
            <p:cNvSpPr/>
            <p:nvPr/>
          </p:nvSpPr>
          <p:spPr bwMode="auto">
            <a:xfrm>
              <a:off x="3394618" y="1244465"/>
              <a:ext cx="100922" cy="166101"/>
            </a:xfrm>
            <a:custGeom>
              <a:avLst/>
              <a:gdLst>
                <a:gd name="T0" fmla="*/ 9 w 44"/>
                <a:gd name="T1" fmla="*/ 32 h 72"/>
                <a:gd name="T2" fmla="*/ 12 w 44"/>
                <a:gd name="T3" fmla="*/ 31 h 72"/>
                <a:gd name="T4" fmla="*/ 15 w 44"/>
                <a:gd name="T5" fmla="*/ 33 h 72"/>
                <a:gd name="T6" fmla="*/ 13 w 44"/>
                <a:gd name="T7" fmla="*/ 44 h 72"/>
                <a:gd name="T8" fmla="*/ 8 w 44"/>
                <a:gd name="T9" fmla="*/ 41 h 72"/>
                <a:gd name="T10" fmla="*/ 14 w 44"/>
                <a:gd name="T11" fmla="*/ 68 h 72"/>
                <a:gd name="T12" fmla="*/ 26 w 44"/>
                <a:gd name="T13" fmla="*/ 72 h 72"/>
                <a:gd name="T14" fmla="*/ 27 w 44"/>
                <a:gd name="T15" fmla="*/ 69 h 72"/>
                <a:gd name="T16" fmla="*/ 15 w 44"/>
                <a:gd name="T17" fmla="*/ 52 h 72"/>
                <a:gd name="T18" fmla="*/ 21 w 44"/>
                <a:gd name="T19" fmla="*/ 49 h 72"/>
                <a:gd name="T20" fmla="*/ 21 w 44"/>
                <a:gd name="T21" fmla="*/ 40 h 72"/>
                <a:gd name="T22" fmla="*/ 26 w 44"/>
                <a:gd name="T23" fmla="*/ 45 h 72"/>
                <a:gd name="T24" fmla="*/ 19 w 44"/>
                <a:gd name="T25" fmla="*/ 31 h 72"/>
                <a:gd name="T26" fmla="*/ 19 w 44"/>
                <a:gd name="T27" fmla="*/ 21 h 72"/>
                <a:gd name="T28" fmla="*/ 30 w 44"/>
                <a:gd name="T29" fmla="*/ 30 h 72"/>
                <a:gd name="T30" fmla="*/ 26 w 44"/>
                <a:gd name="T31" fmla="*/ 19 h 72"/>
                <a:gd name="T32" fmla="*/ 29 w 44"/>
                <a:gd name="T33" fmla="*/ 16 h 72"/>
                <a:gd name="T34" fmla="*/ 43 w 44"/>
                <a:gd name="T35" fmla="*/ 28 h 72"/>
                <a:gd name="T36" fmla="*/ 29 w 44"/>
                <a:gd name="T37" fmla="*/ 8 h 72"/>
                <a:gd name="T38" fmla="*/ 24 w 44"/>
                <a:gd name="T39" fmla="*/ 6 h 72"/>
                <a:gd name="T40" fmla="*/ 24 w 44"/>
                <a:gd name="T41" fmla="*/ 13 h 72"/>
                <a:gd name="T42" fmla="*/ 17 w 44"/>
                <a:gd name="T43" fmla="*/ 11 h 72"/>
                <a:gd name="T44" fmla="*/ 16 w 44"/>
                <a:gd name="T45" fmla="*/ 0 h 72"/>
                <a:gd name="T46" fmla="*/ 14 w 44"/>
                <a:gd name="T47" fmla="*/ 6 h 72"/>
                <a:gd name="T48" fmla="*/ 9 w 44"/>
                <a:gd name="T49" fmla="*/ 8 h 72"/>
                <a:gd name="T50" fmla="*/ 16 w 44"/>
                <a:gd name="T51" fmla="*/ 16 h 72"/>
                <a:gd name="T52" fmla="*/ 16 w 44"/>
                <a:gd name="T53" fmla="*/ 25 h 72"/>
                <a:gd name="T54" fmla="*/ 11 w 44"/>
                <a:gd name="T55" fmla="*/ 20 h 72"/>
                <a:gd name="T56" fmla="*/ 0 w 44"/>
                <a:gd name="T57" fmla="*/ 19 h 72"/>
                <a:gd name="T58" fmla="*/ 9 w 44"/>
                <a:gd name="T59" fmla="*/ 28 h 72"/>
                <a:gd name="T60" fmla="*/ 9 w 44"/>
                <a:gd name="T61" fmla="*/ 3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4" h="72">
                  <a:moveTo>
                    <a:pt x="9" y="32"/>
                  </a:moveTo>
                  <a:cubicBezTo>
                    <a:pt x="10" y="33"/>
                    <a:pt x="11" y="32"/>
                    <a:pt x="12" y="31"/>
                  </a:cubicBezTo>
                  <a:cubicBezTo>
                    <a:pt x="15" y="33"/>
                    <a:pt x="15" y="33"/>
                    <a:pt x="15" y="33"/>
                  </a:cubicBezTo>
                  <a:cubicBezTo>
                    <a:pt x="16" y="37"/>
                    <a:pt x="15" y="41"/>
                    <a:pt x="13" y="44"/>
                  </a:cubicBezTo>
                  <a:cubicBezTo>
                    <a:pt x="11" y="46"/>
                    <a:pt x="10" y="42"/>
                    <a:pt x="8" y="41"/>
                  </a:cubicBezTo>
                  <a:cubicBezTo>
                    <a:pt x="10" y="50"/>
                    <a:pt x="15" y="60"/>
                    <a:pt x="14" y="68"/>
                  </a:cubicBezTo>
                  <a:cubicBezTo>
                    <a:pt x="20" y="72"/>
                    <a:pt x="24" y="72"/>
                    <a:pt x="26" y="72"/>
                  </a:cubicBezTo>
                  <a:cubicBezTo>
                    <a:pt x="27" y="69"/>
                    <a:pt x="27" y="69"/>
                    <a:pt x="27" y="69"/>
                  </a:cubicBezTo>
                  <a:cubicBezTo>
                    <a:pt x="19" y="64"/>
                    <a:pt x="16" y="54"/>
                    <a:pt x="15" y="52"/>
                  </a:cubicBezTo>
                  <a:cubicBezTo>
                    <a:pt x="21" y="49"/>
                    <a:pt x="21" y="49"/>
                    <a:pt x="21" y="49"/>
                  </a:cubicBezTo>
                  <a:cubicBezTo>
                    <a:pt x="21" y="46"/>
                    <a:pt x="20" y="41"/>
                    <a:pt x="21" y="40"/>
                  </a:cubicBezTo>
                  <a:cubicBezTo>
                    <a:pt x="24" y="41"/>
                    <a:pt x="25" y="43"/>
                    <a:pt x="26" y="45"/>
                  </a:cubicBezTo>
                  <a:cubicBezTo>
                    <a:pt x="33" y="42"/>
                    <a:pt x="22" y="36"/>
                    <a:pt x="19" y="31"/>
                  </a:cubicBezTo>
                  <a:cubicBezTo>
                    <a:pt x="19" y="27"/>
                    <a:pt x="19" y="24"/>
                    <a:pt x="19" y="21"/>
                  </a:cubicBezTo>
                  <a:cubicBezTo>
                    <a:pt x="23" y="22"/>
                    <a:pt x="27" y="27"/>
                    <a:pt x="30" y="30"/>
                  </a:cubicBezTo>
                  <a:cubicBezTo>
                    <a:pt x="33" y="27"/>
                    <a:pt x="27" y="23"/>
                    <a:pt x="26" y="19"/>
                  </a:cubicBezTo>
                  <a:cubicBezTo>
                    <a:pt x="25" y="17"/>
                    <a:pt x="27" y="17"/>
                    <a:pt x="29" y="16"/>
                  </a:cubicBezTo>
                  <a:cubicBezTo>
                    <a:pt x="43" y="28"/>
                    <a:pt x="43" y="28"/>
                    <a:pt x="43" y="28"/>
                  </a:cubicBezTo>
                  <a:cubicBezTo>
                    <a:pt x="44" y="21"/>
                    <a:pt x="34" y="15"/>
                    <a:pt x="29" y="8"/>
                  </a:cubicBezTo>
                  <a:cubicBezTo>
                    <a:pt x="30" y="6"/>
                    <a:pt x="29" y="4"/>
                    <a:pt x="24" y="6"/>
                  </a:cubicBezTo>
                  <a:cubicBezTo>
                    <a:pt x="22" y="6"/>
                    <a:pt x="19" y="7"/>
                    <a:pt x="24" y="13"/>
                  </a:cubicBezTo>
                  <a:cubicBezTo>
                    <a:pt x="21" y="17"/>
                    <a:pt x="19" y="12"/>
                    <a:pt x="17" y="11"/>
                  </a:cubicBezTo>
                  <a:cubicBezTo>
                    <a:pt x="18" y="6"/>
                    <a:pt x="20" y="1"/>
                    <a:pt x="16" y="0"/>
                  </a:cubicBezTo>
                  <a:cubicBezTo>
                    <a:pt x="16" y="2"/>
                    <a:pt x="16" y="4"/>
                    <a:pt x="14" y="6"/>
                  </a:cubicBezTo>
                  <a:cubicBezTo>
                    <a:pt x="9" y="8"/>
                    <a:pt x="9" y="8"/>
                    <a:pt x="9" y="8"/>
                  </a:cubicBezTo>
                  <a:cubicBezTo>
                    <a:pt x="9" y="10"/>
                    <a:pt x="14" y="13"/>
                    <a:pt x="16" y="16"/>
                  </a:cubicBezTo>
                  <a:cubicBezTo>
                    <a:pt x="17" y="20"/>
                    <a:pt x="16" y="23"/>
                    <a:pt x="16" y="25"/>
                  </a:cubicBezTo>
                  <a:cubicBezTo>
                    <a:pt x="12" y="27"/>
                    <a:pt x="13" y="22"/>
                    <a:pt x="11" y="20"/>
                  </a:cubicBezTo>
                  <a:cubicBezTo>
                    <a:pt x="7" y="17"/>
                    <a:pt x="2" y="18"/>
                    <a:pt x="0" y="19"/>
                  </a:cubicBezTo>
                  <a:cubicBezTo>
                    <a:pt x="9" y="28"/>
                    <a:pt x="9" y="28"/>
                    <a:pt x="9" y="28"/>
                  </a:cubicBezTo>
                  <a:cubicBezTo>
                    <a:pt x="9" y="29"/>
                    <a:pt x="6" y="32"/>
                    <a:pt x="9"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56" name="íṡľiḑê">
              <a:extLst>
                <a:ext uri="{FF2B5EF4-FFF2-40B4-BE49-F238E27FC236}">
                  <a16:creationId xmlns:a16="http://schemas.microsoft.com/office/drawing/2014/main" id="{F1A81E41-4E5E-4F59-A848-8B7C1B6C47B7}"/>
                </a:ext>
              </a:extLst>
            </p:cNvPr>
            <p:cNvSpPr/>
            <p:nvPr/>
          </p:nvSpPr>
          <p:spPr bwMode="auto">
            <a:xfrm>
              <a:off x="3589455" y="1092381"/>
              <a:ext cx="30137" cy="30137"/>
            </a:xfrm>
            <a:custGeom>
              <a:avLst/>
              <a:gdLst>
                <a:gd name="T0" fmla="*/ 2 w 13"/>
                <a:gd name="T1" fmla="*/ 13 h 13"/>
                <a:gd name="T2" fmla="*/ 9 w 13"/>
                <a:gd name="T3" fmla="*/ 13 h 13"/>
                <a:gd name="T4" fmla="*/ 3 w 13"/>
                <a:gd name="T5" fmla="*/ 0 h 13"/>
                <a:gd name="T6" fmla="*/ 2 w 13"/>
                <a:gd name="T7" fmla="*/ 8 h 13"/>
                <a:gd name="T8" fmla="*/ 2 w 13"/>
                <a:gd name="T9" fmla="*/ 13 h 13"/>
              </a:gdLst>
              <a:ahLst/>
              <a:cxnLst>
                <a:cxn ang="0">
                  <a:pos x="T0" y="T1"/>
                </a:cxn>
                <a:cxn ang="0">
                  <a:pos x="T2" y="T3"/>
                </a:cxn>
                <a:cxn ang="0">
                  <a:pos x="T4" y="T5"/>
                </a:cxn>
                <a:cxn ang="0">
                  <a:pos x="T6" y="T7"/>
                </a:cxn>
                <a:cxn ang="0">
                  <a:pos x="T8" y="T9"/>
                </a:cxn>
              </a:cxnLst>
              <a:rect l="0" t="0" r="r" b="b"/>
              <a:pathLst>
                <a:path w="13" h="13">
                  <a:moveTo>
                    <a:pt x="2" y="13"/>
                  </a:moveTo>
                  <a:cubicBezTo>
                    <a:pt x="4" y="13"/>
                    <a:pt x="6" y="13"/>
                    <a:pt x="9" y="13"/>
                  </a:cubicBezTo>
                  <a:cubicBezTo>
                    <a:pt x="13" y="8"/>
                    <a:pt x="6" y="3"/>
                    <a:pt x="3" y="0"/>
                  </a:cubicBezTo>
                  <a:cubicBezTo>
                    <a:pt x="0" y="1"/>
                    <a:pt x="2" y="6"/>
                    <a:pt x="2" y="8"/>
                  </a:cubicBezTo>
                  <a:cubicBezTo>
                    <a:pt x="2" y="9"/>
                    <a:pt x="1" y="11"/>
                    <a:pt x="2"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57" name="iṥļiḓe">
              <a:extLst>
                <a:ext uri="{FF2B5EF4-FFF2-40B4-BE49-F238E27FC236}">
                  <a16:creationId xmlns:a16="http://schemas.microsoft.com/office/drawing/2014/main" id="{016F9212-10A5-488A-9B66-CE03B13072F1}"/>
                </a:ext>
              </a:extLst>
            </p:cNvPr>
            <p:cNvSpPr/>
            <p:nvPr/>
          </p:nvSpPr>
          <p:spPr bwMode="auto">
            <a:xfrm>
              <a:off x="3578241" y="1138637"/>
              <a:ext cx="18222" cy="25231"/>
            </a:xfrm>
            <a:custGeom>
              <a:avLst/>
              <a:gdLst>
                <a:gd name="T0" fmla="*/ 2 w 8"/>
                <a:gd name="T1" fmla="*/ 11 h 11"/>
                <a:gd name="T2" fmla="*/ 8 w 8"/>
                <a:gd name="T3" fmla="*/ 9 h 11"/>
                <a:gd name="T4" fmla="*/ 7 w 8"/>
                <a:gd name="T5" fmla="*/ 4 h 11"/>
                <a:gd name="T6" fmla="*/ 3 w 8"/>
                <a:gd name="T7" fmla="*/ 0 h 11"/>
                <a:gd name="T8" fmla="*/ 1 w 8"/>
                <a:gd name="T9" fmla="*/ 5 h 11"/>
                <a:gd name="T10" fmla="*/ 2 w 8"/>
                <a:gd name="T11" fmla="*/ 11 h 11"/>
              </a:gdLst>
              <a:ahLst/>
              <a:cxnLst>
                <a:cxn ang="0">
                  <a:pos x="T0" y="T1"/>
                </a:cxn>
                <a:cxn ang="0">
                  <a:pos x="T2" y="T3"/>
                </a:cxn>
                <a:cxn ang="0">
                  <a:pos x="T4" y="T5"/>
                </a:cxn>
                <a:cxn ang="0">
                  <a:pos x="T6" y="T7"/>
                </a:cxn>
                <a:cxn ang="0">
                  <a:pos x="T8" y="T9"/>
                </a:cxn>
                <a:cxn ang="0">
                  <a:pos x="T10" y="T11"/>
                </a:cxn>
              </a:cxnLst>
              <a:rect l="0" t="0" r="r" b="b"/>
              <a:pathLst>
                <a:path w="8" h="11">
                  <a:moveTo>
                    <a:pt x="2" y="11"/>
                  </a:moveTo>
                  <a:cubicBezTo>
                    <a:pt x="4" y="11"/>
                    <a:pt x="6" y="10"/>
                    <a:pt x="8" y="9"/>
                  </a:cubicBezTo>
                  <a:cubicBezTo>
                    <a:pt x="8" y="7"/>
                    <a:pt x="8" y="6"/>
                    <a:pt x="7" y="4"/>
                  </a:cubicBezTo>
                  <a:cubicBezTo>
                    <a:pt x="6" y="3"/>
                    <a:pt x="5" y="1"/>
                    <a:pt x="3" y="0"/>
                  </a:cubicBezTo>
                  <a:cubicBezTo>
                    <a:pt x="3" y="0"/>
                    <a:pt x="0" y="1"/>
                    <a:pt x="1" y="5"/>
                  </a:cubicBezTo>
                  <a:cubicBezTo>
                    <a:pt x="2" y="8"/>
                    <a:pt x="2" y="9"/>
                    <a:pt x="2"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58" name="iŝ1îḋé">
              <a:extLst>
                <a:ext uri="{FF2B5EF4-FFF2-40B4-BE49-F238E27FC236}">
                  <a16:creationId xmlns:a16="http://schemas.microsoft.com/office/drawing/2014/main" id="{6A6467D2-E204-4AF1-A6E0-E8A5E8C19664}"/>
                </a:ext>
              </a:extLst>
            </p:cNvPr>
            <p:cNvSpPr/>
            <p:nvPr/>
          </p:nvSpPr>
          <p:spPr bwMode="auto">
            <a:xfrm>
              <a:off x="3628702" y="1117611"/>
              <a:ext cx="41350" cy="39248"/>
            </a:xfrm>
            <a:custGeom>
              <a:avLst/>
              <a:gdLst>
                <a:gd name="T0" fmla="*/ 5 w 18"/>
                <a:gd name="T1" fmla="*/ 11 h 17"/>
                <a:gd name="T2" fmla="*/ 7 w 18"/>
                <a:gd name="T3" fmla="*/ 11 h 17"/>
                <a:gd name="T4" fmla="*/ 7 w 18"/>
                <a:gd name="T5" fmla="*/ 17 h 17"/>
                <a:gd name="T6" fmla="*/ 8 w 18"/>
                <a:gd name="T7" fmla="*/ 17 h 17"/>
                <a:gd name="T8" fmla="*/ 12 w 18"/>
                <a:gd name="T9" fmla="*/ 14 h 17"/>
                <a:gd name="T10" fmla="*/ 13 w 18"/>
                <a:gd name="T11" fmla="*/ 12 h 17"/>
                <a:gd name="T12" fmla="*/ 17 w 18"/>
                <a:gd name="T13" fmla="*/ 7 h 17"/>
                <a:gd name="T14" fmla="*/ 13 w 18"/>
                <a:gd name="T15" fmla="*/ 0 h 17"/>
                <a:gd name="T16" fmla="*/ 2 w 18"/>
                <a:gd name="T17" fmla="*/ 3 h 17"/>
                <a:gd name="T18" fmla="*/ 5 w 18"/>
                <a:gd name="T19" fmla="*/ 11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 h="17">
                  <a:moveTo>
                    <a:pt x="5" y="11"/>
                  </a:moveTo>
                  <a:cubicBezTo>
                    <a:pt x="7" y="11"/>
                    <a:pt x="7" y="11"/>
                    <a:pt x="7" y="11"/>
                  </a:cubicBezTo>
                  <a:cubicBezTo>
                    <a:pt x="7" y="13"/>
                    <a:pt x="7" y="15"/>
                    <a:pt x="7" y="17"/>
                  </a:cubicBezTo>
                  <a:cubicBezTo>
                    <a:pt x="8" y="17"/>
                    <a:pt x="8" y="17"/>
                    <a:pt x="8" y="17"/>
                  </a:cubicBezTo>
                  <a:cubicBezTo>
                    <a:pt x="9" y="15"/>
                    <a:pt x="11" y="15"/>
                    <a:pt x="12" y="14"/>
                  </a:cubicBezTo>
                  <a:cubicBezTo>
                    <a:pt x="13" y="12"/>
                    <a:pt x="13" y="12"/>
                    <a:pt x="13" y="12"/>
                  </a:cubicBezTo>
                  <a:cubicBezTo>
                    <a:pt x="17" y="7"/>
                    <a:pt x="17" y="7"/>
                    <a:pt x="17" y="7"/>
                  </a:cubicBezTo>
                  <a:cubicBezTo>
                    <a:pt x="18" y="5"/>
                    <a:pt x="17" y="2"/>
                    <a:pt x="13" y="0"/>
                  </a:cubicBezTo>
                  <a:cubicBezTo>
                    <a:pt x="10" y="1"/>
                    <a:pt x="7" y="2"/>
                    <a:pt x="2" y="3"/>
                  </a:cubicBezTo>
                  <a:cubicBezTo>
                    <a:pt x="0" y="7"/>
                    <a:pt x="3" y="10"/>
                    <a:pt x="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59" name="iṩḷiḓè">
              <a:extLst>
                <a:ext uri="{FF2B5EF4-FFF2-40B4-BE49-F238E27FC236}">
                  <a16:creationId xmlns:a16="http://schemas.microsoft.com/office/drawing/2014/main" id="{97F069C3-B72A-47C9-BD32-AAFF19209F70}"/>
                </a:ext>
              </a:extLst>
            </p:cNvPr>
            <p:cNvSpPr/>
            <p:nvPr/>
          </p:nvSpPr>
          <p:spPr bwMode="auto">
            <a:xfrm>
              <a:off x="3628702" y="1154756"/>
              <a:ext cx="38547" cy="29436"/>
            </a:xfrm>
            <a:custGeom>
              <a:avLst/>
              <a:gdLst>
                <a:gd name="T0" fmla="*/ 6 w 17"/>
                <a:gd name="T1" fmla="*/ 13 h 13"/>
                <a:gd name="T2" fmla="*/ 15 w 17"/>
                <a:gd name="T3" fmla="*/ 4 h 13"/>
                <a:gd name="T4" fmla="*/ 16 w 17"/>
                <a:gd name="T5" fmla="*/ 0 h 13"/>
                <a:gd name="T6" fmla="*/ 1 w 17"/>
                <a:gd name="T7" fmla="*/ 5 h 13"/>
                <a:gd name="T8" fmla="*/ 6 w 17"/>
                <a:gd name="T9" fmla="*/ 13 h 13"/>
              </a:gdLst>
              <a:ahLst/>
              <a:cxnLst>
                <a:cxn ang="0">
                  <a:pos x="T0" y="T1"/>
                </a:cxn>
                <a:cxn ang="0">
                  <a:pos x="T2" y="T3"/>
                </a:cxn>
                <a:cxn ang="0">
                  <a:pos x="T4" y="T5"/>
                </a:cxn>
                <a:cxn ang="0">
                  <a:pos x="T6" y="T7"/>
                </a:cxn>
                <a:cxn ang="0">
                  <a:pos x="T8" y="T9"/>
                </a:cxn>
              </a:cxnLst>
              <a:rect l="0" t="0" r="r" b="b"/>
              <a:pathLst>
                <a:path w="17" h="13">
                  <a:moveTo>
                    <a:pt x="6" y="13"/>
                  </a:moveTo>
                  <a:cubicBezTo>
                    <a:pt x="9" y="10"/>
                    <a:pt x="13" y="8"/>
                    <a:pt x="15" y="4"/>
                  </a:cubicBezTo>
                  <a:cubicBezTo>
                    <a:pt x="16" y="3"/>
                    <a:pt x="17" y="2"/>
                    <a:pt x="16" y="0"/>
                  </a:cubicBezTo>
                  <a:cubicBezTo>
                    <a:pt x="11" y="0"/>
                    <a:pt x="6" y="5"/>
                    <a:pt x="1" y="5"/>
                  </a:cubicBezTo>
                  <a:cubicBezTo>
                    <a:pt x="0" y="10"/>
                    <a:pt x="4" y="11"/>
                    <a:pt x="6"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88" name="îṥ1ïďé">
              <a:extLst>
                <a:ext uri="{FF2B5EF4-FFF2-40B4-BE49-F238E27FC236}">
                  <a16:creationId xmlns:a16="http://schemas.microsoft.com/office/drawing/2014/main" id="{F59BC24D-C587-40FE-9933-B3E336F24B97}"/>
                </a:ext>
              </a:extLst>
            </p:cNvPr>
            <p:cNvSpPr/>
            <p:nvPr/>
          </p:nvSpPr>
          <p:spPr bwMode="auto">
            <a:xfrm>
              <a:off x="3548104" y="1165970"/>
              <a:ext cx="53265" cy="73589"/>
            </a:xfrm>
            <a:custGeom>
              <a:avLst/>
              <a:gdLst>
                <a:gd name="T0" fmla="*/ 7 w 23"/>
                <a:gd name="T1" fmla="*/ 32 h 32"/>
                <a:gd name="T2" fmla="*/ 23 w 23"/>
                <a:gd name="T3" fmla="*/ 0 h 32"/>
                <a:gd name="T4" fmla="*/ 3 w 23"/>
                <a:gd name="T5" fmla="*/ 23 h 32"/>
                <a:gd name="T6" fmla="*/ 7 w 23"/>
                <a:gd name="T7" fmla="*/ 32 h 32"/>
              </a:gdLst>
              <a:ahLst/>
              <a:cxnLst>
                <a:cxn ang="0">
                  <a:pos x="T0" y="T1"/>
                </a:cxn>
                <a:cxn ang="0">
                  <a:pos x="T2" y="T3"/>
                </a:cxn>
                <a:cxn ang="0">
                  <a:pos x="T4" y="T5"/>
                </a:cxn>
                <a:cxn ang="0">
                  <a:pos x="T6" y="T7"/>
                </a:cxn>
              </a:cxnLst>
              <a:rect l="0" t="0" r="r" b="b"/>
              <a:pathLst>
                <a:path w="23" h="32">
                  <a:moveTo>
                    <a:pt x="7" y="32"/>
                  </a:moveTo>
                  <a:cubicBezTo>
                    <a:pt x="13" y="23"/>
                    <a:pt x="20" y="11"/>
                    <a:pt x="23" y="0"/>
                  </a:cubicBezTo>
                  <a:cubicBezTo>
                    <a:pt x="17" y="9"/>
                    <a:pt x="11" y="18"/>
                    <a:pt x="3" y="23"/>
                  </a:cubicBezTo>
                  <a:cubicBezTo>
                    <a:pt x="0" y="28"/>
                    <a:pt x="6" y="31"/>
                    <a:pt x="7"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89" name="iSḷiḍé">
              <a:extLst>
                <a:ext uri="{FF2B5EF4-FFF2-40B4-BE49-F238E27FC236}">
                  <a16:creationId xmlns:a16="http://schemas.microsoft.com/office/drawing/2014/main" id="{C512B36A-3FAD-4E58-B996-FA8D90773003}"/>
                </a:ext>
              </a:extLst>
            </p:cNvPr>
            <p:cNvSpPr/>
            <p:nvPr/>
          </p:nvSpPr>
          <p:spPr bwMode="auto">
            <a:xfrm>
              <a:off x="3773077" y="1117611"/>
              <a:ext cx="93914" cy="101623"/>
            </a:xfrm>
            <a:custGeom>
              <a:avLst/>
              <a:gdLst>
                <a:gd name="T0" fmla="*/ 9 w 41"/>
                <a:gd name="T1" fmla="*/ 38 h 44"/>
                <a:gd name="T2" fmla="*/ 22 w 41"/>
                <a:gd name="T3" fmla="*/ 33 h 44"/>
                <a:gd name="T4" fmla="*/ 12 w 41"/>
                <a:gd name="T5" fmla="*/ 44 h 44"/>
                <a:gd name="T6" fmla="*/ 29 w 41"/>
                <a:gd name="T7" fmla="*/ 31 h 44"/>
                <a:gd name="T8" fmla="*/ 39 w 41"/>
                <a:gd name="T9" fmla="*/ 26 h 44"/>
                <a:gd name="T10" fmla="*/ 40 w 41"/>
                <a:gd name="T11" fmla="*/ 22 h 44"/>
                <a:gd name="T12" fmla="*/ 39 w 41"/>
                <a:gd name="T13" fmla="*/ 22 h 44"/>
                <a:gd name="T14" fmla="*/ 36 w 41"/>
                <a:gd name="T15" fmla="*/ 24 h 44"/>
                <a:gd name="T16" fmla="*/ 34 w 41"/>
                <a:gd name="T17" fmla="*/ 23 h 44"/>
                <a:gd name="T18" fmla="*/ 37 w 41"/>
                <a:gd name="T19" fmla="*/ 18 h 44"/>
                <a:gd name="T20" fmla="*/ 40 w 41"/>
                <a:gd name="T21" fmla="*/ 14 h 44"/>
                <a:gd name="T22" fmla="*/ 37 w 41"/>
                <a:gd name="T23" fmla="*/ 0 h 44"/>
                <a:gd name="T24" fmla="*/ 29 w 41"/>
                <a:gd name="T25" fmla="*/ 23 h 44"/>
                <a:gd name="T26" fmla="*/ 23 w 41"/>
                <a:gd name="T27" fmla="*/ 27 h 44"/>
                <a:gd name="T28" fmla="*/ 6 w 41"/>
                <a:gd name="T29" fmla="*/ 29 h 44"/>
                <a:gd name="T30" fmla="*/ 4 w 41"/>
                <a:gd name="T31" fmla="*/ 28 h 44"/>
                <a:gd name="T32" fmla="*/ 6 w 41"/>
                <a:gd name="T33" fmla="*/ 37 h 44"/>
                <a:gd name="T34" fmla="*/ 9 w 41"/>
                <a:gd name="T35" fmla="*/ 38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1" h="44">
                  <a:moveTo>
                    <a:pt x="9" y="38"/>
                  </a:moveTo>
                  <a:cubicBezTo>
                    <a:pt x="14" y="36"/>
                    <a:pt x="18" y="33"/>
                    <a:pt x="22" y="33"/>
                  </a:cubicBezTo>
                  <a:cubicBezTo>
                    <a:pt x="22" y="37"/>
                    <a:pt x="15" y="41"/>
                    <a:pt x="12" y="44"/>
                  </a:cubicBezTo>
                  <a:cubicBezTo>
                    <a:pt x="22" y="43"/>
                    <a:pt x="26" y="37"/>
                    <a:pt x="29" y="31"/>
                  </a:cubicBezTo>
                  <a:cubicBezTo>
                    <a:pt x="32" y="28"/>
                    <a:pt x="36" y="27"/>
                    <a:pt x="39" y="26"/>
                  </a:cubicBezTo>
                  <a:cubicBezTo>
                    <a:pt x="40" y="25"/>
                    <a:pt x="41" y="25"/>
                    <a:pt x="40" y="22"/>
                  </a:cubicBezTo>
                  <a:cubicBezTo>
                    <a:pt x="40" y="22"/>
                    <a:pt x="39" y="22"/>
                    <a:pt x="39" y="22"/>
                  </a:cubicBezTo>
                  <a:cubicBezTo>
                    <a:pt x="38" y="23"/>
                    <a:pt x="37" y="24"/>
                    <a:pt x="36" y="24"/>
                  </a:cubicBezTo>
                  <a:cubicBezTo>
                    <a:pt x="35" y="25"/>
                    <a:pt x="33" y="25"/>
                    <a:pt x="34" y="23"/>
                  </a:cubicBezTo>
                  <a:cubicBezTo>
                    <a:pt x="35" y="21"/>
                    <a:pt x="36" y="19"/>
                    <a:pt x="37" y="18"/>
                  </a:cubicBezTo>
                  <a:cubicBezTo>
                    <a:pt x="40" y="14"/>
                    <a:pt x="40" y="14"/>
                    <a:pt x="40" y="14"/>
                  </a:cubicBezTo>
                  <a:cubicBezTo>
                    <a:pt x="40" y="11"/>
                    <a:pt x="40" y="3"/>
                    <a:pt x="37" y="0"/>
                  </a:cubicBezTo>
                  <a:cubicBezTo>
                    <a:pt x="33" y="3"/>
                    <a:pt x="31" y="15"/>
                    <a:pt x="29" y="23"/>
                  </a:cubicBezTo>
                  <a:cubicBezTo>
                    <a:pt x="27" y="27"/>
                    <a:pt x="25" y="27"/>
                    <a:pt x="23" y="27"/>
                  </a:cubicBezTo>
                  <a:cubicBezTo>
                    <a:pt x="18" y="28"/>
                    <a:pt x="10" y="30"/>
                    <a:pt x="6" y="29"/>
                  </a:cubicBezTo>
                  <a:cubicBezTo>
                    <a:pt x="4" y="28"/>
                    <a:pt x="4" y="28"/>
                    <a:pt x="4" y="28"/>
                  </a:cubicBezTo>
                  <a:cubicBezTo>
                    <a:pt x="0" y="32"/>
                    <a:pt x="5" y="35"/>
                    <a:pt x="6" y="37"/>
                  </a:cubicBezTo>
                  <a:lnTo>
                    <a:pt x="9" y="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90" name="îşļíďê">
              <a:extLst>
                <a:ext uri="{FF2B5EF4-FFF2-40B4-BE49-F238E27FC236}">
                  <a16:creationId xmlns:a16="http://schemas.microsoft.com/office/drawing/2014/main" id="{39D5C69B-FB05-45C6-A02D-A6A8ACE2846B}"/>
                </a:ext>
              </a:extLst>
            </p:cNvPr>
            <p:cNvSpPr/>
            <p:nvPr/>
          </p:nvSpPr>
          <p:spPr bwMode="auto">
            <a:xfrm>
              <a:off x="3846666" y="1210123"/>
              <a:ext cx="22427" cy="32239"/>
            </a:xfrm>
            <a:custGeom>
              <a:avLst/>
              <a:gdLst>
                <a:gd name="T0" fmla="*/ 4 w 10"/>
                <a:gd name="T1" fmla="*/ 14 h 14"/>
                <a:gd name="T2" fmla="*/ 9 w 10"/>
                <a:gd name="T3" fmla="*/ 12 h 14"/>
                <a:gd name="T4" fmla="*/ 2 w 10"/>
                <a:gd name="T5" fmla="*/ 0 h 14"/>
                <a:gd name="T6" fmla="*/ 1 w 10"/>
                <a:gd name="T7" fmla="*/ 10 h 14"/>
                <a:gd name="T8" fmla="*/ 4 w 10"/>
                <a:gd name="T9" fmla="*/ 14 h 14"/>
              </a:gdLst>
              <a:ahLst/>
              <a:cxnLst>
                <a:cxn ang="0">
                  <a:pos x="T0" y="T1"/>
                </a:cxn>
                <a:cxn ang="0">
                  <a:pos x="T2" y="T3"/>
                </a:cxn>
                <a:cxn ang="0">
                  <a:pos x="T4" y="T5"/>
                </a:cxn>
                <a:cxn ang="0">
                  <a:pos x="T6" y="T7"/>
                </a:cxn>
                <a:cxn ang="0">
                  <a:pos x="T8" y="T9"/>
                </a:cxn>
              </a:cxnLst>
              <a:rect l="0" t="0" r="r" b="b"/>
              <a:pathLst>
                <a:path w="10" h="14">
                  <a:moveTo>
                    <a:pt x="4" y="14"/>
                  </a:moveTo>
                  <a:cubicBezTo>
                    <a:pt x="6" y="14"/>
                    <a:pt x="7" y="14"/>
                    <a:pt x="9" y="12"/>
                  </a:cubicBezTo>
                  <a:cubicBezTo>
                    <a:pt x="10" y="7"/>
                    <a:pt x="8" y="2"/>
                    <a:pt x="2" y="0"/>
                  </a:cubicBezTo>
                  <a:cubicBezTo>
                    <a:pt x="0" y="3"/>
                    <a:pt x="2" y="6"/>
                    <a:pt x="1" y="10"/>
                  </a:cubicBezTo>
                  <a:cubicBezTo>
                    <a:pt x="0" y="13"/>
                    <a:pt x="3" y="12"/>
                    <a:pt x="4"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91" name="îš1íḍê">
              <a:extLst>
                <a:ext uri="{FF2B5EF4-FFF2-40B4-BE49-F238E27FC236}">
                  <a16:creationId xmlns:a16="http://schemas.microsoft.com/office/drawing/2014/main" id="{4FEE6CC4-4616-4587-A760-AFCFE2A70A03}"/>
                </a:ext>
              </a:extLst>
            </p:cNvPr>
            <p:cNvSpPr/>
            <p:nvPr/>
          </p:nvSpPr>
          <p:spPr bwMode="auto">
            <a:xfrm>
              <a:off x="3944785" y="1278806"/>
              <a:ext cx="21025" cy="21025"/>
            </a:xfrm>
            <a:custGeom>
              <a:avLst/>
              <a:gdLst>
                <a:gd name="T0" fmla="*/ 7 w 9"/>
                <a:gd name="T1" fmla="*/ 6 h 9"/>
                <a:gd name="T2" fmla="*/ 8 w 9"/>
                <a:gd name="T3" fmla="*/ 1 h 9"/>
                <a:gd name="T4" fmla="*/ 2 w 9"/>
                <a:gd name="T5" fmla="*/ 2 h 9"/>
                <a:gd name="T6" fmla="*/ 0 w 9"/>
                <a:gd name="T7" fmla="*/ 6 h 9"/>
                <a:gd name="T8" fmla="*/ 7 w 9"/>
                <a:gd name="T9" fmla="*/ 6 h 9"/>
              </a:gdLst>
              <a:ahLst/>
              <a:cxnLst>
                <a:cxn ang="0">
                  <a:pos x="T0" y="T1"/>
                </a:cxn>
                <a:cxn ang="0">
                  <a:pos x="T2" y="T3"/>
                </a:cxn>
                <a:cxn ang="0">
                  <a:pos x="T4" y="T5"/>
                </a:cxn>
                <a:cxn ang="0">
                  <a:pos x="T6" y="T7"/>
                </a:cxn>
                <a:cxn ang="0">
                  <a:pos x="T8" y="T9"/>
                </a:cxn>
              </a:cxnLst>
              <a:rect l="0" t="0" r="r" b="b"/>
              <a:pathLst>
                <a:path w="9" h="9">
                  <a:moveTo>
                    <a:pt x="7" y="6"/>
                  </a:moveTo>
                  <a:cubicBezTo>
                    <a:pt x="8" y="4"/>
                    <a:pt x="9" y="2"/>
                    <a:pt x="8" y="1"/>
                  </a:cubicBezTo>
                  <a:cubicBezTo>
                    <a:pt x="6" y="0"/>
                    <a:pt x="4" y="2"/>
                    <a:pt x="2" y="2"/>
                  </a:cubicBezTo>
                  <a:cubicBezTo>
                    <a:pt x="0" y="3"/>
                    <a:pt x="0" y="5"/>
                    <a:pt x="0" y="6"/>
                  </a:cubicBezTo>
                  <a:cubicBezTo>
                    <a:pt x="1" y="9"/>
                    <a:pt x="4" y="8"/>
                    <a:pt x="7"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92" name="íŝliḓê">
              <a:extLst>
                <a:ext uri="{FF2B5EF4-FFF2-40B4-BE49-F238E27FC236}">
                  <a16:creationId xmlns:a16="http://schemas.microsoft.com/office/drawing/2014/main" id="{F1543413-7588-49C5-8DC8-1CA5E7573A71}"/>
                </a:ext>
              </a:extLst>
            </p:cNvPr>
            <p:cNvSpPr/>
            <p:nvPr/>
          </p:nvSpPr>
          <p:spPr bwMode="auto">
            <a:xfrm>
              <a:off x="3910443" y="1308943"/>
              <a:ext cx="61675" cy="62376"/>
            </a:xfrm>
            <a:custGeom>
              <a:avLst/>
              <a:gdLst>
                <a:gd name="T0" fmla="*/ 6 w 27"/>
                <a:gd name="T1" fmla="*/ 10 h 27"/>
                <a:gd name="T2" fmla="*/ 14 w 27"/>
                <a:gd name="T3" fmla="*/ 14 h 27"/>
                <a:gd name="T4" fmla="*/ 9 w 27"/>
                <a:gd name="T5" fmla="*/ 18 h 27"/>
                <a:gd name="T6" fmla="*/ 4 w 27"/>
                <a:gd name="T7" fmla="*/ 16 h 27"/>
                <a:gd name="T8" fmla="*/ 2 w 27"/>
                <a:gd name="T9" fmla="*/ 17 h 27"/>
                <a:gd name="T10" fmla="*/ 8 w 27"/>
                <a:gd name="T11" fmla="*/ 27 h 27"/>
                <a:gd name="T12" fmla="*/ 22 w 27"/>
                <a:gd name="T13" fmla="*/ 17 h 27"/>
                <a:gd name="T14" fmla="*/ 25 w 27"/>
                <a:gd name="T15" fmla="*/ 18 h 27"/>
                <a:gd name="T16" fmla="*/ 26 w 27"/>
                <a:gd name="T17" fmla="*/ 16 h 27"/>
                <a:gd name="T18" fmla="*/ 24 w 27"/>
                <a:gd name="T19" fmla="*/ 14 h 27"/>
                <a:gd name="T20" fmla="*/ 24 w 27"/>
                <a:gd name="T21" fmla="*/ 11 h 27"/>
                <a:gd name="T22" fmla="*/ 23 w 27"/>
                <a:gd name="T23" fmla="*/ 9 h 27"/>
                <a:gd name="T24" fmla="*/ 19 w 27"/>
                <a:gd name="T25" fmla="*/ 12 h 27"/>
                <a:gd name="T26" fmla="*/ 11 w 27"/>
                <a:gd name="T27" fmla="*/ 7 h 27"/>
                <a:gd name="T28" fmla="*/ 4 w 27"/>
                <a:gd name="T29" fmla="*/ 2 h 27"/>
                <a:gd name="T30" fmla="*/ 0 w 27"/>
                <a:gd name="T31" fmla="*/ 3 h 27"/>
                <a:gd name="T32" fmla="*/ 6 w 27"/>
                <a:gd name="T33" fmla="*/ 1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 h="27">
                  <a:moveTo>
                    <a:pt x="6" y="10"/>
                  </a:moveTo>
                  <a:cubicBezTo>
                    <a:pt x="9" y="11"/>
                    <a:pt x="12" y="12"/>
                    <a:pt x="14" y="14"/>
                  </a:cubicBezTo>
                  <a:cubicBezTo>
                    <a:pt x="14" y="15"/>
                    <a:pt x="11" y="17"/>
                    <a:pt x="9" y="18"/>
                  </a:cubicBezTo>
                  <a:cubicBezTo>
                    <a:pt x="7" y="19"/>
                    <a:pt x="6" y="16"/>
                    <a:pt x="4" y="16"/>
                  </a:cubicBezTo>
                  <a:cubicBezTo>
                    <a:pt x="3" y="15"/>
                    <a:pt x="2" y="15"/>
                    <a:pt x="2" y="17"/>
                  </a:cubicBezTo>
                  <a:cubicBezTo>
                    <a:pt x="4" y="20"/>
                    <a:pt x="4" y="25"/>
                    <a:pt x="8" y="27"/>
                  </a:cubicBezTo>
                  <a:cubicBezTo>
                    <a:pt x="13" y="23"/>
                    <a:pt x="17" y="20"/>
                    <a:pt x="22" y="17"/>
                  </a:cubicBezTo>
                  <a:cubicBezTo>
                    <a:pt x="25" y="18"/>
                    <a:pt x="25" y="18"/>
                    <a:pt x="25" y="18"/>
                  </a:cubicBezTo>
                  <a:cubicBezTo>
                    <a:pt x="26" y="18"/>
                    <a:pt x="27" y="17"/>
                    <a:pt x="26" y="16"/>
                  </a:cubicBezTo>
                  <a:cubicBezTo>
                    <a:pt x="26" y="16"/>
                    <a:pt x="25" y="14"/>
                    <a:pt x="24" y="14"/>
                  </a:cubicBezTo>
                  <a:cubicBezTo>
                    <a:pt x="24" y="11"/>
                    <a:pt x="24" y="11"/>
                    <a:pt x="24" y="11"/>
                  </a:cubicBezTo>
                  <a:cubicBezTo>
                    <a:pt x="23" y="9"/>
                    <a:pt x="23" y="9"/>
                    <a:pt x="23" y="9"/>
                  </a:cubicBezTo>
                  <a:cubicBezTo>
                    <a:pt x="22" y="10"/>
                    <a:pt x="20" y="11"/>
                    <a:pt x="19" y="12"/>
                  </a:cubicBezTo>
                  <a:cubicBezTo>
                    <a:pt x="16" y="10"/>
                    <a:pt x="13" y="9"/>
                    <a:pt x="11" y="7"/>
                  </a:cubicBezTo>
                  <a:cubicBezTo>
                    <a:pt x="8" y="6"/>
                    <a:pt x="6" y="4"/>
                    <a:pt x="4" y="2"/>
                  </a:cubicBezTo>
                  <a:cubicBezTo>
                    <a:pt x="1" y="0"/>
                    <a:pt x="0" y="1"/>
                    <a:pt x="0" y="3"/>
                  </a:cubicBezTo>
                  <a:cubicBezTo>
                    <a:pt x="0" y="9"/>
                    <a:pt x="3" y="10"/>
                    <a:pt x="6"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93" name="iṡļiḍe">
              <a:extLst>
                <a:ext uri="{FF2B5EF4-FFF2-40B4-BE49-F238E27FC236}">
                  <a16:creationId xmlns:a16="http://schemas.microsoft.com/office/drawing/2014/main" id="{93B8A389-5274-49D8-BC6E-2A794C914B47}"/>
                </a:ext>
              </a:extLst>
            </p:cNvPr>
            <p:cNvSpPr/>
            <p:nvPr/>
          </p:nvSpPr>
          <p:spPr bwMode="auto">
            <a:xfrm>
              <a:off x="3935674" y="1271798"/>
              <a:ext cx="124051" cy="76393"/>
            </a:xfrm>
            <a:custGeom>
              <a:avLst/>
              <a:gdLst>
                <a:gd name="T0" fmla="*/ 52 w 54"/>
                <a:gd name="T1" fmla="*/ 10 h 33"/>
                <a:gd name="T2" fmla="*/ 41 w 54"/>
                <a:gd name="T3" fmla="*/ 13 h 33"/>
                <a:gd name="T4" fmla="*/ 37 w 54"/>
                <a:gd name="T5" fmla="*/ 11 h 33"/>
                <a:gd name="T6" fmla="*/ 35 w 54"/>
                <a:gd name="T7" fmla="*/ 12 h 33"/>
                <a:gd name="T8" fmla="*/ 29 w 54"/>
                <a:gd name="T9" fmla="*/ 15 h 33"/>
                <a:gd name="T10" fmla="*/ 28 w 54"/>
                <a:gd name="T11" fmla="*/ 13 h 33"/>
                <a:gd name="T12" fmla="*/ 23 w 54"/>
                <a:gd name="T13" fmla="*/ 15 h 33"/>
                <a:gd name="T14" fmla="*/ 19 w 54"/>
                <a:gd name="T15" fmla="*/ 15 h 33"/>
                <a:gd name="T16" fmla="*/ 26 w 54"/>
                <a:gd name="T17" fmla="*/ 0 h 33"/>
                <a:gd name="T18" fmla="*/ 19 w 54"/>
                <a:gd name="T19" fmla="*/ 6 h 33"/>
                <a:gd name="T20" fmla="*/ 14 w 54"/>
                <a:gd name="T21" fmla="*/ 10 h 33"/>
                <a:gd name="T22" fmla="*/ 10 w 54"/>
                <a:gd name="T23" fmla="*/ 15 h 33"/>
                <a:gd name="T24" fmla="*/ 17 w 54"/>
                <a:gd name="T25" fmla="*/ 16 h 33"/>
                <a:gd name="T26" fmla="*/ 24 w 54"/>
                <a:gd name="T27" fmla="*/ 19 h 33"/>
                <a:gd name="T28" fmla="*/ 23 w 54"/>
                <a:gd name="T29" fmla="*/ 23 h 33"/>
                <a:gd name="T30" fmla="*/ 3 w 54"/>
                <a:gd name="T31" fmla="*/ 13 h 33"/>
                <a:gd name="T32" fmla="*/ 0 w 54"/>
                <a:gd name="T33" fmla="*/ 15 h 33"/>
                <a:gd name="T34" fmla="*/ 4 w 54"/>
                <a:gd name="T35" fmla="*/ 21 h 33"/>
                <a:gd name="T36" fmla="*/ 8 w 54"/>
                <a:gd name="T37" fmla="*/ 22 h 33"/>
                <a:gd name="T38" fmla="*/ 24 w 54"/>
                <a:gd name="T39" fmla="*/ 27 h 33"/>
                <a:gd name="T40" fmla="*/ 14 w 54"/>
                <a:gd name="T41" fmla="*/ 26 h 33"/>
                <a:gd name="T42" fmla="*/ 21 w 54"/>
                <a:gd name="T43" fmla="*/ 30 h 33"/>
                <a:gd name="T44" fmla="*/ 29 w 54"/>
                <a:gd name="T45" fmla="*/ 33 h 33"/>
                <a:gd name="T46" fmla="*/ 34 w 54"/>
                <a:gd name="T47" fmla="*/ 28 h 33"/>
                <a:gd name="T48" fmla="*/ 45 w 54"/>
                <a:gd name="T49" fmla="*/ 28 h 33"/>
                <a:gd name="T50" fmla="*/ 46 w 54"/>
                <a:gd name="T51" fmla="*/ 23 h 33"/>
                <a:gd name="T52" fmla="*/ 42 w 54"/>
                <a:gd name="T53" fmla="*/ 19 h 33"/>
                <a:gd name="T54" fmla="*/ 43 w 54"/>
                <a:gd name="T55" fmla="*/ 18 h 33"/>
                <a:gd name="T56" fmla="*/ 50 w 54"/>
                <a:gd name="T57" fmla="*/ 17 h 33"/>
                <a:gd name="T58" fmla="*/ 52 w 54"/>
                <a:gd name="T59" fmla="*/ 10 h 33"/>
                <a:gd name="T60" fmla="*/ 38 w 54"/>
                <a:gd name="T61" fmla="*/ 23 h 33"/>
                <a:gd name="T62" fmla="*/ 30 w 54"/>
                <a:gd name="T63" fmla="*/ 24 h 33"/>
                <a:gd name="T64" fmla="*/ 33 w 54"/>
                <a:gd name="T65" fmla="*/ 23 h 33"/>
                <a:gd name="T66" fmla="*/ 35 w 54"/>
                <a:gd name="T67" fmla="*/ 21 h 33"/>
                <a:gd name="T68" fmla="*/ 31 w 54"/>
                <a:gd name="T69" fmla="*/ 20 h 33"/>
                <a:gd name="T70" fmla="*/ 30 w 54"/>
                <a:gd name="T71" fmla="*/ 19 h 33"/>
                <a:gd name="T72" fmla="*/ 33 w 54"/>
                <a:gd name="T73" fmla="*/ 17 h 33"/>
                <a:gd name="T74" fmla="*/ 37 w 54"/>
                <a:gd name="T75" fmla="*/ 17 h 33"/>
                <a:gd name="T76" fmla="*/ 38 w 54"/>
                <a:gd name="T77" fmla="*/ 2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4" h="33">
                  <a:moveTo>
                    <a:pt x="52" y="10"/>
                  </a:moveTo>
                  <a:cubicBezTo>
                    <a:pt x="49" y="11"/>
                    <a:pt x="45" y="11"/>
                    <a:pt x="41" y="13"/>
                  </a:cubicBezTo>
                  <a:cubicBezTo>
                    <a:pt x="39" y="13"/>
                    <a:pt x="38" y="12"/>
                    <a:pt x="37" y="11"/>
                  </a:cubicBezTo>
                  <a:cubicBezTo>
                    <a:pt x="35" y="11"/>
                    <a:pt x="34" y="11"/>
                    <a:pt x="35" y="12"/>
                  </a:cubicBezTo>
                  <a:cubicBezTo>
                    <a:pt x="33" y="14"/>
                    <a:pt x="31" y="15"/>
                    <a:pt x="29" y="15"/>
                  </a:cubicBezTo>
                  <a:cubicBezTo>
                    <a:pt x="28" y="13"/>
                    <a:pt x="28" y="13"/>
                    <a:pt x="28" y="13"/>
                  </a:cubicBezTo>
                  <a:cubicBezTo>
                    <a:pt x="25" y="12"/>
                    <a:pt x="25" y="14"/>
                    <a:pt x="23" y="15"/>
                  </a:cubicBezTo>
                  <a:cubicBezTo>
                    <a:pt x="23" y="14"/>
                    <a:pt x="19" y="16"/>
                    <a:pt x="19" y="15"/>
                  </a:cubicBezTo>
                  <a:cubicBezTo>
                    <a:pt x="21" y="11"/>
                    <a:pt x="26" y="5"/>
                    <a:pt x="26" y="0"/>
                  </a:cubicBezTo>
                  <a:cubicBezTo>
                    <a:pt x="23" y="0"/>
                    <a:pt x="22" y="3"/>
                    <a:pt x="19" y="6"/>
                  </a:cubicBezTo>
                  <a:cubicBezTo>
                    <a:pt x="14" y="10"/>
                    <a:pt x="14" y="10"/>
                    <a:pt x="14" y="10"/>
                  </a:cubicBezTo>
                  <a:cubicBezTo>
                    <a:pt x="12" y="12"/>
                    <a:pt x="10" y="13"/>
                    <a:pt x="10" y="15"/>
                  </a:cubicBezTo>
                  <a:cubicBezTo>
                    <a:pt x="12" y="15"/>
                    <a:pt x="14" y="16"/>
                    <a:pt x="17" y="16"/>
                  </a:cubicBezTo>
                  <a:cubicBezTo>
                    <a:pt x="20" y="18"/>
                    <a:pt x="21" y="19"/>
                    <a:pt x="24" y="19"/>
                  </a:cubicBezTo>
                  <a:cubicBezTo>
                    <a:pt x="25" y="21"/>
                    <a:pt x="24" y="22"/>
                    <a:pt x="23" y="23"/>
                  </a:cubicBezTo>
                  <a:cubicBezTo>
                    <a:pt x="16" y="20"/>
                    <a:pt x="9" y="16"/>
                    <a:pt x="3" y="13"/>
                  </a:cubicBezTo>
                  <a:cubicBezTo>
                    <a:pt x="1" y="13"/>
                    <a:pt x="1" y="14"/>
                    <a:pt x="0" y="15"/>
                  </a:cubicBezTo>
                  <a:cubicBezTo>
                    <a:pt x="2" y="17"/>
                    <a:pt x="3" y="20"/>
                    <a:pt x="4" y="21"/>
                  </a:cubicBezTo>
                  <a:cubicBezTo>
                    <a:pt x="8" y="22"/>
                    <a:pt x="8" y="22"/>
                    <a:pt x="8" y="22"/>
                  </a:cubicBezTo>
                  <a:cubicBezTo>
                    <a:pt x="9" y="22"/>
                    <a:pt x="20" y="25"/>
                    <a:pt x="24" y="27"/>
                  </a:cubicBezTo>
                  <a:cubicBezTo>
                    <a:pt x="23" y="29"/>
                    <a:pt x="15" y="25"/>
                    <a:pt x="14" y="26"/>
                  </a:cubicBezTo>
                  <a:cubicBezTo>
                    <a:pt x="16" y="29"/>
                    <a:pt x="19" y="28"/>
                    <a:pt x="21" y="30"/>
                  </a:cubicBezTo>
                  <a:cubicBezTo>
                    <a:pt x="24" y="31"/>
                    <a:pt x="27" y="32"/>
                    <a:pt x="29" y="33"/>
                  </a:cubicBezTo>
                  <a:cubicBezTo>
                    <a:pt x="31" y="31"/>
                    <a:pt x="32" y="28"/>
                    <a:pt x="34" y="28"/>
                  </a:cubicBezTo>
                  <a:cubicBezTo>
                    <a:pt x="37" y="28"/>
                    <a:pt x="42" y="30"/>
                    <a:pt x="45" y="28"/>
                  </a:cubicBezTo>
                  <a:cubicBezTo>
                    <a:pt x="45" y="26"/>
                    <a:pt x="46" y="24"/>
                    <a:pt x="46" y="23"/>
                  </a:cubicBezTo>
                  <a:cubicBezTo>
                    <a:pt x="45" y="21"/>
                    <a:pt x="42" y="20"/>
                    <a:pt x="42" y="19"/>
                  </a:cubicBezTo>
                  <a:cubicBezTo>
                    <a:pt x="42" y="19"/>
                    <a:pt x="42" y="18"/>
                    <a:pt x="43" y="18"/>
                  </a:cubicBezTo>
                  <a:cubicBezTo>
                    <a:pt x="46" y="18"/>
                    <a:pt x="48" y="18"/>
                    <a:pt x="50" y="17"/>
                  </a:cubicBezTo>
                  <a:cubicBezTo>
                    <a:pt x="51" y="18"/>
                    <a:pt x="54" y="12"/>
                    <a:pt x="52" y="10"/>
                  </a:cubicBezTo>
                  <a:close/>
                  <a:moveTo>
                    <a:pt x="38" y="23"/>
                  </a:moveTo>
                  <a:cubicBezTo>
                    <a:pt x="36" y="24"/>
                    <a:pt x="33" y="24"/>
                    <a:pt x="30" y="24"/>
                  </a:cubicBezTo>
                  <a:cubicBezTo>
                    <a:pt x="29" y="23"/>
                    <a:pt x="32" y="23"/>
                    <a:pt x="33" y="23"/>
                  </a:cubicBezTo>
                  <a:cubicBezTo>
                    <a:pt x="34" y="22"/>
                    <a:pt x="34" y="22"/>
                    <a:pt x="35" y="21"/>
                  </a:cubicBezTo>
                  <a:cubicBezTo>
                    <a:pt x="34" y="20"/>
                    <a:pt x="33" y="19"/>
                    <a:pt x="31" y="20"/>
                  </a:cubicBezTo>
                  <a:cubicBezTo>
                    <a:pt x="30" y="20"/>
                    <a:pt x="29" y="19"/>
                    <a:pt x="30" y="19"/>
                  </a:cubicBezTo>
                  <a:cubicBezTo>
                    <a:pt x="31" y="19"/>
                    <a:pt x="32" y="18"/>
                    <a:pt x="33" y="17"/>
                  </a:cubicBezTo>
                  <a:cubicBezTo>
                    <a:pt x="34" y="17"/>
                    <a:pt x="35" y="17"/>
                    <a:pt x="37" y="17"/>
                  </a:cubicBezTo>
                  <a:cubicBezTo>
                    <a:pt x="37" y="19"/>
                    <a:pt x="39" y="21"/>
                    <a:pt x="38"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94" name="ï$ļïdé">
              <a:extLst>
                <a:ext uri="{FF2B5EF4-FFF2-40B4-BE49-F238E27FC236}">
                  <a16:creationId xmlns:a16="http://schemas.microsoft.com/office/drawing/2014/main" id="{617B38E3-9FF7-48B1-A036-2194FE31ED30}"/>
                </a:ext>
              </a:extLst>
            </p:cNvPr>
            <p:cNvSpPr/>
            <p:nvPr/>
          </p:nvSpPr>
          <p:spPr bwMode="auto">
            <a:xfrm>
              <a:off x="3302807" y="1034911"/>
              <a:ext cx="795464" cy="799669"/>
            </a:xfrm>
            <a:custGeom>
              <a:avLst/>
              <a:gdLst>
                <a:gd name="T0" fmla="*/ 174 w 347"/>
                <a:gd name="T1" fmla="*/ 0 h 347"/>
                <a:gd name="T2" fmla="*/ 0 w 347"/>
                <a:gd name="T3" fmla="*/ 173 h 347"/>
                <a:gd name="T4" fmla="*/ 174 w 347"/>
                <a:gd name="T5" fmla="*/ 347 h 347"/>
                <a:gd name="T6" fmla="*/ 347 w 347"/>
                <a:gd name="T7" fmla="*/ 173 h 347"/>
                <a:gd name="T8" fmla="*/ 174 w 347"/>
                <a:gd name="T9" fmla="*/ 0 h 347"/>
                <a:gd name="T10" fmla="*/ 174 w 347"/>
                <a:gd name="T11" fmla="*/ 343 h 347"/>
                <a:gd name="T12" fmla="*/ 4 w 347"/>
                <a:gd name="T13" fmla="*/ 173 h 347"/>
                <a:gd name="T14" fmla="*/ 174 w 347"/>
                <a:gd name="T15" fmla="*/ 4 h 347"/>
                <a:gd name="T16" fmla="*/ 343 w 347"/>
                <a:gd name="T17" fmla="*/ 173 h 347"/>
                <a:gd name="T18" fmla="*/ 174 w 347"/>
                <a:gd name="T19" fmla="*/ 343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7" h="347">
                  <a:moveTo>
                    <a:pt x="174" y="0"/>
                  </a:moveTo>
                  <a:cubicBezTo>
                    <a:pt x="78" y="0"/>
                    <a:pt x="0" y="78"/>
                    <a:pt x="0" y="173"/>
                  </a:cubicBezTo>
                  <a:cubicBezTo>
                    <a:pt x="0" y="269"/>
                    <a:pt x="78" y="347"/>
                    <a:pt x="174" y="347"/>
                  </a:cubicBezTo>
                  <a:cubicBezTo>
                    <a:pt x="269" y="347"/>
                    <a:pt x="347" y="269"/>
                    <a:pt x="347" y="173"/>
                  </a:cubicBezTo>
                  <a:cubicBezTo>
                    <a:pt x="347" y="78"/>
                    <a:pt x="269" y="0"/>
                    <a:pt x="174" y="0"/>
                  </a:cubicBezTo>
                  <a:close/>
                  <a:moveTo>
                    <a:pt x="174" y="343"/>
                  </a:moveTo>
                  <a:cubicBezTo>
                    <a:pt x="80" y="343"/>
                    <a:pt x="4" y="267"/>
                    <a:pt x="4" y="173"/>
                  </a:cubicBezTo>
                  <a:cubicBezTo>
                    <a:pt x="4" y="80"/>
                    <a:pt x="80" y="4"/>
                    <a:pt x="174" y="4"/>
                  </a:cubicBezTo>
                  <a:cubicBezTo>
                    <a:pt x="267" y="4"/>
                    <a:pt x="343" y="80"/>
                    <a:pt x="343" y="173"/>
                  </a:cubicBezTo>
                  <a:cubicBezTo>
                    <a:pt x="343" y="267"/>
                    <a:pt x="267" y="343"/>
                    <a:pt x="174" y="3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95" name="íšlíḓe">
              <a:extLst>
                <a:ext uri="{FF2B5EF4-FFF2-40B4-BE49-F238E27FC236}">
                  <a16:creationId xmlns:a16="http://schemas.microsoft.com/office/drawing/2014/main" id="{4DA69233-4703-46E7-BD77-00911A1E7949}"/>
                </a:ext>
              </a:extLst>
            </p:cNvPr>
            <p:cNvSpPr/>
            <p:nvPr/>
          </p:nvSpPr>
          <p:spPr bwMode="auto">
            <a:xfrm>
              <a:off x="3481524" y="1212226"/>
              <a:ext cx="440834" cy="377758"/>
            </a:xfrm>
            <a:custGeom>
              <a:avLst/>
              <a:gdLst>
                <a:gd name="T0" fmla="*/ 28 w 192"/>
                <a:gd name="T1" fmla="*/ 164 h 164"/>
                <a:gd name="T2" fmla="*/ 31 w 192"/>
                <a:gd name="T3" fmla="*/ 164 h 164"/>
                <a:gd name="T4" fmla="*/ 2 w 192"/>
                <a:gd name="T5" fmla="*/ 96 h 164"/>
                <a:gd name="T6" fmla="*/ 96 w 192"/>
                <a:gd name="T7" fmla="*/ 2 h 164"/>
                <a:gd name="T8" fmla="*/ 190 w 192"/>
                <a:gd name="T9" fmla="*/ 96 h 164"/>
                <a:gd name="T10" fmla="*/ 160 w 192"/>
                <a:gd name="T11" fmla="*/ 164 h 164"/>
                <a:gd name="T12" fmla="*/ 163 w 192"/>
                <a:gd name="T13" fmla="*/ 164 h 164"/>
                <a:gd name="T14" fmla="*/ 192 w 192"/>
                <a:gd name="T15" fmla="*/ 96 h 164"/>
                <a:gd name="T16" fmla="*/ 96 w 192"/>
                <a:gd name="T17" fmla="*/ 0 h 164"/>
                <a:gd name="T18" fmla="*/ 0 w 192"/>
                <a:gd name="T19" fmla="*/ 96 h 164"/>
                <a:gd name="T20" fmla="*/ 28 w 192"/>
                <a:gd name="T21" fmla="*/ 16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2" h="164">
                  <a:moveTo>
                    <a:pt x="28" y="164"/>
                  </a:moveTo>
                  <a:cubicBezTo>
                    <a:pt x="31" y="164"/>
                    <a:pt x="31" y="164"/>
                    <a:pt x="31" y="164"/>
                  </a:cubicBezTo>
                  <a:cubicBezTo>
                    <a:pt x="13" y="147"/>
                    <a:pt x="2" y="123"/>
                    <a:pt x="2" y="96"/>
                  </a:cubicBezTo>
                  <a:cubicBezTo>
                    <a:pt x="2" y="45"/>
                    <a:pt x="44" y="2"/>
                    <a:pt x="96" y="2"/>
                  </a:cubicBezTo>
                  <a:cubicBezTo>
                    <a:pt x="147" y="2"/>
                    <a:pt x="190" y="45"/>
                    <a:pt x="190" y="96"/>
                  </a:cubicBezTo>
                  <a:cubicBezTo>
                    <a:pt x="190" y="123"/>
                    <a:pt x="178" y="147"/>
                    <a:pt x="160" y="164"/>
                  </a:cubicBezTo>
                  <a:cubicBezTo>
                    <a:pt x="163" y="164"/>
                    <a:pt x="163" y="164"/>
                    <a:pt x="163" y="164"/>
                  </a:cubicBezTo>
                  <a:cubicBezTo>
                    <a:pt x="181" y="147"/>
                    <a:pt x="192" y="123"/>
                    <a:pt x="192" y="96"/>
                  </a:cubicBezTo>
                  <a:cubicBezTo>
                    <a:pt x="192" y="43"/>
                    <a:pt x="148" y="0"/>
                    <a:pt x="96" y="0"/>
                  </a:cubicBezTo>
                  <a:cubicBezTo>
                    <a:pt x="43" y="0"/>
                    <a:pt x="0" y="43"/>
                    <a:pt x="0" y="96"/>
                  </a:cubicBezTo>
                  <a:cubicBezTo>
                    <a:pt x="0" y="123"/>
                    <a:pt x="11" y="147"/>
                    <a:pt x="28" y="1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96" name="ïṣļïḍê">
              <a:extLst>
                <a:ext uri="{FF2B5EF4-FFF2-40B4-BE49-F238E27FC236}">
                  <a16:creationId xmlns:a16="http://schemas.microsoft.com/office/drawing/2014/main" id="{A6E8A355-6B4D-46E5-ABF6-80AFF74A83C6}"/>
                </a:ext>
              </a:extLst>
            </p:cNvPr>
            <p:cNvSpPr/>
            <p:nvPr/>
          </p:nvSpPr>
          <p:spPr bwMode="auto">
            <a:xfrm>
              <a:off x="3972118" y="1573864"/>
              <a:ext cx="85504" cy="46256"/>
            </a:xfrm>
            <a:custGeom>
              <a:avLst/>
              <a:gdLst>
                <a:gd name="T0" fmla="*/ 36 w 37"/>
                <a:gd name="T1" fmla="*/ 20 h 20"/>
                <a:gd name="T2" fmla="*/ 22 w 37"/>
                <a:gd name="T3" fmla="*/ 16 h 20"/>
                <a:gd name="T4" fmla="*/ 0 w 37"/>
                <a:gd name="T5" fmla="*/ 20 h 20"/>
                <a:gd name="T6" fmla="*/ 1 w 37"/>
                <a:gd name="T7" fmla="*/ 16 h 20"/>
                <a:gd name="T8" fmla="*/ 12 w 37"/>
                <a:gd name="T9" fmla="*/ 14 h 20"/>
                <a:gd name="T10" fmla="*/ 19 w 37"/>
                <a:gd name="T11" fmla="*/ 14 h 20"/>
                <a:gd name="T12" fmla="*/ 13 w 37"/>
                <a:gd name="T13" fmla="*/ 10 h 20"/>
                <a:gd name="T14" fmla="*/ 5 w 37"/>
                <a:gd name="T15" fmla="*/ 3 h 20"/>
                <a:gd name="T16" fmla="*/ 6 w 37"/>
                <a:gd name="T17" fmla="*/ 0 h 20"/>
                <a:gd name="T18" fmla="*/ 23 w 37"/>
                <a:gd name="T19" fmla="*/ 13 h 20"/>
                <a:gd name="T20" fmla="*/ 37 w 37"/>
                <a:gd name="T21" fmla="*/ 17 h 20"/>
                <a:gd name="T22" fmla="*/ 36 w 37"/>
                <a:gd name="T23"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20">
                  <a:moveTo>
                    <a:pt x="36" y="20"/>
                  </a:moveTo>
                  <a:cubicBezTo>
                    <a:pt x="22" y="16"/>
                    <a:pt x="22" y="16"/>
                    <a:pt x="22" y="16"/>
                  </a:cubicBezTo>
                  <a:cubicBezTo>
                    <a:pt x="0" y="20"/>
                    <a:pt x="0" y="20"/>
                    <a:pt x="0" y="20"/>
                  </a:cubicBezTo>
                  <a:cubicBezTo>
                    <a:pt x="1" y="16"/>
                    <a:pt x="1" y="16"/>
                    <a:pt x="1" y="16"/>
                  </a:cubicBezTo>
                  <a:cubicBezTo>
                    <a:pt x="12" y="14"/>
                    <a:pt x="12" y="14"/>
                    <a:pt x="12" y="14"/>
                  </a:cubicBezTo>
                  <a:cubicBezTo>
                    <a:pt x="14" y="14"/>
                    <a:pt x="17" y="14"/>
                    <a:pt x="19" y="14"/>
                  </a:cubicBezTo>
                  <a:cubicBezTo>
                    <a:pt x="17" y="13"/>
                    <a:pt x="15" y="11"/>
                    <a:pt x="13" y="10"/>
                  </a:cubicBezTo>
                  <a:cubicBezTo>
                    <a:pt x="5" y="3"/>
                    <a:pt x="5" y="3"/>
                    <a:pt x="5" y="3"/>
                  </a:cubicBezTo>
                  <a:cubicBezTo>
                    <a:pt x="6" y="0"/>
                    <a:pt x="6" y="0"/>
                    <a:pt x="6" y="0"/>
                  </a:cubicBezTo>
                  <a:cubicBezTo>
                    <a:pt x="23" y="13"/>
                    <a:pt x="23" y="13"/>
                    <a:pt x="23" y="13"/>
                  </a:cubicBezTo>
                  <a:cubicBezTo>
                    <a:pt x="37" y="17"/>
                    <a:pt x="37" y="17"/>
                    <a:pt x="37" y="17"/>
                  </a:cubicBezTo>
                  <a:lnTo>
                    <a:pt x="36"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97" name="ís1íḍe">
              <a:extLst>
                <a:ext uri="{FF2B5EF4-FFF2-40B4-BE49-F238E27FC236}">
                  <a16:creationId xmlns:a16="http://schemas.microsoft.com/office/drawing/2014/main" id="{055EA0FB-5030-4C8A-86D3-4574820AB491}"/>
                </a:ext>
              </a:extLst>
            </p:cNvPr>
            <p:cNvSpPr/>
            <p:nvPr/>
          </p:nvSpPr>
          <p:spPr bwMode="auto">
            <a:xfrm>
              <a:off x="4302919" y="1198209"/>
              <a:ext cx="54666" cy="94615"/>
            </a:xfrm>
            <a:custGeom>
              <a:avLst/>
              <a:gdLst>
                <a:gd name="T0" fmla="*/ 20 w 24"/>
                <a:gd name="T1" fmla="*/ 28 h 41"/>
                <a:gd name="T2" fmla="*/ 14 w 24"/>
                <a:gd name="T3" fmla="*/ 9 h 41"/>
                <a:gd name="T4" fmla="*/ 4 w 24"/>
                <a:gd name="T5" fmla="*/ 10 h 41"/>
                <a:gd name="T6" fmla="*/ 5 w 24"/>
                <a:gd name="T7" fmla="*/ 32 h 41"/>
                <a:gd name="T8" fmla="*/ 20 w 24"/>
                <a:gd name="T9" fmla="*/ 28 h 41"/>
              </a:gdLst>
              <a:ahLst/>
              <a:cxnLst>
                <a:cxn ang="0">
                  <a:pos x="T0" y="T1"/>
                </a:cxn>
                <a:cxn ang="0">
                  <a:pos x="T2" y="T3"/>
                </a:cxn>
                <a:cxn ang="0">
                  <a:pos x="T4" y="T5"/>
                </a:cxn>
                <a:cxn ang="0">
                  <a:pos x="T6" y="T7"/>
                </a:cxn>
                <a:cxn ang="0">
                  <a:pos x="T8" y="T9"/>
                </a:cxn>
              </a:cxnLst>
              <a:rect l="0" t="0" r="r" b="b"/>
              <a:pathLst>
                <a:path w="24" h="41">
                  <a:moveTo>
                    <a:pt x="20" y="28"/>
                  </a:moveTo>
                  <a:cubicBezTo>
                    <a:pt x="24" y="20"/>
                    <a:pt x="14" y="9"/>
                    <a:pt x="14" y="9"/>
                  </a:cubicBezTo>
                  <a:cubicBezTo>
                    <a:pt x="14" y="9"/>
                    <a:pt x="8" y="0"/>
                    <a:pt x="4" y="10"/>
                  </a:cubicBezTo>
                  <a:cubicBezTo>
                    <a:pt x="0" y="20"/>
                    <a:pt x="0" y="23"/>
                    <a:pt x="5" y="32"/>
                  </a:cubicBezTo>
                  <a:cubicBezTo>
                    <a:pt x="9" y="41"/>
                    <a:pt x="16" y="35"/>
                    <a:pt x="20"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98" name="íşlïḋe">
              <a:extLst>
                <a:ext uri="{FF2B5EF4-FFF2-40B4-BE49-F238E27FC236}">
                  <a16:creationId xmlns:a16="http://schemas.microsoft.com/office/drawing/2014/main" id="{459EB9C8-6491-4DD0-95BB-038AFA7672BB}"/>
                </a:ext>
              </a:extLst>
            </p:cNvPr>
            <p:cNvSpPr/>
            <p:nvPr/>
          </p:nvSpPr>
          <p:spPr bwMode="auto">
            <a:xfrm>
              <a:off x="4279791" y="1281610"/>
              <a:ext cx="57470" cy="91811"/>
            </a:xfrm>
            <a:custGeom>
              <a:avLst/>
              <a:gdLst>
                <a:gd name="T0" fmla="*/ 4 w 25"/>
                <a:gd name="T1" fmla="*/ 34 h 40"/>
                <a:gd name="T2" fmla="*/ 13 w 25"/>
                <a:gd name="T3" fmla="*/ 36 h 40"/>
                <a:gd name="T4" fmla="*/ 21 w 25"/>
                <a:gd name="T5" fmla="*/ 17 h 40"/>
                <a:gd name="T6" fmla="*/ 14 w 25"/>
                <a:gd name="T7" fmla="*/ 10 h 40"/>
                <a:gd name="T8" fmla="*/ 10 w 25"/>
                <a:gd name="T9" fmla="*/ 4 h 40"/>
                <a:gd name="T10" fmla="*/ 0 w 25"/>
                <a:gd name="T11" fmla="*/ 13 h 40"/>
                <a:gd name="T12" fmla="*/ 5 w 25"/>
                <a:gd name="T13" fmla="*/ 25 h 40"/>
                <a:gd name="T14" fmla="*/ 4 w 25"/>
                <a:gd name="T15" fmla="*/ 34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40">
                  <a:moveTo>
                    <a:pt x="4" y="34"/>
                  </a:moveTo>
                  <a:cubicBezTo>
                    <a:pt x="4" y="34"/>
                    <a:pt x="2" y="40"/>
                    <a:pt x="13" y="36"/>
                  </a:cubicBezTo>
                  <a:cubicBezTo>
                    <a:pt x="23" y="31"/>
                    <a:pt x="25" y="21"/>
                    <a:pt x="21" y="17"/>
                  </a:cubicBezTo>
                  <a:cubicBezTo>
                    <a:pt x="18" y="12"/>
                    <a:pt x="14" y="10"/>
                    <a:pt x="14" y="10"/>
                  </a:cubicBezTo>
                  <a:cubicBezTo>
                    <a:pt x="14" y="10"/>
                    <a:pt x="11" y="8"/>
                    <a:pt x="10" y="4"/>
                  </a:cubicBezTo>
                  <a:cubicBezTo>
                    <a:pt x="9" y="0"/>
                    <a:pt x="1" y="9"/>
                    <a:pt x="0" y="13"/>
                  </a:cubicBezTo>
                  <a:cubicBezTo>
                    <a:pt x="0" y="18"/>
                    <a:pt x="1" y="20"/>
                    <a:pt x="5" y="25"/>
                  </a:cubicBezTo>
                  <a:cubicBezTo>
                    <a:pt x="8" y="30"/>
                    <a:pt x="4" y="34"/>
                    <a:pt x="4"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99" name="iŝļîḍé">
              <a:extLst>
                <a:ext uri="{FF2B5EF4-FFF2-40B4-BE49-F238E27FC236}">
                  <a16:creationId xmlns:a16="http://schemas.microsoft.com/office/drawing/2014/main" id="{6D3BF9D1-B462-46CD-8739-E2383151C14E}"/>
                </a:ext>
              </a:extLst>
            </p:cNvPr>
            <p:cNvSpPr/>
            <p:nvPr/>
          </p:nvSpPr>
          <p:spPr bwMode="auto">
            <a:xfrm>
              <a:off x="4231432" y="1248670"/>
              <a:ext cx="330100" cy="295058"/>
            </a:xfrm>
            <a:custGeom>
              <a:avLst/>
              <a:gdLst>
                <a:gd name="T0" fmla="*/ 138 w 144"/>
                <a:gd name="T1" fmla="*/ 24 h 128"/>
                <a:gd name="T2" fmla="*/ 135 w 144"/>
                <a:gd name="T3" fmla="*/ 20 h 128"/>
                <a:gd name="T4" fmla="*/ 126 w 144"/>
                <a:gd name="T5" fmla="*/ 23 h 128"/>
                <a:gd name="T6" fmla="*/ 117 w 144"/>
                <a:gd name="T7" fmla="*/ 29 h 128"/>
                <a:gd name="T8" fmla="*/ 120 w 144"/>
                <a:gd name="T9" fmla="*/ 23 h 128"/>
                <a:gd name="T10" fmla="*/ 131 w 144"/>
                <a:gd name="T11" fmla="*/ 15 h 128"/>
                <a:gd name="T12" fmla="*/ 138 w 144"/>
                <a:gd name="T13" fmla="*/ 9 h 128"/>
                <a:gd name="T14" fmla="*/ 127 w 144"/>
                <a:gd name="T15" fmla="*/ 5 h 128"/>
                <a:gd name="T16" fmla="*/ 112 w 144"/>
                <a:gd name="T17" fmla="*/ 5 h 128"/>
                <a:gd name="T18" fmla="*/ 102 w 144"/>
                <a:gd name="T19" fmla="*/ 8 h 128"/>
                <a:gd name="T20" fmla="*/ 100 w 144"/>
                <a:gd name="T21" fmla="*/ 24 h 128"/>
                <a:gd name="T22" fmla="*/ 88 w 144"/>
                <a:gd name="T23" fmla="*/ 33 h 128"/>
                <a:gd name="T24" fmla="*/ 83 w 144"/>
                <a:gd name="T25" fmla="*/ 31 h 128"/>
                <a:gd name="T26" fmla="*/ 91 w 144"/>
                <a:gd name="T27" fmla="*/ 26 h 128"/>
                <a:gd name="T28" fmla="*/ 91 w 144"/>
                <a:gd name="T29" fmla="*/ 21 h 128"/>
                <a:gd name="T30" fmla="*/ 82 w 144"/>
                <a:gd name="T31" fmla="*/ 10 h 128"/>
                <a:gd name="T32" fmla="*/ 70 w 144"/>
                <a:gd name="T33" fmla="*/ 12 h 128"/>
                <a:gd name="T34" fmla="*/ 63 w 144"/>
                <a:gd name="T35" fmla="*/ 30 h 128"/>
                <a:gd name="T36" fmla="*/ 58 w 144"/>
                <a:gd name="T37" fmla="*/ 42 h 128"/>
                <a:gd name="T38" fmla="*/ 58 w 144"/>
                <a:gd name="T39" fmla="*/ 52 h 128"/>
                <a:gd name="T40" fmla="*/ 39 w 144"/>
                <a:gd name="T41" fmla="*/ 61 h 128"/>
                <a:gd name="T42" fmla="*/ 35 w 144"/>
                <a:gd name="T43" fmla="*/ 58 h 128"/>
                <a:gd name="T44" fmla="*/ 9 w 144"/>
                <a:gd name="T45" fmla="*/ 90 h 128"/>
                <a:gd name="T46" fmla="*/ 3 w 144"/>
                <a:gd name="T47" fmla="*/ 115 h 128"/>
                <a:gd name="T48" fmla="*/ 20 w 144"/>
                <a:gd name="T49" fmla="*/ 114 h 128"/>
                <a:gd name="T50" fmla="*/ 33 w 144"/>
                <a:gd name="T51" fmla="*/ 82 h 128"/>
                <a:gd name="T52" fmla="*/ 42 w 144"/>
                <a:gd name="T53" fmla="*/ 80 h 128"/>
                <a:gd name="T54" fmla="*/ 56 w 144"/>
                <a:gd name="T55" fmla="*/ 73 h 128"/>
                <a:gd name="T56" fmla="*/ 58 w 144"/>
                <a:gd name="T57" fmla="*/ 79 h 128"/>
                <a:gd name="T58" fmla="*/ 58 w 144"/>
                <a:gd name="T59" fmla="*/ 89 h 128"/>
                <a:gd name="T60" fmla="*/ 76 w 144"/>
                <a:gd name="T61" fmla="*/ 70 h 128"/>
                <a:gd name="T62" fmla="*/ 77 w 144"/>
                <a:gd name="T63" fmla="*/ 60 h 128"/>
                <a:gd name="T64" fmla="*/ 95 w 144"/>
                <a:gd name="T65" fmla="*/ 42 h 128"/>
                <a:gd name="T66" fmla="*/ 95 w 144"/>
                <a:gd name="T67" fmla="*/ 53 h 128"/>
                <a:gd name="T68" fmla="*/ 96 w 144"/>
                <a:gd name="T69" fmla="*/ 67 h 128"/>
                <a:gd name="T70" fmla="*/ 113 w 144"/>
                <a:gd name="T71" fmla="*/ 50 h 128"/>
                <a:gd name="T72" fmla="*/ 116 w 144"/>
                <a:gd name="T73" fmla="*/ 50 h 128"/>
                <a:gd name="T74" fmla="*/ 117 w 144"/>
                <a:gd name="T75" fmla="*/ 87 h 128"/>
                <a:gd name="T76" fmla="*/ 135 w 144"/>
                <a:gd name="T77" fmla="*/ 66 h 128"/>
                <a:gd name="T78" fmla="*/ 134 w 144"/>
                <a:gd name="T79" fmla="*/ 40 h 128"/>
                <a:gd name="T80" fmla="*/ 144 w 144"/>
                <a:gd name="T81" fmla="*/ 28 h 128"/>
                <a:gd name="T82" fmla="*/ 138 w 144"/>
                <a:gd name="T83" fmla="*/ 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44" h="128">
                  <a:moveTo>
                    <a:pt x="138" y="24"/>
                  </a:moveTo>
                  <a:cubicBezTo>
                    <a:pt x="138" y="24"/>
                    <a:pt x="135" y="23"/>
                    <a:pt x="135" y="20"/>
                  </a:cubicBezTo>
                  <a:cubicBezTo>
                    <a:pt x="135" y="20"/>
                    <a:pt x="130" y="17"/>
                    <a:pt x="126" y="23"/>
                  </a:cubicBezTo>
                  <a:cubicBezTo>
                    <a:pt x="122" y="28"/>
                    <a:pt x="120" y="30"/>
                    <a:pt x="117" y="29"/>
                  </a:cubicBezTo>
                  <a:cubicBezTo>
                    <a:pt x="114" y="28"/>
                    <a:pt x="118" y="25"/>
                    <a:pt x="120" y="23"/>
                  </a:cubicBezTo>
                  <a:cubicBezTo>
                    <a:pt x="123" y="22"/>
                    <a:pt x="127" y="16"/>
                    <a:pt x="131" y="15"/>
                  </a:cubicBezTo>
                  <a:cubicBezTo>
                    <a:pt x="136" y="14"/>
                    <a:pt x="138" y="14"/>
                    <a:pt x="138" y="9"/>
                  </a:cubicBezTo>
                  <a:cubicBezTo>
                    <a:pt x="138" y="5"/>
                    <a:pt x="137" y="0"/>
                    <a:pt x="127" y="5"/>
                  </a:cubicBezTo>
                  <a:cubicBezTo>
                    <a:pt x="117" y="10"/>
                    <a:pt x="114" y="9"/>
                    <a:pt x="112" y="5"/>
                  </a:cubicBezTo>
                  <a:cubicBezTo>
                    <a:pt x="109" y="0"/>
                    <a:pt x="103" y="1"/>
                    <a:pt x="102" y="8"/>
                  </a:cubicBezTo>
                  <a:cubicBezTo>
                    <a:pt x="102" y="16"/>
                    <a:pt x="100" y="24"/>
                    <a:pt x="100" y="24"/>
                  </a:cubicBezTo>
                  <a:cubicBezTo>
                    <a:pt x="88" y="33"/>
                    <a:pt x="88" y="33"/>
                    <a:pt x="88" y="33"/>
                  </a:cubicBezTo>
                  <a:cubicBezTo>
                    <a:pt x="88" y="33"/>
                    <a:pt x="79" y="34"/>
                    <a:pt x="83" y="31"/>
                  </a:cubicBezTo>
                  <a:cubicBezTo>
                    <a:pt x="87" y="27"/>
                    <a:pt x="91" y="26"/>
                    <a:pt x="91" y="26"/>
                  </a:cubicBezTo>
                  <a:cubicBezTo>
                    <a:pt x="91" y="21"/>
                    <a:pt x="91" y="21"/>
                    <a:pt x="91" y="21"/>
                  </a:cubicBezTo>
                  <a:cubicBezTo>
                    <a:pt x="91" y="21"/>
                    <a:pt x="84" y="15"/>
                    <a:pt x="82" y="10"/>
                  </a:cubicBezTo>
                  <a:cubicBezTo>
                    <a:pt x="80" y="4"/>
                    <a:pt x="71" y="2"/>
                    <a:pt x="70" y="12"/>
                  </a:cubicBezTo>
                  <a:cubicBezTo>
                    <a:pt x="69" y="22"/>
                    <a:pt x="68" y="27"/>
                    <a:pt x="63" y="30"/>
                  </a:cubicBezTo>
                  <a:cubicBezTo>
                    <a:pt x="58" y="34"/>
                    <a:pt x="48" y="39"/>
                    <a:pt x="58" y="42"/>
                  </a:cubicBezTo>
                  <a:cubicBezTo>
                    <a:pt x="67" y="45"/>
                    <a:pt x="61" y="48"/>
                    <a:pt x="58" y="52"/>
                  </a:cubicBezTo>
                  <a:cubicBezTo>
                    <a:pt x="54" y="56"/>
                    <a:pt x="42" y="65"/>
                    <a:pt x="39" y="61"/>
                  </a:cubicBezTo>
                  <a:cubicBezTo>
                    <a:pt x="35" y="58"/>
                    <a:pt x="35" y="58"/>
                    <a:pt x="35" y="58"/>
                  </a:cubicBezTo>
                  <a:cubicBezTo>
                    <a:pt x="35" y="58"/>
                    <a:pt x="18" y="82"/>
                    <a:pt x="9" y="90"/>
                  </a:cubicBezTo>
                  <a:cubicBezTo>
                    <a:pt x="1" y="97"/>
                    <a:pt x="0" y="105"/>
                    <a:pt x="3" y="115"/>
                  </a:cubicBezTo>
                  <a:cubicBezTo>
                    <a:pt x="5" y="126"/>
                    <a:pt x="17" y="128"/>
                    <a:pt x="20" y="114"/>
                  </a:cubicBezTo>
                  <a:cubicBezTo>
                    <a:pt x="22" y="100"/>
                    <a:pt x="29" y="88"/>
                    <a:pt x="33" y="82"/>
                  </a:cubicBezTo>
                  <a:cubicBezTo>
                    <a:pt x="37" y="75"/>
                    <a:pt x="42" y="80"/>
                    <a:pt x="42" y="80"/>
                  </a:cubicBezTo>
                  <a:cubicBezTo>
                    <a:pt x="42" y="80"/>
                    <a:pt x="51" y="80"/>
                    <a:pt x="56" y="73"/>
                  </a:cubicBezTo>
                  <a:cubicBezTo>
                    <a:pt x="60" y="66"/>
                    <a:pt x="60" y="76"/>
                    <a:pt x="58" y="79"/>
                  </a:cubicBezTo>
                  <a:cubicBezTo>
                    <a:pt x="56" y="82"/>
                    <a:pt x="49" y="89"/>
                    <a:pt x="58" y="89"/>
                  </a:cubicBezTo>
                  <a:cubicBezTo>
                    <a:pt x="66" y="89"/>
                    <a:pt x="73" y="80"/>
                    <a:pt x="76" y="70"/>
                  </a:cubicBezTo>
                  <a:cubicBezTo>
                    <a:pt x="77" y="60"/>
                    <a:pt x="77" y="60"/>
                    <a:pt x="77" y="60"/>
                  </a:cubicBezTo>
                  <a:cubicBezTo>
                    <a:pt x="77" y="60"/>
                    <a:pt x="88" y="47"/>
                    <a:pt x="95" y="42"/>
                  </a:cubicBezTo>
                  <a:cubicBezTo>
                    <a:pt x="95" y="53"/>
                    <a:pt x="95" y="53"/>
                    <a:pt x="95" y="53"/>
                  </a:cubicBezTo>
                  <a:cubicBezTo>
                    <a:pt x="95" y="53"/>
                    <a:pt x="86" y="65"/>
                    <a:pt x="96" y="67"/>
                  </a:cubicBezTo>
                  <a:cubicBezTo>
                    <a:pt x="106" y="69"/>
                    <a:pt x="110" y="61"/>
                    <a:pt x="113" y="50"/>
                  </a:cubicBezTo>
                  <a:cubicBezTo>
                    <a:pt x="116" y="50"/>
                    <a:pt x="116" y="50"/>
                    <a:pt x="116" y="50"/>
                  </a:cubicBezTo>
                  <a:cubicBezTo>
                    <a:pt x="117" y="87"/>
                    <a:pt x="117" y="87"/>
                    <a:pt x="117" y="87"/>
                  </a:cubicBezTo>
                  <a:cubicBezTo>
                    <a:pt x="117" y="87"/>
                    <a:pt x="132" y="87"/>
                    <a:pt x="135" y="66"/>
                  </a:cubicBezTo>
                  <a:cubicBezTo>
                    <a:pt x="134" y="40"/>
                    <a:pt x="134" y="40"/>
                    <a:pt x="134" y="40"/>
                  </a:cubicBezTo>
                  <a:cubicBezTo>
                    <a:pt x="134" y="40"/>
                    <a:pt x="143" y="34"/>
                    <a:pt x="144" y="28"/>
                  </a:cubicBezTo>
                  <a:cubicBezTo>
                    <a:pt x="144" y="23"/>
                    <a:pt x="138" y="24"/>
                    <a:pt x="138"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100" name="íṧḷídé">
              <a:extLst>
                <a:ext uri="{FF2B5EF4-FFF2-40B4-BE49-F238E27FC236}">
                  <a16:creationId xmlns:a16="http://schemas.microsoft.com/office/drawing/2014/main" id="{1026B93F-4EA8-42AF-8183-6911E85C8212}"/>
                </a:ext>
              </a:extLst>
            </p:cNvPr>
            <p:cNvSpPr/>
            <p:nvPr/>
          </p:nvSpPr>
          <p:spPr bwMode="auto">
            <a:xfrm>
              <a:off x="4768283" y="1194004"/>
              <a:ext cx="52564" cy="82700"/>
            </a:xfrm>
            <a:custGeom>
              <a:avLst/>
              <a:gdLst>
                <a:gd name="T0" fmla="*/ 10 w 23"/>
                <a:gd name="T1" fmla="*/ 6 h 36"/>
                <a:gd name="T2" fmla="*/ 3 w 23"/>
                <a:gd name="T3" fmla="*/ 10 h 36"/>
                <a:gd name="T4" fmla="*/ 3 w 23"/>
                <a:gd name="T5" fmla="*/ 30 h 36"/>
                <a:gd name="T6" fmla="*/ 19 w 23"/>
                <a:gd name="T7" fmla="*/ 30 h 36"/>
                <a:gd name="T8" fmla="*/ 18 w 23"/>
                <a:gd name="T9" fmla="*/ 14 h 36"/>
                <a:gd name="T10" fmla="*/ 10 w 23"/>
                <a:gd name="T11" fmla="*/ 6 h 36"/>
              </a:gdLst>
              <a:ahLst/>
              <a:cxnLst>
                <a:cxn ang="0">
                  <a:pos x="T0" y="T1"/>
                </a:cxn>
                <a:cxn ang="0">
                  <a:pos x="T2" y="T3"/>
                </a:cxn>
                <a:cxn ang="0">
                  <a:pos x="T4" y="T5"/>
                </a:cxn>
                <a:cxn ang="0">
                  <a:pos x="T6" y="T7"/>
                </a:cxn>
                <a:cxn ang="0">
                  <a:pos x="T8" y="T9"/>
                </a:cxn>
                <a:cxn ang="0">
                  <a:pos x="T10" y="T11"/>
                </a:cxn>
              </a:cxnLst>
              <a:rect l="0" t="0" r="r" b="b"/>
              <a:pathLst>
                <a:path w="23" h="36">
                  <a:moveTo>
                    <a:pt x="10" y="6"/>
                  </a:moveTo>
                  <a:cubicBezTo>
                    <a:pt x="10" y="6"/>
                    <a:pt x="6" y="0"/>
                    <a:pt x="3" y="10"/>
                  </a:cubicBezTo>
                  <a:cubicBezTo>
                    <a:pt x="0" y="19"/>
                    <a:pt x="4" y="24"/>
                    <a:pt x="3" y="30"/>
                  </a:cubicBezTo>
                  <a:cubicBezTo>
                    <a:pt x="2" y="36"/>
                    <a:pt x="15" y="34"/>
                    <a:pt x="19" y="30"/>
                  </a:cubicBezTo>
                  <a:cubicBezTo>
                    <a:pt x="23" y="27"/>
                    <a:pt x="23" y="18"/>
                    <a:pt x="18" y="14"/>
                  </a:cubicBezTo>
                  <a:cubicBezTo>
                    <a:pt x="12" y="9"/>
                    <a:pt x="10" y="6"/>
                    <a:pt x="1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101" name="îSḻiḋe">
              <a:extLst>
                <a:ext uri="{FF2B5EF4-FFF2-40B4-BE49-F238E27FC236}">
                  <a16:creationId xmlns:a16="http://schemas.microsoft.com/office/drawing/2014/main" id="{8FD6AAFD-0E8D-4811-953E-DBF2B2184842}"/>
                </a:ext>
              </a:extLst>
            </p:cNvPr>
            <p:cNvSpPr/>
            <p:nvPr/>
          </p:nvSpPr>
          <p:spPr bwMode="auto">
            <a:xfrm>
              <a:off x="4726932" y="1285815"/>
              <a:ext cx="61675" cy="80598"/>
            </a:xfrm>
            <a:custGeom>
              <a:avLst/>
              <a:gdLst>
                <a:gd name="T0" fmla="*/ 8 w 27"/>
                <a:gd name="T1" fmla="*/ 31 h 35"/>
                <a:gd name="T2" fmla="*/ 21 w 27"/>
                <a:gd name="T3" fmla="*/ 25 h 35"/>
                <a:gd name="T4" fmla="*/ 16 w 27"/>
                <a:gd name="T5" fmla="*/ 8 h 35"/>
                <a:gd name="T6" fmla="*/ 8 w 27"/>
                <a:gd name="T7" fmla="*/ 4 h 35"/>
                <a:gd name="T8" fmla="*/ 2 w 27"/>
                <a:gd name="T9" fmla="*/ 19 h 35"/>
                <a:gd name="T10" fmla="*/ 8 w 27"/>
                <a:gd name="T11" fmla="*/ 31 h 35"/>
              </a:gdLst>
              <a:ahLst/>
              <a:cxnLst>
                <a:cxn ang="0">
                  <a:pos x="T0" y="T1"/>
                </a:cxn>
                <a:cxn ang="0">
                  <a:pos x="T2" y="T3"/>
                </a:cxn>
                <a:cxn ang="0">
                  <a:pos x="T4" y="T5"/>
                </a:cxn>
                <a:cxn ang="0">
                  <a:pos x="T6" y="T7"/>
                </a:cxn>
                <a:cxn ang="0">
                  <a:pos x="T8" y="T9"/>
                </a:cxn>
                <a:cxn ang="0">
                  <a:pos x="T10" y="T11"/>
                </a:cxn>
              </a:cxnLst>
              <a:rect l="0" t="0" r="r" b="b"/>
              <a:pathLst>
                <a:path w="27" h="35">
                  <a:moveTo>
                    <a:pt x="8" y="31"/>
                  </a:moveTo>
                  <a:cubicBezTo>
                    <a:pt x="8" y="31"/>
                    <a:pt x="15" y="35"/>
                    <a:pt x="21" y="25"/>
                  </a:cubicBezTo>
                  <a:cubicBezTo>
                    <a:pt x="27" y="14"/>
                    <a:pt x="16" y="8"/>
                    <a:pt x="16" y="8"/>
                  </a:cubicBezTo>
                  <a:cubicBezTo>
                    <a:pt x="16" y="8"/>
                    <a:pt x="13" y="0"/>
                    <a:pt x="8" y="4"/>
                  </a:cubicBezTo>
                  <a:cubicBezTo>
                    <a:pt x="3" y="7"/>
                    <a:pt x="0" y="13"/>
                    <a:pt x="2" y="19"/>
                  </a:cubicBezTo>
                  <a:cubicBezTo>
                    <a:pt x="5" y="25"/>
                    <a:pt x="7" y="23"/>
                    <a:pt x="8" y="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102" name="í$ḻîḓè">
              <a:extLst>
                <a:ext uri="{FF2B5EF4-FFF2-40B4-BE49-F238E27FC236}">
                  <a16:creationId xmlns:a16="http://schemas.microsoft.com/office/drawing/2014/main" id="{0D21EFCE-F3A8-4954-9D96-41748674CFD0}"/>
                </a:ext>
              </a:extLst>
            </p:cNvPr>
            <p:cNvSpPr/>
            <p:nvPr/>
          </p:nvSpPr>
          <p:spPr bwMode="auto">
            <a:xfrm>
              <a:off x="4635121" y="1341182"/>
              <a:ext cx="160495" cy="198341"/>
            </a:xfrm>
            <a:custGeom>
              <a:avLst/>
              <a:gdLst>
                <a:gd name="T0" fmla="*/ 63 w 70"/>
                <a:gd name="T1" fmla="*/ 12 h 86"/>
                <a:gd name="T2" fmla="*/ 15 w 70"/>
                <a:gd name="T3" fmla="*/ 58 h 86"/>
                <a:gd name="T4" fmla="*/ 17 w 70"/>
                <a:gd name="T5" fmla="*/ 76 h 86"/>
                <a:gd name="T6" fmla="*/ 33 w 70"/>
                <a:gd name="T7" fmla="*/ 73 h 86"/>
                <a:gd name="T8" fmla="*/ 70 w 70"/>
                <a:gd name="T9" fmla="*/ 14 h 86"/>
                <a:gd name="T10" fmla="*/ 70 w 70"/>
                <a:gd name="T11" fmla="*/ 10 h 86"/>
                <a:gd name="T12" fmla="*/ 63 w 70"/>
                <a:gd name="T13" fmla="*/ 12 h 86"/>
              </a:gdLst>
              <a:ahLst/>
              <a:cxnLst>
                <a:cxn ang="0">
                  <a:pos x="T0" y="T1"/>
                </a:cxn>
                <a:cxn ang="0">
                  <a:pos x="T2" y="T3"/>
                </a:cxn>
                <a:cxn ang="0">
                  <a:pos x="T4" y="T5"/>
                </a:cxn>
                <a:cxn ang="0">
                  <a:pos x="T6" y="T7"/>
                </a:cxn>
                <a:cxn ang="0">
                  <a:pos x="T8" y="T9"/>
                </a:cxn>
                <a:cxn ang="0">
                  <a:pos x="T10" y="T11"/>
                </a:cxn>
                <a:cxn ang="0">
                  <a:pos x="T12" y="T13"/>
                </a:cxn>
              </a:cxnLst>
              <a:rect l="0" t="0" r="r" b="b"/>
              <a:pathLst>
                <a:path w="70" h="86">
                  <a:moveTo>
                    <a:pt x="63" y="12"/>
                  </a:moveTo>
                  <a:cubicBezTo>
                    <a:pt x="56" y="25"/>
                    <a:pt x="29" y="52"/>
                    <a:pt x="15" y="58"/>
                  </a:cubicBezTo>
                  <a:cubicBezTo>
                    <a:pt x="0" y="64"/>
                    <a:pt x="17" y="76"/>
                    <a:pt x="17" y="76"/>
                  </a:cubicBezTo>
                  <a:cubicBezTo>
                    <a:pt x="17" y="76"/>
                    <a:pt x="24" y="86"/>
                    <a:pt x="33" y="73"/>
                  </a:cubicBezTo>
                  <a:cubicBezTo>
                    <a:pt x="43" y="60"/>
                    <a:pt x="59" y="40"/>
                    <a:pt x="70" y="14"/>
                  </a:cubicBezTo>
                  <a:cubicBezTo>
                    <a:pt x="70" y="12"/>
                    <a:pt x="70" y="10"/>
                    <a:pt x="70" y="10"/>
                  </a:cubicBezTo>
                  <a:cubicBezTo>
                    <a:pt x="70" y="10"/>
                    <a:pt x="70" y="0"/>
                    <a:pt x="63"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103" name="ïŝḷíḍe">
              <a:extLst>
                <a:ext uri="{FF2B5EF4-FFF2-40B4-BE49-F238E27FC236}">
                  <a16:creationId xmlns:a16="http://schemas.microsoft.com/office/drawing/2014/main" id="{527C8F9F-A166-4757-AD59-5AD6C1FC4447}"/>
                </a:ext>
              </a:extLst>
            </p:cNvPr>
            <p:cNvSpPr/>
            <p:nvPr/>
          </p:nvSpPr>
          <p:spPr bwMode="auto">
            <a:xfrm>
              <a:off x="4850282" y="1255679"/>
              <a:ext cx="119845" cy="108632"/>
            </a:xfrm>
            <a:custGeom>
              <a:avLst/>
              <a:gdLst>
                <a:gd name="T0" fmla="*/ 37 w 52"/>
                <a:gd name="T1" fmla="*/ 2 h 47"/>
                <a:gd name="T2" fmla="*/ 10 w 52"/>
                <a:gd name="T3" fmla="*/ 11 h 47"/>
                <a:gd name="T4" fmla="*/ 6 w 52"/>
                <a:gd name="T5" fmla="*/ 21 h 47"/>
                <a:gd name="T6" fmla="*/ 19 w 52"/>
                <a:gd name="T7" fmla="*/ 29 h 47"/>
                <a:gd name="T8" fmla="*/ 25 w 52"/>
                <a:gd name="T9" fmla="*/ 32 h 47"/>
                <a:gd name="T10" fmla="*/ 20 w 52"/>
                <a:gd name="T11" fmla="*/ 47 h 47"/>
                <a:gd name="T12" fmla="*/ 36 w 52"/>
                <a:gd name="T13" fmla="*/ 41 h 47"/>
                <a:gd name="T14" fmla="*/ 51 w 52"/>
                <a:gd name="T15" fmla="*/ 17 h 47"/>
                <a:gd name="T16" fmla="*/ 37 w 52"/>
                <a:gd name="T17" fmla="*/ 2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47">
                  <a:moveTo>
                    <a:pt x="37" y="2"/>
                  </a:moveTo>
                  <a:cubicBezTo>
                    <a:pt x="27" y="5"/>
                    <a:pt x="10" y="11"/>
                    <a:pt x="10" y="11"/>
                  </a:cubicBezTo>
                  <a:cubicBezTo>
                    <a:pt x="10" y="11"/>
                    <a:pt x="0" y="14"/>
                    <a:pt x="6" y="21"/>
                  </a:cubicBezTo>
                  <a:cubicBezTo>
                    <a:pt x="12" y="28"/>
                    <a:pt x="12" y="33"/>
                    <a:pt x="19" y="29"/>
                  </a:cubicBezTo>
                  <a:cubicBezTo>
                    <a:pt x="27" y="26"/>
                    <a:pt x="27" y="28"/>
                    <a:pt x="25" y="32"/>
                  </a:cubicBezTo>
                  <a:cubicBezTo>
                    <a:pt x="24" y="36"/>
                    <a:pt x="19" y="43"/>
                    <a:pt x="20" y="47"/>
                  </a:cubicBezTo>
                  <a:cubicBezTo>
                    <a:pt x="20" y="47"/>
                    <a:pt x="32" y="46"/>
                    <a:pt x="36" y="41"/>
                  </a:cubicBezTo>
                  <a:cubicBezTo>
                    <a:pt x="39" y="35"/>
                    <a:pt x="50" y="24"/>
                    <a:pt x="51" y="17"/>
                  </a:cubicBezTo>
                  <a:cubicBezTo>
                    <a:pt x="52" y="9"/>
                    <a:pt x="46" y="0"/>
                    <a:pt x="3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104" name="íṩļiḋe">
              <a:extLst>
                <a:ext uri="{FF2B5EF4-FFF2-40B4-BE49-F238E27FC236}">
                  <a16:creationId xmlns:a16="http://schemas.microsoft.com/office/drawing/2014/main" id="{C4D38826-A299-4F69-8F0B-7D3ED1FE2119}"/>
                </a:ext>
              </a:extLst>
            </p:cNvPr>
            <p:cNvSpPr/>
            <p:nvPr/>
          </p:nvSpPr>
          <p:spPr bwMode="auto">
            <a:xfrm>
              <a:off x="4839068" y="1362208"/>
              <a:ext cx="100922" cy="66581"/>
            </a:xfrm>
            <a:custGeom>
              <a:avLst/>
              <a:gdLst>
                <a:gd name="T0" fmla="*/ 31 w 44"/>
                <a:gd name="T1" fmla="*/ 3 h 29"/>
                <a:gd name="T2" fmla="*/ 8 w 44"/>
                <a:gd name="T3" fmla="*/ 9 h 29"/>
                <a:gd name="T4" fmla="*/ 7 w 44"/>
                <a:gd name="T5" fmla="*/ 20 h 29"/>
                <a:gd name="T6" fmla="*/ 31 w 44"/>
                <a:gd name="T7" fmla="*/ 23 h 29"/>
                <a:gd name="T8" fmla="*/ 44 w 44"/>
                <a:gd name="T9" fmla="*/ 2 h 29"/>
                <a:gd name="T10" fmla="*/ 31 w 44"/>
                <a:gd name="T11" fmla="*/ 3 h 29"/>
              </a:gdLst>
              <a:ahLst/>
              <a:cxnLst>
                <a:cxn ang="0">
                  <a:pos x="T0" y="T1"/>
                </a:cxn>
                <a:cxn ang="0">
                  <a:pos x="T2" y="T3"/>
                </a:cxn>
                <a:cxn ang="0">
                  <a:pos x="T4" y="T5"/>
                </a:cxn>
                <a:cxn ang="0">
                  <a:pos x="T6" y="T7"/>
                </a:cxn>
                <a:cxn ang="0">
                  <a:pos x="T8" y="T9"/>
                </a:cxn>
                <a:cxn ang="0">
                  <a:pos x="T10" y="T11"/>
                </a:cxn>
              </a:cxnLst>
              <a:rect l="0" t="0" r="r" b="b"/>
              <a:pathLst>
                <a:path w="44" h="29">
                  <a:moveTo>
                    <a:pt x="31" y="3"/>
                  </a:moveTo>
                  <a:cubicBezTo>
                    <a:pt x="24" y="6"/>
                    <a:pt x="8" y="9"/>
                    <a:pt x="8" y="9"/>
                  </a:cubicBezTo>
                  <a:cubicBezTo>
                    <a:pt x="8" y="9"/>
                    <a:pt x="0" y="13"/>
                    <a:pt x="7" y="20"/>
                  </a:cubicBezTo>
                  <a:cubicBezTo>
                    <a:pt x="13" y="27"/>
                    <a:pt x="22" y="29"/>
                    <a:pt x="31" y="23"/>
                  </a:cubicBezTo>
                  <a:cubicBezTo>
                    <a:pt x="41" y="17"/>
                    <a:pt x="43" y="13"/>
                    <a:pt x="44" y="2"/>
                  </a:cubicBezTo>
                  <a:cubicBezTo>
                    <a:pt x="44" y="2"/>
                    <a:pt x="38" y="0"/>
                    <a:pt x="3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105" name="îṡlïḍé">
              <a:extLst>
                <a:ext uri="{FF2B5EF4-FFF2-40B4-BE49-F238E27FC236}">
                  <a16:creationId xmlns:a16="http://schemas.microsoft.com/office/drawing/2014/main" id="{3EAF79B4-9C1A-450B-B18D-46C0EF162BFE}"/>
                </a:ext>
              </a:extLst>
            </p:cNvPr>
            <p:cNvSpPr/>
            <p:nvPr/>
          </p:nvSpPr>
          <p:spPr bwMode="auto">
            <a:xfrm>
              <a:off x="5091374" y="1186995"/>
              <a:ext cx="250203" cy="276135"/>
            </a:xfrm>
            <a:custGeom>
              <a:avLst/>
              <a:gdLst>
                <a:gd name="T0" fmla="*/ 108 w 109"/>
                <a:gd name="T1" fmla="*/ 54 h 120"/>
                <a:gd name="T2" fmla="*/ 97 w 109"/>
                <a:gd name="T3" fmla="*/ 52 h 120"/>
                <a:gd name="T4" fmla="*/ 84 w 109"/>
                <a:gd name="T5" fmla="*/ 58 h 120"/>
                <a:gd name="T6" fmla="*/ 89 w 109"/>
                <a:gd name="T7" fmla="*/ 43 h 120"/>
                <a:gd name="T8" fmla="*/ 85 w 109"/>
                <a:gd name="T9" fmla="*/ 10 h 120"/>
                <a:gd name="T10" fmla="*/ 70 w 109"/>
                <a:gd name="T11" fmla="*/ 16 h 120"/>
                <a:gd name="T12" fmla="*/ 68 w 109"/>
                <a:gd name="T13" fmla="*/ 53 h 120"/>
                <a:gd name="T14" fmla="*/ 53 w 109"/>
                <a:gd name="T15" fmla="*/ 72 h 120"/>
                <a:gd name="T16" fmla="*/ 11 w 109"/>
                <a:gd name="T17" fmla="*/ 79 h 120"/>
                <a:gd name="T18" fmla="*/ 2 w 109"/>
                <a:gd name="T19" fmla="*/ 89 h 120"/>
                <a:gd name="T20" fmla="*/ 20 w 109"/>
                <a:gd name="T21" fmla="*/ 100 h 120"/>
                <a:gd name="T22" fmla="*/ 31 w 109"/>
                <a:gd name="T23" fmla="*/ 98 h 120"/>
                <a:gd name="T24" fmla="*/ 41 w 109"/>
                <a:gd name="T25" fmla="*/ 94 h 120"/>
                <a:gd name="T26" fmla="*/ 49 w 109"/>
                <a:gd name="T27" fmla="*/ 90 h 120"/>
                <a:gd name="T28" fmla="*/ 54 w 109"/>
                <a:gd name="T29" fmla="*/ 92 h 120"/>
                <a:gd name="T30" fmla="*/ 32 w 109"/>
                <a:gd name="T31" fmla="*/ 110 h 120"/>
                <a:gd name="T32" fmla="*/ 35 w 109"/>
                <a:gd name="T33" fmla="*/ 119 h 120"/>
                <a:gd name="T34" fmla="*/ 70 w 109"/>
                <a:gd name="T35" fmla="*/ 92 h 120"/>
                <a:gd name="T36" fmla="*/ 89 w 109"/>
                <a:gd name="T37" fmla="*/ 72 h 120"/>
                <a:gd name="T38" fmla="*/ 108 w 109"/>
                <a:gd name="T39" fmla="*/ 54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9" h="120">
                  <a:moveTo>
                    <a:pt x="108" y="54"/>
                  </a:moveTo>
                  <a:cubicBezTo>
                    <a:pt x="109" y="45"/>
                    <a:pt x="101" y="49"/>
                    <a:pt x="97" y="52"/>
                  </a:cubicBezTo>
                  <a:cubicBezTo>
                    <a:pt x="94" y="54"/>
                    <a:pt x="86" y="57"/>
                    <a:pt x="84" y="58"/>
                  </a:cubicBezTo>
                  <a:cubicBezTo>
                    <a:pt x="84" y="58"/>
                    <a:pt x="86" y="48"/>
                    <a:pt x="89" y="43"/>
                  </a:cubicBezTo>
                  <a:cubicBezTo>
                    <a:pt x="92" y="37"/>
                    <a:pt x="96" y="21"/>
                    <a:pt x="85" y="10"/>
                  </a:cubicBezTo>
                  <a:cubicBezTo>
                    <a:pt x="74" y="0"/>
                    <a:pt x="72" y="5"/>
                    <a:pt x="70" y="16"/>
                  </a:cubicBezTo>
                  <a:cubicBezTo>
                    <a:pt x="67" y="26"/>
                    <a:pt x="72" y="36"/>
                    <a:pt x="68" y="53"/>
                  </a:cubicBezTo>
                  <a:cubicBezTo>
                    <a:pt x="64" y="70"/>
                    <a:pt x="64" y="68"/>
                    <a:pt x="53" y="72"/>
                  </a:cubicBezTo>
                  <a:cubicBezTo>
                    <a:pt x="42" y="76"/>
                    <a:pt x="27" y="81"/>
                    <a:pt x="11" y="79"/>
                  </a:cubicBezTo>
                  <a:cubicBezTo>
                    <a:pt x="3" y="78"/>
                    <a:pt x="0" y="75"/>
                    <a:pt x="2" y="89"/>
                  </a:cubicBezTo>
                  <a:cubicBezTo>
                    <a:pt x="2" y="89"/>
                    <a:pt x="4" y="97"/>
                    <a:pt x="20" y="100"/>
                  </a:cubicBezTo>
                  <a:cubicBezTo>
                    <a:pt x="24" y="101"/>
                    <a:pt x="27" y="99"/>
                    <a:pt x="31" y="98"/>
                  </a:cubicBezTo>
                  <a:cubicBezTo>
                    <a:pt x="35" y="98"/>
                    <a:pt x="38" y="96"/>
                    <a:pt x="41" y="94"/>
                  </a:cubicBezTo>
                  <a:cubicBezTo>
                    <a:pt x="46" y="92"/>
                    <a:pt x="49" y="90"/>
                    <a:pt x="49" y="90"/>
                  </a:cubicBezTo>
                  <a:cubicBezTo>
                    <a:pt x="49" y="90"/>
                    <a:pt x="55" y="89"/>
                    <a:pt x="54" y="92"/>
                  </a:cubicBezTo>
                  <a:cubicBezTo>
                    <a:pt x="53" y="95"/>
                    <a:pt x="47" y="104"/>
                    <a:pt x="32" y="110"/>
                  </a:cubicBezTo>
                  <a:cubicBezTo>
                    <a:pt x="17" y="116"/>
                    <a:pt x="29" y="120"/>
                    <a:pt x="35" y="119"/>
                  </a:cubicBezTo>
                  <a:cubicBezTo>
                    <a:pt x="40" y="118"/>
                    <a:pt x="61" y="116"/>
                    <a:pt x="70" y="92"/>
                  </a:cubicBezTo>
                  <a:cubicBezTo>
                    <a:pt x="80" y="69"/>
                    <a:pt x="89" y="72"/>
                    <a:pt x="89" y="72"/>
                  </a:cubicBezTo>
                  <a:cubicBezTo>
                    <a:pt x="89" y="72"/>
                    <a:pt x="107" y="63"/>
                    <a:pt x="108"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106" name="iS1îḓè">
              <a:extLst>
                <a:ext uri="{FF2B5EF4-FFF2-40B4-BE49-F238E27FC236}">
                  <a16:creationId xmlns:a16="http://schemas.microsoft.com/office/drawing/2014/main" id="{D00F66BD-1532-4B65-8FF9-93CB58A5D06C}"/>
                </a:ext>
              </a:extLst>
            </p:cNvPr>
            <p:cNvSpPr/>
            <p:nvPr/>
          </p:nvSpPr>
          <p:spPr bwMode="auto">
            <a:xfrm>
              <a:off x="5288313" y="1394447"/>
              <a:ext cx="71487" cy="82700"/>
            </a:xfrm>
            <a:custGeom>
              <a:avLst/>
              <a:gdLst>
                <a:gd name="T0" fmla="*/ 17 w 31"/>
                <a:gd name="T1" fmla="*/ 6 h 36"/>
                <a:gd name="T2" fmla="*/ 3 w 31"/>
                <a:gd name="T3" fmla="*/ 7 h 36"/>
                <a:gd name="T4" fmla="*/ 9 w 31"/>
                <a:gd name="T5" fmla="*/ 27 h 36"/>
                <a:gd name="T6" fmla="*/ 12 w 31"/>
                <a:gd name="T7" fmla="*/ 36 h 36"/>
                <a:gd name="T8" fmla="*/ 26 w 31"/>
                <a:gd name="T9" fmla="*/ 17 h 36"/>
                <a:gd name="T10" fmla="*/ 17 w 31"/>
                <a:gd name="T11" fmla="*/ 6 h 36"/>
              </a:gdLst>
              <a:ahLst/>
              <a:cxnLst>
                <a:cxn ang="0">
                  <a:pos x="T0" y="T1"/>
                </a:cxn>
                <a:cxn ang="0">
                  <a:pos x="T2" y="T3"/>
                </a:cxn>
                <a:cxn ang="0">
                  <a:pos x="T4" y="T5"/>
                </a:cxn>
                <a:cxn ang="0">
                  <a:pos x="T6" y="T7"/>
                </a:cxn>
                <a:cxn ang="0">
                  <a:pos x="T8" y="T9"/>
                </a:cxn>
                <a:cxn ang="0">
                  <a:pos x="T10" y="T11"/>
                </a:cxn>
              </a:cxnLst>
              <a:rect l="0" t="0" r="r" b="b"/>
              <a:pathLst>
                <a:path w="31" h="36">
                  <a:moveTo>
                    <a:pt x="17" y="6"/>
                  </a:moveTo>
                  <a:cubicBezTo>
                    <a:pt x="17" y="6"/>
                    <a:pt x="6" y="0"/>
                    <a:pt x="3" y="7"/>
                  </a:cubicBezTo>
                  <a:cubicBezTo>
                    <a:pt x="0" y="14"/>
                    <a:pt x="6" y="23"/>
                    <a:pt x="9" y="27"/>
                  </a:cubicBezTo>
                  <a:cubicBezTo>
                    <a:pt x="12" y="31"/>
                    <a:pt x="5" y="36"/>
                    <a:pt x="12" y="36"/>
                  </a:cubicBezTo>
                  <a:cubicBezTo>
                    <a:pt x="20" y="36"/>
                    <a:pt x="31" y="33"/>
                    <a:pt x="26" y="17"/>
                  </a:cubicBezTo>
                  <a:cubicBezTo>
                    <a:pt x="23" y="10"/>
                    <a:pt x="17" y="6"/>
                    <a:pt x="17"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107" name="íṡḷiḑê">
              <a:extLst>
                <a:ext uri="{FF2B5EF4-FFF2-40B4-BE49-F238E27FC236}">
                  <a16:creationId xmlns:a16="http://schemas.microsoft.com/office/drawing/2014/main" id="{E99299AB-16EE-4CD0-ABB0-A31A624D6F95}"/>
                </a:ext>
              </a:extLst>
            </p:cNvPr>
            <p:cNvSpPr/>
            <p:nvPr/>
          </p:nvSpPr>
          <p:spPr bwMode="auto">
            <a:xfrm>
              <a:off x="5490157" y="1294926"/>
              <a:ext cx="41350" cy="64478"/>
            </a:xfrm>
            <a:custGeom>
              <a:avLst/>
              <a:gdLst>
                <a:gd name="T0" fmla="*/ 11 w 18"/>
                <a:gd name="T1" fmla="*/ 27 h 28"/>
                <a:gd name="T2" fmla="*/ 17 w 18"/>
                <a:gd name="T3" fmla="*/ 10 h 28"/>
                <a:gd name="T4" fmla="*/ 14 w 18"/>
                <a:gd name="T5" fmla="*/ 4 h 28"/>
                <a:gd name="T6" fmla="*/ 8 w 18"/>
                <a:gd name="T7" fmla="*/ 0 h 28"/>
                <a:gd name="T8" fmla="*/ 1 w 18"/>
                <a:gd name="T9" fmla="*/ 12 h 28"/>
                <a:gd name="T10" fmla="*/ 11 w 18"/>
                <a:gd name="T11" fmla="*/ 27 h 28"/>
              </a:gdLst>
              <a:ahLst/>
              <a:cxnLst>
                <a:cxn ang="0">
                  <a:pos x="T0" y="T1"/>
                </a:cxn>
                <a:cxn ang="0">
                  <a:pos x="T2" y="T3"/>
                </a:cxn>
                <a:cxn ang="0">
                  <a:pos x="T4" y="T5"/>
                </a:cxn>
                <a:cxn ang="0">
                  <a:pos x="T6" y="T7"/>
                </a:cxn>
                <a:cxn ang="0">
                  <a:pos x="T8" y="T9"/>
                </a:cxn>
                <a:cxn ang="0">
                  <a:pos x="T10" y="T11"/>
                </a:cxn>
              </a:cxnLst>
              <a:rect l="0" t="0" r="r" b="b"/>
              <a:pathLst>
                <a:path w="18" h="28">
                  <a:moveTo>
                    <a:pt x="11" y="27"/>
                  </a:moveTo>
                  <a:cubicBezTo>
                    <a:pt x="15" y="25"/>
                    <a:pt x="18" y="21"/>
                    <a:pt x="17" y="10"/>
                  </a:cubicBezTo>
                  <a:cubicBezTo>
                    <a:pt x="16" y="7"/>
                    <a:pt x="15" y="6"/>
                    <a:pt x="14" y="4"/>
                  </a:cubicBezTo>
                  <a:cubicBezTo>
                    <a:pt x="11" y="2"/>
                    <a:pt x="9" y="0"/>
                    <a:pt x="8" y="0"/>
                  </a:cubicBezTo>
                  <a:cubicBezTo>
                    <a:pt x="6" y="0"/>
                    <a:pt x="0" y="2"/>
                    <a:pt x="1" y="12"/>
                  </a:cubicBezTo>
                  <a:cubicBezTo>
                    <a:pt x="2" y="21"/>
                    <a:pt x="7" y="28"/>
                    <a:pt x="11"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108" name="iṩ1íḓê">
              <a:extLst>
                <a:ext uri="{FF2B5EF4-FFF2-40B4-BE49-F238E27FC236}">
                  <a16:creationId xmlns:a16="http://schemas.microsoft.com/office/drawing/2014/main" id="{40F059C7-7AD4-45E4-A45B-97F0C10AC84A}"/>
                </a:ext>
              </a:extLst>
            </p:cNvPr>
            <p:cNvSpPr/>
            <p:nvPr/>
          </p:nvSpPr>
          <p:spPr bwMode="auto">
            <a:xfrm>
              <a:off x="5464927" y="1142842"/>
              <a:ext cx="275434" cy="373553"/>
            </a:xfrm>
            <a:custGeom>
              <a:avLst/>
              <a:gdLst>
                <a:gd name="T0" fmla="*/ 100 w 120"/>
                <a:gd name="T1" fmla="*/ 60 h 162"/>
                <a:gd name="T2" fmla="*/ 107 w 120"/>
                <a:gd name="T3" fmla="*/ 27 h 162"/>
                <a:gd name="T4" fmla="*/ 95 w 120"/>
                <a:gd name="T5" fmla="*/ 23 h 162"/>
                <a:gd name="T6" fmla="*/ 91 w 120"/>
                <a:gd name="T7" fmla="*/ 3 h 162"/>
                <a:gd name="T8" fmla="*/ 84 w 120"/>
                <a:gd name="T9" fmla="*/ 9 h 162"/>
                <a:gd name="T10" fmla="*/ 77 w 120"/>
                <a:gd name="T11" fmla="*/ 19 h 162"/>
                <a:gd name="T12" fmla="*/ 69 w 120"/>
                <a:gd name="T13" fmla="*/ 19 h 162"/>
                <a:gd name="T14" fmla="*/ 56 w 120"/>
                <a:gd name="T15" fmla="*/ 28 h 162"/>
                <a:gd name="T16" fmla="*/ 60 w 120"/>
                <a:gd name="T17" fmla="*/ 33 h 162"/>
                <a:gd name="T18" fmla="*/ 59 w 120"/>
                <a:gd name="T19" fmla="*/ 43 h 162"/>
                <a:gd name="T20" fmla="*/ 50 w 120"/>
                <a:gd name="T21" fmla="*/ 52 h 162"/>
                <a:gd name="T22" fmla="*/ 52 w 120"/>
                <a:gd name="T23" fmla="*/ 60 h 162"/>
                <a:gd name="T24" fmla="*/ 48 w 120"/>
                <a:gd name="T25" fmla="*/ 56 h 162"/>
                <a:gd name="T26" fmla="*/ 32 w 120"/>
                <a:gd name="T27" fmla="*/ 37 h 162"/>
                <a:gd name="T28" fmla="*/ 26 w 120"/>
                <a:gd name="T29" fmla="*/ 50 h 162"/>
                <a:gd name="T30" fmla="*/ 33 w 120"/>
                <a:gd name="T31" fmla="*/ 76 h 162"/>
                <a:gd name="T32" fmla="*/ 45 w 120"/>
                <a:gd name="T33" fmla="*/ 77 h 162"/>
                <a:gd name="T34" fmla="*/ 58 w 120"/>
                <a:gd name="T35" fmla="*/ 72 h 162"/>
                <a:gd name="T36" fmla="*/ 62 w 120"/>
                <a:gd name="T37" fmla="*/ 75 h 162"/>
                <a:gd name="T38" fmla="*/ 22 w 120"/>
                <a:gd name="T39" fmla="*/ 101 h 162"/>
                <a:gd name="T40" fmla="*/ 25 w 120"/>
                <a:gd name="T41" fmla="*/ 111 h 162"/>
                <a:gd name="T42" fmla="*/ 55 w 120"/>
                <a:gd name="T43" fmla="*/ 100 h 162"/>
                <a:gd name="T44" fmla="*/ 59 w 120"/>
                <a:gd name="T45" fmla="*/ 103 h 162"/>
                <a:gd name="T46" fmla="*/ 39 w 120"/>
                <a:gd name="T47" fmla="*/ 119 h 162"/>
                <a:gd name="T48" fmla="*/ 12 w 120"/>
                <a:gd name="T49" fmla="*/ 128 h 162"/>
                <a:gd name="T50" fmla="*/ 7 w 120"/>
                <a:gd name="T51" fmla="*/ 136 h 162"/>
                <a:gd name="T52" fmla="*/ 30 w 120"/>
                <a:gd name="T53" fmla="*/ 141 h 162"/>
                <a:gd name="T54" fmla="*/ 55 w 120"/>
                <a:gd name="T55" fmla="*/ 136 h 162"/>
                <a:gd name="T56" fmla="*/ 43 w 120"/>
                <a:gd name="T57" fmla="*/ 148 h 162"/>
                <a:gd name="T58" fmla="*/ 50 w 120"/>
                <a:gd name="T59" fmla="*/ 158 h 162"/>
                <a:gd name="T60" fmla="*/ 71 w 120"/>
                <a:gd name="T61" fmla="*/ 149 h 162"/>
                <a:gd name="T62" fmla="*/ 71 w 120"/>
                <a:gd name="T63" fmla="*/ 125 h 162"/>
                <a:gd name="T64" fmla="*/ 79 w 120"/>
                <a:gd name="T65" fmla="*/ 120 h 162"/>
                <a:gd name="T66" fmla="*/ 75 w 120"/>
                <a:gd name="T67" fmla="*/ 102 h 162"/>
                <a:gd name="T68" fmla="*/ 96 w 120"/>
                <a:gd name="T69" fmla="*/ 86 h 162"/>
                <a:gd name="T70" fmla="*/ 102 w 120"/>
                <a:gd name="T71" fmla="*/ 75 h 162"/>
                <a:gd name="T72" fmla="*/ 100 w 120"/>
                <a:gd name="T73" fmla="*/ 60 h 162"/>
                <a:gd name="T74" fmla="*/ 90 w 120"/>
                <a:gd name="T75" fmla="*/ 49 h 162"/>
                <a:gd name="T76" fmla="*/ 86 w 120"/>
                <a:gd name="T77" fmla="*/ 53 h 162"/>
                <a:gd name="T78" fmla="*/ 83 w 120"/>
                <a:gd name="T79" fmla="*/ 53 h 162"/>
                <a:gd name="T80" fmla="*/ 80 w 120"/>
                <a:gd name="T81" fmla="*/ 48 h 162"/>
                <a:gd name="T82" fmla="*/ 89 w 120"/>
                <a:gd name="T83" fmla="*/ 44 h 162"/>
                <a:gd name="T84" fmla="*/ 90 w 120"/>
                <a:gd name="T85" fmla="*/ 49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0" h="162">
                  <a:moveTo>
                    <a:pt x="100" y="60"/>
                  </a:moveTo>
                  <a:cubicBezTo>
                    <a:pt x="108" y="50"/>
                    <a:pt x="120" y="40"/>
                    <a:pt x="107" y="27"/>
                  </a:cubicBezTo>
                  <a:cubicBezTo>
                    <a:pt x="107" y="27"/>
                    <a:pt x="105" y="24"/>
                    <a:pt x="95" y="23"/>
                  </a:cubicBezTo>
                  <a:cubicBezTo>
                    <a:pt x="95" y="23"/>
                    <a:pt x="105" y="8"/>
                    <a:pt x="91" y="3"/>
                  </a:cubicBezTo>
                  <a:cubicBezTo>
                    <a:pt x="91" y="3"/>
                    <a:pt x="88" y="0"/>
                    <a:pt x="84" y="9"/>
                  </a:cubicBezTo>
                  <a:cubicBezTo>
                    <a:pt x="80" y="17"/>
                    <a:pt x="77" y="17"/>
                    <a:pt x="77" y="19"/>
                  </a:cubicBezTo>
                  <a:cubicBezTo>
                    <a:pt x="77" y="21"/>
                    <a:pt x="74" y="21"/>
                    <a:pt x="69" y="19"/>
                  </a:cubicBezTo>
                  <a:cubicBezTo>
                    <a:pt x="64" y="17"/>
                    <a:pt x="56" y="19"/>
                    <a:pt x="56" y="28"/>
                  </a:cubicBezTo>
                  <a:cubicBezTo>
                    <a:pt x="56" y="28"/>
                    <a:pt x="56" y="31"/>
                    <a:pt x="60" y="33"/>
                  </a:cubicBezTo>
                  <a:cubicBezTo>
                    <a:pt x="63" y="36"/>
                    <a:pt x="66" y="37"/>
                    <a:pt x="59" y="43"/>
                  </a:cubicBezTo>
                  <a:cubicBezTo>
                    <a:pt x="53" y="49"/>
                    <a:pt x="50" y="40"/>
                    <a:pt x="50" y="52"/>
                  </a:cubicBezTo>
                  <a:cubicBezTo>
                    <a:pt x="50" y="52"/>
                    <a:pt x="57" y="57"/>
                    <a:pt x="52" y="60"/>
                  </a:cubicBezTo>
                  <a:cubicBezTo>
                    <a:pt x="47" y="63"/>
                    <a:pt x="48" y="59"/>
                    <a:pt x="48" y="56"/>
                  </a:cubicBezTo>
                  <a:cubicBezTo>
                    <a:pt x="48" y="59"/>
                    <a:pt x="43" y="42"/>
                    <a:pt x="32" y="37"/>
                  </a:cubicBezTo>
                  <a:cubicBezTo>
                    <a:pt x="30" y="37"/>
                    <a:pt x="24" y="37"/>
                    <a:pt x="26" y="50"/>
                  </a:cubicBezTo>
                  <a:cubicBezTo>
                    <a:pt x="28" y="63"/>
                    <a:pt x="32" y="66"/>
                    <a:pt x="33" y="76"/>
                  </a:cubicBezTo>
                  <a:cubicBezTo>
                    <a:pt x="33" y="87"/>
                    <a:pt x="43" y="82"/>
                    <a:pt x="45" y="77"/>
                  </a:cubicBezTo>
                  <a:cubicBezTo>
                    <a:pt x="46" y="72"/>
                    <a:pt x="58" y="72"/>
                    <a:pt x="58" y="72"/>
                  </a:cubicBezTo>
                  <a:cubicBezTo>
                    <a:pt x="58" y="72"/>
                    <a:pt x="68" y="71"/>
                    <a:pt x="62" y="75"/>
                  </a:cubicBezTo>
                  <a:cubicBezTo>
                    <a:pt x="56" y="80"/>
                    <a:pt x="22" y="101"/>
                    <a:pt x="22" y="101"/>
                  </a:cubicBezTo>
                  <a:cubicBezTo>
                    <a:pt x="22" y="101"/>
                    <a:pt x="9" y="108"/>
                    <a:pt x="25" y="111"/>
                  </a:cubicBezTo>
                  <a:cubicBezTo>
                    <a:pt x="42" y="113"/>
                    <a:pt x="55" y="100"/>
                    <a:pt x="55" y="100"/>
                  </a:cubicBezTo>
                  <a:cubicBezTo>
                    <a:pt x="55" y="100"/>
                    <a:pt x="61" y="95"/>
                    <a:pt x="59" y="103"/>
                  </a:cubicBezTo>
                  <a:cubicBezTo>
                    <a:pt x="56" y="111"/>
                    <a:pt x="39" y="119"/>
                    <a:pt x="39" y="119"/>
                  </a:cubicBezTo>
                  <a:cubicBezTo>
                    <a:pt x="39" y="119"/>
                    <a:pt x="23" y="125"/>
                    <a:pt x="12" y="128"/>
                  </a:cubicBezTo>
                  <a:cubicBezTo>
                    <a:pt x="0" y="130"/>
                    <a:pt x="4" y="130"/>
                    <a:pt x="7" y="136"/>
                  </a:cubicBezTo>
                  <a:cubicBezTo>
                    <a:pt x="10" y="143"/>
                    <a:pt x="21" y="147"/>
                    <a:pt x="30" y="141"/>
                  </a:cubicBezTo>
                  <a:cubicBezTo>
                    <a:pt x="38" y="135"/>
                    <a:pt x="56" y="129"/>
                    <a:pt x="55" y="136"/>
                  </a:cubicBezTo>
                  <a:cubicBezTo>
                    <a:pt x="55" y="143"/>
                    <a:pt x="54" y="145"/>
                    <a:pt x="43" y="148"/>
                  </a:cubicBezTo>
                  <a:cubicBezTo>
                    <a:pt x="32" y="152"/>
                    <a:pt x="37" y="154"/>
                    <a:pt x="50" y="158"/>
                  </a:cubicBezTo>
                  <a:cubicBezTo>
                    <a:pt x="63" y="162"/>
                    <a:pt x="71" y="157"/>
                    <a:pt x="71" y="149"/>
                  </a:cubicBezTo>
                  <a:cubicBezTo>
                    <a:pt x="71" y="140"/>
                    <a:pt x="71" y="125"/>
                    <a:pt x="71" y="125"/>
                  </a:cubicBezTo>
                  <a:cubicBezTo>
                    <a:pt x="71" y="125"/>
                    <a:pt x="76" y="121"/>
                    <a:pt x="79" y="120"/>
                  </a:cubicBezTo>
                  <a:cubicBezTo>
                    <a:pt x="82" y="119"/>
                    <a:pt x="85" y="103"/>
                    <a:pt x="75" y="102"/>
                  </a:cubicBezTo>
                  <a:cubicBezTo>
                    <a:pt x="75" y="102"/>
                    <a:pt x="81" y="90"/>
                    <a:pt x="96" y="86"/>
                  </a:cubicBezTo>
                  <a:cubicBezTo>
                    <a:pt x="96" y="86"/>
                    <a:pt x="102" y="84"/>
                    <a:pt x="102" y="75"/>
                  </a:cubicBezTo>
                  <a:cubicBezTo>
                    <a:pt x="102" y="66"/>
                    <a:pt x="91" y="70"/>
                    <a:pt x="100" y="60"/>
                  </a:cubicBezTo>
                  <a:close/>
                  <a:moveTo>
                    <a:pt x="90" y="49"/>
                  </a:moveTo>
                  <a:cubicBezTo>
                    <a:pt x="88" y="51"/>
                    <a:pt x="86" y="53"/>
                    <a:pt x="86" y="53"/>
                  </a:cubicBezTo>
                  <a:cubicBezTo>
                    <a:pt x="85" y="59"/>
                    <a:pt x="85" y="55"/>
                    <a:pt x="83" y="53"/>
                  </a:cubicBezTo>
                  <a:cubicBezTo>
                    <a:pt x="80" y="51"/>
                    <a:pt x="80" y="48"/>
                    <a:pt x="80" y="48"/>
                  </a:cubicBezTo>
                  <a:cubicBezTo>
                    <a:pt x="81" y="38"/>
                    <a:pt x="89" y="44"/>
                    <a:pt x="89" y="44"/>
                  </a:cubicBezTo>
                  <a:cubicBezTo>
                    <a:pt x="89" y="44"/>
                    <a:pt x="92" y="48"/>
                    <a:pt x="90" y="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109" name="ïşľïďé">
              <a:extLst>
                <a:ext uri="{FF2B5EF4-FFF2-40B4-BE49-F238E27FC236}">
                  <a16:creationId xmlns:a16="http://schemas.microsoft.com/office/drawing/2014/main" id="{34979EEE-9271-4A50-9587-C503F0431120}"/>
                </a:ext>
              </a:extLst>
            </p:cNvPr>
            <p:cNvSpPr/>
            <p:nvPr/>
          </p:nvSpPr>
          <p:spPr bwMode="auto">
            <a:xfrm>
              <a:off x="4199193" y="1624325"/>
              <a:ext cx="73589" cy="92512"/>
            </a:xfrm>
            <a:custGeom>
              <a:avLst/>
              <a:gdLst>
                <a:gd name="T0" fmla="*/ 0 w 105"/>
                <a:gd name="T1" fmla="*/ 132 h 132"/>
                <a:gd name="T2" fmla="*/ 0 w 105"/>
                <a:gd name="T3" fmla="*/ 109 h 132"/>
                <a:gd name="T4" fmla="*/ 69 w 105"/>
                <a:gd name="T5" fmla="*/ 23 h 132"/>
                <a:gd name="T6" fmla="*/ 7 w 105"/>
                <a:gd name="T7" fmla="*/ 23 h 132"/>
                <a:gd name="T8" fmla="*/ 7 w 105"/>
                <a:gd name="T9" fmla="*/ 0 h 132"/>
                <a:gd name="T10" fmla="*/ 102 w 105"/>
                <a:gd name="T11" fmla="*/ 0 h 132"/>
                <a:gd name="T12" fmla="*/ 102 w 105"/>
                <a:gd name="T13" fmla="*/ 23 h 132"/>
                <a:gd name="T14" fmla="*/ 33 w 105"/>
                <a:gd name="T15" fmla="*/ 112 h 132"/>
                <a:gd name="T16" fmla="*/ 105 w 105"/>
                <a:gd name="T17" fmla="*/ 112 h 132"/>
                <a:gd name="T18" fmla="*/ 105 w 105"/>
                <a:gd name="T19" fmla="*/ 132 h 132"/>
                <a:gd name="T20" fmla="*/ 0 w 105"/>
                <a:gd name="T21"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5" h="132">
                  <a:moveTo>
                    <a:pt x="0" y="132"/>
                  </a:moveTo>
                  <a:lnTo>
                    <a:pt x="0" y="109"/>
                  </a:lnTo>
                  <a:lnTo>
                    <a:pt x="69" y="23"/>
                  </a:lnTo>
                  <a:lnTo>
                    <a:pt x="7" y="23"/>
                  </a:lnTo>
                  <a:lnTo>
                    <a:pt x="7" y="0"/>
                  </a:lnTo>
                  <a:lnTo>
                    <a:pt x="102" y="0"/>
                  </a:lnTo>
                  <a:lnTo>
                    <a:pt x="102" y="23"/>
                  </a:lnTo>
                  <a:lnTo>
                    <a:pt x="33" y="112"/>
                  </a:lnTo>
                  <a:lnTo>
                    <a:pt x="105" y="112"/>
                  </a:lnTo>
                  <a:lnTo>
                    <a:pt x="105" y="132"/>
                  </a:lnTo>
                  <a:lnTo>
                    <a:pt x="0" y="1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110" name="ïśḷïḍê">
              <a:extLst>
                <a:ext uri="{FF2B5EF4-FFF2-40B4-BE49-F238E27FC236}">
                  <a16:creationId xmlns:a16="http://schemas.microsoft.com/office/drawing/2014/main" id="{66D725C5-BF65-4DAD-AECC-31154DCC9A21}"/>
                </a:ext>
              </a:extLst>
            </p:cNvPr>
            <p:cNvSpPr/>
            <p:nvPr/>
          </p:nvSpPr>
          <p:spPr bwMode="auto">
            <a:xfrm>
              <a:off x="4291004" y="1624325"/>
              <a:ext cx="73589" cy="92512"/>
            </a:xfrm>
            <a:custGeom>
              <a:avLst/>
              <a:gdLst>
                <a:gd name="T0" fmla="*/ 0 w 105"/>
                <a:gd name="T1" fmla="*/ 132 h 132"/>
                <a:gd name="T2" fmla="*/ 0 w 105"/>
                <a:gd name="T3" fmla="*/ 0 h 132"/>
                <a:gd name="T4" fmla="*/ 30 w 105"/>
                <a:gd name="T5" fmla="*/ 0 h 132"/>
                <a:gd name="T6" fmla="*/ 30 w 105"/>
                <a:gd name="T7" fmla="*/ 53 h 132"/>
                <a:gd name="T8" fmla="*/ 79 w 105"/>
                <a:gd name="T9" fmla="*/ 53 h 132"/>
                <a:gd name="T10" fmla="*/ 79 w 105"/>
                <a:gd name="T11" fmla="*/ 0 h 132"/>
                <a:gd name="T12" fmla="*/ 105 w 105"/>
                <a:gd name="T13" fmla="*/ 0 h 132"/>
                <a:gd name="T14" fmla="*/ 105 w 105"/>
                <a:gd name="T15" fmla="*/ 132 h 132"/>
                <a:gd name="T16" fmla="*/ 79 w 105"/>
                <a:gd name="T17" fmla="*/ 132 h 132"/>
                <a:gd name="T18" fmla="*/ 79 w 105"/>
                <a:gd name="T19" fmla="*/ 76 h 132"/>
                <a:gd name="T20" fmla="*/ 30 w 105"/>
                <a:gd name="T21" fmla="*/ 76 h 132"/>
                <a:gd name="T22" fmla="*/ 30 w 105"/>
                <a:gd name="T23" fmla="*/ 132 h 132"/>
                <a:gd name="T24" fmla="*/ 0 w 105"/>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5" h="132">
                  <a:moveTo>
                    <a:pt x="0" y="132"/>
                  </a:moveTo>
                  <a:lnTo>
                    <a:pt x="0" y="0"/>
                  </a:lnTo>
                  <a:lnTo>
                    <a:pt x="30" y="0"/>
                  </a:lnTo>
                  <a:lnTo>
                    <a:pt x="30" y="53"/>
                  </a:lnTo>
                  <a:lnTo>
                    <a:pt x="79" y="53"/>
                  </a:lnTo>
                  <a:lnTo>
                    <a:pt x="79" y="0"/>
                  </a:lnTo>
                  <a:lnTo>
                    <a:pt x="105" y="0"/>
                  </a:lnTo>
                  <a:lnTo>
                    <a:pt x="105" y="132"/>
                  </a:lnTo>
                  <a:lnTo>
                    <a:pt x="79" y="132"/>
                  </a:lnTo>
                  <a:lnTo>
                    <a:pt x="79" y="76"/>
                  </a:lnTo>
                  <a:lnTo>
                    <a:pt x="30" y="76"/>
                  </a:lnTo>
                  <a:lnTo>
                    <a:pt x="30" y="132"/>
                  </a:lnTo>
                  <a:lnTo>
                    <a:pt x="0" y="1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111" name="ïṡḷíḑé">
              <a:extLst>
                <a:ext uri="{FF2B5EF4-FFF2-40B4-BE49-F238E27FC236}">
                  <a16:creationId xmlns:a16="http://schemas.microsoft.com/office/drawing/2014/main" id="{FE66709B-BA6E-4586-84F5-27CF8500ABE7}"/>
                </a:ext>
              </a:extLst>
            </p:cNvPr>
            <p:cNvSpPr/>
            <p:nvPr/>
          </p:nvSpPr>
          <p:spPr bwMode="auto">
            <a:xfrm>
              <a:off x="4391926" y="1624325"/>
              <a:ext cx="68683" cy="92512"/>
            </a:xfrm>
            <a:custGeom>
              <a:avLst/>
              <a:gdLst>
                <a:gd name="T0" fmla="*/ 0 w 98"/>
                <a:gd name="T1" fmla="*/ 132 h 132"/>
                <a:gd name="T2" fmla="*/ 0 w 98"/>
                <a:gd name="T3" fmla="*/ 0 h 132"/>
                <a:gd name="T4" fmla="*/ 95 w 98"/>
                <a:gd name="T5" fmla="*/ 0 h 132"/>
                <a:gd name="T6" fmla="*/ 95 w 98"/>
                <a:gd name="T7" fmla="*/ 23 h 132"/>
                <a:gd name="T8" fmla="*/ 26 w 98"/>
                <a:gd name="T9" fmla="*/ 23 h 132"/>
                <a:gd name="T10" fmla="*/ 26 w 98"/>
                <a:gd name="T11" fmla="*/ 53 h 132"/>
                <a:gd name="T12" fmla="*/ 92 w 98"/>
                <a:gd name="T13" fmla="*/ 53 h 132"/>
                <a:gd name="T14" fmla="*/ 92 w 98"/>
                <a:gd name="T15" fmla="*/ 76 h 132"/>
                <a:gd name="T16" fmla="*/ 26 w 98"/>
                <a:gd name="T17" fmla="*/ 76 h 132"/>
                <a:gd name="T18" fmla="*/ 26 w 98"/>
                <a:gd name="T19" fmla="*/ 112 h 132"/>
                <a:gd name="T20" fmla="*/ 98 w 98"/>
                <a:gd name="T21" fmla="*/ 112 h 132"/>
                <a:gd name="T22" fmla="*/ 98 w 98"/>
                <a:gd name="T23" fmla="*/ 132 h 132"/>
                <a:gd name="T24" fmla="*/ 0 w 98"/>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8" h="132">
                  <a:moveTo>
                    <a:pt x="0" y="132"/>
                  </a:moveTo>
                  <a:lnTo>
                    <a:pt x="0" y="0"/>
                  </a:lnTo>
                  <a:lnTo>
                    <a:pt x="95" y="0"/>
                  </a:lnTo>
                  <a:lnTo>
                    <a:pt x="95" y="23"/>
                  </a:lnTo>
                  <a:lnTo>
                    <a:pt x="26" y="23"/>
                  </a:lnTo>
                  <a:lnTo>
                    <a:pt x="26" y="53"/>
                  </a:lnTo>
                  <a:lnTo>
                    <a:pt x="92" y="53"/>
                  </a:lnTo>
                  <a:lnTo>
                    <a:pt x="92" y="76"/>
                  </a:lnTo>
                  <a:lnTo>
                    <a:pt x="26" y="76"/>
                  </a:lnTo>
                  <a:lnTo>
                    <a:pt x="26" y="112"/>
                  </a:lnTo>
                  <a:lnTo>
                    <a:pt x="98" y="112"/>
                  </a:lnTo>
                  <a:lnTo>
                    <a:pt x="98" y="132"/>
                  </a:lnTo>
                  <a:lnTo>
                    <a:pt x="0" y="1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112" name="iśḻíde">
              <a:extLst>
                <a:ext uri="{FF2B5EF4-FFF2-40B4-BE49-F238E27FC236}">
                  <a16:creationId xmlns:a16="http://schemas.microsoft.com/office/drawing/2014/main" id="{8546E402-E20D-41BF-A125-447EE0C4D2C6}"/>
                </a:ext>
              </a:extLst>
            </p:cNvPr>
            <p:cNvSpPr/>
            <p:nvPr/>
          </p:nvSpPr>
          <p:spPr bwMode="auto">
            <a:xfrm>
              <a:off x="4476729" y="1624325"/>
              <a:ext cx="59572" cy="94615"/>
            </a:xfrm>
            <a:custGeom>
              <a:avLst/>
              <a:gdLst>
                <a:gd name="T0" fmla="*/ 18 w 26"/>
                <a:gd name="T1" fmla="*/ 0 h 41"/>
                <a:gd name="T2" fmla="*/ 26 w 26"/>
                <a:gd name="T3" fmla="*/ 0 h 41"/>
                <a:gd name="T4" fmla="*/ 26 w 26"/>
                <a:gd name="T5" fmla="*/ 26 h 41"/>
                <a:gd name="T6" fmla="*/ 25 w 26"/>
                <a:gd name="T7" fmla="*/ 33 h 41"/>
                <a:gd name="T8" fmla="*/ 20 w 26"/>
                <a:gd name="T9" fmla="*/ 39 h 41"/>
                <a:gd name="T10" fmla="*/ 12 w 26"/>
                <a:gd name="T11" fmla="*/ 41 h 41"/>
                <a:gd name="T12" fmla="*/ 3 w 26"/>
                <a:gd name="T13" fmla="*/ 38 h 41"/>
                <a:gd name="T14" fmla="*/ 0 w 26"/>
                <a:gd name="T15" fmla="*/ 28 h 41"/>
                <a:gd name="T16" fmla="*/ 8 w 26"/>
                <a:gd name="T17" fmla="*/ 27 h 41"/>
                <a:gd name="T18" fmla="*/ 9 w 26"/>
                <a:gd name="T19" fmla="*/ 32 h 41"/>
                <a:gd name="T20" fmla="*/ 13 w 26"/>
                <a:gd name="T21" fmla="*/ 34 h 41"/>
                <a:gd name="T22" fmla="*/ 16 w 26"/>
                <a:gd name="T23" fmla="*/ 33 h 41"/>
                <a:gd name="T24" fmla="*/ 18 w 26"/>
                <a:gd name="T25" fmla="*/ 26 h 41"/>
                <a:gd name="T26" fmla="*/ 18 w 26"/>
                <a:gd name="T27"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6" h="41">
                  <a:moveTo>
                    <a:pt x="18" y="0"/>
                  </a:moveTo>
                  <a:cubicBezTo>
                    <a:pt x="26" y="0"/>
                    <a:pt x="26" y="0"/>
                    <a:pt x="26" y="0"/>
                  </a:cubicBezTo>
                  <a:cubicBezTo>
                    <a:pt x="26" y="26"/>
                    <a:pt x="26" y="26"/>
                    <a:pt x="26" y="26"/>
                  </a:cubicBezTo>
                  <a:cubicBezTo>
                    <a:pt x="26" y="29"/>
                    <a:pt x="25" y="32"/>
                    <a:pt x="25" y="33"/>
                  </a:cubicBezTo>
                  <a:cubicBezTo>
                    <a:pt x="24" y="36"/>
                    <a:pt x="23" y="37"/>
                    <a:pt x="20" y="39"/>
                  </a:cubicBezTo>
                  <a:cubicBezTo>
                    <a:pt x="18" y="40"/>
                    <a:pt x="16" y="41"/>
                    <a:pt x="12" y="41"/>
                  </a:cubicBezTo>
                  <a:cubicBezTo>
                    <a:pt x="8" y="41"/>
                    <a:pt x="5" y="40"/>
                    <a:pt x="3" y="38"/>
                  </a:cubicBezTo>
                  <a:cubicBezTo>
                    <a:pt x="1" y="35"/>
                    <a:pt x="0" y="32"/>
                    <a:pt x="0" y="28"/>
                  </a:cubicBezTo>
                  <a:cubicBezTo>
                    <a:pt x="8" y="27"/>
                    <a:pt x="8" y="27"/>
                    <a:pt x="8" y="27"/>
                  </a:cubicBezTo>
                  <a:cubicBezTo>
                    <a:pt x="8" y="29"/>
                    <a:pt x="8" y="31"/>
                    <a:pt x="9" y="32"/>
                  </a:cubicBezTo>
                  <a:cubicBezTo>
                    <a:pt x="10" y="33"/>
                    <a:pt x="11" y="34"/>
                    <a:pt x="13" y="34"/>
                  </a:cubicBezTo>
                  <a:cubicBezTo>
                    <a:pt x="14" y="34"/>
                    <a:pt x="16" y="34"/>
                    <a:pt x="16" y="33"/>
                  </a:cubicBezTo>
                  <a:cubicBezTo>
                    <a:pt x="17" y="32"/>
                    <a:pt x="18" y="29"/>
                    <a:pt x="18" y="26"/>
                  </a:cubicBezTo>
                  <a:lnTo>
                    <a:pt x="1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113" name="í$ḻîdê">
              <a:extLst>
                <a:ext uri="{FF2B5EF4-FFF2-40B4-BE49-F238E27FC236}">
                  <a16:creationId xmlns:a16="http://schemas.microsoft.com/office/drawing/2014/main" id="{F70E6A58-E059-4FE7-B866-5F754BEB6D72}"/>
                </a:ext>
              </a:extLst>
            </p:cNvPr>
            <p:cNvSpPr/>
            <p:nvPr/>
          </p:nvSpPr>
          <p:spPr bwMode="auto">
            <a:xfrm>
              <a:off x="4561532" y="1624325"/>
              <a:ext cx="18222" cy="925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chemeClr val="accent1"/>
                </a:solidFill>
              </a:endParaRPr>
            </a:p>
          </p:txBody>
        </p:sp>
        <p:sp>
          <p:nvSpPr>
            <p:cNvPr id="114" name="iṩḷídé">
              <a:extLst>
                <a:ext uri="{FF2B5EF4-FFF2-40B4-BE49-F238E27FC236}">
                  <a16:creationId xmlns:a16="http://schemas.microsoft.com/office/drawing/2014/main" id="{8CB4FE16-E849-44D6-9230-ABE03DB6B20B}"/>
                </a:ext>
              </a:extLst>
            </p:cNvPr>
            <p:cNvSpPr/>
            <p:nvPr/>
          </p:nvSpPr>
          <p:spPr bwMode="auto">
            <a:xfrm>
              <a:off x="4595874" y="1624325"/>
              <a:ext cx="91811" cy="92512"/>
            </a:xfrm>
            <a:custGeom>
              <a:avLst/>
              <a:gdLst>
                <a:gd name="T0" fmla="*/ 131 w 131"/>
                <a:gd name="T1" fmla="*/ 132 h 132"/>
                <a:gd name="T2" fmla="*/ 102 w 131"/>
                <a:gd name="T3" fmla="*/ 132 h 132"/>
                <a:gd name="T4" fmla="*/ 92 w 131"/>
                <a:gd name="T5" fmla="*/ 102 h 132"/>
                <a:gd name="T6" fmla="*/ 40 w 131"/>
                <a:gd name="T7" fmla="*/ 102 h 132"/>
                <a:gd name="T8" fmla="*/ 26 w 131"/>
                <a:gd name="T9" fmla="*/ 132 h 132"/>
                <a:gd name="T10" fmla="*/ 0 w 131"/>
                <a:gd name="T11" fmla="*/ 132 h 132"/>
                <a:gd name="T12" fmla="*/ 49 w 131"/>
                <a:gd name="T13" fmla="*/ 0 h 132"/>
                <a:gd name="T14" fmla="*/ 79 w 131"/>
                <a:gd name="T15" fmla="*/ 0 h 132"/>
                <a:gd name="T16" fmla="*/ 131 w 131"/>
                <a:gd name="T17" fmla="*/ 132 h 132"/>
                <a:gd name="T18" fmla="*/ 131 w 131"/>
                <a:gd name="T19" fmla="*/ 132 h 132"/>
                <a:gd name="T20" fmla="*/ 82 w 131"/>
                <a:gd name="T21" fmla="*/ 83 h 132"/>
                <a:gd name="T22" fmla="*/ 66 w 131"/>
                <a:gd name="T23" fmla="*/ 33 h 132"/>
                <a:gd name="T24" fmla="*/ 46 w 131"/>
                <a:gd name="T25" fmla="*/ 83 h 132"/>
                <a:gd name="T26" fmla="*/ 82 w 131"/>
                <a:gd name="T27" fmla="*/ 83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1" h="132">
                  <a:moveTo>
                    <a:pt x="131" y="132"/>
                  </a:moveTo>
                  <a:lnTo>
                    <a:pt x="102" y="132"/>
                  </a:lnTo>
                  <a:lnTo>
                    <a:pt x="92" y="102"/>
                  </a:lnTo>
                  <a:lnTo>
                    <a:pt x="40" y="102"/>
                  </a:lnTo>
                  <a:lnTo>
                    <a:pt x="26" y="132"/>
                  </a:lnTo>
                  <a:lnTo>
                    <a:pt x="0" y="132"/>
                  </a:lnTo>
                  <a:lnTo>
                    <a:pt x="49" y="0"/>
                  </a:lnTo>
                  <a:lnTo>
                    <a:pt x="79" y="0"/>
                  </a:lnTo>
                  <a:lnTo>
                    <a:pt x="131" y="132"/>
                  </a:lnTo>
                  <a:lnTo>
                    <a:pt x="131" y="132"/>
                  </a:lnTo>
                  <a:close/>
                  <a:moveTo>
                    <a:pt x="82" y="83"/>
                  </a:moveTo>
                  <a:lnTo>
                    <a:pt x="66" y="33"/>
                  </a:lnTo>
                  <a:lnTo>
                    <a:pt x="46" y="83"/>
                  </a:lnTo>
                  <a:lnTo>
                    <a:pt x="82" y="8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115" name="iślíḓè">
              <a:extLst>
                <a:ext uri="{FF2B5EF4-FFF2-40B4-BE49-F238E27FC236}">
                  <a16:creationId xmlns:a16="http://schemas.microsoft.com/office/drawing/2014/main" id="{2F6D86E8-0DD1-44B3-9CD6-6668516EAD56}"/>
                </a:ext>
              </a:extLst>
            </p:cNvPr>
            <p:cNvSpPr/>
            <p:nvPr/>
          </p:nvSpPr>
          <p:spPr bwMode="auto">
            <a:xfrm>
              <a:off x="4703805" y="1624325"/>
              <a:ext cx="73589" cy="92512"/>
            </a:xfrm>
            <a:custGeom>
              <a:avLst/>
              <a:gdLst>
                <a:gd name="T0" fmla="*/ 0 w 105"/>
                <a:gd name="T1" fmla="*/ 132 h 132"/>
                <a:gd name="T2" fmla="*/ 0 w 105"/>
                <a:gd name="T3" fmla="*/ 0 h 132"/>
                <a:gd name="T4" fmla="*/ 26 w 105"/>
                <a:gd name="T5" fmla="*/ 0 h 132"/>
                <a:gd name="T6" fmla="*/ 82 w 105"/>
                <a:gd name="T7" fmla="*/ 89 h 132"/>
                <a:gd name="T8" fmla="*/ 82 w 105"/>
                <a:gd name="T9" fmla="*/ 0 h 132"/>
                <a:gd name="T10" fmla="*/ 105 w 105"/>
                <a:gd name="T11" fmla="*/ 0 h 132"/>
                <a:gd name="T12" fmla="*/ 105 w 105"/>
                <a:gd name="T13" fmla="*/ 132 h 132"/>
                <a:gd name="T14" fmla="*/ 79 w 105"/>
                <a:gd name="T15" fmla="*/ 132 h 132"/>
                <a:gd name="T16" fmla="*/ 26 w 105"/>
                <a:gd name="T17" fmla="*/ 46 h 132"/>
                <a:gd name="T18" fmla="*/ 26 w 105"/>
                <a:gd name="T19" fmla="*/ 132 h 132"/>
                <a:gd name="T20" fmla="*/ 0 w 105"/>
                <a:gd name="T21"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5" h="132">
                  <a:moveTo>
                    <a:pt x="0" y="132"/>
                  </a:moveTo>
                  <a:lnTo>
                    <a:pt x="0" y="0"/>
                  </a:lnTo>
                  <a:lnTo>
                    <a:pt x="26" y="0"/>
                  </a:lnTo>
                  <a:lnTo>
                    <a:pt x="82" y="89"/>
                  </a:lnTo>
                  <a:lnTo>
                    <a:pt x="82" y="0"/>
                  </a:lnTo>
                  <a:lnTo>
                    <a:pt x="105" y="0"/>
                  </a:lnTo>
                  <a:lnTo>
                    <a:pt x="105" y="132"/>
                  </a:lnTo>
                  <a:lnTo>
                    <a:pt x="79" y="132"/>
                  </a:lnTo>
                  <a:lnTo>
                    <a:pt x="26" y="46"/>
                  </a:lnTo>
                  <a:lnTo>
                    <a:pt x="26" y="132"/>
                  </a:lnTo>
                  <a:lnTo>
                    <a:pt x="0" y="1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116" name="îṥ1ïḋe">
              <a:extLst>
                <a:ext uri="{FF2B5EF4-FFF2-40B4-BE49-F238E27FC236}">
                  <a16:creationId xmlns:a16="http://schemas.microsoft.com/office/drawing/2014/main" id="{64F7FA79-C038-4BAC-8DF5-945C3C12D91A}"/>
                </a:ext>
              </a:extLst>
            </p:cNvPr>
            <p:cNvSpPr/>
            <p:nvPr/>
          </p:nvSpPr>
          <p:spPr bwMode="auto">
            <a:xfrm>
              <a:off x="4799821" y="1624325"/>
              <a:ext cx="87606" cy="94615"/>
            </a:xfrm>
            <a:custGeom>
              <a:avLst/>
              <a:gdLst>
                <a:gd name="T0" fmla="*/ 20 w 38"/>
                <a:gd name="T1" fmla="*/ 26 h 41"/>
                <a:gd name="T2" fmla="*/ 20 w 38"/>
                <a:gd name="T3" fmla="*/ 19 h 41"/>
                <a:gd name="T4" fmla="*/ 38 w 38"/>
                <a:gd name="T5" fmla="*/ 19 h 41"/>
                <a:gd name="T6" fmla="*/ 38 w 38"/>
                <a:gd name="T7" fmla="*/ 35 h 41"/>
                <a:gd name="T8" fmla="*/ 30 w 38"/>
                <a:gd name="T9" fmla="*/ 39 h 41"/>
                <a:gd name="T10" fmla="*/ 21 w 38"/>
                <a:gd name="T11" fmla="*/ 41 h 41"/>
                <a:gd name="T12" fmla="*/ 10 w 38"/>
                <a:gd name="T13" fmla="*/ 38 h 41"/>
                <a:gd name="T14" fmla="*/ 3 w 38"/>
                <a:gd name="T15" fmla="*/ 31 h 41"/>
                <a:gd name="T16" fmla="*/ 0 w 38"/>
                <a:gd name="T17" fmla="*/ 20 h 41"/>
                <a:gd name="T18" fmla="*/ 3 w 38"/>
                <a:gd name="T19" fmla="*/ 9 h 41"/>
                <a:gd name="T20" fmla="*/ 11 w 38"/>
                <a:gd name="T21" fmla="*/ 2 h 41"/>
                <a:gd name="T22" fmla="*/ 20 w 38"/>
                <a:gd name="T23" fmla="*/ 0 h 41"/>
                <a:gd name="T24" fmla="*/ 32 w 38"/>
                <a:gd name="T25" fmla="*/ 3 h 41"/>
                <a:gd name="T26" fmla="*/ 37 w 38"/>
                <a:gd name="T27" fmla="*/ 11 h 41"/>
                <a:gd name="T28" fmla="*/ 29 w 38"/>
                <a:gd name="T29" fmla="*/ 13 h 41"/>
                <a:gd name="T30" fmla="*/ 26 w 38"/>
                <a:gd name="T31" fmla="*/ 8 h 41"/>
                <a:gd name="T32" fmla="*/ 20 w 38"/>
                <a:gd name="T33" fmla="*/ 7 h 41"/>
                <a:gd name="T34" fmla="*/ 12 w 38"/>
                <a:gd name="T35" fmla="*/ 10 h 41"/>
                <a:gd name="T36" fmla="*/ 9 w 38"/>
                <a:gd name="T37" fmla="*/ 20 h 41"/>
                <a:gd name="T38" fmla="*/ 12 w 38"/>
                <a:gd name="T39" fmla="*/ 31 h 41"/>
                <a:gd name="T40" fmla="*/ 20 w 38"/>
                <a:gd name="T41" fmla="*/ 34 h 41"/>
                <a:gd name="T42" fmla="*/ 25 w 38"/>
                <a:gd name="T43" fmla="*/ 33 h 41"/>
                <a:gd name="T44" fmla="*/ 29 w 38"/>
                <a:gd name="T45" fmla="*/ 31 h 41"/>
                <a:gd name="T46" fmla="*/ 29 w 38"/>
                <a:gd name="T47" fmla="*/ 26 h 41"/>
                <a:gd name="T48" fmla="*/ 20 w 38"/>
                <a:gd name="T49" fmla="*/ 2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 h="41">
                  <a:moveTo>
                    <a:pt x="20" y="26"/>
                  </a:moveTo>
                  <a:cubicBezTo>
                    <a:pt x="20" y="19"/>
                    <a:pt x="20" y="19"/>
                    <a:pt x="20" y="19"/>
                  </a:cubicBezTo>
                  <a:cubicBezTo>
                    <a:pt x="38" y="19"/>
                    <a:pt x="38" y="19"/>
                    <a:pt x="38" y="19"/>
                  </a:cubicBezTo>
                  <a:cubicBezTo>
                    <a:pt x="38" y="35"/>
                    <a:pt x="38" y="35"/>
                    <a:pt x="38" y="35"/>
                  </a:cubicBezTo>
                  <a:cubicBezTo>
                    <a:pt x="36" y="36"/>
                    <a:pt x="33" y="38"/>
                    <a:pt x="30" y="39"/>
                  </a:cubicBezTo>
                  <a:cubicBezTo>
                    <a:pt x="27" y="40"/>
                    <a:pt x="24" y="41"/>
                    <a:pt x="21" y="41"/>
                  </a:cubicBezTo>
                  <a:cubicBezTo>
                    <a:pt x="16" y="41"/>
                    <a:pt x="13" y="40"/>
                    <a:pt x="10" y="38"/>
                  </a:cubicBezTo>
                  <a:cubicBezTo>
                    <a:pt x="6" y="37"/>
                    <a:pt x="4" y="34"/>
                    <a:pt x="3" y="31"/>
                  </a:cubicBezTo>
                  <a:cubicBezTo>
                    <a:pt x="1" y="28"/>
                    <a:pt x="0" y="24"/>
                    <a:pt x="0" y="20"/>
                  </a:cubicBezTo>
                  <a:cubicBezTo>
                    <a:pt x="0" y="16"/>
                    <a:pt x="1" y="12"/>
                    <a:pt x="3" y="9"/>
                  </a:cubicBezTo>
                  <a:cubicBezTo>
                    <a:pt x="5" y="6"/>
                    <a:pt x="7" y="3"/>
                    <a:pt x="11" y="2"/>
                  </a:cubicBezTo>
                  <a:cubicBezTo>
                    <a:pt x="13" y="0"/>
                    <a:pt x="16" y="0"/>
                    <a:pt x="20" y="0"/>
                  </a:cubicBezTo>
                  <a:cubicBezTo>
                    <a:pt x="25" y="0"/>
                    <a:pt x="29" y="1"/>
                    <a:pt x="32" y="3"/>
                  </a:cubicBezTo>
                  <a:cubicBezTo>
                    <a:pt x="34" y="5"/>
                    <a:pt x="36" y="8"/>
                    <a:pt x="37" y="11"/>
                  </a:cubicBezTo>
                  <a:cubicBezTo>
                    <a:pt x="29" y="13"/>
                    <a:pt x="29" y="13"/>
                    <a:pt x="29" y="13"/>
                  </a:cubicBezTo>
                  <a:cubicBezTo>
                    <a:pt x="29" y="11"/>
                    <a:pt x="27" y="9"/>
                    <a:pt x="26" y="8"/>
                  </a:cubicBezTo>
                  <a:cubicBezTo>
                    <a:pt x="24" y="7"/>
                    <a:pt x="22" y="7"/>
                    <a:pt x="20" y="7"/>
                  </a:cubicBezTo>
                  <a:cubicBezTo>
                    <a:pt x="17" y="7"/>
                    <a:pt x="14" y="8"/>
                    <a:pt x="12" y="10"/>
                  </a:cubicBezTo>
                  <a:cubicBezTo>
                    <a:pt x="10" y="12"/>
                    <a:pt x="9" y="16"/>
                    <a:pt x="9" y="20"/>
                  </a:cubicBezTo>
                  <a:cubicBezTo>
                    <a:pt x="9" y="25"/>
                    <a:pt x="10" y="28"/>
                    <a:pt x="12" y="31"/>
                  </a:cubicBezTo>
                  <a:cubicBezTo>
                    <a:pt x="14" y="33"/>
                    <a:pt x="17" y="34"/>
                    <a:pt x="20" y="34"/>
                  </a:cubicBezTo>
                  <a:cubicBezTo>
                    <a:pt x="22" y="34"/>
                    <a:pt x="23" y="34"/>
                    <a:pt x="25" y="33"/>
                  </a:cubicBezTo>
                  <a:cubicBezTo>
                    <a:pt x="27" y="32"/>
                    <a:pt x="28" y="32"/>
                    <a:pt x="29" y="31"/>
                  </a:cubicBezTo>
                  <a:cubicBezTo>
                    <a:pt x="29" y="26"/>
                    <a:pt x="29" y="26"/>
                    <a:pt x="29" y="26"/>
                  </a:cubicBezTo>
                  <a:lnTo>
                    <a:pt x="20"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117" name="iṧḷídè">
              <a:extLst>
                <a:ext uri="{FF2B5EF4-FFF2-40B4-BE49-F238E27FC236}">
                  <a16:creationId xmlns:a16="http://schemas.microsoft.com/office/drawing/2014/main" id="{BAD8B380-DE2C-46EB-9549-3123D2EC03F2}"/>
                </a:ext>
              </a:extLst>
            </p:cNvPr>
            <p:cNvSpPr/>
            <p:nvPr/>
          </p:nvSpPr>
          <p:spPr bwMode="auto">
            <a:xfrm>
              <a:off x="4937888" y="1624325"/>
              <a:ext cx="72888" cy="94615"/>
            </a:xfrm>
            <a:custGeom>
              <a:avLst/>
              <a:gdLst>
                <a:gd name="T0" fmla="*/ 0 w 32"/>
                <a:gd name="T1" fmla="*/ 0 h 41"/>
                <a:gd name="T2" fmla="*/ 9 w 32"/>
                <a:gd name="T3" fmla="*/ 0 h 41"/>
                <a:gd name="T4" fmla="*/ 9 w 32"/>
                <a:gd name="T5" fmla="*/ 22 h 41"/>
                <a:gd name="T6" fmla="*/ 9 w 32"/>
                <a:gd name="T7" fmla="*/ 29 h 41"/>
                <a:gd name="T8" fmla="*/ 11 w 32"/>
                <a:gd name="T9" fmla="*/ 33 h 41"/>
                <a:gd name="T10" fmla="*/ 17 w 32"/>
                <a:gd name="T11" fmla="*/ 34 h 41"/>
                <a:gd name="T12" fmla="*/ 22 w 32"/>
                <a:gd name="T13" fmla="*/ 33 h 41"/>
                <a:gd name="T14" fmla="*/ 24 w 32"/>
                <a:gd name="T15" fmla="*/ 29 h 41"/>
                <a:gd name="T16" fmla="*/ 24 w 32"/>
                <a:gd name="T17" fmla="*/ 22 h 41"/>
                <a:gd name="T18" fmla="*/ 24 w 32"/>
                <a:gd name="T19" fmla="*/ 0 h 41"/>
                <a:gd name="T20" fmla="*/ 32 w 32"/>
                <a:gd name="T21" fmla="*/ 0 h 41"/>
                <a:gd name="T22" fmla="*/ 32 w 32"/>
                <a:gd name="T23" fmla="*/ 21 h 41"/>
                <a:gd name="T24" fmla="*/ 32 w 32"/>
                <a:gd name="T25" fmla="*/ 32 h 41"/>
                <a:gd name="T26" fmla="*/ 29 w 32"/>
                <a:gd name="T27" fmla="*/ 37 h 41"/>
                <a:gd name="T28" fmla="*/ 25 w 32"/>
                <a:gd name="T29" fmla="*/ 40 h 41"/>
                <a:gd name="T30" fmla="*/ 17 w 32"/>
                <a:gd name="T31" fmla="*/ 41 h 41"/>
                <a:gd name="T32" fmla="*/ 8 w 32"/>
                <a:gd name="T33" fmla="*/ 40 h 41"/>
                <a:gd name="T34" fmla="*/ 4 w 32"/>
                <a:gd name="T35" fmla="*/ 36 h 41"/>
                <a:gd name="T36" fmla="*/ 1 w 32"/>
                <a:gd name="T37" fmla="*/ 32 h 41"/>
                <a:gd name="T38" fmla="*/ 0 w 32"/>
                <a:gd name="T39" fmla="*/ 22 h 41"/>
                <a:gd name="T40" fmla="*/ 0 w 32"/>
                <a:gd name="T41"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 h="41">
                  <a:moveTo>
                    <a:pt x="0" y="0"/>
                  </a:moveTo>
                  <a:cubicBezTo>
                    <a:pt x="9" y="0"/>
                    <a:pt x="9" y="0"/>
                    <a:pt x="9" y="0"/>
                  </a:cubicBezTo>
                  <a:cubicBezTo>
                    <a:pt x="9" y="22"/>
                    <a:pt x="9" y="22"/>
                    <a:pt x="9" y="22"/>
                  </a:cubicBezTo>
                  <a:cubicBezTo>
                    <a:pt x="9" y="25"/>
                    <a:pt x="9" y="28"/>
                    <a:pt x="9" y="29"/>
                  </a:cubicBezTo>
                  <a:cubicBezTo>
                    <a:pt x="9" y="30"/>
                    <a:pt x="10" y="32"/>
                    <a:pt x="11" y="33"/>
                  </a:cubicBezTo>
                  <a:cubicBezTo>
                    <a:pt x="13" y="34"/>
                    <a:pt x="14" y="34"/>
                    <a:pt x="17" y="34"/>
                  </a:cubicBezTo>
                  <a:cubicBezTo>
                    <a:pt x="19" y="34"/>
                    <a:pt x="21" y="34"/>
                    <a:pt x="22" y="33"/>
                  </a:cubicBezTo>
                  <a:cubicBezTo>
                    <a:pt x="23" y="32"/>
                    <a:pt x="24" y="31"/>
                    <a:pt x="24" y="29"/>
                  </a:cubicBezTo>
                  <a:cubicBezTo>
                    <a:pt x="24" y="28"/>
                    <a:pt x="24" y="26"/>
                    <a:pt x="24" y="22"/>
                  </a:cubicBezTo>
                  <a:cubicBezTo>
                    <a:pt x="24" y="0"/>
                    <a:pt x="24" y="0"/>
                    <a:pt x="24" y="0"/>
                  </a:cubicBezTo>
                  <a:cubicBezTo>
                    <a:pt x="32" y="0"/>
                    <a:pt x="32" y="0"/>
                    <a:pt x="32" y="0"/>
                  </a:cubicBezTo>
                  <a:cubicBezTo>
                    <a:pt x="32" y="21"/>
                    <a:pt x="32" y="21"/>
                    <a:pt x="32" y="21"/>
                  </a:cubicBezTo>
                  <a:cubicBezTo>
                    <a:pt x="32" y="26"/>
                    <a:pt x="32" y="30"/>
                    <a:pt x="32" y="32"/>
                  </a:cubicBezTo>
                  <a:cubicBezTo>
                    <a:pt x="31" y="34"/>
                    <a:pt x="30" y="35"/>
                    <a:pt x="29" y="37"/>
                  </a:cubicBezTo>
                  <a:cubicBezTo>
                    <a:pt x="28" y="38"/>
                    <a:pt x="27" y="39"/>
                    <a:pt x="25" y="40"/>
                  </a:cubicBezTo>
                  <a:cubicBezTo>
                    <a:pt x="23" y="41"/>
                    <a:pt x="20" y="41"/>
                    <a:pt x="17" y="41"/>
                  </a:cubicBezTo>
                  <a:cubicBezTo>
                    <a:pt x="13" y="41"/>
                    <a:pt x="10" y="41"/>
                    <a:pt x="8" y="40"/>
                  </a:cubicBezTo>
                  <a:cubicBezTo>
                    <a:pt x="6" y="39"/>
                    <a:pt x="5" y="38"/>
                    <a:pt x="4" y="36"/>
                  </a:cubicBezTo>
                  <a:cubicBezTo>
                    <a:pt x="2" y="35"/>
                    <a:pt x="2" y="33"/>
                    <a:pt x="1" y="32"/>
                  </a:cubicBezTo>
                  <a:cubicBezTo>
                    <a:pt x="1" y="30"/>
                    <a:pt x="0" y="26"/>
                    <a:pt x="0" y="22"/>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118" name="ïṩḷíḍé">
              <a:extLst>
                <a:ext uri="{FF2B5EF4-FFF2-40B4-BE49-F238E27FC236}">
                  <a16:creationId xmlns:a16="http://schemas.microsoft.com/office/drawing/2014/main" id="{15A1DB5C-ED78-43CF-B349-875E88354D36}"/>
                </a:ext>
              </a:extLst>
            </p:cNvPr>
            <p:cNvSpPr/>
            <p:nvPr/>
          </p:nvSpPr>
          <p:spPr bwMode="auto">
            <a:xfrm>
              <a:off x="5038810" y="1624325"/>
              <a:ext cx="72888" cy="92512"/>
            </a:xfrm>
            <a:custGeom>
              <a:avLst/>
              <a:gdLst>
                <a:gd name="T0" fmla="*/ 0 w 104"/>
                <a:gd name="T1" fmla="*/ 132 h 132"/>
                <a:gd name="T2" fmla="*/ 0 w 104"/>
                <a:gd name="T3" fmla="*/ 0 h 132"/>
                <a:gd name="T4" fmla="*/ 26 w 104"/>
                <a:gd name="T5" fmla="*/ 0 h 132"/>
                <a:gd name="T6" fmla="*/ 78 w 104"/>
                <a:gd name="T7" fmla="*/ 89 h 132"/>
                <a:gd name="T8" fmla="*/ 78 w 104"/>
                <a:gd name="T9" fmla="*/ 0 h 132"/>
                <a:gd name="T10" fmla="*/ 104 w 104"/>
                <a:gd name="T11" fmla="*/ 0 h 132"/>
                <a:gd name="T12" fmla="*/ 104 w 104"/>
                <a:gd name="T13" fmla="*/ 132 h 132"/>
                <a:gd name="T14" fmla="*/ 78 w 104"/>
                <a:gd name="T15" fmla="*/ 132 h 132"/>
                <a:gd name="T16" fmla="*/ 23 w 104"/>
                <a:gd name="T17" fmla="*/ 46 h 132"/>
                <a:gd name="T18" fmla="*/ 23 w 104"/>
                <a:gd name="T19" fmla="*/ 132 h 132"/>
                <a:gd name="T20" fmla="*/ 0 w 104"/>
                <a:gd name="T21"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4" h="132">
                  <a:moveTo>
                    <a:pt x="0" y="132"/>
                  </a:moveTo>
                  <a:lnTo>
                    <a:pt x="0" y="0"/>
                  </a:lnTo>
                  <a:lnTo>
                    <a:pt x="26" y="0"/>
                  </a:lnTo>
                  <a:lnTo>
                    <a:pt x="78" y="89"/>
                  </a:lnTo>
                  <a:lnTo>
                    <a:pt x="78" y="0"/>
                  </a:lnTo>
                  <a:lnTo>
                    <a:pt x="104" y="0"/>
                  </a:lnTo>
                  <a:lnTo>
                    <a:pt x="104" y="132"/>
                  </a:lnTo>
                  <a:lnTo>
                    <a:pt x="78" y="132"/>
                  </a:lnTo>
                  <a:lnTo>
                    <a:pt x="23" y="46"/>
                  </a:lnTo>
                  <a:lnTo>
                    <a:pt x="23" y="132"/>
                  </a:lnTo>
                  <a:lnTo>
                    <a:pt x="0" y="1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119" name="ï$liḓê">
              <a:extLst>
                <a:ext uri="{FF2B5EF4-FFF2-40B4-BE49-F238E27FC236}">
                  <a16:creationId xmlns:a16="http://schemas.microsoft.com/office/drawing/2014/main" id="{C9E4F15F-2C0D-4989-B0ED-9444FA130B53}"/>
                </a:ext>
              </a:extLst>
            </p:cNvPr>
            <p:cNvSpPr/>
            <p:nvPr/>
          </p:nvSpPr>
          <p:spPr bwMode="auto">
            <a:xfrm>
              <a:off x="5136929" y="1624325"/>
              <a:ext cx="18923" cy="925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chemeClr val="accent1"/>
                </a:solidFill>
              </a:endParaRPr>
            </a:p>
          </p:txBody>
        </p:sp>
        <p:sp>
          <p:nvSpPr>
            <p:cNvPr id="120" name="iṩlidè">
              <a:extLst>
                <a:ext uri="{FF2B5EF4-FFF2-40B4-BE49-F238E27FC236}">
                  <a16:creationId xmlns:a16="http://schemas.microsoft.com/office/drawing/2014/main" id="{CCFE3F8F-1F28-43A9-8EF7-0FB855738A3C}"/>
                </a:ext>
              </a:extLst>
            </p:cNvPr>
            <p:cNvSpPr/>
            <p:nvPr/>
          </p:nvSpPr>
          <p:spPr bwMode="auto">
            <a:xfrm>
              <a:off x="5171271" y="1624325"/>
              <a:ext cx="84803" cy="92512"/>
            </a:xfrm>
            <a:custGeom>
              <a:avLst/>
              <a:gdLst>
                <a:gd name="T0" fmla="*/ 46 w 121"/>
                <a:gd name="T1" fmla="*/ 132 h 132"/>
                <a:gd name="T2" fmla="*/ 0 w 121"/>
                <a:gd name="T3" fmla="*/ 0 h 132"/>
                <a:gd name="T4" fmla="*/ 30 w 121"/>
                <a:gd name="T5" fmla="*/ 0 h 132"/>
                <a:gd name="T6" fmla="*/ 63 w 121"/>
                <a:gd name="T7" fmla="*/ 99 h 132"/>
                <a:gd name="T8" fmla="*/ 92 w 121"/>
                <a:gd name="T9" fmla="*/ 0 h 132"/>
                <a:gd name="T10" fmla="*/ 121 w 121"/>
                <a:gd name="T11" fmla="*/ 0 h 132"/>
                <a:gd name="T12" fmla="*/ 76 w 121"/>
                <a:gd name="T13" fmla="*/ 132 h 132"/>
                <a:gd name="T14" fmla="*/ 46 w 121"/>
                <a:gd name="T15" fmla="*/ 132 h 1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1" h="132">
                  <a:moveTo>
                    <a:pt x="46" y="132"/>
                  </a:moveTo>
                  <a:lnTo>
                    <a:pt x="0" y="0"/>
                  </a:lnTo>
                  <a:lnTo>
                    <a:pt x="30" y="0"/>
                  </a:lnTo>
                  <a:lnTo>
                    <a:pt x="63" y="99"/>
                  </a:lnTo>
                  <a:lnTo>
                    <a:pt x="92" y="0"/>
                  </a:lnTo>
                  <a:lnTo>
                    <a:pt x="121" y="0"/>
                  </a:lnTo>
                  <a:lnTo>
                    <a:pt x="76" y="132"/>
                  </a:lnTo>
                  <a:lnTo>
                    <a:pt x="46" y="1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121" name="íṧļîḓé">
              <a:extLst>
                <a:ext uri="{FF2B5EF4-FFF2-40B4-BE49-F238E27FC236}">
                  <a16:creationId xmlns:a16="http://schemas.microsoft.com/office/drawing/2014/main" id="{0F524FE5-C68E-4DC5-BA11-69FDAB3BC930}"/>
                </a:ext>
              </a:extLst>
            </p:cNvPr>
            <p:cNvSpPr/>
            <p:nvPr/>
          </p:nvSpPr>
          <p:spPr bwMode="auto">
            <a:xfrm>
              <a:off x="5272193" y="1624325"/>
              <a:ext cx="71487" cy="92512"/>
            </a:xfrm>
            <a:custGeom>
              <a:avLst/>
              <a:gdLst>
                <a:gd name="T0" fmla="*/ 0 w 102"/>
                <a:gd name="T1" fmla="*/ 132 h 132"/>
                <a:gd name="T2" fmla="*/ 0 w 102"/>
                <a:gd name="T3" fmla="*/ 0 h 132"/>
                <a:gd name="T4" fmla="*/ 99 w 102"/>
                <a:gd name="T5" fmla="*/ 0 h 132"/>
                <a:gd name="T6" fmla="*/ 99 w 102"/>
                <a:gd name="T7" fmla="*/ 23 h 132"/>
                <a:gd name="T8" fmla="*/ 27 w 102"/>
                <a:gd name="T9" fmla="*/ 23 h 132"/>
                <a:gd name="T10" fmla="*/ 27 w 102"/>
                <a:gd name="T11" fmla="*/ 53 h 132"/>
                <a:gd name="T12" fmla="*/ 92 w 102"/>
                <a:gd name="T13" fmla="*/ 53 h 132"/>
                <a:gd name="T14" fmla="*/ 92 w 102"/>
                <a:gd name="T15" fmla="*/ 76 h 132"/>
                <a:gd name="T16" fmla="*/ 27 w 102"/>
                <a:gd name="T17" fmla="*/ 76 h 132"/>
                <a:gd name="T18" fmla="*/ 27 w 102"/>
                <a:gd name="T19" fmla="*/ 112 h 132"/>
                <a:gd name="T20" fmla="*/ 102 w 102"/>
                <a:gd name="T21" fmla="*/ 112 h 132"/>
                <a:gd name="T22" fmla="*/ 102 w 102"/>
                <a:gd name="T23" fmla="*/ 132 h 132"/>
                <a:gd name="T24" fmla="*/ 0 w 102"/>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2" h="132">
                  <a:moveTo>
                    <a:pt x="0" y="132"/>
                  </a:moveTo>
                  <a:lnTo>
                    <a:pt x="0" y="0"/>
                  </a:lnTo>
                  <a:lnTo>
                    <a:pt x="99" y="0"/>
                  </a:lnTo>
                  <a:lnTo>
                    <a:pt x="99" y="23"/>
                  </a:lnTo>
                  <a:lnTo>
                    <a:pt x="27" y="23"/>
                  </a:lnTo>
                  <a:lnTo>
                    <a:pt x="27" y="53"/>
                  </a:lnTo>
                  <a:lnTo>
                    <a:pt x="92" y="53"/>
                  </a:lnTo>
                  <a:lnTo>
                    <a:pt x="92" y="76"/>
                  </a:lnTo>
                  <a:lnTo>
                    <a:pt x="27" y="76"/>
                  </a:lnTo>
                  <a:lnTo>
                    <a:pt x="27" y="112"/>
                  </a:lnTo>
                  <a:lnTo>
                    <a:pt x="102" y="112"/>
                  </a:lnTo>
                  <a:lnTo>
                    <a:pt x="102" y="132"/>
                  </a:lnTo>
                  <a:lnTo>
                    <a:pt x="0" y="1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122" name="iṩḻîḑè">
              <a:extLst>
                <a:ext uri="{FF2B5EF4-FFF2-40B4-BE49-F238E27FC236}">
                  <a16:creationId xmlns:a16="http://schemas.microsoft.com/office/drawing/2014/main" id="{9C221F4E-BE26-451E-8E09-B138E608BEBA}"/>
                </a:ext>
              </a:extLst>
            </p:cNvPr>
            <p:cNvSpPr/>
            <p:nvPr/>
          </p:nvSpPr>
          <p:spPr bwMode="auto">
            <a:xfrm>
              <a:off x="5366808" y="1624325"/>
              <a:ext cx="79897" cy="92512"/>
            </a:xfrm>
            <a:custGeom>
              <a:avLst/>
              <a:gdLst>
                <a:gd name="T0" fmla="*/ 0 w 35"/>
                <a:gd name="T1" fmla="*/ 40 h 40"/>
                <a:gd name="T2" fmla="*/ 0 w 35"/>
                <a:gd name="T3" fmla="*/ 0 h 40"/>
                <a:gd name="T4" fmla="*/ 17 w 35"/>
                <a:gd name="T5" fmla="*/ 0 h 40"/>
                <a:gd name="T6" fmla="*/ 26 w 35"/>
                <a:gd name="T7" fmla="*/ 1 h 40"/>
                <a:gd name="T8" fmla="*/ 30 w 35"/>
                <a:gd name="T9" fmla="*/ 5 h 40"/>
                <a:gd name="T10" fmla="*/ 32 w 35"/>
                <a:gd name="T11" fmla="*/ 12 h 40"/>
                <a:gd name="T12" fmla="*/ 30 w 35"/>
                <a:gd name="T13" fmla="*/ 19 h 40"/>
                <a:gd name="T14" fmla="*/ 22 w 35"/>
                <a:gd name="T15" fmla="*/ 23 h 40"/>
                <a:gd name="T16" fmla="*/ 26 w 35"/>
                <a:gd name="T17" fmla="*/ 26 h 40"/>
                <a:gd name="T18" fmla="*/ 31 w 35"/>
                <a:gd name="T19" fmla="*/ 33 h 40"/>
                <a:gd name="T20" fmla="*/ 35 w 35"/>
                <a:gd name="T21" fmla="*/ 40 h 40"/>
                <a:gd name="T22" fmla="*/ 26 w 35"/>
                <a:gd name="T23" fmla="*/ 40 h 40"/>
                <a:gd name="T24" fmla="*/ 20 w 35"/>
                <a:gd name="T25" fmla="*/ 32 h 40"/>
                <a:gd name="T26" fmla="*/ 16 w 35"/>
                <a:gd name="T27" fmla="*/ 26 h 40"/>
                <a:gd name="T28" fmla="*/ 13 w 35"/>
                <a:gd name="T29" fmla="*/ 24 h 40"/>
                <a:gd name="T30" fmla="*/ 9 w 35"/>
                <a:gd name="T31" fmla="*/ 24 h 40"/>
                <a:gd name="T32" fmla="*/ 8 w 35"/>
                <a:gd name="T33" fmla="*/ 24 h 40"/>
                <a:gd name="T34" fmla="*/ 8 w 35"/>
                <a:gd name="T35" fmla="*/ 40 h 40"/>
                <a:gd name="T36" fmla="*/ 0 w 35"/>
                <a:gd name="T37" fmla="*/ 40 h 40"/>
                <a:gd name="T38" fmla="*/ 8 w 35"/>
                <a:gd name="T39" fmla="*/ 17 h 40"/>
                <a:gd name="T40" fmla="*/ 14 w 35"/>
                <a:gd name="T41" fmla="*/ 17 h 40"/>
                <a:gd name="T42" fmla="*/ 21 w 35"/>
                <a:gd name="T43" fmla="*/ 17 h 40"/>
                <a:gd name="T44" fmla="*/ 23 w 35"/>
                <a:gd name="T45" fmla="*/ 15 h 40"/>
                <a:gd name="T46" fmla="*/ 24 w 35"/>
                <a:gd name="T47" fmla="*/ 12 h 40"/>
                <a:gd name="T48" fmla="*/ 23 w 35"/>
                <a:gd name="T49" fmla="*/ 9 h 40"/>
                <a:gd name="T50" fmla="*/ 20 w 35"/>
                <a:gd name="T51" fmla="*/ 7 h 40"/>
                <a:gd name="T52" fmla="*/ 14 w 35"/>
                <a:gd name="T53" fmla="*/ 7 h 40"/>
                <a:gd name="T54" fmla="*/ 8 w 35"/>
                <a:gd name="T55" fmla="*/ 7 h 40"/>
                <a:gd name="T56" fmla="*/ 8 w 35"/>
                <a:gd name="T57" fmla="*/ 17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 h="40">
                  <a:moveTo>
                    <a:pt x="0" y="40"/>
                  </a:moveTo>
                  <a:cubicBezTo>
                    <a:pt x="0" y="0"/>
                    <a:pt x="0" y="0"/>
                    <a:pt x="0" y="0"/>
                  </a:cubicBezTo>
                  <a:cubicBezTo>
                    <a:pt x="17" y="0"/>
                    <a:pt x="17" y="0"/>
                    <a:pt x="17" y="0"/>
                  </a:cubicBezTo>
                  <a:cubicBezTo>
                    <a:pt x="21" y="0"/>
                    <a:pt x="24" y="1"/>
                    <a:pt x="26" y="1"/>
                  </a:cubicBezTo>
                  <a:cubicBezTo>
                    <a:pt x="28" y="2"/>
                    <a:pt x="29" y="3"/>
                    <a:pt x="30" y="5"/>
                  </a:cubicBezTo>
                  <a:cubicBezTo>
                    <a:pt x="32" y="7"/>
                    <a:pt x="32" y="9"/>
                    <a:pt x="32" y="12"/>
                  </a:cubicBezTo>
                  <a:cubicBezTo>
                    <a:pt x="32" y="15"/>
                    <a:pt x="31" y="17"/>
                    <a:pt x="30" y="19"/>
                  </a:cubicBezTo>
                  <a:cubicBezTo>
                    <a:pt x="28" y="21"/>
                    <a:pt x="25" y="22"/>
                    <a:pt x="22" y="23"/>
                  </a:cubicBezTo>
                  <a:cubicBezTo>
                    <a:pt x="23" y="24"/>
                    <a:pt x="25" y="25"/>
                    <a:pt x="26" y="26"/>
                  </a:cubicBezTo>
                  <a:cubicBezTo>
                    <a:pt x="27" y="27"/>
                    <a:pt x="29" y="29"/>
                    <a:pt x="31" y="33"/>
                  </a:cubicBezTo>
                  <a:cubicBezTo>
                    <a:pt x="35" y="40"/>
                    <a:pt x="35" y="40"/>
                    <a:pt x="35" y="40"/>
                  </a:cubicBezTo>
                  <a:cubicBezTo>
                    <a:pt x="26" y="40"/>
                    <a:pt x="26" y="40"/>
                    <a:pt x="26" y="40"/>
                  </a:cubicBezTo>
                  <a:cubicBezTo>
                    <a:pt x="20" y="32"/>
                    <a:pt x="20" y="32"/>
                    <a:pt x="20" y="32"/>
                  </a:cubicBezTo>
                  <a:cubicBezTo>
                    <a:pt x="18" y="29"/>
                    <a:pt x="17" y="27"/>
                    <a:pt x="16" y="26"/>
                  </a:cubicBezTo>
                  <a:cubicBezTo>
                    <a:pt x="15" y="25"/>
                    <a:pt x="14" y="24"/>
                    <a:pt x="13" y="24"/>
                  </a:cubicBezTo>
                  <a:cubicBezTo>
                    <a:pt x="12" y="24"/>
                    <a:pt x="11" y="24"/>
                    <a:pt x="9" y="24"/>
                  </a:cubicBezTo>
                  <a:cubicBezTo>
                    <a:pt x="8" y="24"/>
                    <a:pt x="8" y="24"/>
                    <a:pt x="8" y="24"/>
                  </a:cubicBezTo>
                  <a:cubicBezTo>
                    <a:pt x="8" y="40"/>
                    <a:pt x="8" y="40"/>
                    <a:pt x="8" y="40"/>
                  </a:cubicBezTo>
                  <a:cubicBezTo>
                    <a:pt x="0" y="40"/>
                    <a:pt x="0" y="40"/>
                    <a:pt x="0" y="40"/>
                  </a:cubicBezTo>
                  <a:close/>
                  <a:moveTo>
                    <a:pt x="8" y="17"/>
                  </a:moveTo>
                  <a:cubicBezTo>
                    <a:pt x="14" y="17"/>
                    <a:pt x="14" y="17"/>
                    <a:pt x="14" y="17"/>
                  </a:cubicBezTo>
                  <a:cubicBezTo>
                    <a:pt x="17" y="17"/>
                    <a:pt x="20" y="17"/>
                    <a:pt x="21" y="17"/>
                  </a:cubicBezTo>
                  <a:cubicBezTo>
                    <a:pt x="22" y="16"/>
                    <a:pt x="23" y="16"/>
                    <a:pt x="23" y="15"/>
                  </a:cubicBezTo>
                  <a:cubicBezTo>
                    <a:pt x="24" y="14"/>
                    <a:pt x="24" y="13"/>
                    <a:pt x="24" y="12"/>
                  </a:cubicBezTo>
                  <a:cubicBezTo>
                    <a:pt x="24" y="11"/>
                    <a:pt x="24" y="10"/>
                    <a:pt x="23" y="9"/>
                  </a:cubicBezTo>
                  <a:cubicBezTo>
                    <a:pt x="22" y="8"/>
                    <a:pt x="21" y="8"/>
                    <a:pt x="20" y="7"/>
                  </a:cubicBezTo>
                  <a:cubicBezTo>
                    <a:pt x="19" y="7"/>
                    <a:pt x="17" y="7"/>
                    <a:pt x="14" y="7"/>
                  </a:cubicBezTo>
                  <a:cubicBezTo>
                    <a:pt x="8" y="7"/>
                    <a:pt x="8" y="7"/>
                    <a:pt x="8" y="7"/>
                  </a:cubicBezTo>
                  <a:lnTo>
                    <a:pt x="8"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123" name="ïṣľíḑé">
              <a:extLst>
                <a:ext uri="{FF2B5EF4-FFF2-40B4-BE49-F238E27FC236}">
                  <a16:creationId xmlns:a16="http://schemas.microsoft.com/office/drawing/2014/main" id="{5E224FC8-17FC-4685-9D5C-4903011368EC}"/>
                </a:ext>
              </a:extLst>
            </p:cNvPr>
            <p:cNvSpPr/>
            <p:nvPr/>
          </p:nvSpPr>
          <p:spPr bwMode="auto">
            <a:xfrm>
              <a:off x="5460722" y="1624325"/>
              <a:ext cx="72888" cy="94615"/>
            </a:xfrm>
            <a:custGeom>
              <a:avLst/>
              <a:gdLst>
                <a:gd name="T0" fmla="*/ 0 w 32"/>
                <a:gd name="T1" fmla="*/ 27 h 41"/>
                <a:gd name="T2" fmla="*/ 8 w 32"/>
                <a:gd name="T3" fmla="*/ 27 h 41"/>
                <a:gd name="T4" fmla="*/ 11 w 32"/>
                <a:gd name="T5" fmla="*/ 32 h 41"/>
                <a:gd name="T6" fmla="*/ 16 w 32"/>
                <a:gd name="T7" fmla="*/ 34 h 41"/>
                <a:gd name="T8" fmla="*/ 22 w 32"/>
                <a:gd name="T9" fmla="*/ 33 h 41"/>
                <a:gd name="T10" fmla="*/ 24 w 32"/>
                <a:gd name="T11" fmla="*/ 29 h 41"/>
                <a:gd name="T12" fmla="*/ 23 w 32"/>
                <a:gd name="T13" fmla="*/ 26 h 41"/>
                <a:gd name="T14" fmla="*/ 21 w 32"/>
                <a:gd name="T15" fmla="*/ 25 h 41"/>
                <a:gd name="T16" fmla="*/ 14 w 32"/>
                <a:gd name="T17" fmla="*/ 23 h 41"/>
                <a:gd name="T18" fmla="*/ 5 w 32"/>
                <a:gd name="T19" fmla="*/ 19 h 41"/>
                <a:gd name="T20" fmla="*/ 1 w 32"/>
                <a:gd name="T21" fmla="*/ 11 h 41"/>
                <a:gd name="T22" fmla="*/ 3 w 32"/>
                <a:gd name="T23" fmla="*/ 5 h 41"/>
                <a:gd name="T24" fmla="*/ 8 w 32"/>
                <a:gd name="T25" fmla="*/ 1 h 41"/>
                <a:gd name="T26" fmla="*/ 16 w 32"/>
                <a:gd name="T27" fmla="*/ 0 h 41"/>
                <a:gd name="T28" fmla="*/ 27 w 32"/>
                <a:gd name="T29" fmla="*/ 3 h 41"/>
                <a:gd name="T30" fmla="*/ 31 w 32"/>
                <a:gd name="T31" fmla="*/ 12 h 41"/>
                <a:gd name="T32" fmla="*/ 23 w 32"/>
                <a:gd name="T33" fmla="*/ 12 h 41"/>
                <a:gd name="T34" fmla="*/ 21 w 32"/>
                <a:gd name="T35" fmla="*/ 8 h 41"/>
                <a:gd name="T36" fmla="*/ 16 w 32"/>
                <a:gd name="T37" fmla="*/ 6 h 41"/>
                <a:gd name="T38" fmla="*/ 10 w 32"/>
                <a:gd name="T39" fmla="*/ 8 h 41"/>
                <a:gd name="T40" fmla="*/ 9 w 32"/>
                <a:gd name="T41" fmla="*/ 10 h 41"/>
                <a:gd name="T42" fmla="*/ 10 w 32"/>
                <a:gd name="T43" fmla="*/ 13 h 41"/>
                <a:gd name="T44" fmla="*/ 18 w 32"/>
                <a:gd name="T45" fmla="*/ 15 h 41"/>
                <a:gd name="T46" fmla="*/ 26 w 32"/>
                <a:gd name="T47" fmla="*/ 18 h 41"/>
                <a:gd name="T48" fmla="*/ 31 w 32"/>
                <a:gd name="T49" fmla="*/ 22 h 41"/>
                <a:gd name="T50" fmla="*/ 32 w 32"/>
                <a:gd name="T51" fmla="*/ 29 h 41"/>
                <a:gd name="T52" fmla="*/ 30 w 32"/>
                <a:gd name="T53" fmla="*/ 35 h 41"/>
                <a:gd name="T54" fmla="*/ 25 w 32"/>
                <a:gd name="T55" fmla="*/ 40 h 41"/>
                <a:gd name="T56" fmla="*/ 16 w 32"/>
                <a:gd name="T57" fmla="*/ 41 h 41"/>
                <a:gd name="T58" fmla="*/ 5 w 32"/>
                <a:gd name="T59" fmla="*/ 38 h 41"/>
                <a:gd name="T60" fmla="*/ 0 w 32"/>
                <a:gd name="T61" fmla="*/ 27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2" h="41">
                  <a:moveTo>
                    <a:pt x="0" y="27"/>
                  </a:moveTo>
                  <a:cubicBezTo>
                    <a:pt x="8" y="27"/>
                    <a:pt x="8" y="27"/>
                    <a:pt x="8" y="27"/>
                  </a:cubicBezTo>
                  <a:cubicBezTo>
                    <a:pt x="8" y="29"/>
                    <a:pt x="9" y="31"/>
                    <a:pt x="11" y="32"/>
                  </a:cubicBezTo>
                  <a:cubicBezTo>
                    <a:pt x="12" y="34"/>
                    <a:pt x="14" y="34"/>
                    <a:pt x="16" y="34"/>
                  </a:cubicBezTo>
                  <a:cubicBezTo>
                    <a:pt x="19" y="34"/>
                    <a:pt x="21" y="34"/>
                    <a:pt x="22" y="33"/>
                  </a:cubicBezTo>
                  <a:cubicBezTo>
                    <a:pt x="24" y="31"/>
                    <a:pt x="24" y="30"/>
                    <a:pt x="24" y="29"/>
                  </a:cubicBezTo>
                  <a:cubicBezTo>
                    <a:pt x="24" y="28"/>
                    <a:pt x="24" y="27"/>
                    <a:pt x="23" y="26"/>
                  </a:cubicBezTo>
                  <a:cubicBezTo>
                    <a:pt x="23" y="26"/>
                    <a:pt x="22" y="25"/>
                    <a:pt x="21" y="25"/>
                  </a:cubicBezTo>
                  <a:cubicBezTo>
                    <a:pt x="20" y="24"/>
                    <a:pt x="17" y="24"/>
                    <a:pt x="14" y="23"/>
                  </a:cubicBezTo>
                  <a:cubicBezTo>
                    <a:pt x="10" y="22"/>
                    <a:pt x="7" y="20"/>
                    <a:pt x="5" y="19"/>
                  </a:cubicBezTo>
                  <a:cubicBezTo>
                    <a:pt x="3" y="17"/>
                    <a:pt x="1" y="14"/>
                    <a:pt x="1" y="11"/>
                  </a:cubicBezTo>
                  <a:cubicBezTo>
                    <a:pt x="1" y="9"/>
                    <a:pt x="2" y="7"/>
                    <a:pt x="3" y="5"/>
                  </a:cubicBezTo>
                  <a:cubicBezTo>
                    <a:pt x="4" y="3"/>
                    <a:pt x="6" y="2"/>
                    <a:pt x="8" y="1"/>
                  </a:cubicBezTo>
                  <a:cubicBezTo>
                    <a:pt x="10" y="0"/>
                    <a:pt x="13" y="0"/>
                    <a:pt x="16" y="0"/>
                  </a:cubicBezTo>
                  <a:cubicBezTo>
                    <a:pt x="21" y="0"/>
                    <a:pt x="25" y="1"/>
                    <a:pt x="27" y="3"/>
                  </a:cubicBezTo>
                  <a:cubicBezTo>
                    <a:pt x="30" y="5"/>
                    <a:pt x="31" y="8"/>
                    <a:pt x="31" y="12"/>
                  </a:cubicBezTo>
                  <a:cubicBezTo>
                    <a:pt x="23" y="12"/>
                    <a:pt x="23" y="12"/>
                    <a:pt x="23" y="12"/>
                  </a:cubicBezTo>
                  <a:cubicBezTo>
                    <a:pt x="23" y="10"/>
                    <a:pt x="22" y="9"/>
                    <a:pt x="21" y="8"/>
                  </a:cubicBezTo>
                  <a:cubicBezTo>
                    <a:pt x="20" y="7"/>
                    <a:pt x="18" y="6"/>
                    <a:pt x="16" y="6"/>
                  </a:cubicBezTo>
                  <a:cubicBezTo>
                    <a:pt x="13" y="6"/>
                    <a:pt x="12" y="7"/>
                    <a:pt x="10" y="8"/>
                  </a:cubicBezTo>
                  <a:cubicBezTo>
                    <a:pt x="9" y="8"/>
                    <a:pt x="9" y="9"/>
                    <a:pt x="9" y="10"/>
                  </a:cubicBezTo>
                  <a:cubicBezTo>
                    <a:pt x="9" y="11"/>
                    <a:pt x="9" y="12"/>
                    <a:pt x="10" y="13"/>
                  </a:cubicBezTo>
                  <a:cubicBezTo>
                    <a:pt x="11" y="14"/>
                    <a:pt x="14" y="14"/>
                    <a:pt x="18" y="15"/>
                  </a:cubicBezTo>
                  <a:cubicBezTo>
                    <a:pt x="22" y="16"/>
                    <a:pt x="24" y="17"/>
                    <a:pt x="26" y="18"/>
                  </a:cubicBezTo>
                  <a:cubicBezTo>
                    <a:pt x="28" y="19"/>
                    <a:pt x="30" y="21"/>
                    <a:pt x="31" y="22"/>
                  </a:cubicBezTo>
                  <a:cubicBezTo>
                    <a:pt x="32" y="24"/>
                    <a:pt x="32" y="26"/>
                    <a:pt x="32" y="29"/>
                  </a:cubicBezTo>
                  <a:cubicBezTo>
                    <a:pt x="32" y="31"/>
                    <a:pt x="32" y="33"/>
                    <a:pt x="30" y="35"/>
                  </a:cubicBezTo>
                  <a:cubicBezTo>
                    <a:pt x="29" y="37"/>
                    <a:pt x="27" y="39"/>
                    <a:pt x="25" y="40"/>
                  </a:cubicBezTo>
                  <a:cubicBezTo>
                    <a:pt x="23" y="41"/>
                    <a:pt x="20" y="41"/>
                    <a:pt x="16" y="41"/>
                  </a:cubicBezTo>
                  <a:cubicBezTo>
                    <a:pt x="11" y="41"/>
                    <a:pt x="7" y="40"/>
                    <a:pt x="5" y="38"/>
                  </a:cubicBezTo>
                  <a:cubicBezTo>
                    <a:pt x="2" y="35"/>
                    <a:pt x="0" y="32"/>
                    <a:pt x="0"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124" name="îşḻîḑè">
              <a:extLst>
                <a:ext uri="{FF2B5EF4-FFF2-40B4-BE49-F238E27FC236}">
                  <a16:creationId xmlns:a16="http://schemas.microsoft.com/office/drawing/2014/main" id="{D59B0977-B590-423D-B003-7A37D7D5072F}"/>
                </a:ext>
              </a:extLst>
            </p:cNvPr>
            <p:cNvSpPr/>
            <p:nvPr/>
          </p:nvSpPr>
          <p:spPr bwMode="auto">
            <a:xfrm>
              <a:off x="5556738" y="1624325"/>
              <a:ext cx="18222" cy="925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chemeClr val="accent1"/>
                </a:solidFill>
              </a:endParaRPr>
            </a:p>
          </p:txBody>
        </p:sp>
        <p:sp>
          <p:nvSpPr>
            <p:cNvPr id="125" name="iṣḷiḓê">
              <a:extLst>
                <a:ext uri="{FF2B5EF4-FFF2-40B4-BE49-F238E27FC236}">
                  <a16:creationId xmlns:a16="http://schemas.microsoft.com/office/drawing/2014/main" id="{D0B310D6-47B7-4C66-B3E6-38513746B440}"/>
                </a:ext>
              </a:extLst>
            </p:cNvPr>
            <p:cNvSpPr/>
            <p:nvPr/>
          </p:nvSpPr>
          <p:spPr bwMode="auto">
            <a:xfrm>
              <a:off x="5593182" y="1624325"/>
              <a:ext cx="73589" cy="92512"/>
            </a:xfrm>
            <a:custGeom>
              <a:avLst/>
              <a:gdLst>
                <a:gd name="T0" fmla="*/ 40 w 105"/>
                <a:gd name="T1" fmla="*/ 132 h 132"/>
                <a:gd name="T2" fmla="*/ 40 w 105"/>
                <a:gd name="T3" fmla="*/ 23 h 132"/>
                <a:gd name="T4" fmla="*/ 0 w 105"/>
                <a:gd name="T5" fmla="*/ 23 h 132"/>
                <a:gd name="T6" fmla="*/ 0 w 105"/>
                <a:gd name="T7" fmla="*/ 0 h 132"/>
                <a:gd name="T8" fmla="*/ 105 w 105"/>
                <a:gd name="T9" fmla="*/ 0 h 132"/>
                <a:gd name="T10" fmla="*/ 105 w 105"/>
                <a:gd name="T11" fmla="*/ 23 h 132"/>
                <a:gd name="T12" fmla="*/ 66 w 105"/>
                <a:gd name="T13" fmla="*/ 23 h 132"/>
                <a:gd name="T14" fmla="*/ 66 w 105"/>
                <a:gd name="T15" fmla="*/ 132 h 132"/>
                <a:gd name="T16" fmla="*/ 40 w 105"/>
                <a:gd name="T17"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 h="132">
                  <a:moveTo>
                    <a:pt x="40" y="132"/>
                  </a:moveTo>
                  <a:lnTo>
                    <a:pt x="40" y="23"/>
                  </a:lnTo>
                  <a:lnTo>
                    <a:pt x="0" y="23"/>
                  </a:lnTo>
                  <a:lnTo>
                    <a:pt x="0" y="0"/>
                  </a:lnTo>
                  <a:lnTo>
                    <a:pt x="105" y="0"/>
                  </a:lnTo>
                  <a:lnTo>
                    <a:pt x="105" y="23"/>
                  </a:lnTo>
                  <a:lnTo>
                    <a:pt x="66" y="23"/>
                  </a:lnTo>
                  <a:lnTo>
                    <a:pt x="66" y="132"/>
                  </a:lnTo>
                  <a:lnTo>
                    <a:pt x="40" y="1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126" name="işļídè">
              <a:extLst>
                <a:ext uri="{FF2B5EF4-FFF2-40B4-BE49-F238E27FC236}">
                  <a16:creationId xmlns:a16="http://schemas.microsoft.com/office/drawing/2014/main" id="{41E98826-FFF7-4209-B86F-5038C25269DC}"/>
                </a:ext>
              </a:extLst>
            </p:cNvPr>
            <p:cNvSpPr/>
            <p:nvPr/>
          </p:nvSpPr>
          <p:spPr bwMode="auto">
            <a:xfrm>
              <a:off x="5675882" y="1624325"/>
              <a:ext cx="84803" cy="92512"/>
            </a:xfrm>
            <a:custGeom>
              <a:avLst/>
              <a:gdLst>
                <a:gd name="T0" fmla="*/ 46 w 121"/>
                <a:gd name="T1" fmla="*/ 132 h 132"/>
                <a:gd name="T2" fmla="*/ 46 w 121"/>
                <a:gd name="T3" fmla="*/ 79 h 132"/>
                <a:gd name="T4" fmla="*/ 0 w 121"/>
                <a:gd name="T5" fmla="*/ 0 h 132"/>
                <a:gd name="T6" fmla="*/ 30 w 121"/>
                <a:gd name="T7" fmla="*/ 0 h 132"/>
                <a:gd name="T8" fmla="*/ 62 w 121"/>
                <a:gd name="T9" fmla="*/ 53 h 132"/>
                <a:gd name="T10" fmla="*/ 92 w 121"/>
                <a:gd name="T11" fmla="*/ 0 h 132"/>
                <a:gd name="T12" fmla="*/ 121 w 121"/>
                <a:gd name="T13" fmla="*/ 0 h 132"/>
                <a:gd name="T14" fmla="*/ 75 w 121"/>
                <a:gd name="T15" fmla="*/ 79 h 132"/>
                <a:gd name="T16" fmla="*/ 75 w 121"/>
                <a:gd name="T17" fmla="*/ 132 h 132"/>
                <a:gd name="T18" fmla="*/ 46 w 121"/>
                <a:gd name="T19"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32">
                  <a:moveTo>
                    <a:pt x="46" y="132"/>
                  </a:moveTo>
                  <a:lnTo>
                    <a:pt x="46" y="79"/>
                  </a:lnTo>
                  <a:lnTo>
                    <a:pt x="0" y="0"/>
                  </a:lnTo>
                  <a:lnTo>
                    <a:pt x="30" y="0"/>
                  </a:lnTo>
                  <a:lnTo>
                    <a:pt x="62" y="53"/>
                  </a:lnTo>
                  <a:lnTo>
                    <a:pt x="92" y="0"/>
                  </a:lnTo>
                  <a:lnTo>
                    <a:pt x="121" y="0"/>
                  </a:lnTo>
                  <a:lnTo>
                    <a:pt x="75" y="79"/>
                  </a:lnTo>
                  <a:lnTo>
                    <a:pt x="75" y="132"/>
                  </a:lnTo>
                  <a:lnTo>
                    <a:pt x="46" y="1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grpSp>
    </p:spTree>
    <p:extLst>
      <p:ext uri="{BB962C8B-B14F-4D97-AF65-F5344CB8AC3E}">
        <p14:creationId xmlns:p14="http://schemas.microsoft.com/office/powerpoint/2010/main" val="3301128934"/>
      </p:ext>
    </p:extLst>
  </p:cSld>
  <p:clrMapOvr>
    <a:masterClrMapping/>
  </p:clrMapOvr>
  <mc:AlternateContent xmlns:mc="http://schemas.openxmlformats.org/markup-compatibility/2006" xmlns:p14="http://schemas.microsoft.com/office/powerpoint/2010/main">
    <mc:Choice Requires="p14">
      <p:transition spd="slow">
        <p14:conveyor dir="l"/>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6_标题幻灯片">
    <p:spTree>
      <p:nvGrpSpPr>
        <p:cNvPr id="1" name=""/>
        <p:cNvGrpSpPr/>
        <p:nvPr/>
      </p:nvGrpSpPr>
      <p:grpSpPr>
        <a:xfrm>
          <a:off x="0" y="0"/>
          <a:ext cx="0" cy="0"/>
          <a:chOff x="0" y="0"/>
          <a:chExt cx="0" cy="0"/>
        </a:xfrm>
      </p:grpSpPr>
      <p:sp>
        <p:nvSpPr>
          <p:cNvPr id="7" name="Picture Placeholder 7"/>
          <p:cNvSpPr>
            <a:spLocks noGrp="1"/>
          </p:cNvSpPr>
          <p:nvPr>
            <p:ph type="pic" sz="quarter" idx="17"/>
          </p:nvPr>
        </p:nvSpPr>
        <p:spPr>
          <a:xfrm>
            <a:off x="0" y="1201410"/>
            <a:ext cx="9144000" cy="18811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lvl1pPr marL="0" indent="0">
              <a:buFontTx/>
              <a:buNone/>
              <a:defRPr lang="en-US" sz="1050">
                <a:solidFill>
                  <a:schemeClr val="tx1">
                    <a:lumMod val="85000"/>
                    <a:lumOff val="15000"/>
                  </a:schemeClr>
                </a:solidFill>
              </a:defRPr>
            </a:lvl1pPr>
          </a:lstStyle>
          <a:p>
            <a:pPr marL="0" lvl="0" algn="ctr"/>
            <a:endParaRPr lang="en-US"/>
          </a:p>
        </p:txBody>
      </p:sp>
      <p:sp>
        <p:nvSpPr>
          <p:cNvPr id="121" name="Slide Number Placeholder 5">
            <a:extLst>
              <a:ext uri="{FF2B5EF4-FFF2-40B4-BE49-F238E27FC236}">
                <a16:creationId xmlns:a16="http://schemas.microsoft.com/office/drawing/2014/main" id="{67C4579C-9306-4343-A176-B318B4BA3972}"/>
              </a:ext>
            </a:extLst>
          </p:cNvPr>
          <p:cNvSpPr>
            <a:spLocks noGrp="1"/>
          </p:cNvSpPr>
          <p:nvPr>
            <p:ph type="sldNum" sz="quarter" idx="12"/>
          </p:nvPr>
        </p:nvSpPr>
        <p:spPr>
          <a:xfrm>
            <a:off x="6855639" y="4748135"/>
            <a:ext cx="2057400" cy="273844"/>
          </a:xfrm>
        </p:spPr>
        <p:txBody>
          <a:bodyPr/>
          <a:lstStyle>
            <a:lvl1pPr>
              <a:defRPr sz="1100">
                <a:solidFill>
                  <a:schemeClr val="tx1">
                    <a:lumMod val="85000"/>
                    <a:lumOff val="15000"/>
                  </a:schemeClr>
                </a:solidFill>
                <a:latin typeface="+mj-ea"/>
                <a:ea typeface="+mj-ea"/>
              </a:defRPr>
            </a:lvl1pPr>
          </a:lstStyle>
          <a:p>
            <a:fld id="{ACBECEF1-1935-4692-9C86-5FD89D9EDF46}" type="slidenum">
              <a:rPr lang="zh-CN" altLang="en-US" smtClean="0"/>
              <a:pPr/>
              <a:t>‹#›</a:t>
            </a:fld>
            <a:endParaRPr lang="zh-CN" altLang="en-US"/>
          </a:p>
        </p:txBody>
      </p:sp>
      <p:grpSp>
        <p:nvGrpSpPr>
          <p:cNvPr id="31" name="组合 30">
            <a:extLst>
              <a:ext uri="{FF2B5EF4-FFF2-40B4-BE49-F238E27FC236}">
                <a16:creationId xmlns:a16="http://schemas.microsoft.com/office/drawing/2014/main" id="{FC8F5ACF-7AFE-47CC-8B18-9B90970749B1}"/>
              </a:ext>
            </a:extLst>
          </p:cNvPr>
          <p:cNvGrpSpPr/>
          <p:nvPr userDrawn="1"/>
        </p:nvGrpSpPr>
        <p:grpSpPr>
          <a:xfrm>
            <a:off x="207378" y="4666267"/>
            <a:ext cx="1253123" cy="407703"/>
            <a:chOff x="3302807" y="1034911"/>
            <a:chExt cx="2457878" cy="799669"/>
          </a:xfrm>
          <a:solidFill>
            <a:schemeClr val="accent1"/>
          </a:solidFill>
        </p:grpSpPr>
        <p:sp>
          <p:nvSpPr>
            <p:cNvPr id="32" name="íṡḷîḍê">
              <a:extLst>
                <a:ext uri="{FF2B5EF4-FFF2-40B4-BE49-F238E27FC236}">
                  <a16:creationId xmlns:a16="http://schemas.microsoft.com/office/drawing/2014/main" id="{AE22A737-0C3E-4C86-B6E7-D2A3C42937C8}"/>
                </a:ext>
              </a:extLst>
            </p:cNvPr>
            <p:cNvSpPr/>
            <p:nvPr/>
          </p:nvSpPr>
          <p:spPr bwMode="auto">
            <a:xfrm>
              <a:off x="3518669" y="1287918"/>
              <a:ext cx="364442" cy="336408"/>
            </a:xfrm>
            <a:custGeom>
              <a:avLst/>
              <a:gdLst>
                <a:gd name="T0" fmla="*/ 154 w 159"/>
                <a:gd name="T1" fmla="*/ 43 h 146"/>
                <a:gd name="T2" fmla="*/ 133 w 159"/>
                <a:gd name="T3" fmla="*/ 41 h 146"/>
                <a:gd name="T4" fmla="*/ 159 w 159"/>
                <a:gd name="T5" fmla="*/ 25 h 146"/>
                <a:gd name="T6" fmla="*/ 133 w 159"/>
                <a:gd name="T7" fmla="*/ 24 h 146"/>
                <a:gd name="T8" fmla="*/ 97 w 159"/>
                <a:gd name="T9" fmla="*/ 38 h 146"/>
                <a:gd name="T10" fmla="*/ 106 w 159"/>
                <a:gd name="T11" fmla="*/ 24 h 146"/>
                <a:gd name="T12" fmla="*/ 72 w 159"/>
                <a:gd name="T13" fmla="*/ 34 h 146"/>
                <a:gd name="T14" fmla="*/ 66 w 159"/>
                <a:gd name="T15" fmla="*/ 36 h 146"/>
                <a:gd name="T16" fmla="*/ 0 w 159"/>
                <a:gd name="T17" fmla="*/ 23 h 146"/>
                <a:gd name="T18" fmla="*/ 28 w 159"/>
                <a:gd name="T19" fmla="*/ 34 h 146"/>
                <a:gd name="T20" fmla="*/ 30 w 159"/>
                <a:gd name="T21" fmla="*/ 41 h 146"/>
                <a:gd name="T22" fmla="*/ 11 w 159"/>
                <a:gd name="T23" fmla="*/ 40 h 146"/>
                <a:gd name="T24" fmla="*/ 41 w 159"/>
                <a:gd name="T25" fmla="*/ 60 h 146"/>
                <a:gd name="T26" fmla="*/ 24 w 159"/>
                <a:gd name="T27" fmla="*/ 60 h 146"/>
                <a:gd name="T28" fmla="*/ 46 w 159"/>
                <a:gd name="T29" fmla="*/ 79 h 146"/>
                <a:gd name="T30" fmla="*/ 35 w 159"/>
                <a:gd name="T31" fmla="*/ 78 h 146"/>
                <a:gd name="T32" fmla="*/ 54 w 159"/>
                <a:gd name="T33" fmla="*/ 92 h 146"/>
                <a:gd name="T34" fmla="*/ 54 w 159"/>
                <a:gd name="T35" fmla="*/ 96 h 146"/>
                <a:gd name="T36" fmla="*/ 46 w 159"/>
                <a:gd name="T37" fmla="*/ 96 h 146"/>
                <a:gd name="T38" fmla="*/ 64 w 159"/>
                <a:gd name="T39" fmla="*/ 108 h 146"/>
                <a:gd name="T40" fmla="*/ 64 w 159"/>
                <a:gd name="T41" fmla="*/ 114 h 146"/>
                <a:gd name="T42" fmla="*/ 60 w 159"/>
                <a:gd name="T43" fmla="*/ 115 h 146"/>
                <a:gd name="T44" fmla="*/ 81 w 159"/>
                <a:gd name="T45" fmla="*/ 146 h 146"/>
                <a:gd name="T46" fmla="*/ 103 w 159"/>
                <a:gd name="T47" fmla="*/ 117 h 146"/>
                <a:gd name="T48" fmla="*/ 98 w 159"/>
                <a:gd name="T49" fmla="*/ 114 h 146"/>
                <a:gd name="T50" fmla="*/ 99 w 159"/>
                <a:gd name="T51" fmla="*/ 107 h 146"/>
                <a:gd name="T52" fmla="*/ 115 w 159"/>
                <a:gd name="T53" fmla="*/ 97 h 146"/>
                <a:gd name="T54" fmla="*/ 112 w 159"/>
                <a:gd name="T55" fmla="*/ 92 h 146"/>
                <a:gd name="T56" fmla="*/ 131 w 159"/>
                <a:gd name="T57" fmla="*/ 79 h 146"/>
                <a:gd name="T58" fmla="*/ 119 w 159"/>
                <a:gd name="T59" fmla="*/ 79 h 146"/>
                <a:gd name="T60" fmla="*/ 117 w 159"/>
                <a:gd name="T61" fmla="*/ 75 h 146"/>
                <a:gd name="T62" fmla="*/ 141 w 159"/>
                <a:gd name="T63" fmla="*/ 59 h 146"/>
                <a:gd name="T64" fmla="*/ 125 w 159"/>
                <a:gd name="T65" fmla="*/ 58 h 146"/>
                <a:gd name="T66" fmla="*/ 124 w 159"/>
                <a:gd name="T67" fmla="*/ 54 h 146"/>
                <a:gd name="T68" fmla="*/ 154 w 159"/>
                <a:gd name="T69" fmla="*/ 43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59" h="146">
                  <a:moveTo>
                    <a:pt x="154" y="43"/>
                  </a:moveTo>
                  <a:cubicBezTo>
                    <a:pt x="133" y="41"/>
                    <a:pt x="133" y="41"/>
                    <a:pt x="133" y="41"/>
                  </a:cubicBezTo>
                  <a:cubicBezTo>
                    <a:pt x="137" y="34"/>
                    <a:pt x="155" y="37"/>
                    <a:pt x="159" y="25"/>
                  </a:cubicBezTo>
                  <a:cubicBezTo>
                    <a:pt x="133" y="24"/>
                    <a:pt x="133" y="24"/>
                    <a:pt x="133" y="24"/>
                  </a:cubicBezTo>
                  <a:cubicBezTo>
                    <a:pt x="114" y="21"/>
                    <a:pt x="107" y="39"/>
                    <a:pt x="97" y="38"/>
                  </a:cubicBezTo>
                  <a:cubicBezTo>
                    <a:pt x="88" y="29"/>
                    <a:pt x="100" y="28"/>
                    <a:pt x="106" y="24"/>
                  </a:cubicBezTo>
                  <a:cubicBezTo>
                    <a:pt x="80" y="0"/>
                    <a:pt x="72" y="32"/>
                    <a:pt x="72" y="34"/>
                  </a:cubicBezTo>
                  <a:cubicBezTo>
                    <a:pt x="71" y="37"/>
                    <a:pt x="68" y="38"/>
                    <a:pt x="66" y="36"/>
                  </a:cubicBezTo>
                  <a:cubicBezTo>
                    <a:pt x="58" y="12"/>
                    <a:pt x="33" y="22"/>
                    <a:pt x="0" y="23"/>
                  </a:cubicBezTo>
                  <a:cubicBezTo>
                    <a:pt x="8" y="31"/>
                    <a:pt x="17" y="32"/>
                    <a:pt x="28" y="34"/>
                  </a:cubicBezTo>
                  <a:cubicBezTo>
                    <a:pt x="30" y="36"/>
                    <a:pt x="32" y="38"/>
                    <a:pt x="30" y="41"/>
                  </a:cubicBezTo>
                  <a:cubicBezTo>
                    <a:pt x="11" y="40"/>
                    <a:pt x="11" y="40"/>
                    <a:pt x="11" y="40"/>
                  </a:cubicBezTo>
                  <a:cubicBezTo>
                    <a:pt x="19" y="58"/>
                    <a:pt x="35" y="49"/>
                    <a:pt x="41" y="60"/>
                  </a:cubicBezTo>
                  <a:cubicBezTo>
                    <a:pt x="24" y="60"/>
                    <a:pt x="24" y="60"/>
                    <a:pt x="24" y="60"/>
                  </a:cubicBezTo>
                  <a:cubicBezTo>
                    <a:pt x="25" y="75"/>
                    <a:pt x="41" y="68"/>
                    <a:pt x="46" y="79"/>
                  </a:cubicBezTo>
                  <a:cubicBezTo>
                    <a:pt x="35" y="78"/>
                    <a:pt x="35" y="78"/>
                    <a:pt x="35" y="78"/>
                  </a:cubicBezTo>
                  <a:cubicBezTo>
                    <a:pt x="40" y="90"/>
                    <a:pt x="48" y="91"/>
                    <a:pt x="54" y="92"/>
                  </a:cubicBezTo>
                  <a:cubicBezTo>
                    <a:pt x="54" y="96"/>
                    <a:pt x="54" y="96"/>
                    <a:pt x="54" y="96"/>
                  </a:cubicBezTo>
                  <a:cubicBezTo>
                    <a:pt x="46" y="96"/>
                    <a:pt x="46" y="96"/>
                    <a:pt x="46" y="96"/>
                  </a:cubicBezTo>
                  <a:cubicBezTo>
                    <a:pt x="46" y="104"/>
                    <a:pt x="57" y="109"/>
                    <a:pt x="64" y="108"/>
                  </a:cubicBezTo>
                  <a:cubicBezTo>
                    <a:pt x="64" y="114"/>
                    <a:pt x="64" y="114"/>
                    <a:pt x="64" y="114"/>
                  </a:cubicBezTo>
                  <a:cubicBezTo>
                    <a:pt x="60" y="115"/>
                    <a:pt x="60" y="115"/>
                    <a:pt x="60" y="115"/>
                  </a:cubicBezTo>
                  <a:cubicBezTo>
                    <a:pt x="81" y="146"/>
                    <a:pt x="81" y="146"/>
                    <a:pt x="81" y="146"/>
                  </a:cubicBezTo>
                  <a:cubicBezTo>
                    <a:pt x="103" y="117"/>
                    <a:pt x="103" y="117"/>
                    <a:pt x="103" y="117"/>
                  </a:cubicBezTo>
                  <a:cubicBezTo>
                    <a:pt x="98" y="114"/>
                    <a:pt x="98" y="114"/>
                    <a:pt x="98" y="114"/>
                  </a:cubicBezTo>
                  <a:cubicBezTo>
                    <a:pt x="99" y="107"/>
                    <a:pt x="99" y="107"/>
                    <a:pt x="99" y="107"/>
                  </a:cubicBezTo>
                  <a:cubicBezTo>
                    <a:pt x="105" y="108"/>
                    <a:pt x="111" y="106"/>
                    <a:pt x="115" y="97"/>
                  </a:cubicBezTo>
                  <a:cubicBezTo>
                    <a:pt x="114" y="95"/>
                    <a:pt x="99" y="99"/>
                    <a:pt x="112" y="92"/>
                  </a:cubicBezTo>
                  <a:cubicBezTo>
                    <a:pt x="120" y="91"/>
                    <a:pt x="125" y="85"/>
                    <a:pt x="131" y="79"/>
                  </a:cubicBezTo>
                  <a:cubicBezTo>
                    <a:pt x="119" y="79"/>
                    <a:pt x="119" y="79"/>
                    <a:pt x="119" y="79"/>
                  </a:cubicBezTo>
                  <a:cubicBezTo>
                    <a:pt x="117" y="78"/>
                    <a:pt x="116" y="76"/>
                    <a:pt x="117" y="75"/>
                  </a:cubicBezTo>
                  <a:cubicBezTo>
                    <a:pt x="125" y="74"/>
                    <a:pt x="137" y="70"/>
                    <a:pt x="141" y="59"/>
                  </a:cubicBezTo>
                  <a:cubicBezTo>
                    <a:pt x="125" y="58"/>
                    <a:pt x="125" y="58"/>
                    <a:pt x="125" y="58"/>
                  </a:cubicBezTo>
                  <a:cubicBezTo>
                    <a:pt x="122" y="57"/>
                    <a:pt x="123" y="55"/>
                    <a:pt x="124" y="54"/>
                  </a:cubicBezTo>
                  <a:cubicBezTo>
                    <a:pt x="134" y="54"/>
                    <a:pt x="145" y="50"/>
                    <a:pt x="154"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33" name="íŝḻiḍè">
              <a:extLst>
                <a:ext uri="{FF2B5EF4-FFF2-40B4-BE49-F238E27FC236}">
                  <a16:creationId xmlns:a16="http://schemas.microsoft.com/office/drawing/2014/main" id="{1D32C6C4-A3A3-4247-B484-3C05D9F135AE}"/>
                </a:ext>
              </a:extLst>
            </p:cNvPr>
            <p:cNvSpPr/>
            <p:nvPr/>
          </p:nvSpPr>
          <p:spPr bwMode="auto">
            <a:xfrm>
              <a:off x="3344157" y="1504480"/>
              <a:ext cx="93914" cy="74290"/>
            </a:xfrm>
            <a:custGeom>
              <a:avLst/>
              <a:gdLst>
                <a:gd name="T0" fmla="*/ 6 w 41"/>
                <a:gd name="T1" fmla="*/ 15 h 32"/>
                <a:gd name="T2" fmla="*/ 9 w 41"/>
                <a:gd name="T3" fmla="*/ 16 h 32"/>
                <a:gd name="T4" fmla="*/ 37 w 41"/>
                <a:gd name="T5" fmla="*/ 18 h 32"/>
                <a:gd name="T6" fmla="*/ 41 w 41"/>
                <a:gd name="T7" fmla="*/ 16 h 32"/>
                <a:gd name="T8" fmla="*/ 32 w 41"/>
                <a:gd name="T9" fmla="*/ 0 h 32"/>
                <a:gd name="T10" fmla="*/ 28 w 41"/>
                <a:gd name="T11" fmla="*/ 1 h 32"/>
                <a:gd name="T12" fmla="*/ 35 w 41"/>
                <a:gd name="T13" fmla="*/ 14 h 32"/>
                <a:gd name="T14" fmla="*/ 30 w 41"/>
                <a:gd name="T15" fmla="*/ 13 h 32"/>
                <a:gd name="T16" fmla="*/ 4 w 41"/>
                <a:gd name="T17" fmla="*/ 12 h 32"/>
                <a:gd name="T18" fmla="*/ 0 w 41"/>
                <a:gd name="T19" fmla="*/ 14 h 32"/>
                <a:gd name="T20" fmla="*/ 10 w 41"/>
                <a:gd name="T21" fmla="*/ 32 h 32"/>
                <a:gd name="T22" fmla="*/ 14 w 41"/>
                <a:gd name="T23" fmla="*/ 30 h 32"/>
                <a:gd name="T24" fmla="*/ 6 w 41"/>
                <a:gd name="T25" fmla="*/ 1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 h="32">
                  <a:moveTo>
                    <a:pt x="6" y="15"/>
                  </a:moveTo>
                  <a:cubicBezTo>
                    <a:pt x="9" y="16"/>
                    <a:pt x="9" y="16"/>
                    <a:pt x="9" y="16"/>
                  </a:cubicBezTo>
                  <a:cubicBezTo>
                    <a:pt x="37" y="18"/>
                    <a:pt x="37" y="18"/>
                    <a:pt x="37" y="18"/>
                  </a:cubicBezTo>
                  <a:cubicBezTo>
                    <a:pt x="41" y="16"/>
                    <a:pt x="41" y="16"/>
                    <a:pt x="41" y="16"/>
                  </a:cubicBezTo>
                  <a:cubicBezTo>
                    <a:pt x="32" y="0"/>
                    <a:pt x="32" y="0"/>
                    <a:pt x="32" y="0"/>
                  </a:cubicBezTo>
                  <a:cubicBezTo>
                    <a:pt x="28" y="1"/>
                    <a:pt x="28" y="1"/>
                    <a:pt x="28" y="1"/>
                  </a:cubicBezTo>
                  <a:cubicBezTo>
                    <a:pt x="35" y="14"/>
                    <a:pt x="35" y="14"/>
                    <a:pt x="35" y="14"/>
                  </a:cubicBezTo>
                  <a:cubicBezTo>
                    <a:pt x="34" y="14"/>
                    <a:pt x="32" y="14"/>
                    <a:pt x="30" y="13"/>
                  </a:cubicBezTo>
                  <a:cubicBezTo>
                    <a:pt x="4" y="12"/>
                    <a:pt x="4" y="12"/>
                    <a:pt x="4" y="12"/>
                  </a:cubicBezTo>
                  <a:cubicBezTo>
                    <a:pt x="0" y="14"/>
                    <a:pt x="0" y="14"/>
                    <a:pt x="0" y="14"/>
                  </a:cubicBezTo>
                  <a:cubicBezTo>
                    <a:pt x="10" y="32"/>
                    <a:pt x="10" y="32"/>
                    <a:pt x="10" y="32"/>
                  </a:cubicBezTo>
                  <a:cubicBezTo>
                    <a:pt x="14" y="30"/>
                    <a:pt x="14" y="30"/>
                    <a:pt x="14" y="30"/>
                  </a:cubicBezTo>
                  <a:lnTo>
                    <a:pt x="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34" name="îS1iďê">
              <a:extLst>
                <a:ext uri="{FF2B5EF4-FFF2-40B4-BE49-F238E27FC236}">
                  <a16:creationId xmlns:a16="http://schemas.microsoft.com/office/drawing/2014/main" id="{3E578F01-A4D5-452C-B2A6-68E3286BEDD0}"/>
                </a:ext>
              </a:extLst>
            </p:cNvPr>
            <p:cNvSpPr/>
            <p:nvPr/>
          </p:nvSpPr>
          <p:spPr bwMode="auto">
            <a:xfrm>
              <a:off x="3369388" y="1550736"/>
              <a:ext cx="91811" cy="71487"/>
            </a:xfrm>
            <a:custGeom>
              <a:avLst/>
              <a:gdLst>
                <a:gd name="T0" fmla="*/ 128 w 131"/>
                <a:gd name="T1" fmla="*/ 46 h 102"/>
                <a:gd name="T2" fmla="*/ 85 w 131"/>
                <a:gd name="T3" fmla="*/ 66 h 102"/>
                <a:gd name="T4" fmla="*/ 66 w 131"/>
                <a:gd name="T5" fmla="*/ 30 h 102"/>
                <a:gd name="T6" fmla="*/ 108 w 131"/>
                <a:gd name="T7" fmla="*/ 10 h 102"/>
                <a:gd name="T8" fmla="*/ 105 w 131"/>
                <a:gd name="T9" fmla="*/ 0 h 102"/>
                <a:gd name="T10" fmla="*/ 0 w 131"/>
                <a:gd name="T11" fmla="*/ 46 h 102"/>
                <a:gd name="T12" fmla="*/ 7 w 131"/>
                <a:gd name="T13" fmla="*/ 56 h 102"/>
                <a:gd name="T14" fmla="*/ 56 w 131"/>
                <a:gd name="T15" fmla="*/ 33 h 102"/>
                <a:gd name="T16" fmla="*/ 72 w 131"/>
                <a:gd name="T17" fmla="*/ 73 h 102"/>
                <a:gd name="T18" fmla="*/ 23 w 131"/>
                <a:gd name="T19" fmla="*/ 92 h 102"/>
                <a:gd name="T20" fmla="*/ 30 w 131"/>
                <a:gd name="T21" fmla="*/ 102 h 102"/>
                <a:gd name="T22" fmla="*/ 131 w 131"/>
                <a:gd name="T23" fmla="*/ 56 h 102"/>
                <a:gd name="T24" fmla="*/ 128 w 131"/>
                <a:gd name="T25" fmla="*/ 46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1" h="102">
                  <a:moveTo>
                    <a:pt x="128" y="46"/>
                  </a:moveTo>
                  <a:lnTo>
                    <a:pt x="85" y="66"/>
                  </a:lnTo>
                  <a:lnTo>
                    <a:pt x="66" y="30"/>
                  </a:lnTo>
                  <a:lnTo>
                    <a:pt x="108" y="10"/>
                  </a:lnTo>
                  <a:lnTo>
                    <a:pt x="105" y="0"/>
                  </a:lnTo>
                  <a:lnTo>
                    <a:pt x="0" y="46"/>
                  </a:lnTo>
                  <a:lnTo>
                    <a:pt x="7" y="56"/>
                  </a:lnTo>
                  <a:lnTo>
                    <a:pt x="56" y="33"/>
                  </a:lnTo>
                  <a:lnTo>
                    <a:pt x="72" y="73"/>
                  </a:lnTo>
                  <a:lnTo>
                    <a:pt x="23" y="92"/>
                  </a:lnTo>
                  <a:lnTo>
                    <a:pt x="30" y="102"/>
                  </a:lnTo>
                  <a:lnTo>
                    <a:pt x="131" y="56"/>
                  </a:lnTo>
                  <a:lnTo>
                    <a:pt x="128" y="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35" name="i$ḷíḓe">
              <a:extLst>
                <a:ext uri="{FF2B5EF4-FFF2-40B4-BE49-F238E27FC236}">
                  <a16:creationId xmlns:a16="http://schemas.microsoft.com/office/drawing/2014/main" id="{A4BD5419-2CBC-4167-A4FF-74B48F3FA998}"/>
                </a:ext>
              </a:extLst>
            </p:cNvPr>
            <p:cNvSpPr/>
            <p:nvPr/>
          </p:nvSpPr>
          <p:spPr bwMode="auto">
            <a:xfrm>
              <a:off x="3394618" y="1599095"/>
              <a:ext cx="91811" cy="71487"/>
            </a:xfrm>
            <a:custGeom>
              <a:avLst/>
              <a:gdLst>
                <a:gd name="T0" fmla="*/ 72 w 131"/>
                <a:gd name="T1" fmla="*/ 76 h 102"/>
                <a:gd name="T2" fmla="*/ 85 w 131"/>
                <a:gd name="T3" fmla="*/ 69 h 102"/>
                <a:gd name="T4" fmla="*/ 66 w 131"/>
                <a:gd name="T5" fmla="*/ 30 h 102"/>
                <a:gd name="T6" fmla="*/ 98 w 131"/>
                <a:gd name="T7" fmla="*/ 17 h 102"/>
                <a:gd name="T8" fmla="*/ 118 w 131"/>
                <a:gd name="T9" fmla="*/ 56 h 102"/>
                <a:gd name="T10" fmla="*/ 131 w 131"/>
                <a:gd name="T11" fmla="*/ 53 h 102"/>
                <a:gd name="T12" fmla="*/ 105 w 131"/>
                <a:gd name="T13" fmla="*/ 0 h 102"/>
                <a:gd name="T14" fmla="*/ 0 w 131"/>
                <a:gd name="T15" fmla="*/ 50 h 102"/>
                <a:gd name="T16" fmla="*/ 30 w 131"/>
                <a:gd name="T17" fmla="*/ 102 h 102"/>
                <a:gd name="T18" fmla="*/ 39 w 131"/>
                <a:gd name="T19" fmla="*/ 96 h 102"/>
                <a:gd name="T20" fmla="*/ 20 w 131"/>
                <a:gd name="T21" fmla="*/ 53 h 102"/>
                <a:gd name="T22" fmla="*/ 52 w 131"/>
                <a:gd name="T23" fmla="*/ 36 h 102"/>
                <a:gd name="T24" fmla="*/ 72 w 131"/>
                <a:gd name="T25" fmla="*/ 76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1" h="102">
                  <a:moveTo>
                    <a:pt x="72" y="76"/>
                  </a:moveTo>
                  <a:lnTo>
                    <a:pt x="85" y="69"/>
                  </a:lnTo>
                  <a:lnTo>
                    <a:pt x="66" y="30"/>
                  </a:lnTo>
                  <a:lnTo>
                    <a:pt x="98" y="17"/>
                  </a:lnTo>
                  <a:lnTo>
                    <a:pt x="118" y="56"/>
                  </a:lnTo>
                  <a:lnTo>
                    <a:pt x="131" y="53"/>
                  </a:lnTo>
                  <a:lnTo>
                    <a:pt x="105" y="0"/>
                  </a:lnTo>
                  <a:lnTo>
                    <a:pt x="0" y="50"/>
                  </a:lnTo>
                  <a:lnTo>
                    <a:pt x="30" y="102"/>
                  </a:lnTo>
                  <a:lnTo>
                    <a:pt x="39" y="96"/>
                  </a:lnTo>
                  <a:lnTo>
                    <a:pt x="20" y="53"/>
                  </a:lnTo>
                  <a:lnTo>
                    <a:pt x="52" y="36"/>
                  </a:lnTo>
                  <a:lnTo>
                    <a:pt x="72" y="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36" name="îş1íḍé">
              <a:extLst>
                <a:ext uri="{FF2B5EF4-FFF2-40B4-BE49-F238E27FC236}">
                  <a16:creationId xmlns:a16="http://schemas.microsoft.com/office/drawing/2014/main" id="{B6251E37-1DC9-4D13-9BD0-C8E504E364F3}"/>
                </a:ext>
              </a:extLst>
            </p:cNvPr>
            <p:cNvSpPr/>
            <p:nvPr/>
          </p:nvSpPr>
          <p:spPr bwMode="auto">
            <a:xfrm>
              <a:off x="3431063" y="1647453"/>
              <a:ext cx="73589" cy="53265"/>
            </a:xfrm>
            <a:custGeom>
              <a:avLst/>
              <a:gdLst>
                <a:gd name="T0" fmla="*/ 32 w 32"/>
                <a:gd name="T1" fmla="*/ 3 h 23"/>
                <a:gd name="T2" fmla="*/ 30 w 32"/>
                <a:gd name="T3" fmla="*/ 0 h 23"/>
                <a:gd name="T4" fmla="*/ 13 w 32"/>
                <a:gd name="T5" fmla="*/ 16 h 23"/>
                <a:gd name="T6" fmla="*/ 10 w 32"/>
                <a:gd name="T7" fmla="*/ 19 h 23"/>
                <a:gd name="T8" fmla="*/ 7 w 32"/>
                <a:gd name="T9" fmla="*/ 20 h 23"/>
                <a:gd name="T10" fmla="*/ 5 w 32"/>
                <a:gd name="T11" fmla="*/ 19 h 23"/>
                <a:gd name="T12" fmla="*/ 4 w 32"/>
                <a:gd name="T13" fmla="*/ 16 h 23"/>
                <a:gd name="T14" fmla="*/ 7 w 32"/>
                <a:gd name="T15" fmla="*/ 11 h 23"/>
                <a:gd name="T16" fmla="*/ 5 w 32"/>
                <a:gd name="T17" fmla="*/ 10 h 23"/>
                <a:gd name="T18" fmla="*/ 0 w 32"/>
                <a:gd name="T19" fmla="*/ 16 h 23"/>
                <a:gd name="T20" fmla="*/ 2 w 32"/>
                <a:gd name="T21" fmla="*/ 21 h 23"/>
                <a:gd name="T22" fmla="*/ 6 w 32"/>
                <a:gd name="T23" fmla="*/ 23 h 23"/>
                <a:gd name="T24" fmla="*/ 10 w 32"/>
                <a:gd name="T25" fmla="*/ 22 h 23"/>
                <a:gd name="T26" fmla="*/ 15 w 32"/>
                <a:gd name="T27" fmla="*/ 18 h 23"/>
                <a:gd name="T28" fmla="*/ 32 w 32"/>
                <a:gd name="T29" fmla="*/ 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 h="23">
                  <a:moveTo>
                    <a:pt x="32" y="3"/>
                  </a:moveTo>
                  <a:cubicBezTo>
                    <a:pt x="30" y="0"/>
                    <a:pt x="30" y="0"/>
                    <a:pt x="30" y="0"/>
                  </a:cubicBezTo>
                  <a:cubicBezTo>
                    <a:pt x="13" y="16"/>
                    <a:pt x="13" y="16"/>
                    <a:pt x="13" y="16"/>
                  </a:cubicBezTo>
                  <a:cubicBezTo>
                    <a:pt x="11" y="18"/>
                    <a:pt x="10" y="19"/>
                    <a:pt x="10" y="19"/>
                  </a:cubicBezTo>
                  <a:cubicBezTo>
                    <a:pt x="9" y="19"/>
                    <a:pt x="8" y="20"/>
                    <a:pt x="7" y="20"/>
                  </a:cubicBezTo>
                  <a:cubicBezTo>
                    <a:pt x="6" y="20"/>
                    <a:pt x="6" y="19"/>
                    <a:pt x="5" y="19"/>
                  </a:cubicBezTo>
                  <a:cubicBezTo>
                    <a:pt x="4" y="18"/>
                    <a:pt x="4" y="17"/>
                    <a:pt x="4" y="16"/>
                  </a:cubicBezTo>
                  <a:cubicBezTo>
                    <a:pt x="4" y="15"/>
                    <a:pt x="6" y="13"/>
                    <a:pt x="7" y="11"/>
                  </a:cubicBezTo>
                  <a:cubicBezTo>
                    <a:pt x="5" y="10"/>
                    <a:pt x="5" y="10"/>
                    <a:pt x="5" y="10"/>
                  </a:cubicBezTo>
                  <a:cubicBezTo>
                    <a:pt x="2" y="12"/>
                    <a:pt x="1" y="14"/>
                    <a:pt x="0" y="16"/>
                  </a:cubicBezTo>
                  <a:cubicBezTo>
                    <a:pt x="0" y="18"/>
                    <a:pt x="1" y="20"/>
                    <a:pt x="2" y="21"/>
                  </a:cubicBezTo>
                  <a:cubicBezTo>
                    <a:pt x="3" y="22"/>
                    <a:pt x="4" y="23"/>
                    <a:pt x="6" y="23"/>
                  </a:cubicBezTo>
                  <a:cubicBezTo>
                    <a:pt x="7" y="23"/>
                    <a:pt x="9" y="23"/>
                    <a:pt x="10" y="22"/>
                  </a:cubicBezTo>
                  <a:cubicBezTo>
                    <a:pt x="12" y="22"/>
                    <a:pt x="13" y="20"/>
                    <a:pt x="15" y="18"/>
                  </a:cubicBezTo>
                  <a:lnTo>
                    <a:pt x="32"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37" name="išḻïde">
              <a:extLst>
                <a:ext uri="{FF2B5EF4-FFF2-40B4-BE49-F238E27FC236}">
                  <a16:creationId xmlns:a16="http://schemas.microsoft.com/office/drawing/2014/main" id="{4BAA1AC3-66B9-49B2-ACED-D6D7172EC282}"/>
                </a:ext>
              </a:extLst>
            </p:cNvPr>
            <p:cNvSpPr/>
            <p:nvPr/>
          </p:nvSpPr>
          <p:spPr bwMode="auto">
            <a:xfrm>
              <a:off x="3465404" y="1659368"/>
              <a:ext cx="60273" cy="59572"/>
            </a:xfrm>
            <a:custGeom>
              <a:avLst/>
              <a:gdLst>
                <a:gd name="T0" fmla="*/ 79 w 86"/>
                <a:gd name="T1" fmla="*/ 0 h 85"/>
                <a:gd name="T2" fmla="*/ 0 w 86"/>
                <a:gd name="T3" fmla="*/ 79 h 85"/>
                <a:gd name="T4" fmla="*/ 7 w 86"/>
                <a:gd name="T5" fmla="*/ 85 h 85"/>
                <a:gd name="T6" fmla="*/ 86 w 86"/>
                <a:gd name="T7" fmla="*/ 6 h 85"/>
                <a:gd name="T8" fmla="*/ 79 w 86"/>
                <a:gd name="T9" fmla="*/ 0 h 85"/>
              </a:gdLst>
              <a:ahLst/>
              <a:cxnLst>
                <a:cxn ang="0">
                  <a:pos x="T0" y="T1"/>
                </a:cxn>
                <a:cxn ang="0">
                  <a:pos x="T2" y="T3"/>
                </a:cxn>
                <a:cxn ang="0">
                  <a:pos x="T4" y="T5"/>
                </a:cxn>
                <a:cxn ang="0">
                  <a:pos x="T6" y="T7"/>
                </a:cxn>
                <a:cxn ang="0">
                  <a:pos x="T8" y="T9"/>
                </a:cxn>
              </a:cxnLst>
              <a:rect l="0" t="0" r="r" b="b"/>
              <a:pathLst>
                <a:path w="86" h="85">
                  <a:moveTo>
                    <a:pt x="79" y="0"/>
                  </a:moveTo>
                  <a:lnTo>
                    <a:pt x="0" y="79"/>
                  </a:lnTo>
                  <a:lnTo>
                    <a:pt x="7" y="85"/>
                  </a:lnTo>
                  <a:lnTo>
                    <a:pt x="86" y="6"/>
                  </a:lnTo>
                  <a:lnTo>
                    <a:pt x="7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38" name="ís1ïḓè">
              <a:extLst>
                <a:ext uri="{FF2B5EF4-FFF2-40B4-BE49-F238E27FC236}">
                  <a16:creationId xmlns:a16="http://schemas.microsoft.com/office/drawing/2014/main" id="{D25CC410-4803-47A1-A381-535EF397C8FF}"/>
                </a:ext>
              </a:extLst>
            </p:cNvPr>
            <p:cNvSpPr/>
            <p:nvPr/>
          </p:nvSpPr>
          <p:spPr bwMode="auto">
            <a:xfrm>
              <a:off x="3477319" y="1675487"/>
              <a:ext cx="73589" cy="80598"/>
            </a:xfrm>
            <a:custGeom>
              <a:avLst/>
              <a:gdLst>
                <a:gd name="T0" fmla="*/ 29 w 32"/>
                <a:gd name="T1" fmla="*/ 0 h 35"/>
                <a:gd name="T2" fmla="*/ 0 w 32"/>
                <a:gd name="T3" fmla="*/ 21 h 35"/>
                <a:gd name="T4" fmla="*/ 3 w 32"/>
                <a:gd name="T5" fmla="*/ 23 h 35"/>
                <a:gd name="T6" fmla="*/ 12 w 32"/>
                <a:gd name="T7" fmla="*/ 17 h 35"/>
                <a:gd name="T8" fmla="*/ 20 w 32"/>
                <a:gd name="T9" fmla="*/ 23 h 35"/>
                <a:gd name="T10" fmla="*/ 16 w 32"/>
                <a:gd name="T11" fmla="*/ 33 h 35"/>
                <a:gd name="T12" fmla="*/ 19 w 32"/>
                <a:gd name="T13" fmla="*/ 35 h 35"/>
                <a:gd name="T14" fmla="*/ 32 w 32"/>
                <a:gd name="T15" fmla="*/ 3 h 35"/>
                <a:gd name="T16" fmla="*/ 29 w 32"/>
                <a:gd name="T17" fmla="*/ 0 h 35"/>
                <a:gd name="T18" fmla="*/ 25 w 32"/>
                <a:gd name="T19" fmla="*/ 11 h 35"/>
                <a:gd name="T20" fmla="*/ 22 w 32"/>
                <a:gd name="T21" fmla="*/ 20 h 35"/>
                <a:gd name="T22" fmla="*/ 15 w 32"/>
                <a:gd name="T23" fmla="*/ 15 h 35"/>
                <a:gd name="T24" fmla="*/ 23 w 32"/>
                <a:gd name="T25" fmla="*/ 8 h 35"/>
                <a:gd name="T26" fmla="*/ 28 w 32"/>
                <a:gd name="T27" fmla="*/ 4 h 35"/>
                <a:gd name="T28" fmla="*/ 25 w 32"/>
                <a:gd name="T29" fmla="*/ 11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 h="35">
                  <a:moveTo>
                    <a:pt x="29" y="0"/>
                  </a:moveTo>
                  <a:cubicBezTo>
                    <a:pt x="0" y="21"/>
                    <a:pt x="0" y="21"/>
                    <a:pt x="0" y="21"/>
                  </a:cubicBezTo>
                  <a:cubicBezTo>
                    <a:pt x="3" y="23"/>
                    <a:pt x="3" y="23"/>
                    <a:pt x="3" y="23"/>
                  </a:cubicBezTo>
                  <a:cubicBezTo>
                    <a:pt x="12" y="17"/>
                    <a:pt x="12" y="17"/>
                    <a:pt x="12" y="17"/>
                  </a:cubicBezTo>
                  <a:cubicBezTo>
                    <a:pt x="20" y="23"/>
                    <a:pt x="20" y="23"/>
                    <a:pt x="20" y="23"/>
                  </a:cubicBezTo>
                  <a:cubicBezTo>
                    <a:pt x="16" y="33"/>
                    <a:pt x="16" y="33"/>
                    <a:pt x="16" y="33"/>
                  </a:cubicBezTo>
                  <a:cubicBezTo>
                    <a:pt x="19" y="35"/>
                    <a:pt x="19" y="35"/>
                    <a:pt x="19" y="35"/>
                  </a:cubicBezTo>
                  <a:cubicBezTo>
                    <a:pt x="32" y="3"/>
                    <a:pt x="32" y="3"/>
                    <a:pt x="32" y="3"/>
                  </a:cubicBezTo>
                  <a:lnTo>
                    <a:pt x="29" y="0"/>
                  </a:lnTo>
                  <a:close/>
                  <a:moveTo>
                    <a:pt x="25" y="11"/>
                  </a:moveTo>
                  <a:cubicBezTo>
                    <a:pt x="22" y="20"/>
                    <a:pt x="22" y="20"/>
                    <a:pt x="22" y="20"/>
                  </a:cubicBezTo>
                  <a:cubicBezTo>
                    <a:pt x="15" y="15"/>
                    <a:pt x="15" y="15"/>
                    <a:pt x="15" y="15"/>
                  </a:cubicBezTo>
                  <a:cubicBezTo>
                    <a:pt x="23" y="8"/>
                    <a:pt x="23" y="8"/>
                    <a:pt x="23" y="8"/>
                  </a:cubicBezTo>
                  <a:cubicBezTo>
                    <a:pt x="25" y="7"/>
                    <a:pt x="27" y="6"/>
                    <a:pt x="28" y="4"/>
                  </a:cubicBezTo>
                  <a:cubicBezTo>
                    <a:pt x="28" y="6"/>
                    <a:pt x="27" y="8"/>
                    <a:pt x="2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39" name="ïṩlïďê">
              <a:extLst>
                <a:ext uri="{FF2B5EF4-FFF2-40B4-BE49-F238E27FC236}">
                  <a16:creationId xmlns:a16="http://schemas.microsoft.com/office/drawing/2014/main" id="{3810070B-99B3-440D-852F-76FA43281454}"/>
                </a:ext>
              </a:extLst>
            </p:cNvPr>
            <p:cNvSpPr/>
            <p:nvPr/>
          </p:nvSpPr>
          <p:spPr bwMode="auto">
            <a:xfrm>
              <a:off x="3529882" y="1688803"/>
              <a:ext cx="80598" cy="87606"/>
            </a:xfrm>
            <a:custGeom>
              <a:avLst/>
              <a:gdLst>
                <a:gd name="T0" fmla="*/ 108 w 115"/>
                <a:gd name="T1" fmla="*/ 27 h 125"/>
                <a:gd name="T2" fmla="*/ 62 w 115"/>
                <a:gd name="T3" fmla="*/ 102 h 125"/>
                <a:gd name="T4" fmla="*/ 69 w 115"/>
                <a:gd name="T5" fmla="*/ 7 h 125"/>
                <a:gd name="T6" fmla="*/ 59 w 115"/>
                <a:gd name="T7" fmla="*/ 0 h 125"/>
                <a:gd name="T8" fmla="*/ 0 w 115"/>
                <a:gd name="T9" fmla="*/ 96 h 125"/>
                <a:gd name="T10" fmla="*/ 10 w 115"/>
                <a:gd name="T11" fmla="*/ 99 h 125"/>
                <a:gd name="T12" fmla="*/ 56 w 115"/>
                <a:gd name="T13" fmla="*/ 27 h 125"/>
                <a:gd name="T14" fmla="*/ 49 w 115"/>
                <a:gd name="T15" fmla="*/ 122 h 125"/>
                <a:gd name="T16" fmla="*/ 59 w 115"/>
                <a:gd name="T17" fmla="*/ 125 h 125"/>
                <a:gd name="T18" fmla="*/ 115 w 115"/>
                <a:gd name="T19" fmla="*/ 33 h 125"/>
                <a:gd name="T20" fmla="*/ 108 w 115"/>
                <a:gd name="T21" fmla="*/ 27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5" h="125">
                  <a:moveTo>
                    <a:pt x="108" y="27"/>
                  </a:moveTo>
                  <a:lnTo>
                    <a:pt x="62" y="102"/>
                  </a:lnTo>
                  <a:lnTo>
                    <a:pt x="69" y="7"/>
                  </a:lnTo>
                  <a:lnTo>
                    <a:pt x="59" y="0"/>
                  </a:lnTo>
                  <a:lnTo>
                    <a:pt x="0" y="96"/>
                  </a:lnTo>
                  <a:lnTo>
                    <a:pt x="10" y="99"/>
                  </a:lnTo>
                  <a:lnTo>
                    <a:pt x="56" y="27"/>
                  </a:lnTo>
                  <a:lnTo>
                    <a:pt x="49" y="122"/>
                  </a:lnTo>
                  <a:lnTo>
                    <a:pt x="59" y="125"/>
                  </a:lnTo>
                  <a:lnTo>
                    <a:pt x="115" y="33"/>
                  </a:lnTo>
                  <a:lnTo>
                    <a:pt x="108"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40" name="íSliḋê">
              <a:extLst>
                <a:ext uri="{FF2B5EF4-FFF2-40B4-BE49-F238E27FC236}">
                  <a16:creationId xmlns:a16="http://schemas.microsoft.com/office/drawing/2014/main" id="{220B921C-4AB9-4FA9-893D-B8694C104DAA}"/>
                </a:ext>
              </a:extLst>
            </p:cNvPr>
            <p:cNvSpPr/>
            <p:nvPr/>
          </p:nvSpPr>
          <p:spPr bwMode="auto">
            <a:xfrm>
              <a:off x="3594360" y="1714735"/>
              <a:ext cx="56769" cy="77794"/>
            </a:xfrm>
            <a:custGeom>
              <a:avLst/>
              <a:gdLst>
                <a:gd name="T0" fmla="*/ 19 w 25"/>
                <a:gd name="T1" fmla="*/ 1 h 34"/>
                <a:gd name="T2" fmla="*/ 13 w 25"/>
                <a:gd name="T3" fmla="*/ 1 h 34"/>
                <a:gd name="T4" fmla="*/ 8 w 25"/>
                <a:gd name="T5" fmla="*/ 5 h 34"/>
                <a:gd name="T6" fmla="*/ 3 w 25"/>
                <a:gd name="T7" fmla="*/ 13 h 34"/>
                <a:gd name="T8" fmla="*/ 1 w 25"/>
                <a:gd name="T9" fmla="*/ 22 h 34"/>
                <a:gd name="T10" fmla="*/ 2 w 25"/>
                <a:gd name="T11" fmla="*/ 29 h 34"/>
                <a:gd name="T12" fmla="*/ 6 w 25"/>
                <a:gd name="T13" fmla="*/ 33 h 34"/>
                <a:gd name="T14" fmla="*/ 11 w 25"/>
                <a:gd name="T15" fmla="*/ 33 h 34"/>
                <a:gd name="T16" fmla="*/ 17 w 25"/>
                <a:gd name="T17" fmla="*/ 31 h 34"/>
                <a:gd name="T18" fmla="*/ 21 w 25"/>
                <a:gd name="T19" fmla="*/ 20 h 34"/>
                <a:gd name="T20" fmla="*/ 13 w 25"/>
                <a:gd name="T21" fmla="*/ 17 h 34"/>
                <a:gd name="T22" fmla="*/ 11 w 25"/>
                <a:gd name="T23" fmla="*/ 20 h 34"/>
                <a:gd name="T24" fmla="*/ 17 w 25"/>
                <a:gd name="T25" fmla="*/ 22 h 34"/>
                <a:gd name="T26" fmla="*/ 15 w 25"/>
                <a:gd name="T27" fmla="*/ 28 h 34"/>
                <a:gd name="T28" fmla="*/ 12 w 25"/>
                <a:gd name="T29" fmla="*/ 29 h 34"/>
                <a:gd name="T30" fmla="*/ 8 w 25"/>
                <a:gd name="T31" fmla="*/ 29 h 34"/>
                <a:gd name="T32" fmla="*/ 5 w 25"/>
                <a:gd name="T33" fmla="*/ 26 h 34"/>
                <a:gd name="T34" fmla="*/ 4 w 25"/>
                <a:gd name="T35" fmla="*/ 21 h 34"/>
                <a:gd name="T36" fmla="*/ 6 w 25"/>
                <a:gd name="T37" fmla="*/ 14 h 34"/>
                <a:gd name="T38" fmla="*/ 9 w 25"/>
                <a:gd name="T39" fmla="*/ 8 h 34"/>
                <a:gd name="T40" fmla="*/ 11 w 25"/>
                <a:gd name="T41" fmla="*/ 5 h 34"/>
                <a:gd name="T42" fmla="*/ 15 w 25"/>
                <a:gd name="T43" fmla="*/ 4 h 34"/>
                <a:gd name="T44" fmla="*/ 18 w 25"/>
                <a:gd name="T45" fmla="*/ 4 h 34"/>
                <a:gd name="T46" fmla="*/ 20 w 25"/>
                <a:gd name="T47" fmla="*/ 6 h 34"/>
                <a:gd name="T48" fmla="*/ 21 w 25"/>
                <a:gd name="T49" fmla="*/ 9 h 34"/>
                <a:gd name="T50" fmla="*/ 21 w 25"/>
                <a:gd name="T51" fmla="*/ 13 h 34"/>
                <a:gd name="T52" fmla="*/ 24 w 25"/>
                <a:gd name="T53" fmla="*/ 13 h 34"/>
                <a:gd name="T54" fmla="*/ 24 w 25"/>
                <a:gd name="T55" fmla="*/ 7 h 34"/>
                <a:gd name="T56" fmla="*/ 23 w 25"/>
                <a:gd name="T57" fmla="*/ 3 h 34"/>
                <a:gd name="T58" fmla="*/ 19 w 25"/>
                <a:gd name="T59" fmla="*/ 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5" h="34">
                  <a:moveTo>
                    <a:pt x="19" y="1"/>
                  </a:moveTo>
                  <a:cubicBezTo>
                    <a:pt x="18" y="0"/>
                    <a:pt x="15" y="0"/>
                    <a:pt x="13" y="1"/>
                  </a:cubicBezTo>
                  <a:cubicBezTo>
                    <a:pt x="11" y="1"/>
                    <a:pt x="9" y="3"/>
                    <a:pt x="8" y="5"/>
                  </a:cubicBezTo>
                  <a:cubicBezTo>
                    <a:pt x="6" y="7"/>
                    <a:pt x="4" y="10"/>
                    <a:pt x="3" y="13"/>
                  </a:cubicBezTo>
                  <a:cubicBezTo>
                    <a:pt x="2" y="16"/>
                    <a:pt x="1" y="19"/>
                    <a:pt x="1" y="22"/>
                  </a:cubicBezTo>
                  <a:cubicBezTo>
                    <a:pt x="0" y="25"/>
                    <a:pt x="1" y="27"/>
                    <a:pt x="2" y="29"/>
                  </a:cubicBezTo>
                  <a:cubicBezTo>
                    <a:pt x="3" y="31"/>
                    <a:pt x="4" y="32"/>
                    <a:pt x="6" y="33"/>
                  </a:cubicBezTo>
                  <a:cubicBezTo>
                    <a:pt x="8" y="34"/>
                    <a:pt x="9" y="34"/>
                    <a:pt x="11" y="33"/>
                  </a:cubicBezTo>
                  <a:cubicBezTo>
                    <a:pt x="13" y="33"/>
                    <a:pt x="15" y="32"/>
                    <a:pt x="17" y="31"/>
                  </a:cubicBezTo>
                  <a:cubicBezTo>
                    <a:pt x="21" y="20"/>
                    <a:pt x="21" y="20"/>
                    <a:pt x="21" y="20"/>
                  </a:cubicBezTo>
                  <a:cubicBezTo>
                    <a:pt x="13" y="17"/>
                    <a:pt x="13" y="17"/>
                    <a:pt x="13" y="17"/>
                  </a:cubicBezTo>
                  <a:cubicBezTo>
                    <a:pt x="11" y="20"/>
                    <a:pt x="11" y="20"/>
                    <a:pt x="11" y="20"/>
                  </a:cubicBezTo>
                  <a:cubicBezTo>
                    <a:pt x="17" y="22"/>
                    <a:pt x="17" y="22"/>
                    <a:pt x="17" y="22"/>
                  </a:cubicBezTo>
                  <a:cubicBezTo>
                    <a:pt x="15" y="28"/>
                    <a:pt x="15" y="28"/>
                    <a:pt x="15" y="28"/>
                  </a:cubicBezTo>
                  <a:cubicBezTo>
                    <a:pt x="14" y="29"/>
                    <a:pt x="13" y="29"/>
                    <a:pt x="12" y="29"/>
                  </a:cubicBezTo>
                  <a:cubicBezTo>
                    <a:pt x="10" y="30"/>
                    <a:pt x="9" y="30"/>
                    <a:pt x="8" y="29"/>
                  </a:cubicBezTo>
                  <a:cubicBezTo>
                    <a:pt x="6" y="29"/>
                    <a:pt x="5" y="28"/>
                    <a:pt x="5" y="26"/>
                  </a:cubicBezTo>
                  <a:cubicBezTo>
                    <a:pt x="4" y="25"/>
                    <a:pt x="3" y="23"/>
                    <a:pt x="4" y="21"/>
                  </a:cubicBezTo>
                  <a:cubicBezTo>
                    <a:pt x="4" y="19"/>
                    <a:pt x="4" y="17"/>
                    <a:pt x="6" y="14"/>
                  </a:cubicBezTo>
                  <a:cubicBezTo>
                    <a:pt x="7" y="12"/>
                    <a:pt x="8" y="10"/>
                    <a:pt x="9" y="8"/>
                  </a:cubicBezTo>
                  <a:cubicBezTo>
                    <a:pt x="10" y="7"/>
                    <a:pt x="11" y="6"/>
                    <a:pt x="11" y="5"/>
                  </a:cubicBezTo>
                  <a:cubicBezTo>
                    <a:pt x="12" y="5"/>
                    <a:pt x="13" y="4"/>
                    <a:pt x="15" y="4"/>
                  </a:cubicBezTo>
                  <a:cubicBezTo>
                    <a:pt x="16" y="4"/>
                    <a:pt x="17" y="4"/>
                    <a:pt x="18" y="4"/>
                  </a:cubicBezTo>
                  <a:cubicBezTo>
                    <a:pt x="19" y="5"/>
                    <a:pt x="20" y="5"/>
                    <a:pt x="20" y="6"/>
                  </a:cubicBezTo>
                  <a:cubicBezTo>
                    <a:pt x="21" y="7"/>
                    <a:pt x="21" y="8"/>
                    <a:pt x="21" y="9"/>
                  </a:cubicBezTo>
                  <a:cubicBezTo>
                    <a:pt x="22" y="10"/>
                    <a:pt x="21" y="11"/>
                    <a:pt x="21" y="13"/>
                  </a:cubicBezTo>
                  <a:cubicBezTo>
                    <a:pt x="24" y="13"/>
                    <a:pt x="24" y="13"/>
                    <a:pt x="24" y="13"/>
                  </a:cubicBezTo>
                  <a:cubicBezTo>
                    <a:pt x="24" y="11"/>
                    <a:pt x="25" y="9"/>
                    <a:pt x="24" y="7"/>
                  </a:cubicBezTo>
                  <a:cubicBezTo>
                    <a:pt x="24" y="6"/>
                    <a:pt x="24" y="4"/>
                    <a:pt x="23" y="3"/>
                  </a:cubicBezTo>
                  <a:cubicBezTo>
                    <a:pt x="22" y="2"/>
                    <a:pt x="21" y="1"/>
                    <a:pt x="19"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41" name="ísļîdè">
              <a:extLst>
                <a:ext uri="{FF2B5EF4-FFF2-40B4-BE49-F238E27FC236}">
                  <a16:creationId xmlns:a16="http://schemas.microsoft.com/office/drawing/2014/main" id="{4EB0D932-C254-42F8-9F62-06646232E645}"/>
                </a:ext>
              </a:extLst>
            </p:cNvPr>
            <p:cNvSpPr/>
            <p:nvPr/>
          </p:nvSpPr>
          <p:spPr bwMode="auto">
            <a:xfrm>
              <a:off x="3681266" y="1716837"/>
              <a:ext cx="45555" cy="78495"/>
            </a:xfrm>
            <a:custGeom>
              <a:avLst/>
              <a:gdLst>
                <a:gd name="T0" fmla="*/ 17 w 20"/>
                <a:gd name="T1" fmla="*/ 19 h 34"/>
                <a:gd name="T2" fmla="*/ 15 w 20"/>
                <a:gd name="T3" fmla="*/ 27 h 34"/>
                <a:gd name="T4" fmla="*/ 10 w 20"/>
                <a:gd name="T5" fmla="*/ 30 h 34"/>
                <a:gd name="T6" fmla="*/ 7 w 20"/>
                <a:gd name="T7" fmla="*/ 29 h 34"/>
                <a:gd name="T8" fmla="*/ 4 w 20"/>
                <a:gd name="T9" fmla="*/ 25 h 34"/>
                <a:gd name="T10" fmla="*/ 4 w 20"/>
                <a:gd name="T11" fmla="*/ 19 h 34"/>
                <a:gd name="T12" fmla="*/ 4 w 20"/>
                <a:gd name="T13" fmla="*/ 0 h 34"/>
                <a:gd name="T14" fmla="*/ 0 w 20"/>
                <a:gd name="T15" fmla="*/ 0 h 34"/>
                <a:gd name="T16" fmla="*/ 0 w 20"/>
                <a:gd name="T17" fmla="*/ 19 h 34"/>
                <a:gd name="T18" fmla="*/ 1 w 20"/>
                <a:gd name="T19" fmla="*/ 27 h 34"/>
                <a:gd name="T20" fmla="*/ 5 w 20"/>
                <a:gd name="T21" fmla="*/ 32 h 34"/>
                <a:gd name="T22" fmla="*/ 10 w 20"/>
                <a:gd name="T23" fmla="*/ 34 h 34"/>
                <a:gd name="T24" fmla="*/ 16 w 20"/>
                <a:gd name="T25" fmla="*/ 32 h 34"/>
                <a:gd name="T26" fmla="*/ 19 w 20"/>
                <a:gd name="T27" fmla="*/ 27 h 34"/>
                <a:gd name="T28" fmla="*/ 20 w 20"/>
                <a:gd name="T29" fmla="*/ 19 h 34"/>
                <a:gd name="T30" fmla="*/ 20 w 20"/>
                <a:gd name="T31" fmla="*/ 0 h 34"/>
                <a:gd name="T32" fmla="*/ 17 w 20"/>
                <a:gd name="T33" fmla="*/ 0 h 34"/>
                <a:gd name="T34" fmla="*/ 17 w 20"/>
                <a:gd name="T35" fmla="*/ 19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 h="34">
                  <a:moveTo>
                    <a:pt x="17" y="19"/>
                  </a:moveTo>
                  <a:cubicBezTo>
                    <a:pt x="17" y="23"/>
                    <a:pt x="16" y="26"/>
                    <a:pt x="15" y="27"/>
                  </a:cubicBezTo>
                  <a:cubicBezTo>
                    <a:pt x="14" y="29"/>
                    <a:pt x="13" y="30"/>
                    <a:pt x="10" y="30"/>
                  </a:cubicBezTo>
                  <a:cubicBezTo>
                    <a:pt x="9" y="30"/>
                    <a:pt x="8" y="29"/>
                    <a:pt x="7" y="29"/>
                  </a:cubicBezTo>
                  <a:cubicBezTo>
                    <a:pt x="6" y="28"/>
                    <a:pt x="5" y="27"/>
                    <a:pt x="4" y="25"/>
                  </a:cubicBezTo>
                  <a:cubicBezTo>
                    <a:pt x="4" y="24"/>
                    <a:pt x="4" y="22"/>
                    <a:pt x="4" y="19"/>
                  </a:cubicBezTo>
                  <a:cubicBezTo>
                    <a:pt x="4" y="0"/>
                    <a:pt x="4" y="0"/>
                    <a:pt x="4" y="0"/>
                  </a:cubicBezTo>
                  <a:cubicBezTo>
                    <a:pt x="0" y="0"/>
                    <a:pt x="0" y="0"/>
                    <a:pt x="0" y="0"/>
                  </a:cubicBezTo>
                  <a:cubicBezTo>
                    <a:pt x="0" y="19"/>
                    <a:pt x="0" y="19"/>
                    <a:pt x="0" y="19"/>
                  </a:cubicBezTo>
                  <a:cubicBezTo>
                    <a:pt x="0" y="23"/>
                    <a:pt x="1" y="25"/>
                    <a:pt x="1" y="27"/>
                  </a:cubicBezTo>
                  <a:cubicBezTo>
                    <a:pt x="2" y="29"/>
                    <a:pt x="3" y="31"/>
                    <a:pt x="5" y="32"/>
                  </a:cubicBezTo>
                  <a:cubicBezTo>
                    <a:pt x="6" y="33"/>
                    <a:pt x="8" y="34"/>
                    <a:pt x="10" y="34"/>
                  </a:cubicBezTo>
                  <a:cubicBezTo>
                    <a:pt x="13" y="34"/>
                    <a:pt x="15" y="33"/>
                    <a:pt x="16" y="32"/>
                  </a:cubicBezTo>
                  <a:cubicBezTo>
                    <a:pt x="18" y="31"/>
                    <a:pt x="19" y="29"/>
                    <a:pt x="19" y="27"/>
                  </a:cubicBezTo>
                  <a:cubicBezTo>
                    <a:pt x="20" y="25"/>
                    <a:pt x="20" y="22"/>
                    <a:pt x="20" y="19"/>
                  </a:cubicBezTo>
                  <a:cubicBezTo>
                    <a:pt x="20" y="0"/>
                    <a:pt x="20" y="0"/>
                    <a:pt x="20" y="0"/>
                  </a:cubicBezTo>
                  <a:cubicBezTo>
                    <a:pt x="17" y="0"/>
                    <a:pt x="17" y="0"/>
                    <a:pt x="17" y="0"/>
                  </a:cubicBezTo>
                  <a:lnTo>
                    <a:pt x="1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42" name="îSlíḋé">
              <a:extLst>
                <a:ext uri="{FF2B5EF4-FFF2-40B4-BE49-F238E27FC236}">
                  <a16:creationId xmlns:a16="http://schemas.microsoft.com/office/drawing/2014/main" id="{3EF9A58C-6596-4996-936C-FBFBA1756EF4}"/>
                </a:ext>
              </a:extLst>
            </p:cNvPr>
            <p:cNvSpPr/>
            <p:nvPr/>
          </p:nvSpPr>
          <p:spPr bwMode="auto">
            <a:xfrm>
              <a:off x="3733829" y="1709829"/>
              <a:ext cx="55367" cy="80598"/>
            </a:xfrm>
            <a:custGeom>
              <a:avLst/>
              <a:gdLst>
                <a:gd name="T0" fmla="*/ 53 w 79"/>
                <a:gd name="T1" fmla="*/ 0 h 115"/>
                <a:gd name="T2" fmla="*/ 62 w 79"/>
                <a:gd name="T3" fmla="*/ 86 h 115"/>
                <a:gd name="T4" fmla="*/ 10 w 79"/>
                <a:gd name="T5" fmla="*/ 3 h 115"/>
                <a:gd name="T6" fmla="*/ 0 w 79"/>
                <a:gd name="T7" fmla="*/ 7 h 115"/>
                <a:gd name="T8" fmla="*/ 13 w 79"/>
                <a:gd name="T9" fmla="*/ 115 h 115"/>
                <a:gd name="T10" fmla="*/ 23 w 79"/>
                <a:gd name="T11" fmla="*/ 115 h 115"/>
                <a:gd name="T12" fmla="*/ 13 w 79"/>
                <a:gd name="T13" fmla="*/ 30 h 115"/>
                <a:gd name="T14" fmla="*/ 66 w 79"/>
                <a:gd name="T15" fmla="*/ 109 h 115"/>
                <a:gd name="T16" fmla="*/ 79 w 79"/>
                <a:gd name="T17" fmla="*/ 109 h 115"/>
                <a:gd name="T18" fmla="*/ 62 w 79"/>
                <a:gd name="T19" fmla="*/ 0 h 115"/>
                <a:gd name="T20" fmla="*/ 53 w 79"/>
                <a:gd name="T21"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 h="115">
                  <a:moveTo>
                    <a:pt x="53" y="0"/>
                  </a:moveTo>
                  <a:lnTo>
                    <a:pt x="62" y="86"/>
                  </a:lnTo>
                  <a:lnTo>
                    <a:pt x="10" y="3"/>
                  </a:lnTo>
                  <a:lnTo>
                    <a:pt x="0" y="7"/>
                  </a:lnTo>
                  <a:lnTo>
                    <a:pt x="13" y="115"/>
                  </a:lnTo>
                  <a:lnTo>
                    <a:pt x="23" y="115"/>
                  </a:lnTo>
                  <a:lnTo>
                    <a:pt x="13" y="30"/>
                  </a:lnTo>
                  <a:lnTo>
                    <a:pt x="66" y="109"/>
                  </a:lnTo>
                  <a:lnTo>
                    <a:pt x="79" y="109"/>
                  </a:lnTo>
                  <a:lnTo>
                    <a:pt x="62" y="0"/>
                  </a:lnTo>
                  <a:lnTo>
                    <a:pt x="5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43" name="íŝ1ïḓê">
              <a:extLst>
                <a:ext uri="{FF2B5EF4-FFF2-40B4-BE49-F238E27FC236}">
                  <a16:creationId xmlns:a16="http://schemas.microsoft.com/office/drawing/2014/main" id="{6A7A6BC6-EA29-44A8-B5CC-1DD3798419E2}"/>
                </a:ext>
              </a:extLst>
            </p:cNvPr>
            <p:cNvSpPr/>
            <p:nvPr/>
          </p:nvSpPr>
          <p:spPr bwMode="auto">
            <a:xfrm>
              <a:off x="3782188" y="1695812"/>
              <a:ext cx="32239" cy="76393"/>
            </a:xfrm>
            <a:custGeom>
              <a:avLst/>
              <a:gdLst>
                <a:gd name="T0" fmla="*/ 0 w 46"/>
                <a:gd name="T1" fmla="*/ 4 h 109"/>
                <a:gd name="T2" fmla="*/ 36 w 46"/>
                <a:gd name="T3" fmla="*/ 109 h 109"/>
                <a:gd name="T4" fmla="*/ 46 w 46"/>
                <a:gd name="T5" fmla="*/ 106 h 109"/>
                <a:gd name="T6" fmla="*/ 10 w 46"/>
                <a:gd name="T7" fmla="*/ 0 h 109"/>
                <a:gd name="T8" fmla="*/ 0 w 46"/>
                <a:gd name="T9" fmla="*/ 4 h 109"/>
              </a:gdLst>
              <a:ahLst/>
              <a:cxnLst>
                <a:cxn ang="0">
                  <a:pos x="T0" y="T1"/>
                </a:cxn>
                <a:cxn ang="0">
                  <a:pos x="T2" y="T3"/>
                </a:cxn>
                <a:cxn ang="0">
                  <a:pos x="T4" y="T5"/>
                </a:cxn>
                <a:cxn ang="0">
                  <a:pos x="T6" y="T7"/>
                </a:cxn>
                <a:cxn ang="0">
                  <a:pos x="T8" y="T9"/>
                </a:cxn>
              </a:cxnLst>
              <a:rect l="0" t="0" r="r" b="b"/>
              <a:pathLst>
                <a:path w="46" h="109">
                  <a:moveTo>
                    <a:pt x="0" y="4"/>
                  </a:moveTo>
                  <a:lnTo>
                    <a:pt x="36" y="109"/>
                  </a:lnTo>
                  <a:lnTo>
                    <a:pt x="46" y="106"/>
                  </a:lnTo>
                  <a:lnTo>
                    <a:pt x="10" y="0"/>
                  </a:lnTo>
                  <a:lnTo>
                    <a:pt x="0"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44" name="ï$ľíḑè">
              <a:extLst>
                <a:ext uri="{FF2B5EF4-FFF2-40B4-BE49-F238E27FC236}">
                  <a16:creationId xmlns:a16="http://schemas.microsoft.com/office/drawing/2014/main" id="{94352426-5D1D-412A-B146-417C04B3455E}"/>
                </a:ext>
              </a:extLst>
            </p:cNvPr>
            <p:cNvSpPr/>
            <p:nvPr/>
          </p:nvSpPr>
          <p:spPr bwMode="auto">
            <a:xfrm>
              <a:off x="3793401" y="1679692"/>
              <a:ext cx="55367" cy="83401"/>
            </a:xfrm>
            <a:custGeom>
              <a:avLst/>
              <a:gdLst>
                <a:gd name="T0" fmla="*/ 17 w 24"/>
                <a:gd name="T1" fmla="*/ 1 h 36"/>
                <a:gd name="T2" fmla="*/ 20 w 24"/>
                <a:gd name="T3" fmla="*/ 26 h 36"/>
                <a:gd name="T4" fmla="*/ 21 w 24"/>
                <a:gd name="T5" fmla="*/ 32 h 36"/>
                <a:gd name="T6" fmla="*/ 18 w 24"/>
                <a:gd name="T7" fmla="*/ 27 h 36"/>
                <a:gd name="T8" fmla="*/ 3 w 24"/>
                <a:gd name="T9" fmla="*/ 7 h 36"/>
                <a:gd name="T10" fmla="*/ 0 w 24"/>
                <a:gd name="T11" fmla="*/ 8 h 36"/>
                <a:gd name="T12" fmla="*/ 21 w 24"/>
                <a:gd name="T13" fmla="*/ 36 h 36"/>
                <a:gd name="T14" fmla="*/ 24 w 24"/>
                <a:gd name="T15" fmla="*/ 35 h 36"/>
                <a:gd name="T16" fmla="*/ 19 w 24"/>
                <a:gd name="T17" fmla="*/ 0 h 36"/>
                <a:gd name="T18" fmla="*/ 17 w 24"/>
                <a:gd name="T19" fmla="*/ 1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36">
                  <a:moveTo>
                    <a:pt x="17" y="1"/>
                  </a:moveTo>
                  <a:cubicBezTo>
                    <a:pt x="20" y="26"/>
                    <a:pt x="20" y="26"/>
                    <a:pt x="20" y="26"/>
                  </a:cubicBezTo>
                  <a:cubicBezTo>
                    <a:pt x="20" y="28"/>
                    <a:pt x="21" y="30"/>
                    <a:pt x="21" y="32"/>
                  </a:cubicBezTo>
                  <a:cubicBezTo>
                    <a:pt x="20" y="30"/>
                    <a:pt x="19" y="29"/>
                    <a:pt x="18" y="27"/>
                  </a:cubicBezTo>
                  <a:cubicBezTo>
                    <a:pt x="3" y="7"/>
                    <a:pt x="3" y="7"/>
                    <a:pt x="3" y="7"/>
                  </a:cubicBezTo>
                  <a:cubicBezTo>
                    <a:pt x="0" y="8"/>
                    <a:pt x="0" y="8"/>
                    <a:pt x="0" y="8"/>
                  </a:cubicBezTo>
                  <a:cubicBezTo>
                    <a:pt x="21" y="36"/>
                    <a:pt x="21" y="36"/>
                    <a:pt x="21" y="36"/>
                  </a:cubicBezTo>
                  <a:cubicBezTo>
                    <a:pt x="24" y="35"/>
                    <a:pt x="24" y="35"/>
                    <a:pt x="24" y="35"/>
                  </a:cubicBezTo>
                  <a:cubicBezTo>
                    <a:pt x="19" y="0"/>
                    <a:pt x="19" y="0"/>
                    <a:pt x="19" y="0"/>
                  </a:cubicBezTo>
                  <a:lnTo>
                    <a:pt x="1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45" name="ïṧ1íḓè">
              <a:extLst>
                <a:ext uri="{FF2B5EF4-FFF2-40B4-BE49-F238E27FC236}">
                  <a16:creationId xmlns:a16="http://schemas.microsoft.com/office/drawing/2014/main" id="{713563E4-21C7-4A15-B7B2-F57AC108940D}"/>
                </a:ext>
              </a:extLst>
            </p:cNvPr>
            <p:cNvSpPr/>
            <p:nvPr/>
          </p:nvSpPr>
          <p:spPr bwMode="auto">
            <a:xfrm>
              <a:off x="3843863" y="1661470"/>
              <a:ext cx="68683" cy="78495"/>
            </a:xfrm>
            <a:custGeom>
              <a:avLst/>
              <a:gdLst>
                <a:gd name="T0" fmla="*/ 62 w 98"/>
                <a:gd name="T1" fmla="*/ 99 h 112"/>
                <a:gd name="T2" fmla="*/ 40 w 98"/>
                <a:gd name="T3" fmla="*/ 66 h 112"/>
                <a:gd name="T4" fmla="*/ 66 w 98"/>
                <a:gd name="T5" fmla="*/ 49 h 112"/>
                <a:gd name="T6" fmla="*/ 59 w 98"/>
                <a:gd name="T7" fmla="*/ 39 h 112"/>
                <a:gd name="T8" fmla="*/ 33 w 98"/>
                <a:gd name="T9" fmla="*/ 56 h 112"/>
                <a:gd name="T10" fmla="*/ 13 w 98"/>
                <a:gd name="T11" fmla="*/ 26 h 112"/>
                <a:gd name="T12" fmla="*/ 40 w 98"/>
                <a:gd name="T13" fmla="*/ 10 h 112"/>
                <a:gd name="T14" fmla="*/ 33 w 98"/>
                <a:gd name="T15" fmla="*/ 0 h 112"/>
                <a:gd name="T16" fmla="*/ 0 w 98"/>
                <a:gd name="T17" fmla="*/ 20 h 112"/>
                <a:gd name="T18" fmla="*/ 62 w 98"/>
                <a:gd name="T19" fmla="*/ 112 h 112"/>
                <a:gd name="T20" fmla="*/ 98 w 98"/>
                <a:gd name="T21" fmla="*/ 92 h 112"/>
                <a:gd name="T22" fmla="*/ 89 w 98"/>
                <a:gd name="T23" fmla="*/ 79 h 112"/>
                <a:gd name="T24" fmla="*/ 62 w 98"/>
                <a:gd name="T25" fmla="*/ 99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8" h="112">
                  <a:moveTo>
                    <a:pt x="62" y="99"/>
                  </a:moveTo>
                  <a:lnTo>
                    <a:pt x="40" y="66"/>
                  </a:lnTo>
                  <a:lnTo>
                    <a:pt x="66" y="49"/>
                  </a:lnTo>
                  <a:lnTo>
                    <a:pt x="59" y="39"/>
                  </a:lnTo>
                  <a:lnTo>
                    <a:pt x="33" y="56"/>
                  </a:lnTo>
                  <a:lnTo>
                    <a:pt x="13" y="26"/>
                  </a:lnTo>
                  <a:lnTo>
                    <a:pt x="40" y="10"/>
                  </a:lnTo>
                  <a:lnTo>
                    <a:pt x="33" y="0"/>
                  </a:lnTo>
                  <a:lnTo>
                    <a:pt x="0" y="20"/>
                  </a:lnTo>
                  <a:lnTo>
                    <a:pt x="62" y="112"/>
                  </a:lnTo>
                  <a:lnTo>
                    <a:pt x="98" y="92"/>
                  </a:lnTo>
                  <a:lnTo>
                    <a:pt x="89" y="79"/>
                  </a:lnTo>
                  <a:lnTo>
                    <a:pt x="62" y="9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46" name="işļïḑê">
              <a:extLst>
                <a:ext uri="{FF2B5EF4-FFF2-40B4-BE49-F238E27FC236}">
                  <a16:creationId xmlns:a16="http://schemas.microsoft.com/office/drawing/2014/main" id="{DF146277-9651-41D1-B8CA-D0741AAE393F}"/>
                </a:ext>
              </a:extLst>
            </p:cNvPr>
            <p:cNvSpPr/>
            <p:nvPr/>
          </p:nvSpPr>
          <p:spPr bwMode="auto">
            <a:xfrm>
              <a:off x="3876102" y="1636239"/>
              <a:ext cx="82700" cy="78495"/>
            </a:xfrm>
            <a:custGeom>
              <a:avLst/>
              <a:gdLst>
                <a:gd name="T0" fmla="*/ 22 w 36"/>
                <a:gd name="T1" fmla="*/ 16 h 34"/>
                <a:gd name="T2" fmla="*/ 20 w 36"/>
                <a:gd name="T3" fmla="*/ 16 h 34"/>
                <a:gd name="T4" fmla="*/ 22 w 36"/>
                <a:gd name="T5" fmla="*/ 11 h 34"/>
                <a:gd name="T6" fmla="*/ 19 w 36"/>
                <a:gd name="T7" fmla="*/ 5 h 34"/>
                <a:gd name="T8" fmla="*/ 15 w 36"/>
                <a:gd name="T9" fmla="*/ 2 h 34"/>
                <a:gd name="T10" fmla="*/ 12 w 36"/>
                <a:gd name="T11" fmla="*/ 0 h 34"/>
                <a:gd name="T12" fmla="*/ 8 w 36"/>
                <a:gd name="T13" fmla="*/ 2 h 34"/>
                <a:gd name="T14" fmla="*/ 0 w 36"/>
                <a:gd name="T15" fmla="*/ 7 h 34"/>
                <a:gd name="T16" fmla="*/ 21 w 36"/>
                <a:gd name="T17" fmla="*/ 34 h 34"/>
                <a:gd name="T18" fmla="*/ 23 w 36"/>
                <a:gd name="T19" fmla="*/ 33 h 34"/>
                <a:gd name="T20" fmla="*/ 14 w 36"/>
                <a:gd name="T21" fmla="*/ 21 h 34"/>
                <a:gd name="T22" fmla="*/ 16 w 36"/>
                <a:gd name="T23" fmla="*/ 19 h 34"/>
                <a:gd name="T24" fmla="*/ 18 w 36"/>
                <a:gd name="T25" fmla="*/ 18 h 34"/>
                <a:gd name="T26" fmla="*/ 19 w 36"/>
                <a:gd name="T27" fmla="*/ 18 h 34"/>
                <a:gd name="T28" fmla="*/ 22 w 36"/>
                <a:gd name="T29" fmla="*/ 19 h 34"/>
                <a:gd name="T30" fmla="*/ 26 w 36"/>
                <a:gd name="T31" fmla="*/ 22 h 34"/>
                <a:gd name="T32" fmla="*/ 33 w 36"/>
                <a:gd name="T33" fmla="*/ 26 h 34"/>
                <a:gd name="T34" fmla="*/ 36 w 36"/>
                <a:gd name="T35" fmla="*/ 24 h 34"/>
                <a:gd name="T36" fmla="*/ 27 w 36"/>
                <a:gd name="T37" fmla="*/ 19 h 34"/>
                <a:gd name="T38" fmla="*/ 22 w 36"/>
                <a:gd name="T39" fmla="*/ 16 h 34"/>
                <a:gd name="T40" fmla="*/ 18 w 36"/>
                <a:gd name="T41" fmla="*/ 12 h 34"/>
                <a:gd name="T42" fmla="*/ 16 w 36"/>
                <a:gd name="T43" fmla="*/ 14 h 34"/>
                <a:gd name="T44" fmla="*/ 12 w 36"/>
                <a:gd name="T45" fmla="*/ 18 h 34"/>
                <a:gd name="T46" fmla="*/ 5 w 36"/>
                <a:gd name="T47" fmla="*/ 9 h 34"/>
                <a:gd name="T48" fmla="*/ 10 w 36"/>
                <a:gd name="T49" fmla="*/ 5 h 34"/>
                <a:gd name="T50" fmla="*/ 14 w 36"/>
                <a:gd name="T51" fmla="*/ 4 h 34"/>
                <a:gd name="T52" fmla="*/ 17 w 36"/>
                <a:gd name="T53" fmla="*/ 7 h 34"/>
                <a:gd name="T54" fmla="*/ 18 w 36"/>
                <a:gd name="T55" fmla="*/ 10 h 34"/>
                <a:gd name="T56" fmla="*/ 18 w 36"/>
                <a:gd name="T57" fmla="*/ 1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6" h="34">
                  <a:moveTo>
                    <a:pt x="22" y="16"/>
                  </a:moveTo>
                  <a:cubicBezTo>
                    <a:pt x="22" y="16"/>
                    <a:pt x="21" y="16"/>
                    <a:pt x="20" y="16"/>
                  </a:cubicBezTo>
                  <a:cubicBezTo>
                    <a:pt x="21" y="14"/>
                    <a:pt x="22" y="13"/>
                    <a:pt x="22" y="11"/>
                  </a:cubicBezTo>
                  <a:cubicBezTo>
                    <a:pt x="22" y="9"/>
                    <a:pt x="21" y="7"/>
                    <a:pt x="19" y="5"/>
                  </a:cubicBezTo>
                  <a:cubicBezTo>
                    <a:pt x="18" y="4"/>
                    <a:pt x="17" y="3"/>
                    <a:pt x="15" y="2"/>
                  </a:cubicBezTo>
                  <a:cubicBezTo>
                    <a:pt x="14" y="1"/>
                    <a:pt x="13" y="0"/>
                    <a:pt x="12" y="0"/>
                  </a:cubicBezTo>
                  <a:cubicBezTo>
                    <a:pt x="11" y="0"/>
                    <a:pt x="9" y="1"/>
                    <a:pt x="8" y="2"/>
                  </a:cubicBezTo>
                  <a:cubicBezTo>
                    <a:pt x="0" y="7"/>
                    <a:pt x="0" y="7"/>
                    <a:pt x="0" y="7"/>
                  </a:cubicBezTo>
                  <a:cubicBezTo>
                    <a:pt x="21" y="34"/>
                    <a:pt x="21" y="34"/>
                    <a:pt x="21" y="34"/>
                  </a:cubicBezTo>
                  <a:cubicBezTo>
                    <a:pt x="23" y="33"/>
                    <a:pt x="23" y="33"/>
                    <a:pt x="23" y="33"/>
                  </a:cubicBezTo>
                  <a:cubicBezTo>
                    <a:pt x="14" y="21"/>
                    <a:pt x="14" y="21"/>
                    <a:pt x="14" y="21"/>
                  </a:cubicBezTo>
                  <a:cubicBezTo>
                    <a:pt x="16" y="19"/>
                    <a:pt x="16" y="19"/>
                    <a:pt x="16" y="19"/>
                  </a:cubicBezTo>
                  <a:cubicBezTo>
                    <a:pt x="17" y="19"/>
                    <a:pt x="17" y="18"/>
                    <a:pt x="18" y="18"/>
                  </a:cubicBezTo>
                  <a:cubicBezTo>
                    <a:pt x="18" y="18"/>
                    <a:pt x="19" y="18"/>
                    <a:pt x="19" y="18"/>
                  </a:cubicBezTo>
                  <a:cubicBezTo>
                    <a:pt x="20" y="18"/>
                    <a:pt x="21" y="19"/>
                    <a:pt x="22" y="19"/>
                  </a:cubicBezTo>
                  <a:cubicBezTo>
                    <a:pt x="23" y="20"/>
                    <a:pt x="24" y="21"/>
                    <a:pt x="26" y="22"/>
                  </a:cubicBezTo>
                  <a:cubicBezTo>
                    <a:pt x="33" y="26"/>
                    <a:pt x="33" y="26"/>
                    <a:pt x="33" y="26"/>
                  </a:cubicBezTo>
                  <a:cubicBezTo>
                    <a:pt x="36" y="24"/>
                    <a:pt x="36" y="24"/>
                    <a:pt x="36" y="24"/>
                  </a:cubicBezTo>
                  <a:cubicBezTo>
                    <a:pt x="27" y="19"/>
                    <a:pt x="27" y="19"/>
                    <a:pt x="27" y="19"/>
                  </a:cubicBezTo>
                  <a:cubicBezTo>
                    <a:pt x="25" y="18"/>
                    <a:pt x="24" y="17"/>
                    <a:pt x="22" y="16"/>
                  </a:cubicBezTo>
                  <a:close/>
                  <a:moveTo>
                    <a:pt x="18" y="12"/>
                  </a:moveTo>
                  <a:cubicBezTo>
                    <a:pt x="18" y="13"/>
                    <a:pt x="17" y="14"/>
                    <a:pt x="16" y="14"/>
                  </a:cubicBezTo>
                  <a:cubicBezTo>
                    <a:pt x="12" y="18"/>
                    <a:pt x="12" y="18"/>
                    <a:pt x="12" y="18"/>
                  </a:cubicBezTo>
                  <a:cubicBezTo>
                    <a:pt x="5" y="9"/>
                    <a:pt x="5" y="9"/>
                    <a:pt x="5" y="9"/>
                  </a:cubicBezTo>
                  <a:cubicBezTo>
                    <a:pt x="10" y="5"/>
                    <a:pt x="10" y="5"/>
                    <a:pt x="10" y="5"/>
                  </a:cubicBezTo>
                  <a:cubicBezTo>
                    <a:pt x="11" y="4"/>
                    <a:pt x="13" y="4"/>
                    <a:pt x="14" y="4"/>
                  </a:cubicBezTo>
                  <a:cubicBezTo>
                    <a:pt x="15" y="5"/>
                    <a:pt x="16" y="6"/>
                    <a:pt x="17" y="7"/>
                  </a:cubicBezTo>
                  <a:cubicBezTo>
                    <a:pt x="18" y="8"/>
                    <a:pt x="18" y="9"/>
                    <a:pt x="18" y="10"/>
                  </a:cubicBezTo>
                  <a:cubicBezTo>
                    <a:pt x="19" y="11"/>
                    <a:pt x="19" y="11"/>
                    <a:pt x="1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47" name="îŝ1îdé">
              <a:extLst>
                <a:ext uri="{FF2B5EF4-FFF2-40B4-BE49-F238E27FC236}">
                  <a16:creationId xmlns:a16="http://schemas.microsoft.com/office/drawing/2014/main" id="{40989F30-0C0D-4273-832E-B028C7623B55}"/>
                </a:ext>
              </a:extLst>
            </p:cNvPr>
            <p:cNvSpPr/>
            <p:nvPr/>
          </p:nvSpPr>
          <p:spPr bwMode="auto">
            <a:xfrm>
              <a:off x="3915349" y="1611009"/>
              <a:ext cx="77794" cy="61675"/>
            </a:xfrm>
            <a:custGeom>
              <a:avLst/>
              <a:gdLst>
                <a:gd name="T0" fmla="*/ 28 w 34"/>
                <a:gd name="T1" fmla="*/ 10 h 27"/>
                <a:gd name="T2" fmla="*/ 24 w 34"/>
                <a:gd name="T3" fmla="*/ 8 h 27"/>
                <a:gd name="T4" fmla="*/ 19 w 34"/>
                <a:gd name="T5" fmla="*/ 9 h 27"/>
                <a:gd name="T6" fmla="*/ 14 w 34"/>
                <a:gd name="T7" fmla="*/ 12 h 27"/>
                <a:gd name="T8" fmla="*/ 10 w 34"/>
                <a:gd name="T9" fmla="*/ 14 h 27"/>
                <a:gd name="T10" fmla="*/ 7 w 34"/>
                <a:gd name="T11" fmla="*/ 13 h 27"/>
                <a:gd name="T12" fmla="*/ 4 w 34"/>
                <a:gd name="T13" fmla="*/ 10 h 27"/>
                <a:gd name="T14" fmla="*/ 5 w 34"/>
                <a:gd name="T15" fmla="*/ 6 h 27"/>
                <a:gd name="T16" fmla="*/ 9 w 34"/>
                <a:gd name="T17" fmla="*/ 4 h 27"/>
                <a:gd name="T18" fmla="*/ 14 w 34"/>
                <a:gd name="T19" fmla="*/ 5 h 27"/>
                <a:gd name="T20" fmla="*/ 15 w 34"/>
                <a:gd name="T21" fmla="*/ 3 h 27"/>
                <a:gd name="T22" fmla="*/ 10 w 34"/>
                <a:gd name="T23" fmla="*/ 1 h 27"/>
                <a:gd name="T24" fmla="*/ 5 w 34"/>
                <a:gd name="T25" fmla="*/ 1 h 27"/>
                <a:gd name="T26" fmla="*/ 2 w 34"/>
                <a:gd name="T27" fmla="*/ 4 h 27"/>
                <a:gd name="T28" fmla="*/ 0 w 34"/>
                <a:gd name="T29" fmla="*/ 8 h 27"/>
                <a:gd name="T30" fmla="*/ 2 w 34"/>
                <a:gd name="T31" fmla="*/ 13 h 27"/>
                <a:gd name="T32" fmla="*/ 5 w 34"/>
                <a:gd name="T33" fmla="*/ 16 h 27"/>
                <a:gd name="T34" fmla="*/ 9 w 34"/>
                <a:gd name="T35" fmla="*/ 18 h 27"/>
                <a:gd name="T36" fmla="*/ 14 w 34"/>
                <a:gd name="T37" fmla="*/ 17 h 27"/>
                <a:gd name="T38" fmla="*/ 18 w 34"/>
                <a:gd name="T39" fmla="*/ 15 h 27"/>
                <a:gd name="T40" fmla="*/ 21 w 34"/>
                <a:gd name="T41" fmla="*/ 12 h 27"/>
                <a:gd name="T42" fmla="*/ 24 w 34"/>
                <a:gd name="T43" fmla="*/ 11 h 27"/>
                <a:gd name="T44" fmla="*/ 27 w 34"/>
                <a:gd name="T45" fmla="*/ 12 h 27"/>
                <a:gd name="T46" fmla="*/ 29 w 34"/>
                <a:gd name="T47" fmla="*/ 14 h 27"/>
                <a:gd name="T48" fmla="*/ 30 w 34"/>
                <a:gd name="T49" fmla="*/ 17 h 27"/>
                <a:gd name="T50" fmla="*/ 29 w 34"/>
                <a:gd name="T51" fmla="*/ 20 h 27"/>
                <a:gd name="T52" fmla="*/ 26 w 34"/>
                <a:gd name="T53" fmla="*/ 22 h 27"/>
                <a:gd name="T54" fmla="*/ 23 w 34"/>
                <a:gd name="T55" fmla="*/ 23 h 27"/>
                <a:gd name="T56" fmla="*/ 19 w 34"/>
                <a:gd name="T57" fmla="*/ 22 h 27"/>
                <a:gd name="T58" fmla="*/ 17 w 34"/>
                <a:gd name="T59" fmla="*/ 24 h 27"/>
                <a:gd name="T60" fmla="*/ 23 w 34"/>
                <a:gd name="T61" fmla="*/ 26 h 27"/>
                <a:gd name="T62" fmla="*/ 29 w 34"/>
                <a:gd name="T63" fmla="*/ 26 h 27"/>
                <a:gd name="T64" fmla="*/ 33 w 34"/>
                <a:gd name="T65" fmla="*/ 22 h 27"/>
                <a:gd name="T66" fmla="*/ 34 w 34"/>
                <a:gd name="T67" fmla="*/ 18 h 27"/>
                <a:gd name="T68" fmla="*/ 32 w 34"/>
                <a:gd name="T69" fmla="*/ 13 h 27"/>
                <a:gd name="T70" fmla="*/ 28 w 34"/>
                <a:gd name="T71" fmla="*/ 1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4" h="27">
                  <a:moveTo>
                    <a:pt x="28" y="10"/>
                  </a:moveTo>
                  <a:cubicBezTo>
                    <a:pt x="27" y="9"/>
                    <a:pt x="25" y="8"/>
                    <a:pt x="24" y="8"/>
                  </a:cubicBezTo>
                  <a:cubicBezTo>
                    <a:pt x="22" y="8"/>
                    <a:pt x="20" y="8"/>
                    <a:pt x="19" y="9"/>
                  </a:cubicBezTo>
                  <a:cubicBezTo>
                    <a:pt x="18" y="9"/>
                    <a:pt x="16" y="10"/>
                    <a:pt x="14" y="12"/>
                  </a:cubicBezTo>
                  <a:cubicBezTo>
                    <a:pt x="12" y="13"/>
                    <a:pt x="11" y="14"/>
                    <a:pt x="10" y="14"/>
                  </a:cubicBezTo>
                  <a:cubicBezTo>
                    <a:pt x="9" y="14"/>
                    <a:pt x="8" y="14"/>
                    <a:pt x="7" y="13"/>
                  </a:cubicBezTo>
                  <a:cubicBezTo>
                    <a:pt x="5" y="13"/>
                    <a:pt x="5" y="12"/>
                    <a:pt x="4" y="10"/>
                  </a:cubicBezTo>
                  <a:cubicBezTo>
                    <a:pt x="4" y="9"/>
                    <a:pt x="4" y="8"/>
                    <a:pt x="5" y="6"/>
                  </a:cubicBezTo>
                  <a:cubicBezTo>
                    <a:pt x="6" y="5"/>
                    <a:pt x="7" y="4"/>
                    <a:pt x="9" y="4"/>
                  </a:cubicBezTo>
                  <a:cubicBezTo>
                    <a:pt x="10" y="4"/>
                    <a:pt x="12" y="4"/>
                    <a:pt x="14" y="5"/>
                  </a:cubicBezTo>
                  <a:cubicBezTo>
                    <a:pt x="15" y="3"/>
                    <a:pt x="15" y="3"/>
                    <a:pt x="15" y="3"/>
                  </a:cubicBezTo>
                  <a:cubicBezTo>
                    <a:pt x="13" y="2"/>
                    <a:pt x="12" y="1"/>
                    <a:pt x="10" y="1"/>
                  </a:cubicBezTo>
                  <a:cubicBezTo>
                    <a:pt x="8" y="0"/>
                    <a:pt x="6" y="1"/>
                    <a:pt x="5" y="1"/>
                  </a:cubicBezTo>
                  <a:cubicBezTo>
                    <a:pt x="4" y="2"/>
                    <a:pt x="2" y="3"/>
                    <a:pt x="2" y="4"/>
                  </a:cubicBezTo>
                  <a:cubicBezTo>
                    <a:pt x="1" y="6"/>
                    <a:pt x="0" y="7"/>
                    <a:pt x="0" y="8"/>
                  </a:cubicBezTo>
                  <a:cubicBezTo>
                    <a:pt x="0" y="10"/>
                    <a:pt x="1" y="11"/>
                    <a:pt x="2" y="13"/>
                  </a:cubicBezTo>
                  <a:cubicBezTo>
                    <a:pt x="3" y="14"/>
                    <a:pt x="4" y="15"/>
                    <a:pt x="5" y="16"/>
                  </a:cubicBezTo>
                  <a:cubicBezTo>
                    <a:pt x="7" y="17"/>
                    <a:pt x="8" y="17"/>
                    <a:pt x="9" y="18"/>
                  </a:cubicBezTo>
                  <a:cubicBezTo>
                    <a:pt x="11" y="18"/>
                    <a:pt x="12" y="18"/>
                    <a:pt x="14" y="17"/>
                  </a:cubicBezTo>
                  <a:cubicBezTo>
                    <a:pt x="15" y="17"/>
                    <a:pt x="16" y="16"/>
                    <a:pt x="18" y="15"/>
                  </a:cubicBezTo>
                  <a:cubicBezTo>
                    <a:pt x="20" y="13"/>
                    <a:pt x="21" y="12"/>
                    <a:pt x="21" y="12"/>
                  </a:cubicBezTo>
                  <a:cubicBezTo>
                    <a:pt x="22" y="12"/>
                    <a:pt x="23" y="11"/>
                    <a:pt x="24" y="11"/>
                  </a:cubicBezTo>
                  <a:cubicBezTo>
                    <a:pt x="25" y="11"/>
                    <a:pt x="26" y="12"/>
                    <a:pt x="27" y="12"/>
                  </a:cubicBezTo>
                  <a:cubicBezTo>
                    <a:pt x="28" y="13"/>
                    <a:pt x="29" y="14"/>
                    <a:pt x="29" y="14"/>
                  </a:cubicBezTo>
                  <a:cubicBezTo>
                    <a:pt x="30" y="15"/>
                    <a:pt x="30" y="16"/>
                    <a:pt x="30" y="17"/>
                  </a:cubicBezTo>
                  <a:cubicBezTo>
                    <a:pt x="30" y="18"/>
                    <a:pt x="30" y="19"/>
                    <a:pt x="29" y="20"/>
                  </a:cubicBezTo>
                  <a:cubicBezTo>
                    <a:pt x="28" y="21"/>
                    <a:pt x="27" y="22"/>
                    <a:pt x="26" y="22"/>
                  </a:cubicBezTo>
                  <a:cubicBezTo>
                    <a:pt x="25" y="23"/>
                    <a:pt x="24" y="23"/>
                    <a:pt x="23" y="23"/>
                  </a:cubicBezTo>
                  <a:cubicBezTo>
                    <a:pt x="21" y="23"/>
                    <a:pt x="20" y="22"/>
                    <a:pt x="19" y="22"/>
                  </a:cubicBezTo>
                  <a:cubicBezTo>
                    <a:pt x="17" y="24"/>
                    <a:pt x="17" y="24"/>
                    <a:pt x="17" y="24"/>
                  </a:cubicBezTo>
                  <a:cubicBezTo>
                    <a:pt x="19" y="25"/>
                    <a:pt x="21" y="26"/>
                    <a:pt x="23" y="26"/>
                  </a:cubicBezTo>
                  <a:cubicBezTo>
                    <a:pt x="25" y="27"/>
                    <a:pt x="27" y="26"/>
                    <a:pt x="29" y="26"/>
                  </a:cubicBezTo>
                  <a:cubicBezTo>
                    <a:pt x="30" y="25"/>
                    <a:pt x="31" y="24"/>
                    <a:pt x="33" y="22"/>
                  </a:cubicBezTo>
                  <a:cubicBezTo>
                    <a:pt x="33" y="21"/>
                    <a:pt x="34" y="19"/>
                    <a:pt x="34" y="18"/>
                  </a:cubicBezTo>
                  <a:cubicBezTo>
                    <a:pt x="34" y="16"/>
                    <a:pt x="33" y="15"/>
                    <a:pt x="32" y="13"/>
                  </a:cubicBezTo>
                  <a:cubicBezTo>
                    <a:pt x="31" y="12"/>
                    <a:pt x="30" y="11"/>
                    <a:pt x="28"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48" name="iṩlîḍe">
              <a:extLst>
                <a:ext uri="{FF2B5EF4-FFF2-40B4-BE49-F238E27FC236}">
                  <a16:creationId xmlns:a16="http://schemas.microsoft.com/office/drawing/2014/main" id="{FBD547EE-1493-4BEB-BB61-F5AD1908C6D7}"/>
                </a:ext>
              </a:extLst>
            </p:cNvPr>
            <p:cNvSpPr/>
            <p:nvPr/>
          </p:nvSpPr>
          <p:spPr bwMode="auto">
            <a:xfrm>
              <a:off x="3940580" y="1585778"/>
              <a:ext cx="75692" cy="43453"/>
            </a:xfrm>
            <a:custGeom>
              <a:avLst/>
              <a:gdLst>
                <a:gd name="T0" fmla="*/ 0 w 108"/>
                <a:gd name="T1" fmla="*/ 9 h 62"/>
                <a:gd name="T2" fmla="*/ 101 w 108"/>
                <a:gd name="T3" fmla="*/ 62 h 62"/>
                <a:gd name="T4" fmla="*/ 108 w 108"/>
                <a:gd name="T5" fmla="*/ 52 h 62"/>
                <a:gd name="T6" fmla="*/ 6 w 108"/>
                <a:gd name="T7" fmla="*/ 0 h 62"/>
                <a:gd name="T8" fmla="*/ 0 w 108"/>
                <a:gd name="T9" fmla="*/ 9 h 62"/>
              </a:gdLst>
              <a:ahLst/>
              <a:cxnLst>
                <a:cxn ang="0">
                  <a:pos x="T0" y="T1"/>
                </a:cxn>
                <a:cxn ang="0">
                  <a:pos x="T2" y="T3"/>
                </a:cxn>
                <a:cxn ang="0">
                  <a:pos x="T4" y="T5"/>
                </a:cxn>
                <a:cxn ang="0">
                  <a:pos x="T6" y="T7"/>
                </a:cxn>
                <a:cxn ang="0">
                  <a:pos x="T8" y="T9"/>
                </a:cxn>
              </a:cxnLst>
              <a:rect l="0" t="0" r="r" b="b"/>
              <a:pathLst>
                <a:path w="108" h="62">
                  <a:moveTo>
                    <a:pt x="0" y="9"/>
                  </a:moveTo>
                  <a:lnTo>
                    <a:pt x="101" y="62"/>
                  </a:lnTo>
                  <a:lnTo>
                    <a:pt x="108" y="52"/>
                  </a:lnTo>
                  <a:lnTo>
                    <a:pt x="6" y="0"/>
                  </a:lnTo>
                  <a:lnTo>
                    <a:pt x="0"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49" name="ïṣlíḋe">
              <a:extLst>
                <a:ext uri="{FF2B5EF4-FFF2-40B4-BE49-F238E27FC236}">
                  <a16:creationId xmlns:a16="http://schemas.microsoft.com/office/drawing/2014/main" id="{3BFB07DE-1492-4BC2-9563-A506893625CD}"/>
                </a:ext>
              </a:extLst>
            </p:cNvPr>
            <p:cNvSpPr/>
            <p:nvPr/>
          </p:nvSpPr>
          <p:spPr bwMode="auto">
            <a:xfrm>
              <a:off x="3951793" y="1539522"/>
              <a:ext cx="82700" cy="55367"/>
            </a:xfrm>
            <a:custGeom>
              <a:avLst/>
              <a:gdLst>
                <a:gd name="T0" fmla="*/ 39 w 118"/>
                <a:gd name="T1" fmla="*/ 6 h 79"/>
                <a:gd name="T2" fmla="*/ 26 w 118"/>
                <a:gd name="T3" fmla="*/ 0 h 79"/>
                <a:gd name="T4" fmla="*/ 0 w 118"/>
                <a:gd name="T5" fmla="*/ 52 h 79"/>
                <a:gd name="T6" fmla="*/ 13 w 118"/>
                <a:gd name="T7" fmla="*/ 59 h 79"/>
                <a:gd name="T8" fmla="*/ 23 w 118"/>
                <a:gd name="T9" fmla="*/ 36 h 79"/>
                <a:gd name="T10" fmla="*/ 115 w 118"/>
                <a:gd name="T11" fmla="*/ 79 h 79"/>
                <a:gd name="T12" fmla="*/ 118 w 118"/>
                <a:gd name="T13" fmla="*/ 69 h 79"/>
                <a:gd name="T14" fmla="*/ 26 w 118"/>
                <a:gd name="T15" fmla="*/ 29 h 79"/>
                <a:gd name="T16" fmla="*/ 39 w 118"/>
                <a:gd name="T17" fmla="*/ 6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8" h="79">
                  <a:moveTo>
                    <a:pt x="39" y="6"/>
                  </a:moveTo>
                  <a:lnTo>
                    <a:pt x="26" y="0"/>
                  </a:lnTo>
                  <a:lnTo>
                    <a:pt x="0" y="52"/>
                  </a:lnTo>
                  <a:lnTo>
                    <a:pt x="13" y="59"/>
                  </a:lnTo>
                  <a:lnTo>
                    <a:pt x="23" y="36"/>
                  </a:lnTo>
                  <a:lnTo>
                    <a:pt x="115" y="79"/>
                  </a:lnTo>
                  <a:lnTo>
                    <a:pt x="118" y="69"/>
                  </a:lnTo>
                  <a:lnTo>
                    <a:pt x="26" y="29"/>
                  </a:lnTo>
                  <a:lnTo>
                    <a:pt x="39"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50" name="ísļiďè">
              <a:extLst>
                <a:ext uri="{FF2B5EF4-FFF2-40B4-BE49-F238E27FC236}">
                  <a16:creationId xmlns:a16="http://schemas.microsoft.com/office/drawing/2014/main" id="{B6785E3C-1C9F-4B94-B424-24854787997F}"/>
                </a:ext>
              </a:extLst>
            </p:cNvPr>
            <p:cNvSpPr/>
            <p:nvPr/>
          </p:nvSpPr>
          <p:spPr bwMode="auto">
            <a:xfrm>
              <a:off x="3573335" y="1604000"/>
              <a:ext cx="39248" cy="52564"/>
            </a:xfrm>
            <a:custGeom>
              <a:avLst/>
              <a:gdLst>
                <a:gd name="T0" fmla="*/ 17 w 17"/>
                <a:gd name="T1" fmla="*/ 1 h 23"/>
                <a:gd name="T2" fmla="*/ 17 w 17"/>
                <a:gd name="T3" fmla="*/ 0 h 23"/>
                <a:gd name="T4" fmla="*/ 10 w 17"/>
                <a:gd name="T5" fmla="*/ 0 h 23"/>
                <a:gd name="T6" fmla="*/ 10 w 17"/>
                <a:gd name="T7" fmla="*/ 1 h 23"/>
                <a:gd name="T8" fmla="*/ 12 w 17"/>
                <a:gd name="T9" fmla="*/ 1 h 23"/>
                <a:gd name="T10" fmla="*/ 13 w 17"/>
                <a:gd name="T11" fmla="*/ 2 h 23"/>
                <a:gd name="T12" fmla="*/ 13 w 17"/>
                <a:gd name="T13" fmla="*/ 3 h 23"/>
                <a:gd name="T14" fmla="*/ 11 w 17"/>
                <a:gd name="T15" fmla="*/ 5 h 23"/>
                <a:gd name="T16" fmla="*/ 5 w 17"/>
                <a:gd name="T17" fmla="*/ 16 h 23"/>
                <a:gd name="T18" fmla="*/ 3 w 17"/>
                <a:gd name="T19" fmla="*/ 18 h 23"/>
                <a:gd name="T20" fmla="*/ 2 w 17"/>
                <a:gd name="T21" fmla="*/ 19 h 23"/>
                <a:gd name="T22" fmla="*/ 0 w 17"/>
                <a:gd name="T23" fmla="*/ 18 h 23"/>
                <a:gd name="T24" fmla="*/ 0 w 17"/>
                <a:gd name="T25" fmla="*/ 19 h 23"/>
                <a:gd name="T26" fmla="*/ 8 w 17"/>
                <a:gd name="T27" fmla="*/ 23 h 23"/>
                <a:gd name="T28" fmla="*/ 8 w 17"/>
                <a:gd name="T29" fmla="*/ 22 h 23"/>
                <a:gd name="T30" fmla="*/ 6 w 17"/>
                <a:gd name="T31" fmla="*/ 21 h 23"/>
                <a:gd name="T32" fmla="*/ 6 w 17"/>
                <a:gd name="T33" fmla="*/ 20 h 23"/>
                <a:gd name="T34" fmla="*/ 7 w 17"/>
                <a:gd name="T35" fmla="*/ 18 h 23"/>
                <a:gd name="T36" fmla="*/ 17 w 17"/>
                <a:gd name="T37"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7" h="23">
                  <a:moveTo>
                    <a:pt x="17" y="1"/>
                  </a:moveTo>
                  <a:cubicBezTo>
                    <a:pt x="17" y="0"/>
                    <a:pt x="17" y="0"/>
                    <a:pt x="17" y="0"/>
                  </a:cubicBezTo>
                  <a:cubicBezTo>
                    <a:pt x="10" y="0"/>
                    <a:pt x="10" y="0"/>
                    <a:pt x="10" y="0"/>
                  </a:cubicBezTo>
                  <a:cubicBezTo>
                    <a:pt x="10" y="1"/>
                    <a:pt x="10" y="1"/>
                    <a:pt x="10" y="1"/>
                  </a:cubicBezTo>
                  <a:cubicBezTo>
                    <a:pt x="11" y="1"/>
                    <a:pt x="12" y="1"/>
                    <a:pt x="12" y="1"/>
                  </a:cubicBezTo>
                  <a:cubicBezTo>
                    <a:pt x="12" y="1"/>
                    <a:pt x="13" y="1"/>
                    <a:pt x="13" y="2"/>
                  </a:cubicBezTo>
                  <a:cubicBezTo>
                    <a:pt x="13" y="2"/>
                    <a:pt x="13" y="2"/>
                    <a:pt x="13" y="3"/>
                  </a:cubicBezTo>
                  <a:cubicBezTo>
                    <a:pt x="13" y="3"/>
                    <a:pt x="12" y="4"/>
                    <a:pt x="11" y="5"/>
                  </a:cubicBezTo>
                  <a:cubicBezTo>
                    <a:pt x="5" y="16"/>
                    <a:pt x="5" y="16"/>
                    <a:pt x="5" y="16"/>
                  </a:cubicBezTo>
                  <a:cubicBezTo>
                    <a:pt x="4" y="18"/>
                    <a:pt x="4" y="18"/>
                    <a:pt x="3" y="18"/>
                  </a:cubicBezTo>
                  <a:cubicBezTo>
                    <a:pt x="3" y="19"/>
                    <a:pt x="3" y="19"/>
                    <a:pt x="2" y="19"/>
                  </a:cubicBezTo>
                  <a:cubicBezTo>
                    <a:pt x="2" y="19"/>
                    <a:pt x="1" y="18"/>
                    <a:pt x="0" y="18"/>
                  </a:cubicBezTo>
                  <a:cubicBezTo>
                    <a:pt x="0" y="19"/>
                    <a:pt x="0" y="19"/>
                    <a:pt x="0" y="19"/>
                  </a:cubicBezTo>
                  <a:cubicBezTo>
                    <a:pt x="8" y="23"/>
                    <a:pt x="8" y="23"/>
                    <a:pt x="8" y="23"/>
                  </a:cubicBezTo>
                  <a:cubicBezTo>
                    <a:pt x="8" y="22"/>
                    <a:pt x="8" y="22"/>
                    <a:pt x="8" y="22"/>
                  </a:cubicBezTo>
                  <a:cubicBezTo>
                    <a:pt x="7" y="22"/>
                    <a:pt x="7" y="21"/>
                    <a:pt x="6" y="21"/>
                  </a:cubicBezTo>
                  <a:cubicBezTo>
                    <a:pt x="6" y="21"/>
                    <a:pt x="6" y="20"/>
                    <a:pt x="6" y="20"/>
                  </a:cubicBezTo>
                  <a:cubicBezTo>
                    <a:pt x="6" y="20"/>
                    <a:pt x="7" y="19"/>
                    <a:pt x="7" y="18"/>
                  </a:cubicBezTo>
                  <a:lnTo>
                    <a:pt x="1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51" name="íṡlïde">
              <a:extLst>
                <a:ext uri="{FF2B5EF4-FFF2-40B4-BE49-F238E27FC236}">
                  <a16:creationId xmlns:a16="http://schemas.microsoft.com/office/drawing/2014/main" id="{1410D543-4E28-4598-979C-CE5C31622039}"/>
                </a:ext>
              </a:extLst>
            </p:cNvPr>
            <p:cNvSpPr/>
            <p:nvPr/>
          </p:nvSpPr>
          <p:spPr bwMode="auto">
            <a:xfrm>
              <a:off x="3646924" y="1622223"/>
              <a:ext cx="34342" cy="57470"/>
            </a:xfrm>
            <a:custGeom>
              <a:avLst/>
              <a:gdLst>
                <a:gd name="T0" fmla="*/ 9 w 15"/>
                <a:gd name="T1" fmla="*/ 1 h 25"/>
                <a:gd name="T2" fmla="*/ 4 w 15"/>
                <a:gd name="T3" fmla="*/ 2 h 25"/>
                <a:gd name="T4" fmla="*/ 2 w 15"/>
                <a:gd name="T5" fmla="*/ 5 h 25"/>
                <a:gd name="T6" fmla="*/ 2 w 15"/>
                <a:gd name="T7" fmla="*/ 8 h 25"/>
                <a:gd name="T8" fmla="*/ 5 w 15"/>
                <a:gd name="T9" fmla="*/ 12 h 25"/>
                <a:gd name="T10" fmla="*/ 1 w 15"/>
                <a:gd name="T11" fmla="*/ 15 h 25"/>
                <a:gd name="T12" fmla="*/ 0 w 15"/>
                <a:gd name="T13" fmla="*/ 18 h 25"/>
                <a:gd name="T14" fmla="*/ 1 w 15"/>
                <a:gd name="T15" fmla="*/ 22 h 25"/>
                <a:gd name="T16" fmla="*/ 6 w 15"/>
                <a:gd name="T17" fmla="*/ 25 h 25"/>
                <a:gd name="T18" fmla="*/ 11 w 15"/>
                <a:gd name="T19" fmla="*/ 24 h 25"/>
                <a:gd name="T20" fmla="*/ 14 w 15"/>
                <a:gd name="T21" fmla="*/ 20 h 25"/>
                <a:gd name="T22" fmla="*/ 13 w 15"/>
                <a:gd name="T23" fmla="*/ 16 h 25"/>
                <a:gd name="T24" fmla="*/ 9 w 15"/>
                <a:gd name="T25" fmla="*/ 12 h 25"/>
                <a:gd name="T26" fmla="*/ 14 w 15"/>
                <a:gd name="T27" fmla="*/ 9 h 25"/>
                <a:gd name="T28" fmla="*/ 15 w 15"/>
                <a:gd name="T29" fmla="*/ 7 h 25"/>
                <a:gd name="T30" fmla="*/ 14 w 15"/>
                <a:gd name="T31" fmla="*/ 3 h 25"/>
                <a:gd name="T32" fmla="*/ 9 w 15"/>
                <a:gd name="T33" fmla="*/ 1 h 25"/>
                <a:gd name="T34" fmla="*/ 11 w 15"/>
                <a:gd name="T35" fmla="*/ 19 h 25"/>
                <a:gd name="T36" fmla="*/ 11 w 15"/>
                <a:gd name="T37" fmla="*/ 21 h 25"/>
                <a:gd name="T38" fmla="*/ 10 w 15"/>
                <a:gd name="T39" fmla="*/ 23 h 25"/>
                <a:gd name="T40" fmla="*/ 6 w 15"/>
                <a:gd name="T41" fmla="*/ 24 h 25"/>
                <a:gd name="T42" fmla="*/ 3 w 15"/>
                <a:gd name="T43" fmla="*/ 22 h 25"/>
                <a:gd name="T44" fmla="*/ 3 w 15"/>
                <a:gd name="T45" fmla="*/ 18 h 25"/>
                <a:gd name="T46" fmla="*/ 4 w 15"/>
                <a:gd name="T47" fmla="*/ 15 h 25"/>
                <a:gd name="T48" fmla="*/ 6 w 15"/>
                <a:gd name="T49" fmla="*/ 13 h 25"/>
                <a:gd name="T50" fmla="*/ 11 w 15"/>
                <a:gd name="T51" fmla="*/ 19 h 25"/>
                <a:gd name="T52" fmla="*/ 12 w 15"/>
                <a:gd name="T53" fmla="*/ 8 h 25"/>
                <a:gd name="T54" fmla="*/ 8 w 15"/>
                <a:gd name="T55" fmla="*/ 11 h 25"/>
                <a:gd name="T56" fmla="*/ 6 w 15"/>
                <a:gd name="T57" fmla="*/ 8 h 25"/>
                <a:gd name="T58" fmla="*/ 5 w 15"/>
                <a:gd name="T59" fmla="*/ 6 h 25"/>
                <a:gd name="T60" fmla="*/ 5 w 15"/>
                <a:gd name="T61" fmla="*/ 5 h 25"/>
                <a:gd name="T62" fmla="*/ 6 w 15"/>
                <a:gd name="T63" fmla="*/ 2 h 25"/>
                <a:gd name="T64" fmla="*/ 9 w 15"/>
                <a:gd name="T65" fmla="*/ 2 h 25"/>
                <a:gd name="T66" fmla="*/ 12 w 15"/>
                <a:gd name="T67" fmla="*/ 3 h 25"/>
                <a:gd name="T68" fmla="*/ 12 w 15"/>
                <a:gd name="T69" fmla="*/ 6 h 25"/>
                <a:gd name="T70" fmla="*/ 12 w 15"/>
                <a:gd name="T71" fmla="*/ 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5" h="25">
                  <a:moveTo>
                    <a:pt x="9" y="1"/>
                  </a:moveTo>
                  <a:cubicBezTo>
                    <a:pt x="7" y="0"/>
                    <a:pt x="6" y="1"/>
                    <a:pt x="4" y="2"/>
                  </a:cubicBezTo>
                  <a:cubicBezTo>
                    <a:pt x="3" y="3"/>
                    <a:pt x="2" y="4"/>
                    <a:pt x="2" y="5"/>
                  </a:cubicBezTo>
                  <a:cubicBezTo>
                    <a:pt x="2" y="6"/>
                    <a:pt x="2" y="7"/>
                    <a:pt x="2" y="8"/>
                  </a:cubicBezTo>
                  <a:cubicBezTo>
                    <a:pt x="3" y="9"/>
                    <a:pt x="4" y="11"/>
                    <a:pt x="5" y="12"/>
                  </a:cubicBezTo>
                  <a:cubicBezTo>
                    <a:pt x="4" y="13"/>
                    <a:pt x="2" y="14"/>
                    <a:pt x="1" y="15"/>
                  </a:cubicBezTo>
                  <a:cubicBezTo>
                    <a:pt x="0" y="16"/>
                    <a:pt x="0" y="17"/>
                    <a:pt x="0" y="18"/>
                  </a:cubicBezTo>
                  <a:cubicBezTo>
                    <a:pt x="0" y="19"/>
                    <a:pt x="0" y="21"/>
                    <a:pt x="1" y="22"/>
                  </a:cubicBezTo>
                  <a:cubicBezTo>
                    <a:pt x="2" y="24"/>
                    <a:pt x="4" y="24"/>
                    <a:pt x="6" y="25"/>
                  </a:cubicBezTo>
                  <a:cubicBezTo>
                    <a:pt x="8" y="25"/>
                    <a:pt x="10" y="25"/>
                    <a:pt x="11" y="24"/>
                  </a:cubicBezTo>
                  <a:cubicBezTo>
                    <a:pt x="13" y="23"/>
                    <a:pt x="14" y="21"/>
                    <a:pt x="14" y="20"/>
                  </a:cubicBezTo>
                  <a:cubicBezTo>
                    <a:pt x="14" y="18"/>
                    <a:pt x="14" y="17"/>
                    <a:pt x="13" y="16"/>
                  </a:cubicBezTo>
                  <a:cubicBezTo>
                    <a:pt x="12" y="15"/>
                    <a:pt x="11" y="14"/>
                    <a:pt x="9" y="12"/>
                  </a:cubicBezTo>
                  <a:cubicBezTo>
                    <a:pt x="11" y="11"/>
                    <a:pt x="13" y="10"/>
                    <a:pt x="14" y="9"/>
                  </a:cubicBezTo>
                  <a:cubicBezTo>
                    <a:pt x="14" y="8"/>
                    <a:pt x="15" y="7"/>
                    <a:pt x="15" y="7"/>
                  </a:cubicBezTo>
                  <a:cubicBezTo>
                    <a:pt x="15" y="5"/>
                    <a:pt x="15" y="4"/>
                    <a:pt x="14" y="3"/>
                  </a:cubicBezTo>
                  <a:cubicBezTo>
                    <a:pt x="13" y="2"/>
                    <a:pt x="11" y="1"/>
                    <a:pt x="9" y="1"/>
                  </a:cubicBezTo>
                  <a:close/>
                  <a:moveTo>
                    <a:pt x="11" y="19"/>
                  </a:moveTo>
                  <a:cubicBezTo>
                    <a:pt x="11" y="19"/>
                    <a:pt x="11" y="20"/>
                    <a:pt x="11" y="21"/>
                  </a:cubicBezTo>
                  <a:cubicBezTo>
                    <a:pt x="11" y="22"/>
                    <a:pt x="10" y="23"/>
                    <a:pt x="10" y="23"/>
                  </a:cubicBezTo>
                  <a:cubicBezTo>
                    <a:pt x="9" y="24"/>
                    <a:pt x="8" y="24"/>
                    <a:pt x="6" y="24"/>
                  </a:cubicBezTo>
                  <a:cubicBezTo>
                    <a:pt x="5" y="24"/>
                    <a:pt x="4" y="23"/>
                    <a:pt x="3" y="22"/>
                  </a:cubicBezTo>
                  <a:cubicBezTo>
                    <a:pt x="3" y="21"/>
                    <a:pt x="2" y="20"/>
                    <a:pt x="3" y="18"/>
                  </a:cubicBezTo>
                  <a:cubicBezTo>
                    <a:pt x="3" y="17"/>
                    <a:pt x="3" y="16"/>
                    <a:pt x="4" y="15"/>
                  </a:cubicBezTo>
                  <a:cubicBezTo>
                    <a:pt x="4" y="15"/>
                    <a:pt x="5" y="14"/>
                    <a:pt x="6" y="13"/>
                  </a:cubicBezTo>
                  <a:cubicBezTo>
                    <a:pt x="9" y="15"/>
                    <a:pt x="10" y="17"/>
                    <a:pt x="11" y="19"/>
                  </a:cubicBezTo>
                  <a:close/>
                  <a:moveTo>
                    <a:pt x="12" y="8"/>
                  </a:moveTo>
                  <a:cubicBezTo>
                    <a:pt x="11" y="9"/>
                    <a:pt x="10" y="10"/>
                    <a:pt x="8" y="11"/>
                  </a:cubicBezTo>
                  <a:cubicBezTo>
                    <a:pt x="6" y="8"/>
                    <a:pt x="6" y="8"/>
                    <a:pt x="6" y="8"/>
                  </a:cubicBezTo>
                  <a:cubicBezTo>
                    <a:pt x="5" y="8"/>
                    <a:pt x="5" y="7"/>
                    <a:pt x="5" y="6"/>
                  </a:cubicBezTo>
                  <a:cubicBezTo>
                    <a:pt x="5" y="6"/>
                    <a:pt x="4" y="5"/>
                    <a:pt x="5" y="5"/>
                  </a:cubicBezTo>
                  <a:cubicBezTo>
                    <a:pt x="5" y="4"/>
                    <a:pt x="5" y="3"/>
                    <a:pt x="6" y="2"/>
                  </a:cubicBezTo>
                  <a:cubicBezTo>
                    <a:pt x="7" y="2"/>
                    <a:pt x="8" y="2"/>
                    <a:pt x="9" y="2"/>
                  </a:cubicBezTo>
                  <a:cubicBezTo>
                    <a:pt x="10" y="2"/>
                    <a:pt x="11" y="2"/>
                    <a:pt x="12" y="3"/>
                  </a:cubicBezTo>
                  <a:cubicBezTo>
                    <a:pt x="12" y="4"/>
                    <a:pt x="13" y="5"/>
                    <a:pt x="12" y="6"/>
                  </a:cubicBezTo>
                  <a:cubicBezTo>
                    <a:pt x="12" y="7"/>
                    <a:pt x="12" y="8"/>
                    <a:pt x="12"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52" name="iṩlide">
              <a:extLst>
                <a:ext uri="{FF2B5EF4-FFF2-40B4-BE49-F238E27FC236}">
                  <a16:creationId xmlns:a16="http://schemas.microsoft.com/office/drawing/2014/main" id="{51CEC972-6487-4F42-BBF5-20A19B9E5C40}"/>
                </a:ext>
              </a:extLst>
            </p:cNvPr>
            <p:cNvSpPr/>
            <p:nvPr/>
          </p:nvSpPr>
          <p:spPr bwMode="auto">
            <a:xfrm>
              <a:off x="3717710" y="1622223"/>
              <a:ext cx="37145" cy="60273"/>
            </a:xfrm>
            <a:custGeom>
              <a:avLst/>
              <a:gdLst>
                <a:gd name="T0" fmla="*/ 15 w 16"/>
                <a:gd name="T1" fmla="*/ 16 h 26"/>
                <a:gd name="T2" fmla="*/ 15 w 16"/>
                <a:gd name="T3" fmla="*/ 9 h 26"/>
                <a:gd name="T4" fmla="*/ 12 w 16"/>
                <a:gd name="T5" fmla="*/ 2 h 26"/>
                <a:gd name="T6" fmla="*/ 6 w 16"/>
                <a:gd name="T7" fmla="*/ 1 h 26"/>
                <a:gd name="T8" fmla="*/ 1 w 16"/>
                <a:gd name="T9" fmla="*/ 4 h 26"/>
                <a:gd name="T10" fmla="*/ 0 w 16"/>
                <a:gd name="T11" fmla="*/ 10 h 26"/>
                <a:gd name="T12" fmla="*/ 3 w 16"/>
                <a:gd name="T13" fmla="*/ 15 h 26"/>
                <a:gd name="T14" fmla="*/ 8 w 16"/>
                <a:gd name="T15" fmla="*/ 16 h 26"/>
                <a:gd name="T16" fmla="*/ 12 w 16"/>
                <a:gd name="T17" fmla="*/ 13 h 26"/>
                <a:gd name="T18" fmla="*/ 11 w 16"/>
                <a:gd name="T19" fmla="*/ 19 h 26"/>
                <a:gd name="T20" fmla="*/ 8 w 16"/>
                <a:gd name="T21" fmla="*/ 23 h 26"/>
                <a:gd name="T22" fmla="*/ 4 w 16"/>
                <a:gd name="T23" fmla="*/ 25 h 26"/>
                <a:gd name="T24" fmla="*/ 4 w 16"/>
                <a:gd name="T25" fmla="*/ 26 h 26"/>
                <a:gd name="T26" fmla="*/ 5 w 16"/>
                <a:gd name="T27" fmla="*/ 26 h 26"/>
                <a:gd name="T28" fmla="*/ 11 w 16"/>
                <a:gd name="T29" fmla="*/ 23 h 26"/>
                <a:gd name="T30" fmla="*/ 15 w 16"/>
                <a:gd name="T31" fmla="*/ 16 h 26"/>
                <a:gd name="T32" fmla="*/ 11 w 16"/>
                <a:gd name="T33" fmla="*/ 13 h 26"/>
                <a:gd name="T34" fmla="*/ 9 w 16"/>
                <a:gd name="T35" fmla="*/ 14 h 26"/>
                <a:gd name="T36" fmla="*/ 6 w 16"/>
                <a:gd name="T37" fmla="*/ 13 h 26"/>
                <a:gd name="T38" fmla="*/ 3 w 16"/>
                <a:gd name="T39" fmla="*/ 8 h 26"/>
                <a:gd name="T40" fmla="*/ 3 w 16"/>
                <a:gd name="T41" fmla="*/ 4 h 26"/>
                <a:gd name="T42" fmla="*/ 6 w 16"/>
                <a:gd name="T43" fmla="*/ 2 h 26"/>
                <a:gd name="T44" fmla="*/ 8 w 16"/>
                <a:gd name="T45" fmla="*/ 2 h 26"/>
                <a:gd name="T46" fmla="*/ 11 w 16"/>
                <a:gd name="T47" fmla="*/ 5 h 26"/>
                <a:gd name="T48" fmla="*/ 12 w 16"/>
                <a:gd name="T49" fmla="*/ 8 h 26"/>
                <a:gd name="T50" fmla="*/ 12 w 16"/>
                <a:gd name="T51" fmla="*/ 12 h 26"/>
                <a:gd name="T52" fmla="*/ 11 w 16"/>
                <a:gd name="T53"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 h="26">
                  <a:moveTo>
                    <a:pt x="15" y="16"/>
                  </a:moveTo>
                  <a:cubicBezTo>
                    <a:pt x="16" y="14"/>
                    <a:pt x="16" y="11"/>
                    <a:pt x="15" y="9"/>
                  </a:cubicBezTo>
                  <a:cubicBezTo>
                    <a:pt x="15" y="6"/>
                    <a:pt x="14" y="4"/>
                    <a:pt x="12" y="2"/>
                  </a:cubicBezTo>
                  <a:cubicBezTo>
                    <a:pt x="10" y="1"/>
                    <a:pt x="8" y="0"/>
                    <a:pt x="6" y="1"/>
                  </a:cubicBezTo>
                  <a:cubicBezTo>
                    <a:pt x="4" y="1"/>
                    <a:pt x="2" y="2"/>
                    <a:pt x="1" y="4"/>
                  </a:cubicBezTo>
                  <a:cubicBezTo>
                    <a:pt x="0" y="6"/>
                    <a:pt x="0" y="8"/>
                    <a:pt x="0" y="10"/>
                  </a:cubicBezTo>
                  <a:cubicBezTo>
                    <a:pt x="1" y="12"/>
                    <a:pt x="1" y="14"/>
                    <a:pt x="3" y="15"/>
                  </a:cubicBezTo>
                  <a:cubicBezTo>
                    <a:pt x="4" y="16"/>
                    <a:pt x="6" y="16"/>
                    <a:pt x="8" y="16"/>
                  </a:cubicBezTo>
                  <a:cubicBezTo>
                    <a:pt x="9" y="16"/>
                    <a:pt x="11" y="15"/>
                    <a:pt x="12" y="13"/>
                  </a:cubicBezTo>
                  <a:cubicBezTo>
                    <a:pt x="12" y="15"/>
                    <a:pt x="12" y="17"/>
                    <a:pt x="11" y="19"/>
                  </a:cubicBezTo>
                  <a:cubicBezTo>
                    <a:pt x="10" y="21"/>
                    <a:pt x="9" y="22"/>
                    <a:pt x="8" y="23"/>
                  </a:cubicBezTo>
                  <a:cubicBezTo>
                    <a:pt x="6" y="24"/>
                    <a:pt x="5" y="25"/>
                    <a:pt x="4" y="25"/>
                  </a:cubicBezTo>
                  <a:cubicBezTo>
                    <a:pt x="4" y="26"/>
                    <a:pt x="4" y="26"/>
                    <a:pt x="4" y="26"/>
                  </a:cubicBezTo>
                  <a:cubicBezTo>
                    <a:pt x="5" y="26"/>
                    <a:pt x="5" y="26"/>
                    <a:pt x="5" y="26"/>
                  </a:cubicBezTo>
                  <a:cubicBezTo>
                    <a:pt x="7" y="25"/>
                    <a:pt x="9" y="24"/>
                    <a:pt x="11" y="23"/>
                  </a:cubicBezTo>
                  <a:cubicBezTo>
                    <a:pt x="13" y="21"/>
                    <a:pt x="14" y="19"/>
                    <a:pt x="15" y="16"/>
                  </a:cubicBezTo>
                  <a:close/>
                  <a:moveTo>
                    <a:pt x="11" y="13"/>
                  </a:moveTo>
                  <a:cubicBezTo>
                    <a:pt x="10" y="14"/>
                    <a:pt x="9" y="14"/>
                    <a:pt x="9" y="14"/>
                  </a:cubicBezTo>
                  <a:cubicBezTo>
                    <a:pt x="8" y="14"/>
                    <a:pt x="7" y="14"/>
                    <a:pt x="6" y="13"/>
                  </a:cubicBezTo>
                  <a:cubicBezTo>
                    <a:pt x="4" y="12"/>
                    <a:pt x="3" y="10"/>
                    <a:pt x="3" y="8"/>
                  </a:cubicBezTo>
                  <a:cubicBezTo>
                    <a:pt x="3" y="6"/>
                    <a:pt x="3" y="5"/>
                    <a:pt x="3" y="4"/>
                  </a:cubicBezTo>
                  <a:cubicBezTo>
                    <a:pt x="4" y="3"/>
                    <a:pt x="5" y="2"/>
                    <a:pt x="6" y="2"/>
                  </a:cubicBezTo>
                  <a:cubicBezTo>
                    <a:pt x="7" y="2"/>
                    <a:pt x="8" y="2"/>
                    <a:pt x="8" y="2"/>
                  </a:cubicBezTo>
                  <a:cubicBezTo>
                    <a:pt x="9" y="3"/>
                    <a:pt x="10" y="4"/>
                    <a:pt x="11" y="5"/>
                  </a:cubicBezTo>
                  <a:cubicBezTo>
                    <a:pt x="11" y="6"/>
                    <a:pt x="12" y="7"/>
                    <a:pt x="12" y="8"/>
                  </a:cubicBezTo>
                  <a:cubicBezTo>
                    <a:pt x="12" y="9"/>
                    <a:pt x="12" y="10"/>
                    <a:pt x="12" y="12"/>
                  </a:cubicBezTo>
                  <a:cubicBezTo>
                    <a:pt x="12" y="13"/>
                    <a:pt x="11" y="13"/>
                    <a:pt x="11"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53" name="îs1ïde">
              <a:extLst>
                <a:ext uri="{FF2B5EF4-FFF2-40B4-BE49-F238E27FC236}">
                  <a16:creationId xmlns:a16="http://schemas.microsoft.com/office/drawing/2014/main" id="{331CB5A2-3F24-47F6-80C0-DD3A7B9F50DA}"/>
                </a:ext>
              </a:extLst>
            </p:cNvPr>
            <p:cNvSpPr/>
            <p:nvPr/>
          </p:nvSpPr>
          <p:spPr bwMode="auto">
            <a:xfrm>
              <a:off x="3782188" y="1613112"/>
              <a:ext cx="32239" cy="57470"/>
            </a:xfrm>
            <a:custGeom>
              <a:avLst/>
              <a:gdLst>
                <a:gd name="T0" fmla="*/ 11 w 14"/>
                <a:gd name="T1" fmla="*/ 24 h 25"/>
                <a:gd name="T2" fmla="*/ 14 w 14"/>
                <a:gd name="T3" fmla="*/ 0 h 25"/>
                <a:gd name="T4" fmla="*/ 14 w 14"/>
                <a:gd name="T5" fmla="*/ 0 h 25"/>
                <a:gd name="T6" fmla="*/ 1 w 14"/>
                <a:gd name="T7" fmla="*/ 2 h 25"/>
                <a:gd name="T8" fmla="*/ 0 w 14"/>
                <a:gd name="T9" fmla="*/ 8 h 25"/>
                <a:gd name="T10" fmla="*/ 0 w 14"/>
                <a:gd name="T11" fmla="*/ 8 h 25"/>
                <a:gd name="T12" fmla="*/ 2 w 14"/>
                <a:gd name="T13" fmla="*/ 5 h 25"/>
                <a:gd name="T14" fmla="*/ 5 w 14"/>
                <a:gd name="T15" fmla="*/ 4 h 25"/>
                <a:gd name="T16" fmla="*/ 12 w 14"/>
                <a:gd name="T17" fmla="*/ 3 h 25"/>
                <a:gd name="T18" fmla="*/ 9 w 14"/>
                <a:gd name="T19" fmla="*/ 25 h 25"/>
                <a:gd name="T20" fmla="*/ 11 w 14"/>
                <a:gd name="T21" fmla="*/ 2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 h="25">
                  <a:moveTo>
                    <a:pt x="11" y="24"/>
                  </a:moveTo>
                  <a:cubicBezTo>
                    <a:pt x="14" y="0"/>
                    <a:pt x="14" y="0"/>
                    <a:pt x="14" y="0"/>
                  </a:cubicBezTo>
                  <a:cubicBezTo>
                    <a:pt x="14" y="0"/>
                    <a:pt x="14" y="0"/>
                    <a:pt x="14" y="0"/>
                  </a:cubicBezTo>
                  <a:cubicBezTo>
                    <a:pt x="1" y="2"/>
                    <a:pt x="1" y="2"/>
                    <a:pt x="1" y="2"/>
                  </a:cubicBezTo>
                  <a:cubicBezTo>
                    <a:pt x="0" y="8"/>
                    <a:pt x="0" y="8"/>
                    <a:pt x="0" y="8"/>
                  </a:cubicBezTo>
                  <a:cubicBezTo>
                    <a:pt x="0" y="8"/>
                    <a:pt x="0" y="8"/>
                    <a:pt x="0" y="8"/>
                  </a:cubicBezTo>
                  <a:cubicBezTo>
                    <a:pt x="1" y="7"/>
                    <a:pt x="1" y="6"/>
                    <a:pt x="2" y="5"/>
                  </a:cubicBezTo>
                  <a:cubicBezTo>
                    <a:pt x="3" y="5"/>
                    <a:pt x="4" y="4"/>
                    <a:pt x="5" y="4"/>
                  </a:cubicBezTo>
                  <a:cubicBezTo>
                    <a:pt x="12" y="3"/>
                    <a:pt x="12" y="3"/>
                    <a:pt x="12" y="3"/>
                  </a:cubicBezTo>
                  <a:cubicBezTo>
                    <a:pt x="9" y="25"/>
                    <a:pt x="9" y="25"/>
                    <a:pt x="9" y="25"/>
                  </a:cubicBezTo>
                  <a:lnTo>
                    <a:pt x="11"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54" name="i$ľïḑe">
              <a:extLst>
                <a:ext uri="{FF2B5EF4-FFF2-40B4-BE49-F238E27FC236}">
                  <a16:creationId xmlns:a16="http://schemas.microsoft.com/office/drawing/2014/main" id="{161F659A-CC75-4A7C-87C2-3FFC7D96792C}"/>
                </a:ext>
              </a:extLst>
            </p:cNvPr>
            <p:cNvSpPr/>
            <p:nvPr/>
          </p:nvSpPr>
          <p:spPr bwMode="auto">
            <a:xfrm>
              <a:off x="3349063" y="1294926"/>
              <a:ext cx="34342" cy="23128"/>
            </a:xfrm>
            <a:custGeom>
              <a:avLst/>
              <a:gdLst>
                <a:gd name="T0" fmla="*/ 8 w 15"/>
                <a:gd name="T1" fmla="*/ 7 h 10"/>
                <a:gd name="T2" fmla="*/ 12 w 15"/>
                <a:gd name="T3" fmla="*/ 10 h 10"/>
                <a:gd name="T4" fmla="*/ 14 w 15"/>
                <a:gd name="T5" fmla="*/ 3 h 10"/>
                <a:gd name="T6" fmla="*/ 10 w 15"/>
                <a:gd name="T7" fmla="*/ 0 h 10"/>
                <a:gd name="T8" fmla="*/ 0 w 15"/>
                <a:gd name="T9" fmla="*/ 2 h 10"/>
                <a:gd name="T10" fmla="*/ 8 w 15"/>
                <a:gd name="T11" fmla="*/ 7 h 10"/>
              </a:gdLst>
              <a:ahLst/>
              <a:cxnLst>
                <a:cxn ang="0">
                  <a:pos x="T0" y="T1"/>
                </a:cxn>
                <a:cxn ang="0">
                  <a:pos x="T2" y="T3"/>
                </a:cxn>
                <a:cxn ang="0">
                  <a:pos x="T4" y="T5"/>
                </a:cxn>
                <a:cxn ang="0">
                  <a:pos x="T6" y="T7"/>
                </a:cxn>
                <a:cxn ang="0">
                  <a:pos x="T8" y="T9"/>
                </a:cxn>
                <a:cxn ang="0">
                  <a:pos x="T10" y="T11"/>
                </a:cxn>
              </a:cxnLst>
              <a:rect l="0" t="0" r="r" b="b"/>
              <a:pathLst>
                <a:path w="15" h="10">
                  <a:moveTo>
                    <a:pt x="8" y="7"/>
                  </a:moveTo>
                  <a:cubicBezTo>
                    <a:pt x="12" y="10"/>
                    <a:pt x="12" y="10"/>
                    <a:pt x="12" y="10"/>
                  </a:cubicBezTo>
                  <a:cubicBezTo>
                    <a:pt x="12" y="7"/>
                    <a:pt x="15" y="5"/>
                    <a:pt x="14" y="3"/>
                  </a:cubicBezTo>
                  <a:cubicBezTo>
                    <a:pt x="10" y="0"/>
                    <a:pt x="10" y="0"/>
                    <a:pt x="10" y="0"/>
                  </a:cubicBezTo>
                  <a:cubicBezTo>
                    <a:pt x="7" y="0"/>
                    <a:pt x="3" y="0"/>
                    <a:pt x="0" y="2"/>
                  </a:cubicBezTo>
                  <a:cubicBezTo>
                    <a:pt x="1" y="4"/>
                    <a:pt x="4" y="8"/>
                    <a:pt x="8"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55" name="iŝļíḍè">
              <a:extLst>
                <a:ext uri="{FF2B5EF4-FFF2-40B4-BE49-F238E27FC236}">
                  <a16:creationId xmlns:a16="http://schemas.microsoft.com/office/drawing/2014/main" id="{24B024EE-EEE6-44A5-99F1-84F451DAF17A}"/>
                </a:ext>
              </a:extLst>
            </p:cNvPr>
            <p:cNvSpPr/>
            <p:nvPr/>
          </p:nvSpPr>
          <p:spPr bwMode="auto">
            <a:xfrm>
              <a:off x="3378499" y="1327165"/>
              <a:ext cx="27333" cy="18923"/>
            </a:xfrm>
            <a:custGeom>
              <a:avLst/>
              <a:gdLst>
                <a:gd name="T0" fmla="*/ 7 w 12"/>
                <a:gd name="T1" fmla="*/ 7 h 8"/>
                <a:gd name="T2" fmla="*/ 9 w 12"/>
                <a:gd name="T3" fmla="*/ 8 h 8"/>
                <a:gd name="T4" fmla="*/ 12 w 12"/>
                <a:gd name="T5" fmla="*/ 6 h 8"/>
                <a:gd name="T6" fmla="*/ 11 w 12"/>
                <a:gd name="T7" fmla="*/ 2 h 8"/>
                <a:gd name="T8" fmla="*/ 8 w 12"/>
                <a:gd name="T9" fmla="*/ 0 h 8"/>
                <a:gd name="T10" fmla="*/ 0 w 12"/>
                <a:gd name="T11" fmla="*/ 3 h 8"/>
                <a:gd name="T12" fmla="*/ 7 w 12"/>
                <a:gd name="T13" fmla="*/ 7 h 8"/>
              </a:gdLst>
              <a:ahLst/>
              <a:cxnLst>
                <a:cxn ang="0">
                  <a:pos x="T0" y="T1"/>
                </a:cxn>
                <a:cxn ang="0">
                  <a:pos x="T2" y="T3"/>
                </a:cxn>
                <a:cxn ang="0">
                  <a:pos x="T4" y="T5"/>
                </a:cxn>
                <a:cxn ang="0">
                  <a:pos x="T6" y="T7"/>
                </a:cxn>
                <a:cxn ang="0">
                  <a:pos x="T8" y="T9"/>
                </a:cxn>
                <a:cxn ang="0">
                  <a:pos x="T10" y="T11"/>
                </a:cxn>
                <a:cxn ang="0">
                  <a:pos x="T12" y="T13"/>
                </a:cxn>
              </a:cxnLst>
              <a:rect l="0" t="0" r="r" b="b"/>
              <a:pathLst>
                <a:path w="12" h="8">
                  <a:moveTo>
                    <a:pt x="7" y="7"/>
                  </a:moveTo>
                  <a:cubicBezTo>
                    <a:pt x="9" y="8"/>
                    <a:pt x="9" y="8"/>
                    <a:pt x="9" y="8"/>
                  </a:cubicBezTo>
                  <a:cubicBezTo>
                    <a:pt x="10" y="8"/>
                    <a:pt x="11" y="6"/>
                    <a:pt x="12" y="6"/>
                  </a:cubicBezTo>
                  <a:cubicBezTo>
                    <a:pt x="12" y="4"/>
                    <a:pt x="11" y="2"/>
                    <a:pt x="11" y="2"/>
                  </a:cubicBezTo>
                  <a:cubicBezTo>
                    <a:pt x="11" y="0"/>
                    <a:pt x="9" y="1"/>
                    <a:pt x="8" y="0"/>
                  </a:cubicBezTo>
                  <a:cubicBezTo>
                    <a:pt x="5" y="1"/>
                    <a:pt x="1" y="0"/>
                    <a:pt x="0" y="3"/>
                  </a:cubicBezTo>
                  <a:cubicBezTo>
                    <a:pt x="2" y="5"/>
                    <a:pt x="5" y="6"/>
                    <a:pt x="7"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56" name="íṩḻîḋê">
              <a:extLst>
                <a:ext uri="{FF2B5EF4-FFF2-40B4-BE49-F238E27FC236}">
                  <a16:creationId xmlns:a16="http://schemas.microsoft.com/office/drawing/2014/main" id="{819EB275-6157-4022-BA39-11F474B98827}"/>
                </a:ext>
              </a:extLst>
            </p:cNvPr>
            <p:cNvSpPr/>
            <p:nvPr/>
          </p:nvSpPr>
          <p:spPr bwMode="auto">
            <a:xfrm>
              <a:off x="3394618" y="1244465"/>
              <a:ext cx="100922" cy="166101"/>
            </a:xfrm>
            <a:custGeom>
              <a:avLst/>
              <a:gdLst>
                <a:gd name="T0" fmla="*/ 9 w 44"/>
                <a:gd name="T1" fmla="*/ 32 h 72"/>
                <a:gd name="T2" fmla="*/ 12 w 44"/>
                <a:gd name="T3" fmla="*/ 31 h 72"/>
                <a:gd name="T4" fmla="*/ 15 w 44"/>
                <a:gd name="T5" fmla="*/ 33 h 72"/>
                <a:gd name="T6" fmla="*/ 13 w 44"/>
                <a:gd name="T7" fmla="*/ 44 h 72"/>
                <a:gd name="T8" fmla="*/ 8 w 44"/>
                <a:gd name="T9" fmla="*/ 41 h 72"/>
                <a:gd name="T10" fmla="*/ 14 w 44"/>
                <a:gd name="T11" fmla="*/ 68 h 72"/>
                <a:gd name="T12" fmla="*/ 26 w 44"/>
                <a:gd name="T13" fmla="*/ 72 h 72"/>
                <a:gd name="T14" fmla="*/ 27 w 44"/>
                <a:gd name="T15" fmla="*/ 69 h 72"/>
                <a:gd name="T16" fmla="*/ 15 w 44"/>
                <a:gd name="T17" fmla="*/ 52 h 72"/>
                <a:gd name="T18" fmla="*/ 21 w 44"/>
                <a:gd name="T19" fmla="*/ 49 h 72"/>
                <a:gd name="T20" fmla="*/ 21 w 44"/>
                <a:gd name="T21" fmla="*/ 40 h 72"/>
                <a:gd name="T22" fmla="*/ 26 w 44"/>
                <a:gd name="T23" fmla="*/ 45 h 72"/>
                <a:gd name="T24" fmla="*/ 19 w 44"/>
                <a:gd name="T25" fmla="*/ 31 h 72"/>
                <a:gd name="T26" fmla="*/ 19 w 44"/>
                <a:gd name="T27" fmla="*/ 21 h 72"/>
                <a:gd name="T28" fmla="*/ 30 w 44"/>
                <a:gd name="T29" fmla="*/ 30 h 72"/>
                <a:gd name="T30" fmla="*/ 26 w 44"/>
                <a:gd name="T31" fmla="*/ 19 h 72"/>
                <a:gd name="T32" fmla="*/ 29 w 44"/>
                <a:gd name="T33" fmla="*/ 16 h 72"/>
                <a:gd name="T34" fmla="*/ 43 w 44"/>
                <a:gd name="T35" fmla="*/ 28 h 72"/>
                <a:gd name="T36" fmla="*/ 29 w 44"/>
                <a:gd name="T37" fmla="*/ 8 h 72"/>
                <a:gd name="T38" fmla="*/ 24 w 44"/>
                <a:gd name="T39" fmla="*/ 6 h 72"/>
                <a:gd name="T40" fmla="*/ 24 w 44"/>
                <a:gd name="T41" fmla="*/ 13 h 72"/>
                <a:gd name="T42" fmla="*/ 17 w 44"/>
                <a:gd name="T43" fmla="*/ 11 h 72"/>
                <a:gd name="T44" fmla="*/ 16 w 44"/>
                <a:gd name="T45" fmla="*/ 0 h 72"/>
                <a:gd name="T46" fmla="*/ 14 w 44"/>
                <a:gd name="T47" fmla="*/ 6 h 72"/>
                <a:gd name="T48" fmla="*/ 9 w 44"/>
                <a:gd name="T49" fmla="*/ 8 h 72"/>
                <a:gd name="T50" fmla="*/ 16 w 44"/>
                <a:gd name="T51" fmla="*/ 16 h 72"/>
                <a:gd name="T52" fmla="*/ 16 w 44"/>
                <a:gd name="T53" fmla="*/ 25 h 72"/>
                <a:gd name="T54" fmla="*/ 11 w 44"/>
                <a:gd name="T55" fmla="*/ 20 h 72"/>
                <a:gd name="T56" fmla="*/ 0 w 44"/>
                <a:gd name="T57" fmla="*/ 19 h 72"/>
                <a:gd name="T58" fmla="*/ 9 w 44"/>
                <a:gd name="T59" fmla="*/ 28 h 72"/>
                <a:gd name="T60" fmla="*/ 9 w 44"/>
                <a:gd name="T61" fmla="*/ 3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4" h="72">
                  <a:moveTo>
                    <a:pt x="9" y="32"/>
                  </a:moveTo>
                  <a:cubicBezTo>
                    <a:pt x="10" y="33"/>
                    <a:pt x="11" y="32"/>
                    <a:pt x="12" y="31"/>
                  </a:cubicBezTo>
                  <a:cubicBezTo>
                    <a:pt x="15" y="33"/>
                    <a:pt x="15" y="33"/>
                    <a:pt x="15" y="33"/>
                  </a:cubicBezTo>
                  <a:cubicBezTo>
                    <a:pt x="16" y="37"/>
                    <a:pt x="15" y="41"/>
                    <a:pt x="13" y="44"/>
                  </a:cubicBezTo>
                  <a:cubicBezTo>
                    <a:pt x="11" y="46"/>
                    <a:pt x="10" y="42"/>
                    <a:pt x="8" y="41"/>
                  </a:cubicBezTo>
                  <a:cubicBezTo>
                    <a:pt x="10" y="50"/>
                    <a:pt x="15" y="60"/>
                    <a:pt x="14" y="68"/>
                  </a:cubicBezTo>
                  <a:cubicBezTo>
                    <a:pt x="20" y="72"/>
                    <a:pt x="24" y="72"/>
                    <a:pt x="26" y="72"/>
                  </a:cubicBezTo>
                  <a:cubicBezTo>
                    <a:pt x="27" y="69"/>
                    <a:pt x="27" y="69"/>
                    <a:pt x="27" y="69"/>
                  </a:cubicBezTo>
                  <a:cubicBezTo>
                    <a:pt x="19" y="64"/>
                    <a:pt x="16" y="54"/>
                    <a:pt x="15" y="52"/>
                  </a:cubicBezTo>
                  <a:cubicBezTo>
                    <a:pt x="21" y="49"/>
                    <a:pt x="21" y="49"/>
                    <a:pt x="21" y="49"/>
                  </a:cubicBezTo>
                  <a:cubicBezTo>
                    <a:pt x="21" y="46"/>
                    <a:pt x="20" y="41"/>
                    <a:pt x="21" y="40"/>
                  </a:cubicBezTo>
                  <a:cubicBezTo>
                    <a:pt x="24" y="41"/>
                    <a:pt x="25" y="43"/>
                    <a:pt x="26" y="45"/>
                  </a:cubicBezTo>
                  <a:cubicBezTo>
                    <a:pt x="33" y="42"/>
                    <a:pt x="22" y="36"/>
                    <a:pt x="19" y="31"/>
                  </a:cubicBezTo>
                  <a:cubicBezTo>
                    <a:pt x="19" y="27"/>
                    <a:pt x="19" y="24"/>
                    <a:pt x="19" y="21"/>
                  </a:cubicBezTo>
                  <a:cubicBezTo>
                    <a:pt x="23" y="22"/>
                    <a:pt x="27" y="27"/>
                    <a:pt x="30" y="30"/>
                  </a:cubicBezTo>
                  <a:cubicBezTo>
                    <a:pt x="33" y="27"/>
                    <a:pt x="27" y="23"/>
                    <a:pt x="26" y="19"/>
                  </a:cubicBezTo>
                  <a:cubicBezTo>
                    <a:pt x="25" y="17"/>
                    <a:pt x="27" y="17"/>
                    <a:pt x="29" y="16"/>
                  </a:cubicBezTo>
                  <a:cubicBezTo>
                    <a:pt x="43" y="28"/>
                    <a:pt x="43" y="28"/>
                    <a:pt x="43" y="28"/>
                  </a:cubicBezTo>
                  <a:cubicBezTo>
                    <a:pt x="44" y="21"/>
                    <a:pt x="34" y="15"/>
                    <a:pt x="29" y="8"/>
                  </a:cubicBezTo>
                  <a:cubicBezTo>
                    <a:pt x="30" y="6"/>
                    <a:pt x="29" y="4"/>
                    <a:pt x="24" y="6"/>
                  </a:cubicBezTo>
                  <a:cubicBezTo>
                    <a:pt x="22" y="6"/>
                    <a:pt x="19" y="7"/>
                    <a:pt x="24" y="13"/>
                  </a:cubicBezTo>
                  <a:cubicBezTo>
                    <a:pt x="21" y="17"/>
                    <a:pt x="19" y="12"/>
                    <a:pt x="17" y="11"/>
                  </a:cubicBezTo>
                  <a:cubicBezTo>
                    <a:pt x="18" y="6"/>
                    <a:pt x="20" y="1"/>
                    <a:pt x="16" y="0"/>
                  </a:cubicBezTo>
                  <a:cubicBezTo>
                    <a:pt x="16" y="2"/>
                    <a:pt x="16" y="4"/>
                    <a:pt x="14" y="6"/>
                  </a:cubicBezTo>
                  <a:cubicBezTo>
                    <a:pt x="9" y="8"/>
                    <a:pt x="9" y="8"/>
                    <a:pt x="9" y="8"/>
                  </a:cubicBezTo>
                  <a:cubicBezTo>
                    <a:pt x="9" y="10"/>
                    <a:pt x="14" y="13"/>
                    <a:pt x="16" y="16"/>
                  </a:cubicBezTo>
                  <a:cubicBezTo>
                    <a:pt x="17" y="20"/>
                    <a:pt x="16" y="23"/>
                    <a:pt x="16" y="25"/>
                  </a:cubicBezTo>
                  <a:cubicBezTo>
                    <a:pt x="12" y="27"/>
                    <a:pt x="13" y="22"/>
                    <a:pt x="11" y="20"/>
                  </a:cubicBezTo>
                  <a:cubicBezTo>
                    <a:pt x="7" y="17"/>
                    <a:pt x="2" y="18"/>
                    <a:pt x="0" y="19"/>
                  </a:cubicBezTo>
                  <a:cubicBezTo>
                    <a:pt x="9" y="28"/>
                    <a:pt x="9" y="28"/>
                    <a:pt x="9" y="28"/>
                  </a:cubicBezTo>
                  <a:cubicBezTo>
                    <a:pt x="9" y="29"/>
                    <a:pt x="6" y="32"/>
                    <a:pt x="9"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57" name="íṡľiḑê">
              <a:extLst>
                <a:ext uri="{FF2B5EF4-FFF2-40B4-BE49-F238E27FC236}">
                  <a16:creationId xmlns:a16="http://schemas.microsoft.com/office/drawing/2014/main" id="{42E546C9-9A65-43FE-859B-1E43E9849080}"/>
                </a:ext>
              </a:extLst>
            </p:cNvPr>
            <p:cNvSpPr/>
            <p:nvPr/>
          </p:nvSpPr>
          <p:spPr bwMode="auto">
            <a:xfrm>
              <a:off x="3589455" y="1092381"/>
              <a:ext cx="30137" cy="30137"/>
            </a:xfrm>
            <a:custGeom>
              <a:avLst/>
              <a:gdLst>
                <a:gd name="T0" fmla="*/ 2 w 13"/>
                <a:gd name="T1" fmla="*/ 13 h 13"/>
                <a:gd name="T2" fmla="*/ 9 w 13"/>
                <a:gd name="T3" fmla="*/ 13 h 13"/>
                <a:gd name="T4" fmla="*/ 3 w 13"/>
                <a:gd name="T5" fmla="*/ 0 h 13"/>
                <a:gd name="T6" fmla="*/ 2 w 13"/>
                <a:gd name="T7" fmla="*/ 8 h 13"/>
                <a:gd name="T8" fmla="*/ 2 w 13"/>
                <a:gd name="T9" fmla="*/ 13 h 13"/>
              </a:gdLst>
              <a:ahLst/>
              <a:cxnLst>
                <a:cxn ang="0">
                  <a:pos x="T0" y="T1"/>
                </a:cxn>
                <a:cxn ang="0">
                  <a:pos x="T2" y="T3"/>
                </a:cxn>
                <a:cxn ang="0">
                  <a:pos x="T4" y="T5"/>
                </a:cxn>
                <a:cxn ang="0">
                  <a:pos x="T6" y="T7"/>
                </a:cxn>
                <a:cxn ang="0">
                  <a:pos x="T8" y="T9"/>
                </a:cxn>
              </a:cxnLst>
              <a:rect l="0" t="0" r="r" b="b"/>
              <a:pathLst>
                <a:path w="13" h="13">
                  <a:moveTo>
                    <a:pt x="2" y="13"/>
                  </a:moveTo>
                  <a:cubicBezTo>
                    <a:pt x="4" y="13"/>
                    <a:pt x="6" y="13"/>
                    <a:pt x="9" y="13"/>
                  </a:cubicBezTo>
                  <a:cubicBezTo>
                    <a:pt x="13" y="8"/>
                    <a:pt x="6" y="3"/>
                    <a:pt x="3" y="0"/>
                  </a:cubicBezTo>
                  <a:cubicBezTo>
                    <a:pt x="0" y="1"/>
                    <a:pt x="2" y="6"/>
                    <a:pt x="2" y="8"/>
                  </a:cubicBezTo>
                  <a:cubicBezTo>
                    <a:pt x="2" y="9"/>
                    <a:pt x="1" y="11"/>
                    <a:pt x="2"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58" name="iṥļiḓe">
              <a:extLst>
                <a:ext uri="{FF2B5EF4-FFF2-40B4-BE49-F238E27FC236}">
                  <a16:creationId xmlns:a16="http://schemas.microsoft.com/office/drawing/2014/main" id="{519D7597-C13C-4234-BD44-74F64E1EB3B3}"/>
                </a:ext>
              </a:extLst>
            </p:cNvPr>
            <p:cNvSpPr/>
            <p:nvPr/>
          </p:nvSpPr>
          <p:spPr bwMode="auto">
            <a:xfrm>
              <a:off x="3578241" y="1138637"/>
              <a:ext cx="18222" cy="25231"/>
            </a:xfrm>
            <a:custGeom>
              <a:avLst/>
              <a:gdLst>
                <a:gd name="T0" fmla="*/ 2 w 8"/>
                <a:gd name="T1" fmla="*/ 11 h 11"/>
                <a:gd name="T2" fmla="*/ 8 w 8"/>
                <a:gd name="T3" fmla="*/ 9 h 11"/>
                <a:gd name="T4" fmla="*/ 7 w 8"/>
                <a:gd name="T5" fmla="*/ 4 h 11"/>
                <a:gd name="T6" fmla="*/ 3 w 8"/>
                <a:gd name="T7" fmla="*/ 0 h 11"/>
                <a:gd name="T8" fmla="*/ 1 w 8"/>
                <a:gd name="T9" fmla="*/ 5 h 11"/>
                <a:gd name="T10" fmla="*/ 2 w 8"/>
                <a:gd name="T11" fmla="*/ 11 h 11"/>
              </a:gdLst>
              <a:ahLst/>
              <a:cxnLst>
                <a:cxn ang="0">
                  <a:pos x="T0" y="T1"/>
                </a:cxn>
                <a:cxn ang="0">
                  <a:pos x="T2" y="T3"/>
                </a:cxn>
                <a:cxn ang="0">
                  <a:pos x="T4" y="T5"/>
                </a:cxn>
                <a:cxn ang="0">
                  <a:pos x="T6" y="T7"/>
                </a:cxn>
                <a:cxn ang="0">
                  <a:pos x="T8" y="T9"/>
                </a:cxn>
                <a:cxn ang="0">
                  <a:pos x="T10" y="T11"/>
                </a:cxn>
              </a:cxnLst>
              <a:rect l="0" t="0" r="r" b="b"/>
              <a:pathLst>
                <a:path w="8" h="11">
                  <a:moveTo>
                    <a:pt x="2" y="11"/>
                  </a:moveTo>
                  <a:cubicBezTo>
                    <a:pt x="4" y="11"/>
                    <a:pt x="6" y="10"/>
                    <a:pt x="8" y="9"/>
                  </a:cubicBezTo>
                  <a:cubicBezTo>
                    <a:pt x="8" y="7"/>
                    <a:pt x="8" y="6"/>
                    <a:pt x="7" y="4"/>
                  </a:cubicBezTo>
                  <a:cubicBezTo>
                    <a:pt x="6" y="3"/>
                    <a:pt x="5" y="1"/>
                    <a:pt x="3" y="0"/>
                  </a:cubicBezTo>
                  <a:cubicBezTo>
                    <a:pt x="3" y="0"/>
                    <a:pt x="0" y="1"/>
                    <a:pt x="1" y="5"/>
                  </a:cubicBezTo>
                  <a:cubicBezTo>
                    <a:pt x="2" y="8"/>
                    <a:pt x="2" y="9"/>
                    <a:pt x="2"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59" name="iŝ1îḋé">
              <a:extLst>
                <a:ext uri="{FF2B5EF4-FFF2-40B4-BE49-F238E27FC236}">
                  <a16:creationId xmlns:a16="http://schemas.microsoft.com/office/drawing/2014/main" id="{12C9A0C3-D4A8-410E-A651-F06D5C6800B2}"/>
                </a:ext>
              </a:extLst>
            </p:cNvPr>
            <p:cNvSpPr/>
            <p:nvPr/>
          </p:nvSpPr>
          <p:spPr bwMode="auto">
            <a:xfrm>
              <a:off x="3628702" y="1117611"/>
              <a:ext cx="41350" cy="39248"/>
            </a:xfrm>
            <a:custGeom>
              <a:avLst/>
              <a:gdLst>
                <a:gd name="T0" fmla="*/ 5 w 18"/>
                <a:gd name="T1" fmla="*/ 11 h 17"/>
                <a:gd name="T2" fmla="*/ 7 w 18"/>
                <a:gd name="T3" fmla="*/ 11 h 17"/>
                <a:gd name="T4" fmla="*/ 7 w 18"/>
                <a:gd name="T5" fmla="*/ 17 h 17"/>
                <a:gd name="T6" fmla="*/ 8 w 18"/>
                <a:gd name="T7" fmla="*/ 17 h 17"/>
                <a:gd name="T8" fmla="*/ 12 w 18"/>
                <a:gd name="T9" fmla="*/ 14 h 17"/>
                <a:gd name="T10" fmla="*/ 13 w 18"/>
                <a:gd name="T11" fmla="*/ 12 h 17"/>
                <a:gd name="T12" fmla="*/ 17 w 18"/>
                <a:gd name="T13" fmla="*/ 7 h 17"/>
                <a:gd name="T14" fmla="*/ 13 w 18"/>
                <a:gd name="T15" fmla="*/ 0 h 17"/>
                <a:gd name="T16" fmla="*/ 2 w 18"/>
                <a:gd name="T17" fmla="*/ 3 h 17"/>
                <a:gd name="T18" fmla="*/ 5 w 18"/>
                <a:gd name="T19" fmla="*/ 11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 h="17">
                  <a:moveTo>
                    <a:pt x="5" y="11"/>
                  </a:moveTo>
                  <a:cubicBezTo>
                    <a:pt x="7" y="11"/>
                    <a:pt x="7" y="11"/>
                    <a:pt x="7" y="11"/>
                  </a:cubicBezTo>
                  <a:cubicBezTo>
                    <a:pt x="7" y="13"/>
                    <a:pt x="7" y="15"/>
                    <a:pt x="7" y="17"/>
                  </a:cubicBezTo>
                  <a:cubicBezTo>
                    <a:pt x="8" y="17"/>
                    <a:pt x="8" y="17"/>
                    <a:pt x="8" y="17"/>
                  </a:cubicBezTo>
                  <a:cubicBezTo>
                    <a:pt x="9" y="15"/>
                    <a:pt x="11" y="15"/>
                    <a:pt x="12" y="14"/>
                  </a:cubicBezTo>
                  <a:cubicBezTo>
                    <a:pt x="13" y="12"/>
                    <a:pt x="13" y="12"/>
                    <a:pt x="13" y="12"/>
                  </a:cubicBezTo>
                  <a:cubicBezTo>
                    <a:pt x="17" y="7"/>
                    <a:pt x="17" y="7"/>
                    <a:pt x="17" y="7"/>
                  </a:cubicBezTo>
                  <a:cubicBezTo>
                    <a:pt x="18" y="5"/>
                    <a:pt x="17" y="2"/>
                    <a:pt x="13" y="0"/>
                  </a:cubicBezTo>
                  <a:cubicBezTo>
                    <a:pt x="10" y="1"/>
                    <a:pt x="7" y="2"/>
                    <a:pt x="2" y="3"/>
                  </a:cubicBezTo>
                  <a:cubicBezTo>
                    <a:pt x="0" y="7"/>
                    <a:pt x="3" y="10"/>
                    <a:pt x="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60" name="iṩḷiḓè">
              <a:extLst>
                <a:ext uri="{FF2B5EF4-FFF2-40B4-BE49-F238E27FC236}">
                  <a16:creationId xmlns:a16="http://schemas.microsoft.com/office/drawing/2014/main" id="{6C1753FA-F6B0-48DD-BD5B-9B52BE3B5A7A}"/>
                </a:ext>
              </a:extLst>
            </p:cNvPr>
            <p:cNvSpPr/>
            <p:nvPr/>
          </p:nvSpPr>
          <p:spPr bwMode="auto">
            <a:xfrm>
              <a:off x="3628702" y="1154756"/>
              <a:ext cx="38547" cy="29436"/>
            </a:xfrm>
            <a:custGeom>
              <a:avLst/>
              <a:gdLst>
                <a:gd name="T0" fmla="*/ 6 w 17"/>
                <a:gd name="T1" fmla="*/ 13 h 13"/>
                <a:gd name="T2" fmla="*/ 15 w 17"/>
                <a:gd name="T3" fmla="*/ 4 h 13"/>
                <a:gd name="T4" fmla="*/ 16 w 17"/>
                <a:gd name="T5" fmla="*/ 0 h 13"/>
                <a:gd name="T6" fmla="*/ 1 w 17"/>
                <a:gd name="T7" fmla="*/ 5 h 13"/>
                <a:gd name="T8" fmla="*/ 6 w 17"/>
                <a:gd name="T9" fmla="*/ 13 h 13"/>
              </a:gdLst>
              <a:ahLst/>
              <a:cxnLst>
                <a:cxn ang="0">
                  <a:pos x="T0" y="T1"/>
                </a:cxn>
                <a:cxn ang="0">
                  <a:pos x="T2" y="T3"/>
                </a:cxn>
                <a:cxn ang="0">
                  <a:pos x="T4" y="T5"/>
                </a:cxn>
                <a:cxn ang="0">
                  <a:pos x="T6" y="T7"/>
                </a:cxn>
                <a:cxn ang="0">
                  <a:pos x="T8" y="T9"/>
                </a:cxn>
              </a:cxnLst>
              <a:rect l="0" t="0" r="r" b="b"/>
              <a:pathLst>
                <a:path w="17" h="13">
                  <a:moveTo>
                    <a:pt x="6" y="13"/>
                  </a:moveTo>
                  <a:cubicBezTo>
                    <a:pt x="9" y="10"/>
                    <a:pt x="13" y="8"/>
                    <a:pt x="15" y="4"/>
                  </a:cubicBezTo>
                  <a:cubicBezTo>
                    <a:pt x="16" y="3"/>
                    <a:pt x="17" y="2"/>
                    <a:pt x="16" y="0"/>
                  </a:cubicBezTo>
                  <a:cubicBezTo>
                    <a:pt x="11" y="0"/>
                    <a:pt x="6" y="5"/>
                    <a:pt x="1" y="5"/>
                  </a:cubicBezTo>
                  <a:cubicBezTo>
                    <a:pt x="0" y="10"/>
                    <a:pt x="4" y="11"/>
                    <a:pt x="6"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61" name="îṥ1ïďé">
              <a:extLst>
                <a:ext uri="{FF2B5EF4-FFF2-40B4-BE49-F238E27FC236}">
                  <a16:creationId xmlns:a16="http://schemas.microsoft.com/office/drawing/2014/main" id="{28CCC03F-241B-4A8E-B2B3-9D4566B175C1}"/>
                </a:ext>
              </a:extLst>
            </p:cNvPr>
            <p:cNvSpPr/>
            <p:nvPr/>
          </p:nvSpPr>
          <p:spPr bwMode="auto">
            <a:xfrm>
              <a:off x="3548104" y="1165970"/>
              <a:ext cx="53265" cy="73589"/>
            </a:xfrm>
            <a:custGeom>
              <a:avLst/>
              <a:gdLst>
                <a:gd name="T0" fmla="*/ 7 w 23"/>
                <a:gd name="T1" fmla="*/ 32 h 32"/>
                <a:gd name="T2" fmla="*/ 23 w 23"/>
                <a:gd name="T3" fmla="*/ 0 h 32"/>
                <a:gd name="T4" fmla="*/ 3 w 23"/>
                <a:gd name="T5" fmla="*/ 23 h 32"/>
                <a:gd name="T6" fmla="*/ 7 w 23"/>
                <a:gd name="T7" fmla="*/ 32 h 32"/>
              </a:gdLst>
              <a:ahLst/>
              <a:cxnLst>
                <a:cxn ang="0">
                  <a:pos x="T0" y="T1"/>
                </a:cxn>
                <a:cxn ang="0">
                  <a:pos x="T2" y="T3"/>
                </a:cxn>
                <a:cxn ang="0">
                  <a:pos x="T4" y="T5"/>
                </a:cxn>
                <a:cxn ang="0">
                  <a:pos x="T6" y="T7"/>
                </a:cxn>
              </a:cxnLst>
              <a:rect l="0" t="0" r="r" b="b"/>
              <a:pathLst>
                <a:path w="23" h="32">
                  <a:moveTo>
                    <a:pt x="7" y="32"/>
                  </a:moveTo>
                  <a:cubicBezTo>
                    <a:pt x="13" y="23"/>
                    <a:pt x="20" y="11"/>
                    <a:pt x="23" y="0"/>
                  </a:cubicBezTo>
                  <a:cubicBezTo>
                    <a:pt x="17" y="9"/>
                    <a:pt x="11" y="18"/>
                    <a:pt x="3" y="23"/>
                  </a:cubicBezTo>
                  <a:cubicBezTo>
                    <a:pt x="0" y="28"/>
                    <a:pt x="6" y="31"/>
                    <a:pt x="7"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62" name="iSḷiḍé">
              <a:extLst>
                <a:ext uri="{FF2B5EF4-FFF2-40B4-BE49-F238E27FC236}">
                  <a16:creationId xmlns:a16="http://schemas.microsoft.com/office/drawing/2014/main" id="{A024C300-D520-4768-A1AA-F5CBE96D5F9D}"/>
                </a:ext>
              </a:extLst>
            </p:cNvPr>
            <p:cNvSpPr/>
            <p:nvPr/>
          </p:nvSpPr>
          <p:spPr bwMode="auto">
            <a:xfrm>
              <a:off x="3773077" y="1117611"/>
              <a:ext cx="93914" cy="101623"/>
            </a:xfrm>
            <a:custGeom>
              <a:avLst/>
              <a:gdLst>
                <a:gd name="T0" fmla="*/ 9 w 41"/>
                <a:gd name="T1" fmla="*/ 38 h 44"/>
                <a:gd name="T2" fmla="*/ 22 w 41"/>
                <a:gd name="T3" fmla="*/ 33 h 44"/>
                <a:gd name="T4" fmla="*/ 12 w 41"/>
                <a:gd name="T5" fmla="*/ 44 h 44"/>
                <a:gd name="T6" fmla="*/ 29 w 41"/>
                <a:gd name="T7" fmla="*/ 31 h 44"/>
                <a:gd name="T8" fmla="*/ 39 w 41"/>
                <a:gd name="T9" fmla="*/ 26 h 44"/>
                <a:gd name="T10" fmla="*/ 40 w 41"/>
                <a:gd name="T11" fmla="*/ 22 h 44"/>
                <a:gd name="T12" fmla="*/ 39 w 41"/>
                <a:gd name="T13" fmla="*/ 22 h 44"/>
                <a:gd name="T14" fmla="*/ 36 w 41"/>
                <a:gd name="T15" fmla="*/ 24 h 44"/>
                <a:gd name="T16" fmla="*/ 34 w 41"/>
                <a:gd name="T17" fmla="*/ 23 h 44"/>
                <a:gd name="T18" fmla="*/ 37 w 41"/>
                <a:gd name="T19" fmla="*/ 18 h 44"/>
                <a:gd name="T20" fmla="*/ 40 w 41"/>
                <a:gd name="T21" fmla="*/ 14 h 44"/>
                <a:gd name="T22" fmla="*/ 37 w 41"/>
                <a:gd name="T23" fmla="*/ 0 h 44"/>
                <a:gd name="T24" fmla="*/ 29 w 41"/>
                <a:gd name="T25" fmla="*/ 23 h 44"/>
                <a:gd name="T26" fmla="*/ 23 w 41"/>
                <a:gd name="T27" fmla="*/ 27 h 44"/>
                <a:gd name="T28" fmla="*/ 6 w 41"/>
                <a:gd name="T29" fmla="*/ 29 h 44"/>
                <a:gd name="T30" fmla="*/ 4 w 41"/>
                <a:gd name="T31" fmla="*/ 28 h 44"/>
                <a:gd name="T32" fmla="*/ 6 w 41"/>
                <a:gd name="T33" fmla="*/ 37 h 44"/>
                <a:gd name="T34" fmla="*/ 9 w 41"/>
                <a:gd name="T35" fmla="*/ 38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1" h="44">
                  <a:moveTo>
                    <a:pt x="9" y="38"/>
                  </a:moveTo>
                  <a:cubicBezTo>
                    <a:pt x="14" y="36"/>
                    <a:pt x="18" y="33"/>
                    <a:pt x="22" y="33"/>
                  </a:cubicBezTo>
                  <a:cubicBezTo>
                    <a:pt x="22" y="37"/>
                    <a:pt x="15" y="41"/>
                    <a:pt x="12" y="44"/>
                  </a:cubicBezTo>
                  <a:cubicBezTo>
                    <a:pt x="22" y="43"/>
                    <a:pt x="26" y="37"/>
                    <a:pt x="29" y="31"/>
                  </a:cubicBezTo>
                  <a:cubicBezTo>
                    <a:pt x="32" y="28"/>
                    <a:pt x="36" y="27"/>
                    <a:pt x="39" y="26"/>
                  </a:cubicBezTo>
                  <a:cubicBezTo>
                    <a:pt x="40" y="25"/>
                    <a:pt x="41" y="25"/>
                    <a:pt x="40" y="22"/>
                  </a:cubicBezTo>
                  <a:cubicBezTo>
                    <a:pt x="40" y="22"/>
                    <a:pt x="39" y="22"/>
                    <a:pt x="39" y="22"/>
                  </a:cubicBezTo>
                  <a:cubicBezTo>
                    <a:pt x="38" y="23"/>
                    <a:pt x="37" y="24"/>
                    <a:pt x="36" y="24"/>
                  </a:cubicBezTo>
                  <a:cubicBezTo>
                    <a:pt x="35" y="25"/>
                    <a:pt x="33" y="25"/>
                    <a:pt x="34" y="23"/>
                  </a:cubicBezTo>
                  <a:cubicBezTo>
                    <a:pt x="35" y="21"/>
                    <a:pt x="36" y="19"/>
                    <a:pt x="37" y="18"/>
                  </a:cubicBezTo>
                  <a:cubicBezTo>
                    <a:pt x="40" y="14"/>
                    <a:pt x="40" y="14"/>
                    <a:pt x="40" y="14"/>
                  </a:cubicBezTo>
                  <a:cubicBezTo>
                    <a:pt x="40" y="11"/>
                    <a:pt x="40" y="3"/>
                    <a:pt x="37" y="0"/>
                  </a:cubicBezTo>
                  <a:cubicBezTo>
                    <a:pt x="33" y="3"/>
                    <a:pt x="31" y="15"/>
                    <a:pt x="29" y="23"/>
                  </a:cubicBezTo>
                  <a:cubicBezTo>
                    <a:pt x="27" y="27"/>
                    <a:pt x="25" y="27"/>
                    <a:pt x="23" y="27"/>
                  </a:cubicBezTo>
                  <a:cubicBezTo>
                    <a:pt x="18" y="28"/>
                    <a:pt x="10" y="30"/>
                    <a:pt x="6" y="29"/>
                  </a:cubicBezTo>
                  <a:cubicBezTo>
                    <a:pt x="4" y="28"/>
                    <a:pt x="4" y="28"/>
                    <a:pt x="4" y="28"/>
                  </a:cubicBezTo>
                  <a:cubicBezTo>
                    <a:pt x="0" y="32"/>
                    <a:pt x="5" y="35"/>
                    <a:pt x="6" y="37"/>
                  </a:cubicBezTo>
                  <a:lnTo>
                    <a:pt x="9" y="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63" name="îşļíďê">
              <a:extLst>
                <a:ext uri="{FF2B5EF4-FFF2-40B4-BE49-F238E27FC236}">
                  <a16:creationId xmlns:a16="http://schemas.microsoft.com/office/drawing/2014/main" id="{A90F1805-72A8-4F9B-9A66-AB2FCD9A4769}"/>
                </a:ext>
              </a:extLst>
            </p:cNvPr>
            <p:cNvSpPr/>
            <p:nvPr/>
          </p:nvSpPr>
          <p:spPr bwMode="auto">
            <a:xfrm>
              <a:off x="3846666" y="1210123"/>
              <a:ext cx="22427" cy="32239"/>
            </a:xfrm>
            <a:custGeom>
              <a:avLst/>
              <a:gdLst>
                <a:gd name="T0" fmla="*/ 4 w 10"/>
                <a:gd name="T1" fmla="*/ 14 h 14"/>
                <a:gd name="T2" fmla="*/ 9 w 10"/>
                <a:gd name="T3" fmla="*/ 12 h 14"/>
                <a:gd name="T4" fmla="*/ 2 w 10"/>
                <a:gd name="T5" fmla="*/ 0 h 14"/>
                <a:gd name="T6" fmla="*/ 1 w 10"/>
                <a:gd name="T7" fmla="*/ 10 h 14"/>
                <a:gd name="T8" fmla="*/ 4 w 10"/>
                <a:gd name="T9" fmla="*/ 14 h 14"/>
              </a:gdLst>
              <a:ahLst/>
              <a:cxnLst>
                <a:cxn ang="0">
                  <a:pos x="T0" y="T1"/>
                </a:cxn>
                <a:cxn ang="0">
                  <a:pos x="T2" y="T3"/>
                </a:cxn>
                <a:cxn ang="0">
                  <a:pos x="T4" y="T5"/>
                </a:cxn>
                <a:cxn ang="0">
                  <a:pos x="T6" y="T7"/>
                </a:cxn>
                <a:cxn ang="0">
                  <a:pos x="T8" y="T9"/>
                </a:cxn>
              </a:cxnLst>
              <a:rect l="0" t="0" r="r" b="b"/>
              <a:pathLst>
                <a:path w="10" h="14">
                  <a:moveTo>
                    <a:pt x="4" y="14"/>
                  </a:moveTo>
                  <a:cubicBezTo>
                    <a:pt x="6" y="14"/>
                    <a:pt x="7" y="14"/>
                    <a:pt x="9" y="12"/>
                  </a:cubicBezTo>
                  <a:cubicBezTo>
                    <a:pt x="10" y="7"/>
                    <a:pt x="8" y="2"/>
                    <a:pt x="2" y="0"/>
                  </a:cubicBezTo>
                  <a:cubicBezTo>
                    <a:pt x="0" y="3"/>
                    <a:pt x="2" y="6"/>
                    <a:pt x="1" y="10"/>
                  </a:cubicBezTo>
                  <a:cubicBezTo>
                    <a:pt x="0" y="13"/>
                    <a:pt x="3" y="12"/>
                    <a:pt x="4"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64" name="îš1íḍê">
              <a:extLst>
                <a:ext uri="{FF2B5EF4-FFF2-40B4-BE49-F238E27FC236}">
                  <a16:creationId xmlns:a16="http://schemas.microsoft.com/office/drawing/2014/main" id="{A5B1A30C-DD2A-4798-A7AF-EC01F5D62552}"/>
                </a:ext>
              </a:extLst>
            </p:cNvPr>
            <p:cNvSpPr/>
            <p:nvPr/>
          </p:nvSpPr>
          <p:spPr bwMode="auto">
            <a:xfrm>
              <a:off x="3944785" y="1278806"/>
              <a:ext cx="21025" cy="21025"/>
            </a:xfrm>
            <a:custGeom>
              <a:avLst/>
              <a:gdLst>
                <a:gd name="T0" fmla="*/ 7 w 9"/>
                <a:gd name="T1" fmla="*/ 6 h 9"/>
                <a:gd name="T2" fmla="*/ 8 w 9"/>
                <a:gd name="T3" fmla="*/ 1 h 9"/>
                <a:gd name="T4" fmla="*/ 2 w 9"/>
                <a:gd name="T5" fmla="*/ 2 h 9"/>
                <a:gd name="T6" fmla="*/ 0 w 9"/>
                <a:gd name="T7" fmla="*/ 6 h 9"/>
                <a:gd name="T8" fmla="*/ 7 w 9"/>
                <a:gd name="T9" fmla="*/ 6 h 9"/>
              </a:gdLst>
              <a:ahLst/>
              <a:cxnLst>
                <a:cxn ang="0">
                  <a:pos x="T0" y="T1"/>
                </a:cxn>
                <a:cxn ang="0">
                  <a:pos x="T2" y="T3"/>
                </a:cxn>
                <a:cxn ang="0">
                  <a:pos x="T4" y="T5"/>
                </a:cxn>
                <a:cxn ang="0">
                  <a:pos x="T6" y="T7"/>
                </a:cxn>
                <a:cxn ang="0">
                  <a:pos x="T8" y="T9"/>
                </a:cxn>
              </a:cxnLst>
              <a:rect l="0" t="0" r="r" b="b"/>
              <a:pathLst>
                <a:path w="9" h="9">
                  <a:moveTo>
                    <a:pt x="7" y="6"/>
                  </a:moveTo>
                  <a:cubicBezTo>
                    <a:pt x="8" y="4"/>
                    <a:pt x="9" y="2"/>
                    <a:pt x="8" y="1"/>
                  </a:cubicBezTo>
                  <a:cubicBezTo>
                    <a:pt x="6" y="0"/>
                    <a:pt x="4" y="2"/>
                    <a:pt x="2" y="2"/>
                  </a:cubicBezTo>
                  <a:cubicBezTo>
                    <a:pt x="0" y="3"/>
                    <a:pt x="0" y="5"/>
                    <a:pt x="0" y="6"/>
                  </a:cubicBezTo>
                  <a:cubicBezTo>
                    <a:pt x="1" y="9"/>
                    <a:pt x="4" y="8"/>
                    <a:pt x="7"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65" name="íŝliḓê">
              <a:extLst>
                <a:ext uri="{FF2B5EF4-FFF2-40B4-BE49-F238E27FC236}">
                  <a16:creationId xmlns:a16="http://schemas.microsoft.com/office/drawing/2014/main" id="{C50AAF40-D76C-4395-9299-3B6580C4861B}"/>
                </a:ext>
              </a:extLst>
            </p:cNvPr>
            <p:cNvSpPr/>
            <p:nvPr/>
          </p:nvSpPr>
          <p:spPr bwMode="auto">
            <a:xfrm>
              <a:off x="3910443" y="1308943"/>
              <a:ext cx="61675" cy="62376"/>
            </a:xfrm>
            <a:custGeom>
              <a:avLst/>
              <a:gdLst>
                <a:gd name="T0" fmla="*/ 6 w 27"/>
                <a:gd name="T1" fmla="*/ 10 h 27"/>
                <a:gd name="T2" fmla="*/ 14 w 27"/>
                <a:gd name="T3" fmla="*/ 14 h 27"/>
                <a:gd name="T4" fmla="*/ 9 w 27"/>
                <a:gd name="T5" fmla="*/ 18 h 27"/>
                <a:gd name="T6" fmla="*/ 4 w 27"/>
                <a:gd name="T7" fmla="*/ 16 h 27"/>
                <a:gd name="T8" fmla="*/ 2 w 27"/>
                <a:gd name="T9" fmla="*/ 17 h 27"/>
                <a:gd name="T10" fmla="*/ 8 w 27"/>
                <a:gd name="T11" fmla="*/ 27 h 27"/>
                <a:gd name="T12" fmla="*/ 22 w 27"/>
                <a:gd name="T13" fmla="*/ 17 h 27"/>
                <a:gd name="T14" fmla="*/ 25 w 27"/>
                <a:gd name="T15" fmla="*/ 18 h 27"/>
                <a:gd name="T16" fmla="*/ 26 w 27"/>
                <a:gd name="T17" fmla="*/ 16 h 27"/>
                <a:gd name="T18" fmla="*/ 24 w 27"/>
                <a:gd name="T19" fmla="*/ 14 h 27"/>
                <a:gd name="T20" fmla="*/ 24 w 27"/>
                <a:gd name="T21" fmla="*/ 11 h 27"/>
                <a:gd name="T22" fmla="*/ 23 w 27"/>
                <a:gd name="T23" fmla="*/ 9 h 27"/>
                <a:gd name="T24" fmla="*/ 19 w 27"/>
                <a:gd name="T25" fmla="*/ 12 h 27"/>
                <a:gd name="T26" fmla="*/ 11 w 27"/>
                <a:gd name="T27" fmla="*/ 7 h 27"/>
                <a:gd name="T28" fmla="*/ 4 w 27"/>
                <a:gd name="T29" fmla="*/ 2 h 27"/>
                <a:gd name="T30" fmla="*/ 0 w 27"/>
                <a:gd name="T31" fmla="*/ 3 h 27"/>
                <a:gd name="T32" fmla="*/ 6 w 27"/>
                <a:gd name="T33" fmla="*/ 1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 h="27">
                  <a:moveTo>
                    <a:pt x="6" y="10"/>
                  </a:moveTo>
                  <a:cubicBezTo>
                    <a:pt x="9" y="11"/>
                    <a:pt x="12" y="12"/>
                    <a:pt x="14" y="14"/>
                  </a:cubicBezTo>
                  <a:cubicBezTo>
                    <a:pt x="14" y="15"/>
                    <a:pt x="11" y="17"/>
                    <a:pt x="9" y="18"/>
                  </a:cubicBezTo>
                  <a:cubicBezTo>
                    <a:pt x="7" y="19"/>
                    <a:pt x="6" y="16"/>
                    <a:pt x="4" y="16"/>
                  </a:cubicBezTo>
                  <a:cubicBezTo>
                    <a:pt x="3" y="15"/>
                    <a:pt x="2" y="15"/>
                    <a:pt x="2" y="17"/>
                  </a:cubicBezTo>
                  <a:cubicBezTo>
                    <a:pt x="4" y="20"/>
                    <a:pt x="4" y="25"/>
                    <a:pt x="8" y="27"/>
                  </a:cubicBezTo>
                  <a:cubicBezTo>
                    <a:pt x="13" y="23"/>
                    <a:pt x="17" y="20"/>
                    <a:pt x="22" y="17"/>
                  </a:cubicBezTo>
                  <a:cubicBezTo>
                    <a:pt x="25" y="18"/>
                    <a:pt x="25" y="18"/>
                    <a:pt x="25" y="18"/>
                  </a:cubicBezTo>
                  <a:cubicBezTo>
                    <a:pt x="26" y="18"/>
                    <a:pt x="27" y="17"/>
                    <a:pt x="26" y="16"/>
                  </a:cubicBezTo>
                  <a:cubicBezTo>
                    <a:pt x="26" y="16"/>
                    <a:pt x="25" y="14"/>
                    <a:pt x="24" y="14"/>
                  </a:cubicBezTo>
                  <a:cubicBezTo>
                    <a:pt x="24" y="11"/>
                    <a:pt x="24" y="11"/>
                    <a:pt x="24" y="11"/>
                  </a:cubicBezTo>
                  <a:cubicBezTo>
                    <a:pt x="23" y="9"/>
                    <a:pt x="23" y="9"/>
                    <a:pt x="23" y="9"/>
                  </a:cubicBezTo>
                  <a:cubicBezTo>
                    <a:pt x="22" y="10"/>
                    <a:pt x="20" y="11"/>
                    <a:pt x="19" y="12"/>
                  </a:cubicBezTo>
                  <a:cubicBezTo>
                    <a:pt x="16" y="10"/>
                    <a:pt x="13" y="9"/>
                    <a:pt x="11" y="7"/>
                  </a:cubicBezTo>
                  <a:cubicBezTo>
                    <a:pt x="8" y="6"/>
                    <a:pt x="6" y="4"/>
                    <a:pt x="4" y="2"/>
                  </a:cubicBezTo>
                  <a:cubicBezTo>
                    <a:pt x="1" y="0"/>
                    <a:pt x="0" y="1"/>
                    <a:pt x="0" y="3"/>
                  </a:cubicBezTo>
                  <a:cubicBezTo>
                    <a:pt x="0" y="9"/>
                    <a:pt x="3" y="10"/>
                    <a:pt x="6"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66" name="iṡļiḍe">
              <a:extLst>
                <a:ext uri="{FF2B5EF4-FFF2-40B4-BE49-F238E27FC236}">
                  <a16:creationId xmlns:a16="http://schemas.microsoft.com/office/drawing/2014/main" id="{7BC932AA-8B48-4F78-8833-6ECD626C9242}"/>
                </a:ext>
              </a:extLst>
            </p:cNvPr>
            <p:cNvSpPr/>
            <p:nvPr/>
          </p:nvSpPr>
          <p:spPr bwMode="auto">
            <a:xfrm>
              <a:off x="3935674" y="1271798"/>
              <a:ext cx="124051" cy="76393"/>
            </a:xfrm>
            <a:custGeom>
              <a:avLst/>
              <a:gdLst>
                <a:gd name="T0" fmla="*/ 52 w 54"/>
                <a:gd name="T1" fmla="*/ 10 h 33"/>
                <a:gd name="T2" fmla="*/ 41 w 54"/>
                <a:gd name="T3" fmla="*/ 13 h 33"/>
                <a:gd name="T4" fmla="*/ 37 w 54"/>
                <a:gd name="T5" fmla="*/ 11 h 33"/>
                <a:gd name="T6" fmla="*/ 35 w 54"/>
                <a:gd name="T7" fmla="*/ 12 h 33"/>
                <a:gd name="T8" fmla="*/ 29 w 54"/>
                <a:gd name="T9" fmla="*/ 15 h 33"/>
                <a:gd name="T10" fmla="*/ 28 w 54"/>
                <a:gd name="T11" fmla="*/ 13 h 33"/>
                <a:gd name="T12" fmla="*/ 23 w 54"/>
                <a:gd name="T13" fmla="*/ 15 h 33"/>
                <a:gd name="T14" fmla="*/ 19 w 54"/>
                <a:gd name="T15" fmla="*/ 15 h 33"/>
                <a:gd name="T16" fmla="*/ 26 w 54"/>
                <a:gd name="T17" fmla="*/ 0 h 33"/>
                <a:gd name="T18" fmla="*/ 19 w 54"/>
                <a:gd name="T19" fmla="*/ 6 h 33"/>
                <a:gd name="T20" fmla="*/ 14 w 54"/>
                <a:gd name="T21" fmla="*/ 10 h 33"/>
                <a:gd name="T22" fmla="*/ 10 w 54"/>
                <a:gd name="T23" fmla="*/ 15 h 33"/>
                <a:gd name="T24" fmla="*/ 17 w 54"/>
                <a:gd name="T25" fmla="*/ 16 h 33"/>
                <a:gd name="T26" fmla="*/ 24 w 54"/>
                <a:gd name="T27" fmla="*/ 19 h 33"/>
                <a:gd name="T28" fmla="*/ 23 w 54"/>
                <a:gd name="T29" fmla="*/ 23 h 33"/>
                <a:gd name="T30" fmla="*/ 3 w 54"/>
                <a:gd name="T31" fmla="*/ 13 h 33"/>
                <a:gd name="T32" fmla="*/ 0 w 54"/>
                <a:gd name="T33" fmla="*/ 15 h 33"/>
                <a:gd name="T34" fmla="*/ 4 w 54"/>
                <a:gd name="T35" fmla="*/ 21 h 33"/>
                <a:gd name="T36" fmla="*/ 8 w 54"/>
                <a:gd name="T37" fmla="*/ 22 h 33"/>
                <a:gd name="T38" fmla="*/ 24 w 54"/>
                <a:gd name="T39" fmla="*/ 27 h 33"/>
                <a:gd name="T40" fmla="*/ 14 w 54"/>
                <a:gd name="T41" fmla="*/ 26 h 33"/>
                <a:gd name="T42" fmla="*/ 21 w 54"/>
                <a:gd name="T43" fmla="*/ 30 h 33"/>
                <a:gd name="T44" fmla="*/ 29 w 54"/>
                <a:gd name="T45" fmla="*/ 33 h 33"/>
                <a:gd name="T46" fmla="*/ 34 w 54"/>
                <a:gd name="T47" fmla="*/ 28 h 33"/>
                <a:gd name="T48" fmla="*/ 45 w 54"/>
                <a:gd name="T49" fmla="*/ 28 h 33"/>
                <a:gd name="T50" fmla="*/ 46 w 54"/>
                <a:gd name="T51" fmla="*/ 23 h 33"/>
                <a:gd name="T52" fmla="*/ 42 w 54"/>
                <a:gd name="T53" fmla="*/ 19 h 33"/>
                <a:gd name="T54" fmla="*/ 43 w 54"/>
                <a:gd name="T55" fmla="*/ 18 h 33"/>
                <a:gd name="T56" fmla="*/ 50 w 54"/>
                <a:gd name="T57" fmla="*/ 17 h 33"/>
                <a:gd name="T58" fmla="*/ 52 w 54"/>
                <a:gd name="T59" fmla="*/ 10 h 33"/>
                <a:gd name="T60" fmla="*/ 38 w 54"/>
                <a:gd name="T61" fmla="*/ 23 h 33"/>
                <a:gd name="T62" fmla="*/ 30 w 54"/>
                <a:gd name="T63" fmla="*/ 24 h 33"/>
                <a:gd name="T64" fmla="*/ 33 w 54"/>
                <a:gd name="T65" fmla="*/ 23 h 33"/>
                <a:gd name="T66" fmla="*/ 35 w 54"/>
                <a:gd name="T67" fmla="*/ 21 h 33"/>
                <a:gd name="T68" fmla="*/ 31 w 54"/>
                <a:gd name="T69" fmla="*/ 20 h 33"/>
                <a:gd name="T70" fmla="*/ 30 w 54"/>
                <a:gd name="T71" fmla="*/ 19 h 33"/>
                <a:gd name="T72" fmla="*/ 33 w 54"/>
                <a:gd name="T73" fmla="*/ 17 h 33"/>
                <a:gd name="T74" fmla="*/ 37 w 54"/>
                <a:gd name="T75" fmla="*/ 17 h 33"/>
                <a:gd name="T76" fmla="*/ 38 w 54"/>
                <a:gd name="T77" fmla="*/ 2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4" h="33">
                  <a:moveTo>
                    <a:pt x="52" y="10"/>
                  </a:moveTo>
                  <a:cubicBezTo>
                    <a:pt x="49" y="11"/>
                    <a:pt x="45" y="11"/>
                    <a:pt x="41" y="13"/>
                  </a:cubicBezTo>
                  <a:cubicBezTo>
                    <a:pt x="39" y="13"/>
                    <a:pt x="38" y="12"/>
                    <a:pt x="37" y="11"/>
                  </a:cubicBezTo>
                  <a:cubicBezTo>
                    <a:pt x="35" y="11"/>
                    <a:pt x="34" y="11"/>
                    <a:pt x="35" y="12"/>
                  </a:cubicBezTo>
                  <a:cubicBezTo>
                    <a:pt x="33" y="14"/>
                    <a:pt x="31" y="15"/>
                    <a:pt x="29" y="15"/>
                  </a:cubicBezTo>
                  <a:cubicBezTo>
                    <a:pt x="28" y="13"/>
                    <a:pt x="28" y="13"/>
                    <a:pt x="28" y="13"/>
                  </a:cubicBezTo>
                  <a:cubicBezTo>
                    <a:pt x="25" y="12"/>
                    <a:pt x="25" y="14"/>
                    <a:pt x="23" y="15"/>
                  </a:cubicBezTo>
                  <a:cubicBezTo>
                    <a:pt x="23" y="14"/>
                    <a:pt x="19" y="16"/>
                    <a:pt x="19" y="15"/>
                  </a:cubicBezTo>
                  <a:cubicBezTo>
                    <a:pt x="21" y="11"/>
                    <a:pt x="26" y="5"/>
                    <a:pt x="26" y="0"/>
                  </a:cubicBezTo>
                  <a:cubicBezTo>
                    <a:pt x="23" y="0"/>
                    <a:pt x="22" y="3"/>
                    <a:pt x="19" y="6"/>
                  </a:cubicBezTo>
                  <a:cubicBezTo>
                    <a:pt x="14" y="10"/>
                    <a:pt x="14" y="10"/>
                    <a:pt x="14" y="10"/>
                  </a:cubicBezTo>
                  <a:cubicBezTo>
                    <a:pt x="12" y="12"/>
                    <a:pt x="10" y="13"/>
                    <a:pt x="10" y="15"/>
                  </a:cubicBezTo>
                  <a:cubicBezTo>
                    <a:pt x="12" y="15"/>
                    <a:pt x="14" y="16"/>
                    <a:pt x="17" y="16"/>
                  </a:cubicBezTo>
                  <a:cubicBezTo>
                    <a:pt x="20" y="18"/>
                    <a:pt x="21" y="19"/>
                    <a:pt x="24" y="19"/>
                  </a:cubicBezTo>
                  <a:cubicBezTo>
                    <a:pt x="25" y="21"/>
                    <a:pt x="24" y="22"/>
                    <a:pt x="23" y="23"/>
                  </a:cubicBezTo>
                  <a:cubicBezTo>
                    <a:pt x="16" y="20"/>
                    <a:pt x="9" y="16"/>
                    <a:pt x="3" y="13"/>
                  </a:cubicBezTo>
                  <a:cubicBezTo>
                    <a:pt x="1" y="13"/>
                    <a:pt x="1" y="14"/>
                    <a:pt x="0" y="15"/>
                  </a:cubicBezTo>
                  <a:cubicBezTo>
                    <a:pt x="2" y="17"/>
                    <a:pt x="3" y="20"/>
                    <a:pt x="4" y="21"/>
                  </a:cubicBezTo>
                  <a:cubicBezTo>
                    <a:pt x="8" y="22"/>
                    <a:pt x="8" y="22"/>
                    <a:pt x="8" y="22"/>
                  </a:cubicBezTo>
                  <a:cubicBezTo>
                    <a:pt x="9" y="22"/>
                    <a:pt x="20" y="25"/>
                    <a:pt x="24" y="27"/>
                  </a:cubicBezTo>
                  <a:cubicBezTo>
                    <a:pt x="23" y="29"/>
                    <a:pt x="15" y="25"/>
                    <a:pt x="14" y="26"/>
                  </a:cubicBezTo>
                  <a:cubicBezTo>
                    <a:pt x="16" y="29"/>
                    <a:pt x="19" y="28"/>
                    <a:pt x="21" y="30"/>
                  </a:cubicBezTo>
                  <a:cubicBezTo>
                    <a:pt x="24" y="31"/>
                    <a:pt x="27" y="32"/>
                    <a:pt x="29" y="33"/>
                  </a:cubicBezTo>
                  <a:cubicBezTo>
                    <a:pt x="31" y="31"/>
                    <a:pt x="32" y="28"/>
                    <a:pt x="34" y="28"/>
                  </a:cubicBezTo>
                  <a:cubicBezTo>
                    <a:pt x="37" y="28"/>
                    <a:pt x="42" y="30"/>
                    <a:pt x="45" y="28"/>
                  </a:cubicBezTo>
                  <a:cubicBezTo>
                    <a:pt x="45" y="26"/>
                    <a:pt x="46" y="24"/>
                    <a:pt x="46" y="23"/>
                  </a:cubicBezTo>
                  <a:cubicBezTo>
                    <a:pt x="45" y="21"/>
                    <a:pt x="42" y="20"/>
                    <a:pt x="42" y="19"/>
                  </a:cubicBezTo>
                  <a:cubicBezTo>
                    <a:pt x="42" y="19"/>
                    <a:pt x="42" y="18"/>
                    <a:pt x="43" y="18"/>
                  </a:cubicBezTo>
                  <a:cubicBezTo>
                    <a:pt x="46" y="18"/>
                    <a:pt x="48" y="18"/>
                    <a:pt x="50" y="17"/>
                  </a:cubicBezTo>
                  <a:cubicBezTo>
                    <a:pt x="51" y="18"/>
                    <a:pt x="54" y="12"/>
                    <a:pt x="52" y="10"/>
                  </a:cubicBezTo>
                  <a:close/>
                  <a:moveTo>
                    <a:pt x="38" y="23"/>
                  </a:moveTo>
                  <a:cubicBezTo>
                    <a:pt x="36" y="24"/>
                    <a:pt x="33" y="24"/>
                    <a:pt x="30" y="24"/>
                  </a:cubicBezTo>
                  <a:cubicBezTo>
                    <a:pt x="29" y="23"/>
                    <a:pt x="32" y="23"/>
                    <a:pt x="33" y="23"/>
                  </a:cubicBezTo>
                  <a:cubicBezTo>
                    <a:pt x="34" y="22"/>
                    <a:pt x="34" y="22"/>
                    <a:pt x="35" y="21"/>
                  </a:cubicBezTo>
                  <a:cubicBezTo>
                    <a:pt x="34" y="20"/>
                    <a:pt x="33" y="19"/>
                    <a:pt x="31" y="20"/>
                  </a:cubicBezTo>
                  <a:cubicBezTo>
                    <a:pt x="30" y="20"/>
                    <a:pt x="29" y="19"/>
                    <a:pt x="30" y="19"/>
                  </a:cubicBezTo>
                  <a:cubicBezTo>
                    <a:pt x="31" y="19"/>
                    <a:pt x="32" y="18"/>
                    <a:pt x="33" y="17"/>
                  </a:cubicBezTo>
                  <a:cubicBezTo>
                    <a:pt x="34" y="17"/>
                    <a:pt x="35" y="17"/>
                    <a:pt x="37" y="17"/>
                  </a:cubicBezTo>
                  <a:cubicBezTo>
                    <a:pt x="37" y="19"/>
                    <a:pt x="39" y="21"/>
                    <a:pt x="38"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67" name="ï$ļïdé">
              <a:extLst>
                <a:ext uri="{FF2B5EF4-FFF2-40B4-BE49-F238E27FC236}">
                  <a16:creationId xmlns:a16="http://schemas.microsoft.com/office/drawing/2014/main" id="{4BF4BABE-FBEE-44C7-9F54-C33D1C69A166}"/>
                </a:ext>
              </a:extLst>
            </p:cNvPr>
            <p:cNvSpPr/>
            <p:nvPr/>
          </p:nvSpPr>
          <p:spPr bwMode="auto">
            <a:xfrm>
              <a:off x="3302807" y="1034911"/>
              <a:ext cx="795464" cy="799669"/>
            </a:xfrm>
            <a:custGeom>
              <a:avLst/>
              <a:gdLst>
                <a:gd name="T0" fmla="*/ 174 w 347"/>
                <a:gd name="T1" fmla="*/ 0 h 347"/>
                <a:gd name="T2" fmla="*/ 0 w 347"/>
                <a:gd name="T3" fmla="*/ 173 h 347"/>
                <a:gd name="T4" fmla="*/ 174 w 347"/>
                <a:gd name="T5" fmla="*/ 347 h 347"/>
                <a:gd name="T6" fmla="*/ 347 w 347"/>
                <a:gd name="T7" fmla="*/ 173 h 347"/>
                <a:gd name="T8" fmla="*/ 174 w 347"/>
                <a:gd name="T9" fmla="*/ 0 h 347"/>
                <a:gd name="T10" fmla="*/ 174 w 347"/>
                <a:gd name="T11" fmla="*/ 343 h 347"/>
                <a:gd name="T12" fmla="*/ 4 w 347"/>
                <a:gd name="T13" fmla="*/ 173 h 347"/>
                <a:gd name="T14" fmla="*/ 174 w 347"/>
                <a:gd name="T15" fmla="*/ 4 h 347"/>
                <a:gd name="T16" fmla="*/ 343 w 347"/>
                <a:gd name="T17" fmla="*/ 173 h 347"/>
                <a:gd name="T18" fmla="*/ 174 w 347"/>
                <a:gd name="T19" fmla="*/ 343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7" h="347">
                  <a:moveTo>
                    <a:pt x="174" y="0"/>
                  </a:moveTo>
                  <a:cubicBezTo>
                    <a:pt x="78" y="0"/>
                    <a:pt x="0" y="78"/>
                    <a:pt x="0" y="173"/>
                  </a:cubicBezTo>
                  <a:cubicBezTo>
                    <a:pt x="0" y="269"/>
                    <a:pt x="78" y="347"/>
                    <a:pt x="174" y="347"/>
                  </a:cubicBezTo>
                  <a:cubicBezTo>
                    <a:pt x="269" y="347"/>
                    <a:pt x="347" y="269"/>
                    <a:pt x="347" y="173"/>
                  </a:cubicBezTo>
                  <a:cubicBezTo>
                    <a:pt x="347" y="78"/>
                    <a:pt x="269" y="0"/>
                    <a:pt x="174" y="0"/>
                  </a:cubicBezTo>
                  <a:close/>
                  <a:moveTo>
                    <a:pt x="174" y="343"/>
                  </a:moveTo>
                  <a:cubicBezTo>
                    <a:pt x="80" y="343"/>
                    <a:pt x="4" y="267"/>
                    <a:pt x="4" y="173"/>
                  </a:cubicBezTo>
                  <a:cubicBezTo>
                    <a:pt x="4" y="80"/>
                    <a:pt x="80" y="4"/>
                    <a:pt x="174" y="4"/>
                  </a:cubicBezTo>
                  <a:cubicBezTo>
                    <a:pt x="267" y="4"/>
                    <a:pt x="343" y="80"/>
                    <a:pt x="343" y="173"/>
                  </a:cubicBezTo>
                  <a:cubicBezTo>
                    <a:pt x="343" y="267"/>
                    <a:pt x="267" y="343"/>
                    <a:pt x="174" y="3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68" name="íšlíḓe">
              <a:extLst>
                <a:ext uri="{FF2B5EF4-FFF2-40B4-BE49-F238E27FC236}">
                  <a16:creationId xmlns:a16="http://schemas.microsoft.com/office/drawing/2014/main" id="{6B4C5F22-48A1-4DA2-A8F0-E4D7BEA6B2A9}"/>
                </a:ext>
              </a:extLst>
            </p:cNvPr>
            <p:cNvSpPr/>
            <p:nvPr/>
          </p:nvSpPr>
          <p:spPr bwMode="auto">
            <a:xfrm>
              <a:off x="3481524" y="1212226"/>
              <a:ext cx="440834" cy="377758"/>
            </a:xfrm>
            <a:custGeom>
              <a:avLst/>
              <a:gdLst>
                <a:gd name="T0" fmla="*/ 28 w 192"/>
                <a:gd name="T1" fmla="*/ 164 h 164"/>
                <a:gd name="T2" fmla="*/ 31 w 192"/>
                <a:gd name="T3" fmla="*/ 164 h 164"/>
                <a:gd name="T4" fmla="*/ 2 w 192"/>
                <a:gd name="T5" fmla="*/ 96 h 164"/>
                <a:gd name="T6" fmla="*/ 96 w 192"/>
                <a:gd name="T7" fmla="*/ 2 h 164"/>
                <a:gd name="T8" fmla="*/ 190 w 192"/>
                <a:gd name="T9" fmla="*/ 96 h 164"/>
                <a:gd name="T10" fmla="*/ 160 w 192"/>
                <a:gd name="T11" fmla="*/ 164 h 164"/>
                <a:gd name="T12" fmla="*/ 163 w 192"/>
                <a:gd name="T13" fmla="*/ 164 h 164"/>
                <a:gd name="T14" fmla="*/ 192 w 192"/>
                <a:gd name="T15" fmla="*/ 96 h 164"/>
                <a:gd name="T16" fmla="*/ 96 w 192"/>
                <a:gd name="T17" fmla="*/ 0 h 164"/>
                <a:gd name="T18" fmla="*/ 0 w 192"/>
                <a:gd name="T19" fmla="*/ 96 h 164"/>
                <a:gd name="T20" fmla="*/ 28 w 192"/>
                <a:gd name="T21" fmla="*/ 16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2" h="164">
                  <a:moveTo>
                    <a:pt x="28" y="164"/>
                  </a:moveTo>
                  <a:cubicBezTo>
                    <a:pt x="31" y="164"/>
                    <a:pt x="31" y="164"/>
                    <a:pt x="31" y="164"/>
                  </a:cubicBezTo>
                  <a:cubicBezTo>
                    <a:pt x="13" y="147"/>
                    <a:pt x="2" y="123"/>
                    <a:pt x="2" y="96"/>
                  </a:cubicBezTo>
                  <a:cubicBezTo>
                    <a:pt x="2" y="45"/>
                    <a:pt x="44" y="2"/>
                    <a:pt x="96" y="2"/>
                  </a:cubicBezTo>
                  <a:cubicBezTo>
                    <a:pt x="147" y="2"/>
                    <a:pt x="190" y="45"/>
                    <a:pt x="190" y="96"/>
                  </a:cubicBezTo>
                  <a:cubicBezTo>
                    <a:pt x="190" y="123"/>
                    <a:pt x="178" y="147"/>
                    <a:pt x="160" y="164"/>
                  </a:cubicBezTo>
                  <a:cubicBezTo>
                    <a:pt x="163" y="164"/>
                    <a:pt x="163" y="164"/>
                    <a:pt x="163" y="164"/>
                  </a:cubicBezTo>
                  <a:cubicBezTo>
                    <a:pt x="181" y="147"/>
                    <a:pt x="192" y="123"/>
                    <a:pt x="192" y="96"/>
                  </a:cubicBezTo>
                  <a:cubicBezTo>
                    <a:pt x="192" y="43"/>
                    <a:pt x="148" y="0"/>
                    <a:pt x="96" y="0"/>
                  </a:cubicBezTo>
                  <a:cubicBezTo>
                    <a:pt x="43" y="0"/>
                    <a:pt x="0" y="43"/>
                    <a:pt x="0" y="96"/>
                  </a:cubicBezTo>
                  <a:cubicBezTo>
                    <a:pt x="0" y="123"/>
                    <a:pt x="11" y="147"/>
                    <a:pt x="28" y="1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69" name="ïṣļïḍê">
              <a:extLst>
                <a:ext uri="{FF2B5EF4-FFF2-40B4-BE49-F238E27FC236}">
                  <a16:creationId xmlns:a16="http://schemas.microsoft.com/office/drawing/2014/main" id="{2A46B5D8-8D64-4222-A032-2D83775E3251}"/>
                </a:ext>
              </a:extLst>
            </p:cNvPr>
            <p:cNvSpPr/>
            <p:nvPr/>
          </p:nvSpPr>
          <p:spPr bwMode="auto">
            <a:xfrm>
              <a:off x="3972118" y="1573864"/>
              <a:ext cx="85504" cy="46256"/>
            </a:xfrm>
            <a:custGeom>
              <a:avLst/>
              <a:gdLst>
                <a:gd name="T0" fmla="*/ 36 w 37"/>
                <a:gd name="T1" fmla="*/ 20 h 20"/>
                <a:gd name="T2" fmla="*/ 22 w 37"/>
                <a:gd name="T3" fmla="*/ 16 h 20"/>
                <a:gd name="T4" fmla="*/ 0 w 37"/>
                <a:gd name="T5" fmla="*/ 20 h 20"/>
                <a:gd name="T6" fmla="*/ 1 w 37"/>
                <a:gd name="T7" fmla="*/ 16 h 20"/>
                <a:gd name="T8" fmla="*/ 12 w 37"/>
                <a:gd name="T9" fmla="*/ 14 h 20"/>
                <a:gd name="T10" fmla="*/ 19 w 37"/>
                <a:gd name="T11" fmla="*/ 14 h 20"/>
                <a:gd name="T12" fmla="*/ 13 w 37"/>
                <a:gd name="T13" fmla="*/ 10 h 20"/>
                <a:gd name="T14" fmla="*/ 5 w 37"/>
                <a:gd name="T15" fmla="*/ 3 h 20"/>
                <a:gd name="T16" fmla="*/ 6 w 37"/>
                <a:gd name="T17" fmla="*/ 0 h 20"/>
                <a:gd name="T18" fmla="*/ 23 w 37"/>
                <a:gd name="T19" fmla="*/ 13 h 20"/>
                <a:gd name="T20" fmla="*/ 37 w 37"/>
                <a:gd name="T21" fmla="*/ 17 h 20"/>
                <a:gd name="T22" fmla="*/ 36 w 37"/>
                <a:gd name="T23"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20">
                  <a:moveTo>
                    <a:pt x="36" y="20"/>
                  </a:moveTo>
                  <a:cubicBezTo>
                    <a:pt x="22" y="16"/>
                    <a:pt x="22" y="16"/>
                    <a:pt x="22" y="16"/>
                  </a:cubicBezTo>
                  <a:cubicBezTo>
                    <a:pt x="0" y="20"/>
                    <a:pt x="0" y="20"/>
                    <a:pt x="0" y="20"/>
                  </a:cubicBezTo>
                  <a:cubicBezTo>
                    <a:pt x="1" y="16"/>
                    <a:pt x="1" y="16"/>
                    <a:pt x="1" y="16"/>
                  </a:cubicBezTo>
                  <a:cubicBezTo>
                    <a:pt x="12" y="14"/>
                    <a:pt x="12" y="14"/>
                    <a:pt x="12" y="14"/>
                  </a:cubicBezTo>
                  <a:cubicBezTo>
                    <a:pt x="14" y="14"/>
                    <a:pt x="17" y="14"/>
                    <a:pt x="19" y="14"/>
                  </a:cubicBezTo>
                  <a:cubicBezTo>
                    <a:pt x="17" y="13"/>
                    <a:pt x="15" y="11"/>
                    <a:pt x="13" y="10"/>
                  </a:cubicBezTo>
                  <a:cubicBezTo>
                    <a:pt x="5" y="3"/>
                    <a:pt x="5" y="3"/>
                    <a:pt x="5" y="3"/>
                  </a:cubicBezTo>
                  <a:cubicBezTo>
                    <a:pt x="6" y="0"/>
                    <a:pt x="6" y="0"/>
                    <a:pt x="6" y="0"/>
                  </a:cubicBezTo>
                  <a:cubicBezTo>
                    <a:pt x="23" y="13"/>
                    <a:pt x="23" y="13"/>
                    <a:pt x="23" y="13"/>
                  </a:cubicBezTo>
                  <a:cubicBezTo>
                    <a:pt x="37" y="17"/>
                    <a:pt x="37" y="17"/>
                    <a:pt x="37" y="17"/>
                  </a:cubicBezTo>
                  <a:lnTo>
                    <a:pt x="36"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70" name="ís1íḍe">
              <a:extLst>
                <a:ext uri="{FF2B5EF4-FFF2-40B4-BE49-F238E27FC236}">
                  <a16:creationId xmlns:a16="http://schemas.microsoft.com/office/drawing/2014/main" id="{C02FA150-B64B-4AC6-8838-43066675873E}"/>
                </a:ext>
              </a:extLst>
            </p:cNvPr>
            <p:cNvSpPr/>
            <p:nvPr/>
          </p:nvSpPr>
          <p:spPr bwMode="auto">
            <a:xfrm>
              <a:off x="4302919" y="1198209"/>
              <a:ext cx="54666" cy="94615"/>
            </a:xfrm>
            <a:custGeom>
              <a:avLst/>
              <a:gdLst>
                <a:gd name="T0" fmla="*/ 20 w 24"/>
                <a:gd name="T1" fmla="*/ 28 h 41"/>
                <a:gd name="T2" fmla="*/ 14 w 24"/>
                <a:gd name="T3" fmla="*/ 9 h 41"/>
                <a:gd name="T4" fmla="*/ 4 w 24"/>
                <a:gd name="T5" fmla="*/ 10 h 41"/>
                <a:gd name="T6" fmla="*/ 5 w 24"/>
                <a:gd name="T7" fmla="*/ 32 h 41"/>
                <a:gd name="T8" fmla="*/ 20 w 24"/>
                <a:gd name="T9" fmla="*/ 28 h 41"/>
              </a:gdLst>
              <a:ahLst/>
              <a:cxnLst>
                <a:cxn ang="0">
                  <a:pos x="T0" y="T1"/>
                </a:cxn>
                <a:cxn ang="0">
                  <a:pos x="T2" y="T3"/>
                </a:cxn>
                <a:cxn ang="0">
                  <a:pos x="T4" y="T5"/>
                </a:cxn>
                <a:cxn ang="0">
                  <a:pos x="T6" y="T7"/>
                </a:cxn>
                <a:cxn ang="0">
                  <a:pos x="T8" y="T9"/>
                </a:cxn>
              </a:cxnLst>
              <a:rect l="0" t="0" r="r" b="b"/>
              <a:pathLst>
                <a:path w="24" h="41">
                  <a:moveTo>
                    <a:pt x="20" y="28"/>
                  </a:moveTo>
                  <a:cubicBezTo>
                    <a:pt x="24" y="20"/>
                    <a:pt x="14" y="9"/>
                    <a:pt x="14" y="9"/>
                  </a:cubicBezTo>
                  <a:cubicBezTo>
                    <a:pt x="14" y="9"/>
                    <a:pt x="8" y="0"/>
                    <a:pt x="4" y="10"/>
                  </a:cubicBezTo>
                  <a:cubicBezTo>
                    <a:pt x="0" y="20"/>
                    <a:pt x="0" y="23"/>
                    <a:pt x="5" y="32"/>
                  </a:cubicBezTo>
                  <a:cubicBezTo>
                    <a:pt x="9" y="41"/>
                    <a:pt x="16" y="35"/>
                    <a:pt x="20"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71" name="íşlïḋe">
              <a:extLst>
                <a:ext uri="{FF2B5EF4-FFF2-40B4-BE49-F238E27FC236}">
                  <a16:creationId xmlns:a16="http://schemas.microsoft.com/office/drawing/2014/main" id="{AB8287D9-B6A7-4D6F-B627-461644E87A49}"/>
                </a:ext>
              </a:extLst>
            </p:cNvPr>
            <p:cNvSpPr/>
            <p:nvPr/>
          </p:nvSpPr>
          <p:spPr bwMode="auto">
            <a:xfrm>
              <a:off x="4279791" y="1281610"/>
              <a:ext cx="57470" cy="91811"/>
            </a:xfrm>
            <a:custGeom>
              <a:avLst/>
              <a:gdLst>
                <a:gd name="T0" fmla="*/ 4 w 25"/>
                <a:gd name="T1" fmla="*/ 34 h 40"/>
                <a:gd name="T2" fmla="*/ 13 w 25"/>
                <a:gd name="T3" fmla="*/ 36 h 40"/>
                <a:gd name="T4" fmla="*/ 21 w 25"/>
                <a:gd name="T5" fmla="*/ 17 h 40"/>
                <a:gd name="T6" fmla="*/ 14 w 25"/>
                <a:gd name="T7" fmla="*/ 10 h 40"/>
                <a:gd name="T8" fmla="*/ 10 w 25"/>
                <a:gd name="T9" fmla="*/ 4 h 40"/>
                <a:gd name="T10" fmla="*/ 0 w 25"/>
                <a:gd name="T11" fmla="*/ 13 h 40"/>
                <a:gd name="T12" fmla="*/ 5 w 25"/>
                <a:gd name="T13" fmla="*/ 25 h 40"/>
                <a:gd name="T14" fmla="*/ 4 w 25"/>
                <a:gd name="T15" fmla="*/ 34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40">
                  <a:moveTo>
                    <a:pt x="4" y="34"/>
                  </a:moveTo>
                  <a:cubicBezTo>
                    <a:pt x="4" y="34"/>
                    <a:pt x="2" y="40"/>
                    <a:pt x="13" y="36"/>
                  </a:cubicBezTo>
                  <a:cubicBezTo>
                    <a:pt x="23" y="31"/>
                    <a:pt x="25" y="21"/>
                    <a:pt x="21" y="17"/>
                  </a:cubicBezTo>
                  <a:cubicBezTo>
                    <a:pt x="18" y="12"/>
                    <a:pt x="14" y="10"/>
                    <a:pt x="14" y="10"/>
                  </a:cubicBezTo>
                  <a:cubicBezTo>
                    <a:pt x="14" y="10"/>
                    <a:pt x="11" y="8"/>
                    <a:pt x="10" y="4"/>
                  </a:cubicBezTo>
                  <a:cubicBezTo>
                    <a:pt x="9" y="0"/>
                    <a:pt x="1" y="9"/>
                    <a:pt x="0" y="13"/>
                  </a:cubicBezTo>
                  <a:cubicBezTo>
                    <a:pt x="0" y="18"/>
                    <a:pt x="1" y="20"/>
                    <a:pt x="5" y="25"/>
                  </a:cubicBezTo>
                  <a:cubicBezTo>
                    <a:pt x="8" y="30"/>
                    <a:pt x="4" y="34"/>
                    <a:pt x="4"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72" name="iŝļîḍé">
              <a:extLst>
                <a:ext uri="{FF2B5EF4-FFF2-40B4-BE49-F238E27FC236}">
                  <a16:creationId xmlns:a16="http://schemas.microsoft.com/office/drawing/2014/main" id="{AD42B1E6-1DB8-4621-BBE6-8CC73B44F295}"/>
                </a:ext>
              </a:extLst>
            </p:cNvPr>
            <p:cNvSpPr/>
            <p:nvPr/>
          </p:nvSpPr>
          <p:spPr bwMode="auto">
            <a:xfrm>
              <a:off x="4231432" y="1248670"/>
              <a:ext cx="330100" cy="295058"/>
            </a:xfrm>
            <a:custGeom>
              <a:avLst/>
              <a:gdLst>
                <a:gd name="T0" fmla="*/ 138 w 144"/>
                <a:gd name="T1" fmla="*/ 24 h 128"/>
                <a:gd name="T2" fmla="*/ 135 w 144"/>
                <a:gd name="T3" fmla="*/ 20 h 128"/>
                <a:gd name="T4" fmla="*/ 126 w 144"/>
                <a:gd name="T5" fmla="*/ 23 h 128"/>
                <a:gd name="T6" fmla="*/ 117 w 144"/>
                <a:gd name="T7" fmla="*/ 29 h 128"/>
                <a:gd name="T8" fmla="*/ 120 w 144"/>
                <a:gd name="T9" fmla="*/ 23 h 128"/>
                <a:gd name="T10" fmla="*/ 131 w 144"/>
                <a:gd name="T11" fmla="*/ 15 h 128"/>
                <a:gd name="T12" fmla="*/ 138 w 144"/>
                <a:gd name="T13" fmla="*/ 9 h 128"/>
                <a:gd name="T14" fmla="*/ 127 w 144"/>
                <a:gd name="T15" fmla="*/ 5 h 128"/>
                <a:gd name="T16" fmla="*/ 112 w 144"/>
                <a:gd name="T17" fmla="*/ 5 h 128"/>
                <a:gd name="T18" fmla="*/ 102 w 144"/>
                <a:gd name="T19" fmla="*/ 8 h 128"/>
                <a:gd name="T20" fmla="*/ 100 w 144"/>
                <a:gd name="T21" fmla="*/ 24 h 128"/>
                <a:gd name="T22" fmla="*/ 88 w 144"/>
                <a:gd name="T23" fmla="*/ 33 h 128"/>
                <a:gd name="T24" fmla="*/ 83 w 144"/>
                <a:gd name="T25" fmla="*/ 31 h 128"/>
                <a:gd name="T26" fmla="*/ 91 w 144"/>
                <a:gd name="T27" fmla="*/ 26 h 128"/>
                <a:gd name="T28" fmla="*/ 91 w 144"/>
                <a:gd name="T29" fmla="*/ 21 h 128"/>
                <a:gd name="T30" fmla="*/ 82 w 144"/>
                <a:gd name="T31" fmla="*/ 10 h 128"/>
                <a:gd name="T32" fmla="*/ 70 w 144"/>
                <a:gd name="T33" fmla="*/ 12 h 128"/>
                <a:gd name="T34" fmla="*/ 63 w 144"/>
                <a:gd name="T35" fmla="*/ 30 h 128"/>
                <a:gd name="T36" fmla="*/ 58 w 144"/>
                <a:gd name="T37" fmla="*/ 42 h 128"/>
                <a:gd name="T38" fmla="*/ 58 w 144"/>
                <a:gd name="T39" fmla="*/ 52 h 128"/>
                <a:gd name="T40" fmla="*/ 39 w 144"/>
                <a:gd name="T41" fmla="*/ 61 h 128"/>
                <a:gd name="T42" fmla="*/ 35 w 144"/>
                <a:gd name="T43" fmla="*/ 58 h 128"/>
                <a:gd name="T44" fmla="*/ 9 w 144"/>
                <a:gd name="T45" fmla="*/ 90 h 128"/>
                <a:gd name="T46" fmla="*/ 3 w 144"/>
                <a:gd name="T47" fmla="*/ 115 h 128"/>
                <a:gd name="T48" fmla="*/ 20 w 144"/>
                <a:gd name="T49" fmla="*/ 114 h 128"/>
                <a:gd name="T50" fmla="*/ 33 w 144"/>
                <a:gd name="T51" fmla="*/ 82 h 128"/>
                <a:gd name="T52" fmla="*/ 42 w 144"/>
                <a:gd name="T53" fmla="*/ 80 h 128"/>
                <a:gd name="T54" fmla="*/ 56 w 144"/>
                <a:gd name="T55" fmla="*/ 73 h 128"/>
                <a:gd name="T56" fmla="*/ 58 w 144"/>
                <a:gd name="T57" fmla="*/ 79 h 128"/>
                <a:gd name="T58" fmla="*/ 58 w 144"/>
                <a:gd name="T59" fmla="*/ 89 h 128"/>
                <a:gd name="T60" fmla="*/ 76 w 144"/>
                <a:gd name="T61" fmla="*/ 70 h 128"/>
                <a:gd name="T62" fmla="*/ 77 w 144"/>
                <a:gd name="T63" fmla="*/ 60 h 128"/>
                <a:gd name="T64" fmla="*/ 95 w 144"/>
                <a:gd name="T65" fmla="*/ 42 h 128"/>
                <a:gd name="T66" fmla="*/ 95 w 144"/>
                <a:gd name="T67" fmla="*/ 53 h 128"/>
                <a:gd name="T68" fmla="*/ 96 w 144"/>
                <a:gd name="T69" fmla="*/ 67 h 128"/>
                <a:gd name="T70" fmla="*/ 113 w 144"/>
                <a:gd name="T71" fmla="*/ 50 h 128"/>
                <a:gd name="T72" fmla="*/ 116 w 144"/>
                <a:gd name="T73" fmla="*/ 50 h 128"/>
                <a:gd name="T74" fmla="*/ 117 w 144"/>
                <a:gd name="T75" fmla="*/ 87 h 128"/>
                <a:gd name="T76" fmla="*/ 135 w 144"/>
                <a:gd name="T77" fmla="*/ 66 h 128"/>
                <a:gd name="T78" fmla="*/ 134 w 144"/>
                <a:gd name="T79" fmla="*/ 40 h 128"/>
                <a:gd name="T80" fmla="*/ 144 w 144"/>
                <a:gd name="T81" fmla="*/ 28 h 128"/>
                <a:gd name="T82" fmla="*/ 138 w 144"/>
                <a:gd name="T83" fmla="*/ 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44" h="128">
                  <a:moveTo>
                    <a:pt x="138" y="24"/>
                  </a:moveTo>
                  <a:cubicBezTo>
                    <a:pt x="138" y="24"/>
                    <a:pt x="135" y="23"/>
                    <a:pt x="135" y="20"/>
                  </a:cubicBezTo>
                  <a:cubicBezTo>
                    <a:pt x="135" y="20"/>
                    <a:pt x="130" y="17"/>
                    <a:pt x="126" y="23"/>
                  </a:cubicBezTo>
                  <a:cubicBezTo>
                    <a:pt x="122" y="28"/>
                    <a:pt x="120" y="30"/>
                    <a:pt x="117" y="29"/>
                  </a:cubicBezTo>
                  <a:cubicBezTo>
                    <a:pt x="114" y="28"/>
                    <a:pt x="118" y="25"/>
                    <a:pt x="120" y="23"/>
                  </a:cubicBezTo>
                  <a:cubicBezTo>
                    <a:pt x="123" y="22"/>
                    <a:pt x="127" y="16"/>
                    <a:pt x="131" y="15"/>
                  </a:cubicBezTo>
                  <a:cubicBezTo>
                    <a:pt x="136" y="14"/>
                    <a:pt x="138" y="14"/>
                    <a:pt x="138" y="9"/>
                  </a:cubicBezTo>
                  <a:cubicBezTo>
                    <a:pt x="138" y="5"/>
                    <a:pt x="137" y="0"/>
                    <a:pt x="127" y="5"/>
                  </a:cubicBezTo>
                  <a:cubicBezTo>
                    <a:pt x="117" y="10"/>
                    <a:pt x="114" y="9"/>
                    <a:pt x="112" y="5"/>
                  </a:cubicBezTo>
                  <a:cubicBezTo>
                    <a:pt x="109" y="0"/>
                    <a:pt x="103" y="1"/>
                    <a:pt x="102" y="8"/>
                  </a:cubicBezTo>
                  <a:cubicBezTo>
                    <a:pt x="102" y="16"/>
                    <a:pt x="100" y="24"/>
                    <a:pt x="100" y="24"/>
                  </a:cubicBezTo>
                  <a:cubicBezTo>
                    <a:pt x="88" y="33"/>
                    <a:pt x="88" y="33"/>
                    <a:pt x="88" y="33"/>
                  </a:cubicBezTo>
                  <a:cubicBezTo>
                    <a:pt x="88" y="33"/>
                    <a:pt x="79" y="34"/>
                    <a:pt x="83" y="31"/>
                  </a:cubicBezTo>
                  <a:cubicBezTo>
                    <a:pt x="87" y="27"/>
                    <a:pt x="91" y="26"/>
                    <a:pt x="91" y="26"/>
                  </a:cubicBezTo>
                  <a:cubicBezTo>
                    <a:pt x="91" y="21"/>
                    <a:pt x="91" y="21"/>
                    <a:pt x="91" y="21"/>
                  </a:cubicBezTo>
                  <a:cubicBezTo>
                    <a:pt x="91" y="21"/>
                    <a:pt x="84" y="15"/>
                    <a:pt x="82" y="10"/>
                  </a:cubicBezTo>
                  <a:cubicBezTo>
                    <a:pt x="80" y="4"/>
                    <a:pt x="71" y="2"/>
                    <a:pt x="70" y="12"/>
                  </a:cubicBezTo>
                  <a:cubicBezTo>
                    <a:pt x="69" y="22"/>
                    <a:pt x="68" y="27"/>
                    <a:pt x="63" y="30"/>
                  </a:cubicBezTo>
                  <a:cubicBezTo>
                    <a:pt x="58" y="34"/>
                    <a:pt x="48" y="39"/>
                    <a:pt x="58" y="42"/>
                  </a:cubicBezTo>
                  <a:cubicBezTo>
                    <a:pt x="67" y="45"/>
                    <a:pt x="61" y="48"/>
                    <a:pt x="58" y="52"/>
                  </a:cubicBezTo>
                  <a:cubicBezTo>
                    <a:pt x="54" y="56"/>
                    <a:pt x="42" y="65"/>
                    <a:pt x="39" y="61"/>
                  </a:cubicBezTo>
                  <a:cubicBezTo>
                    <a:pt x="35" y="58"/>
                    <a:pt x="35" y="58"/>
                    <a:pt x="35" y="58"/>
                  </a:cubicBezTo>
                  <a:cubicBezTo>
                    <a:pt x="35" y="58"/>
                    <a:pt x="18" y="82"/>
                    <a:pt x="9" y="90"/>
                  </a:cubicBezTo>
                  <a:cubicBezTo>
                    <a:pt x="1" y="97"/>
                    <a:pt x="0" y="105"/>
                    <a:pt x="3" y="115"/>
                  </a:cubicBezTo>
                  <a:cubicBezTo>
                    <a:pt x="5" y="126"/>
                    <a:pt x="17" y="128"/>
                    <a:pt x="20" y="114"/>
                  </a:cubicBezTo>
                  <a:cubicBezTo>
                    <a:pt x="22" y="100"/>
                    <a:pt x="29" y="88"/>
                    <a:pt x="33" y="82"/>
                  </a:cubicBezTo>
                  <a:cubicBezTo>
                    <a:pt x="37" y="75"/>
                    <a:pt x="42" y="80"/>
                    <a:pt x="42" y="80"/>
                  </a:cubicBezTo>
                  <a:cubicBezTo>
                    <a:pt x="42" y="80"/>
                    <a:pt x="51" y="80"/>
                    <a:pt x="56" y="73"/>
                  </a:cubicBezTo>
                  <a:cubicBezTo>
                    <a:pt x="60" y="66"/>
                    <a:pt x="60" y="76"/>
                    <a:pt x="58" y="79"/>
                  </a:cubicBezTo>
                  <a:cubicBezTo>
                    <a:pt x="56" y="82"/>
                    <a:pt x="49" y="89"/>
                    <a:pt x="58" y="89"/>
                  </a:cubicBezTo>
                  <a:cubicBezTo>
                    <a:pt x="66" y="89"/>
                    <a:pt x="73" y="80"/>
                    <a:pt x="76" y="70"/>
                  </a:cubicBezTo>
                  <a:cubicBezTo>
                    <a:pt x="77" y="60"/>
                    <a:pt x="77" y="60"/>
                    <a:pt x="77" y="60"/>
                  </a:cubicBezTo>
                  <a:cubicBezTo>
                    <a:pt x="77" y="60"/>
                    <a:pt x="88" y="47"/>
                    <a:pt x="95" y="42"/>
                  </a:cubicBezTo>
                  <a:cubicBezTo>
                    <a:pt x="95" y="53"/>
                    <a:pt x="95" y="53"/>
                    <a:pt x="95" y="53"/>
                  </a:cubicBezTo>
                  <a:cubicBezTo>
                    <a:pt x="95" y="53"/>
                    <a:pt x="86" y="65"/>
                    <a:pt x="96" y="67"/>
                  </a:cubicBezTo>
                  <a:cubicBezTo>
                    <a:pt x="106" y="69"/>
                    <a:pt x="110" y="61"/>
                    <a:pt x="113" y="50"/>
                  </a:cubicBezTo>
                  <a:cubicBezTo>
                    <a:pt x="116" y="50"/>
                    <a:pt x="116" y="50"/>
                    <a:pt x="116" y="50"/>
                  </a:cubicBezTo>
                  <a:cubicBezTo>
                    <a:pt x="117" y="87"/>
                    <a:pt x="117" y="87"/>
                    <a:pt x="117" y="87"/>
                  </a:cubicBezTo>
                  <a:cubicBezTo>
                    <a:pt x="117" y="87"/>
                    <a:pt x="132" y="87"/>
                    <a:pt x="135" y="66"/>
                  </a:cubicBezTo>
                  <a:cubicBezTo>
                    <a:pt x="134" y="40"/>
                    <a:pt x="134" y="40"/>
                    <a:pt x="134" y="40"/>
                  </a:cubicBezTo>
                  <a:cubicBezTo>
                    <a:pt x="134" y="40"/>
                    <a:pt x="143" y="34"/>
                    <a:pt x="144" y="28"/>
                  </a:cubicBezTo>
                  <a:cubicBezTo>
                    <a:pt x="144" y="23"/>
                    <a:pt x="138" y="24"/>
                    <a:pt x="138"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73" name="íṧḷídé">
              <a:extLst>
                <a:ext uri="{FF2B5EF4-FFF2-40B4-BE49-F238E27FC236}">
                  <a16:creationId xmlns:a16="http://schemas.microsoft.com/office/drawing/2014/main" id="{F63A7306-81DC-41C5-B52B-EFC721C25FCF}"/>
                </a:ext>
              </a:extLst>
            </p:cNvPr>
            <p:cNvSpPr/>
            <p:nvPr/>
          </p:nvSpPr>
          <p:spPr bwMode="auto">
            <a:xfrm>
              <a:off x="4768283" y="1194004"/>
              <a:ext cx="52564" cy="82700"/>
            </a:xfrm>
            <a:custGeom>
              <a:avLst/>
              <a:gdLst>
                <a:gd name="T0" fmla="*/ 10 w 23"/>
                <a:gd name="T1" fmla="*/ 6 h 36"/>
                <a:gd name="T2" fmla="*/ 3 w 23"/>
                <a:gd name="T3" fmla="*/ 10 h 36"/>
                <a:gd name="T4" fmla="*/ 3 w 23"/>
                <a:gd name="T5" fmla="*/ 30 h 36"/>
                <a:gd name="T6" fmla="*/ 19 w 23"/>
                <a:gd name="T7" fmla="*/ 30 h 36"/>
                <a:gd name="T8" fmla="*/ 18 w 23"/>
                <a:gd name="T9" fmla="*/ 14 h 36"/>
                <a:gd name="T10" fmla="*/ 10 w 23"/>
                <a:gd name="T11" fmla="*/ 6 h 36"/>
              </a:gdLst>
              <a:ahLst/>
              <a:cxnLst>
                <a:cxn ang="0">
                  <a:pos x="T0" y="T1"/>
                </a:cxn>
                <a:cxn ang="0">
                  <a:pos x="T2" y="T3"/>
                </a:cxn>
                <a:cxn ang="0">
                  <a:pos x="T4" y="T5"/>
                </a:cxn>
                <a:cxn ang="0">
                  <a:pos x="T6" y="T7"/>
                </a:cxn>
                <a:cxn ang="0">
                  <a:pos x="T8" y="T9"/>
                </a:cxn>
                <a:cxn ang="0">
                  <a:pos x="T10" y="T11"/>
                </a:cxn>
              </a:cxnLst>
              <a:rect l="0" t="0" r="r" b="b"/>
              <a:pathLst>
                <a:path w="23" h="36">
                  <a:moveTo>
                    <a:pt x="10" y="6"/>
                  </a:moveTo>
                  <a:cubicBezTo>
                    <a:pt x="10" y="6"/>
                    <a:pt x="6" y="0"/>
                    <a:pt x="3" y="10"/>
                  </a:cubicBezTo>
                  <a:cubicBezTo>
                    <a:pt x="0" y="19"/>
                    <a:pt x="4" y="24"/>
                    <a:pt x="3" y="30"/>
                  </a:cubicBezTo>
                  <a:cubicBezTo>
                    <a:pt x="2" y="36"/>
                    <a:pt x="15" y="34"/>
                    <a:pt x="19" y="30"/>
                  </a:cubicBezTo>
                  <a:cubicBezTo>
                    <a:pt x="23" y="27"/>
                    <a:pt x="23" y="18"/>
                    <a:pt x="18" y="14"/>
                  </a:cubicBezTo>
                  <a:cubicBezTo>
                    <a:pt x="12" y="9"/>
                    <a:pt x="10" y="6"/>
                    <a:pt x="1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74" name="îSḻiḋe">
              <a:extLst>
                <a:ext uri="{FF2B5EF4-FFF2-40B4-BE49-F238E27FC236}">
                  <a16:creationId xmlns:a16="http://schemas.microsoft.com/office/drawing/2014/main" id="{7953C38E-EAC6-4ACA-9F04-0EE909A0D73F}"/>
                </a:ext>
              </a:extLst>
            </p:cNvPr>
            <p:cNvSpPr/>
            <p:nvPr/>
          </p:nvSpPr>
          <p:spPr bwMode="auto">
            <a:xfrm>
              <a:off x="4726932" y="1285815"/>
              <a:ext cx="61675" cy="80598"/>
            </a:xfrm>
            <a:custGeom>
              <a:avLst/>
              <a:gdLst>
                <a:gd name="T0" fmla="*/ 8 w 27"/>
                <a:gd name="T1" fmla="*/ 31 h 35"/>
                <a:gd name="T2" fmla="*/ 21 w 27"/>
                <a:gd name="T3" fmla="*/ 25 h 35"/>
                <a:gd name="T4" fmla="*/ 16 w 27"/>
                <a:gd name="T5" fmla="*/ 8 h 35"/>
                <a:gd name="T6" fmla="*/ 8 w 27"/>
                <a:gd name="T7" fmla="*/ 4 h 35"/>
                <a:gd name="T8" fmla="*/ 2 w 27"/>
                <a:gd name="T9" fmla="*/ 19 h 35"/>
                <a:gd name="T10" fmla="*/ 8 w 27"/>
                <a:gd name="T11" fmla="*/ 31 h 35"/>
              </a:gdLst>
              <a:ahLst/>
              <a:cxnLst>
                <a:cxn ang="0">
                  <a:pos x="T0" y="T1"/>
                </a:cxn>
                <a:cxn ang="0">
                  <a:pos x="T2" y="T3"/>
                </a:cxn>
                <a:cxn ang="0">
                  <a:pos x="T4" y="T5"/>
                </a:cxn>
                <a:cxn ang="0">
                  <a:pos x="T6" y="T7"/>
                </a:cxn>
                <a:cxn ang="0">
                  <a:pos x="T8" y="T9"/>
                </a:cxn>
                <a:cxn ang="0">
                  <a:pos x="T10" y="T11"/>
                </a:cxn>
              </a:cxnLst>
              <a:rect l="0" t="0" r="r" b="b"/>
              <a:pathLst>
                <a:path w="27" h="35">
                  <a:moveTo>
                    <a:pt x="8" y="31"/>
                  </a:moveTo>
                  <a:cubicBezTo>
                    <a:pt x="8" y="31"/>
                    <a:pt x="15" y="35"/>
                    <a:pt x="21" y="25"/>
                  </a:cubicBezTo>
                  <a:cubicBezTo>
                    <a:pt x="27" y="14"/>
                    <a:pt x="16" y="8"/>
                    <a:pt x="16" y="8"/>
                  </a:cubicBezTo>
                  <a:cubicBezTo>
                    <a:pt x="16" y="8"/>
                    <a:pt x="13" y="0"/>
                    <a:pt x="8" y="4"/>
                  </a:cubicBezTo>
                  <a:cubicBezTo>
                    <a:pt x="3" y="7"/>
                    <a:pt x="0" y="13"/>
                    <a:pt x="2" y="19"/>
                  </a:cubicBezTo>
                  <a:cubicBezTo>
                    <a:pt x="5" y="25"/>
                    <a:pt x="7" y="23"/>
                    <a:pt x="8" y="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75" name="í$ḻîḓè">
              <a:extLst>
                <a:ext uri="{FF2B5EF4-FFF2-40B4-BE49-F238E27FC236}">
                  <a16:creationId xmlns:a16="http://schemas.microsoft.com/office/drawing/2014/main" id="{A7B57BD4-D211-4474-81A9-80C7C3E07B91}"/>
                </a:ext>
              </a:extLst>
            </p:cNvPr>
            <p:cNvSpPr/>
            <p:nvPr/>
          </p:nvSpPr>
          <p:spPr bwMode="auto">
            <a:xfrm>
              <a:off x="4635121" y="1341182"/>
              <a:ext cx="160495" cy="198341"/>
            </a:xfrm>
            <a:custGeom>
              <a:avLst/>
              <a:gdLst>
                <a:gd name="T0" fmla="*/ 63 w 70"/>
                <a:gd name="T1" fmla="*/ 12 h 86"/>
                <a:gd name="T2" fmla="*/ 15 w 70"/>
                <a:gd name="T3" fmla="*/ 58 h 86"/>
                <a:gd name="T4" fmla="*/ 17 w 70"/>
                <a:gd name="T5" fmla="*/ 76 h 86"/>
                <a:gd name="T6" fmla="*/ 33 w 70"/>
                <a:gd name="T7" fmla="*/ 73 h 86"/>
                <a:gd name="T8" fmla="*/ 70 w 70"/>
                <a:gd name="T9" fmla="*/ 14 h 86"/>
                <a:gd name="T10" fmla="*/ 70 w 70"/>
                <a:gd name="T11" fmla="*/ 10 h 86"/>
                <a:gd name="T12" fmla="*/ 63 w 70"/>
                <a:gd name="T13" fmla="*/ 12 h 86"/>
              </a:gdLst>
              <a:ahLst/>
              <a:cxnLst>
                <a:cxn ang="0">
                  <a:pos x="T0" y="T1"/>
                </a:cxn>
                <a:cxn ang="0">
                  <a:pos x="T2" y="T3"/>
                </a:cxn>
                <a:cxn ang="0">
                  <a:pos x="T4" y="T5"/>
                </a:cxn>
                <a:cxn ang="0">
                  <a:pos x="T6" y="T7"/>
                </a:cxn>
                <a:cxn ang="0">
                  <a:pos x="T8" y="T9"/>
                </a:cxn>
                <a:cxn ang="0">
                  <a:pos x="T10" y="T11"/>
                </a:cxn>
                <a:cxn ang="0">
                  <a:pos x="T12" y="T13"/>
                </a:cxn>
              </a:cxnLst>
              <a:rect l="0" t="0" r="r" b="b"/>
              <a:pathLst>
                <a:path w="70" h="86">
                  <a:moveTo>
                    <a:pt x="63" y="12"/>
                  </a:moveTo>
                  <a:cubicBezTo>
                    <a:pt x="56" y="25"/>
                    <a:pt x="29" y="52"/>
                    <a:pt x="15" y="58"/>
                  </a:cubicBezTo>
                  <a:cubicBezTo>
                    <a:pt x="0" y="64"/>
                    <a:pt x="17" y="76"/>
                    <a:pt x="17" y="76"/>
                  </a:cubicBezTo>
                  <a:cubicBezTo>
                    <a:pt x="17" y="76"/>
                    <a:pt x="24" y="86"/>
                    <a:pt x="33" y="73"/>
                  </a:cubicBezTo>
                  <a:cubicBezTo>
                    <a:pt x="43" y="60"/>
                    <a:pt x="59" y="40"/>
                    <a:pt x="70" y="14"/>
                  </a:cubicBezTo>
                  <a:cubicBezTo>
                    <a:pt x="70" y="12"/>
                    <a:pt x="70" y="10"/>
                    <a:pt x="70" y="10"/>
                  </a:cubicBezTo>
                  <a:cubicBezTo>
                    <a:pt x="70" y="10"/>
                    <a:pt x="70" y="0"/>
                    <a:pt x="63"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76" name="ïŝḷíḍe">
              <a:extLst>
                <a:ext uri="{FF2B5EF4-FFF2-40B4-BE49-F238E27FC236}">
                  <a16:creationId xmlns:a16="http://schemas.microsoft.com/office/drawing/2014/main" id="{15E2885D-7AA0-41E1-9138-1ED193C8B217}"/>
                </a:ext>
              </a:extLst>
            </p:cNvPr>
            <p:cNvSpPr/>
            <p:nvPr/>
          </p:nvSpPr>
          <p:spPr bwMode="auto">
            <a:xfrm>
              <a:off x="4850282" y="1255679"/>
              <a:ext cx="119845" cy="108632"/>
            </a:xfrm>
            <a:custGeom>
              <a:avLst/>
              <a:gdLst>
                <a:gd name="T0" fmla="*/ 37 w 52"/>
                <a:gd name="T1" fmla="*/ 2 h 47"/>
                <a:gd name="T2" fmla="*/ 10 w 52"/>
                <a:gd name="T3" fmla="*/ 11 h 47"/>
                <a:gd name="T4" fmla="*/ 6 w 52"/>
                <a:gd name="T5" fmla="*/ 21 h 47"/>
                <a:gd name="T6" fmla="*/ 19 w 52"/>
                <a:gd name="T7" fmla="*/ 29 h 47"/>
                <a:gd name="T8" fmla="*/ 25 w 52"/>
                <a:gd name="T9" fmla="*/ 32 h 47"/>
                <a:gd name="T10" fmla="*/ 20 w 52"/>
                <a:gd name="T11" fmla="*/ 47 h 47"/>
                <a:gd name="T12" fmla="*/ 36 w 52"/>
                <a:gd name="T13" fmla="*/ 41 h 47"/>
                <a:gd name="T14" fmla="*/ 51 w 52"/>
                <a:gd name="T15" fmla="*/ 17 h 47"/>
                <a:gd name="T16" fmla="*/ 37 w 52"/>
                <a:gd name="T17" fmla="*/ 2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47">
                  <a:moveTo>
                    <a:pt x="37" y="2"/>
                  </a:moveTo>
                  <a:cubicBezTo>
                    <a:pt x="27" y="5"/>
                    <a:pt x="10" y="11"/>
                    <a:pt x="10" y="11"/>
                  </a:cubicBezTo>
                  <a:cubicBezTo>
                    <a:pt x="10" y="11"/>
                    <a:pt x="0" y="14"/>
                    <a:pt x="6" y="21"/>
                  </a:cubicBezTo>
                  <a:cubicBezTo>
                    <a:pt x="12" y="28"/>
                    <a:pt x="12" y="33"/>
                    <a:pt x="19" y="29"/>
                  </a:cubicBezTo>
                  <a:cubicBezTo>
                    <a:pt x="27" y="26"/>
                    <a:pt x="27" y="28"/>
                    <a:pt x="25" y="32"/>
                  </a:cubicBezTo>
                  <a:cubicBezTo>
                    <a:pt x="24" y="36"/>
                    <a:pt x="19" y="43"/>
                    <a:pt x="20" y="47"/>
                  </a:cubicBezTo>
                  <a:cubicBezTo>
                    <a:pt x="20" y="47"/>
                    <a:pt x="32" y="46"/>
                    <a:pt x="36" y="41"/>
                  </a:cubicBezTo>
                  <a:cubicBezTo>
                    <a:pt x="39" y="35"/>
                    <a:pt x="50" y="24"/>
                    <a:pt x="51" y="17"/>
                  </a:cubicBezTo>
                  <a:cubicBezTo>
                    <a:pt x="52" y="9"/>
                    <a:pt x="46" y="0"/>
                    <a:pt x="3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77" name="íṩļiḋe">
              <a:extLst>
                <a:ext uri="{FF2B5EF4-FFF2-40B4-BE49-F238E27FC236}">
                  <a16:creationId xmlns:a16="http://schemas.microsoft.com/office/drawing/2014/main" id="{85A4DC8C-8FA1-49AE-BA84-11182ECA368B}"/>
                </a:ext>
              </a:extLst>
            </p:cNvPr>
            <p:cNvSpPr/>
            <p:nvPr/>
          </p:nvSpPr>
          <p:spPr bwMode="auto">
            <a:xfrm>
              <a:off x="4839068" y="1362208"/>
              <a:ext cx="100922" cy="66581"/>
            </a:xfrm>
            <a:custGeom>
              <a:avLst/>
              <a:gdLst>
                <a:gd name="T0" fmla="*/ 31 w 44"/>
                <a:gd name="T1" fmla="*/ 3 h 29"/>
                <a:gd name="T2" fmla="*/ 8 w 44"/>
                <a:gd name="T3" fmla="*/ 9 h 29"/>
                <a:gd name="T4" fmla="*/ 7 w 44"/>
                <a:gd name="T5" fmla="*/ 20 h 29"/>
                <a:gd name="T6" fmla="*/ 31 w 44"/>
                <a:gd name="T7" fmla="*/ 23 h 29"/>
                <a:gd name="T8" fmla="*/ 44 w 44"/>
                <a:gd name="T9" fmla="*/ 2 h 29"/>
                <a:gd name="T10" fmla="*/ 31 w 44"/>
                <a:gd name="T11" fmla="*/ 3 h 29"/>
              </a:gdLst>
              <a:ahLst/>
              <a:cxnLst>
                <a:cxn ang="0">
                  <a:pos x="T0" y="T1"/>
                </a:cxn>
                <a:cxn ang="0">
                  <a:pos x="T2" y="T3"/>
                </a:cxn>
                <a:cxn ang="0">
                  <a:pos x="T4" y="T5"/>
                </a:cxn>
                <a:cxn ang="0">
                  <a:pos x="T6" y="T7"/>
                </a:cxn>
                <a:cxn ang="0">
                  <a:pos x="T8" y="T9"/>
                </a:cxn>
                <a:cxn ang="0">
                  <a:pos x="T10" y="T11"/>
                </a:cxn>
              </a:cxnLst>
              <a:rect l="0" t="0" r="r" b="b"/>
              <a:pathLst>
                <a:path w="44" h="29">
                  <a:moveTo>
                    <a:pt x="31" y="3"/>
                  </a:moveTo>
                  <a:cubicBezTo>
                    <a:pt x="24" y="6"/>
                    <a:pt x="8" y="9"/>
                    <a:pt x="8" y="9"/>
                  </a:cubicBezTo>
                  <a:cubicBezTo>
                    <a:pt x="8" y="9"/>
                    <a:pt x="0" y="13"/>
                    <a:pt x="7" y="20"/>
                  </a:cubicBezTo>
                  <a:cubicBezTo>
                    <a:pt x="13" y="27"/>
                    <a:pt x="22" y="29"/>
                    <a:pt x="31" y="23"/>
                  </a:cubicBezTo>
                  <a:cubicBezTo>
                    <a:pt x="41" y="17"/>
                    <a:pt x="43" y="13"/>
                    <a:pt x="44" y="2"/>
                  </a:cubicBezTo>
                  <a:cubicBezTo>
                    <a:pt x="44" y="2"/>
                    <a:pt x="38" y="0"/>
                    <a:pt x="3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78" name="îṡlïḍé">
              <a:extLst>
                <a:ext uri="{FF2B5EF4-FFF2-40B4-BE49-F238E27FC236}">
                  <a16:creationId xmlns:a16="http://schemas.microsoft.com/office/drawing/2014/main" id="{CF73ED6B-7FD5-430E-8B35-D1B74A7A7425}"/>
                </a:ext>
              </a:extLst>
            </p:cNvPr>
            <p:cNvSpPr/>
            <p:nvPr/>
          </p:nvSpPr>
          <p:spPr bwMode="auto">
            <a:xfrm>
              <a:off x="5091374" y="1186995"/>
              <a:ext cx="250203" cy="276135"/>
            </a:xfrm>
            <a:custGeom>
              <a:avLst/>
              <a:gdLst>
                <a:gd name="T0" fmla="*/ 108 w 109"/>
                <a:gd name="T1" fmla="*/ 54 h 120"/>
                <a:gd name="T2" fmla="*/ 97 w 109"/>
                <a:gd name="T3" fmla="*/ 52 h 120"/>
                <a:gd name="T4" fmla="*/ 84 w 109"/>
                <a:gd name="T5" fmla="*/ 58 h 120"/>
                <a:gd name="T6" fmla="*/ 89 w 109"/>
                <a:gd name="T7" fmla="*/ 43 h 120"/>
                <a:gd name="T8" fmla="*/ 85 w 109"/>
                <a:gd name="T9" fmla="*/ 10 h 120"/>
                <a:gd name="T10" fmla="*/ 70 w 109"/>
                <a:gd name="T11" fmla="*/ 16 h 120"/>
                <a:gd name="T12" fmla="*/ 68 w 109"/>
                <a:gd name="T13" fmla="*/ 53 h 120"/>
                <a:gd name="T14" fmla="*/ 53 w 109"/>
                <a:gd name="T15" fmla="*/ 72 h 120"/>
                <a:gd name="T16" fmla="*/ 11 w 109"/>
                <a:gd name="T17" fmla="*/ 79 h 120"/>
                <a:gd name="T18" fmla="*/ 2 w 109"/>
                <a:gd name="T19" fmla="*/ 89 h 120"/>
                <a:gd name="T20" fmla="*/ 20 w 109"/>
                <a:gd name="T21" fmla="*/ 100 h 120"/>
                <a:gd name="T22" fmla="*/ 31 w 109"/>
                <a:gd name="T23" fmla="*/ 98 h 120"/>
                <a:gd name="T24" fmla="*/ 41 w 109"/>
                <a:gd name="T25" fmla="*/ 94 h 120"/>
                <a:gd name="T26" fmla="*/ 49 w 109"/>
                <a:gd name="T27" fmla="*/ 90 h 120"/>
                <a:gd name="T28" fmla="*/ 54 w 109"/>
                <a:gd name="T29" fmla="*/ 92 h 120"/>
                <a:gd name="T30" fmla="*/ 32 w 109"/>
                <a:gd name="T31" fmla="*/ 110 h 120"/>
                <a:gd name="T32" fmla="*/ 35 w 109"/>
                <a:gd name="T33" fmla="*/ 119 h 120"/>
                <a:gd name="T34" fmla="*/ 70 w 109"/>
                <a:gd name="T35" fmla="*/ 92 h 120"/>
                <a:gd name="T36" fmla="*/ 89 w 109"/>
                <a:gd name="T37" fmla="*/ 72 h 120"/>
                <a:gd name="T38" fmla="*/ 108 w 109"/>
                <a:gd name="T39" fmla="*/ 54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9" h="120">
                  <a:moveTo>
                    <a:pt x="108" y="54"/>
                  </a:moveTo>
                  <a:cubicBezTo>
                    <a:pt x="109" y="45"/>
                    <a:pt x="101" y="49"/>
                    <a:pt x="97" y="52"/>
                  </a:cubicBezTo>
                  <a:cubicBezTo>
                    <a:pt x="94" y="54"/>
                    <a:pt x="86" y="57"/>
                    <a:pt x="84" y="58"/>
                  </a:cubicBezTo>
                  <a:cubicBezTo>
                    <a:pt x="84" y="58"/>
                    <a:pt x="86" y="48"/>
                    <a:pt x="89" y="43"/>
                  </a:cubicBezTo>
                  <a:cubicBezTo>
                    <a:pt x="92" y="37"/>
                    <a:pt x="96" y="21"/>
                    <a:pt x="85" y="10"/>
                  </a:cubicBezTo>
                  <a:cubicBezTo>
                    <a:pt x="74" y="0"/>
                    <a:pt x="72" y="5"/>
                    <a:pt x="70" y="16"/>
                  </a:cubicBezTo>
                  <a:cubicBezTo>
                    <a:pt x="67" y="26"/>
                    <a:pt x="72" y="36"/>
                    <a:pt x="68" y="53"/>
                  </a:cubicBezTo>
                  <a:cubicBezTo>
                    <a:pt x="64" y="70"/>
                    <a:pt x="64" y="68"/>
                    <a:pt x="53" y="72"/>
                  </a:cubicBezTo>
                  <a:cubicBezTo>
                    <a:pt x="42" y="76"/>
                    <a:pt x="27" y="81"/>
                    <a:pt x="11" y="79"/>
                  </a:cubicBezTo>
                  <a:cubicBezTo>
                    <a:pt x="3" y="78"/>
                    <a:pt x="0" y="75"/>
                    <a:pt x="2" y="89"/>
                  </a:cubicBezTo>
                  <a:cubicBezTo>
                    <a:pt x="2" y="89"/>
                    <a:pt x="4" y="97"/>
                    <a:pt x="20" y="100"/>
                  </a:cubicBezTo>
                  <a:cubicBezTo>
                    <a:pt x="24" y="101"/>
                    <a:pt x="27" y="99"/>
                    <a:pt x="31" y="98"/>
                  </a:cubicBezTo>
                  <a:cubicBezTo>
                    <a:pt x="35" y="98"/>
                    <a:pt x="38" y="96"/>
                    <a:pt x="41" y="94"/>
                  </a:cubicBezTo>
                  <a:cubicBezTo>
                    <a:pt x="46" y="92"/>
                    <a:pt x="49" y="90"/>
                    <a:pt x="49" y="90"/>
                  </a:cubicBezTo>
                  <a:cubicBezTo>
                    <a:pt x="49" y="90"/>
                    <a:pt x="55" y="89"/>
                    <a:pt x="54" y="92"/>
                  </a:cubicBezTo>
                  <a:cubicBezTo>
                    <a:pt x="53" y="95"/>
                    <a:pt x="47" y="104"/>
                    <a:pt x="32" y="110"/>
                  </a:cubicBezTo>
                  <a:cubicBezTo>
                    <a:pt x="17" y="116"/>
                    <a:pt x="29" y="120"/>
                    <a:pt x="35" y="119"/>
                  </a:cubicBezTo>
                  <a:cubicBezTo>
                    <a:pt x="40" y="118"/>
                    <a:pt x="61" y="116"/>
                    <a:pt x="70" y="92"/>
                  </a:cubicBezTo>
                  <a:cubicBezTo>
                    <a:pt x="80" y="69"/>
                    <a:pt x="89" y="72"/>
                    <a:pt x="89" y="72"/>
                  </a:cubicBezTo>
                  <a:cubicBezTo>
                    <a:pt x="89" y="72"/>
                    <a:pt x="107" y="63"/>
                    <a:pt x="108"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79" name="iS1îḓè">
              <a:extLst>
                <a:ext uri="{FF2B5EF4-FFF2-40B4-BE49-F238E27FC236}">
                  <a16:creationId xmlns:a16="http://schemas.microsoft.com/office/drawing/2014/main" id="{D88A7D7C-1655-4385-A4EC-2C63B16B0A45}"/>
                </a:ext>
              </a:extLst>
            </p:cNvPr>
            <p:cNvSpPr/>
            <p:nvPr/>
          </p:nvSpPr>
          <p:spPr bwMode="auto">
            <a:xfrm>
              <a:off x="5288313" y="1394447"/>
              <a:ext cx="71487" cy="82700"/>
            </a:xfrm>
            <a:custGeom>
              <a:avLst/>
              <a:gdLst>
                <a:gd name="T0" fmla="*/ 17 w 31"/>
                <a:gd name="T1" fmla="*/ 6 h 36"/>
                <a:gd name="T2" fmla="*/ 3 w 31"/>
                <a:gd name="T3" fmla="*/ 7 h 36"/>
                <a:gd name="T4" fmla="*/ 9 w 31"/>
                <a:gd name="T5" fmla="*/ 27 h 36"/>
                <a:gd name="T6" fmla="*/ 12 w 31"/>
                <a:gd name="T7" fmla="*/ 36 h 36"/>
                <a:gd name="T8" fmla="*/ 26 w 31"/>
                <a:gd name="T9" fmla="*/ 17 h 36"/>
                <a:gd name="T10" fmla="*/ 17 w 31"/>
                <a:gd name="T11" fmla="*/ 6 h 36"/>
              </a:gdLst>
              <a:ahLst/>
              <a:cxnLst>
                <a:cxn ang="0">
                  <a:pos x="T0" y="T1"/>
                </a:cxn>
                <a:cxn ang="0">
                  <a:pos x="T2" y="T3"/>
                </a:cxn>
                <a:cxn ang="0">
                  <a:pos x="T4" y="T5"/>
                </a:cxn>
                <a:cxn ang="0">
                  <a:pos x="T6" y="T7"/>
                </a:cxn>
                <a:cxn ang="0">
                  <a:pos x="T8" y="T9"/>
                </a:cxn>
                <a:cxn ang="0">
                  <a:pos x="T10" y="T11"/>
                </a:cxn>
              </a:cxnLst>
              <a:rect l="0" t="0" r="r" b="b"/>
              <a:pathLst>
                <a:path w="31" h="36">
                  <a:moveTo>
                    <a:pt x="17" y="6"/>
                  </a:moveTo>
                  <a:cubicBezTo>
                    <a:pt x="17" y="6"/>
                    <a:pt x="6" y="0"/>
                    <a:pt x="3" y="7"/>
                  </a:cubicBezTo>
                  <a:cubicBezTo>
                    <a:pt x="0" y="14"/>
                    <a:pt x="6" y="23"/>
                    <a:pt x="9" y="27"/>
                  </a:cubicBezTo>
                  <a:cubicBezTo>
                    <a:pt x="12" y="31"/>
                    <a:pt x="5" y="36"/>
                    <a:pt x="12" y="36"/>
                  </a:cubicBezTo>
                  <a:cubicBezTo>
                    <a:pt x="20" y="36"/>
                    <a:pt x="31" y="33"/>
                    <a:pt x="26" y="17"/>
                  </a:cubicBezTo>
                  <a:cubicBezTo>
                    <a:pt x="23" y="10"/>
                    <a:pt x="17" y="6"/>
                    <a:pt x="17"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80" name="íṡḷiḑê">
              <a:extLst>
                <a:ext uri="{FF2B5EF4-FFF2-40B4-BE49-F238E27FC236}">
                  <a16:creationId xmlns:a16="http://schemas.microsoft.com/office/drawing/2014/main" id="{5F42051C-769D-4E41-8267-AE97171B8EB5}"/>
                </a:ext>
              </a:extLst>
            </p:cNvPr>
            <p:cNvSpPr/>
            <p:nvPr/>
          </p:nvSpPr>
          <p:spPr bwMode="auto">
            <a:xfrm>
              <a:off x="5490157" y="1294926"/>
              <a:ext cx="41350" cy="64478"/>
            </a:xfrm>
            <a:custGeom>
              <a:avLst/>
              <a:gdLst>
                <a:gd name="T0" fmla="*/ 11 w 18"/>
                <a:gd name="T1" fmla="*/ 27 h 28"/>
                <a:gd name="T2" fmla="*/ 17 w 18"/>
                <a:gd name="T3" fmla="*/ 10 h 28"/>
                <a:gd name="T4" fmla="*/ 14 w 18"/>
                <a:gd name="T5" fmla="*/ 4 h 28"/>
                <a:gd name="T6" fmla="*/ 8 w 18"/>
                <a:gd name="T7" fmla="*/ 0 h 28"/>
                <a:gd name="T8" fmla="*/ 1 w 18"/>
                <a:gd name="T9" fmla="*/ 12 h 28"/>
                <a:gd name="T10" fmla="*/ 11 w 18"/>
                <a:gd name="T11" fmla="*/ 27 h 28"/>
              </a:gdLst>
              <a:ahLst/>
              <a:cxnLst>
                <a:cxn ang="0">
                  <a:pos x="T0" y="T1"/>
                </a:cxn>
                <a:cxn ang="0">
                  <a:pos x="T2" y="T3"/>
                </a:cxn>
                <a:cxn ang="0">
                  <a:pos x="T4" y="T5"/>
                </a:cxn>
                <a:cxn ang="0">
                  <a:pos x="T6" y="T7"/>
                </a:cxn>
                <a:cxn ang="0">
                  <a:pos x="T8" y="T9"/>
                </a:cxn>
                <a:cxn ang="0">
                  <a:pos x="T10" y="T11"/>
                </a:cxn>
              </a:cxnLst>
              <a:rect l="0" t="0" r="r" b="b"/>
              <a:pathLst>
                <a:path w="18" h="28">
                  <a:moveTo>
                    <a:pt x="11" y="27"/>
                  </a:moveTo>
                  <a:cubicBezTo>
                    <a:pt x="15" y="25"/>
                    <a:pt x="18" y="21"/>
                    <a:pt x="17" y="10"/>
                  </a:cubicBezTo>
                  <a:cubicBezTo>
                    <a:pt x="16" y="7"/>
                    <a:pt x="15" y="6"/>
                    <a:pt x="14" y="4"/>
                  </a:cubicBezTo>
                  <a:cubicBezTo>
                    <a:pt x="11" y="2"/>
                    <a:pt x="9" y="0"/>
                    <a:pt x="8" y="0"/>
                  </a:cubicBezTo>
                  <a:cubicBezTo>
                    <a:pt x="6" y="0"/>
                    <a:pt x="0" y="2"/>
                    <a:pt x="1" y="12"/>
                  </a:cubicBezTo>
                  <a:cubicBezTo>
                    <a:pt x="2" y="21"/>
                    <a:pt x="7" y="28"/>
                    <a:pt x="11"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81" name="iṩ1íḓê">
              <a:extLst>
                <a:ext uri="{FF2B5EF4-FFF2-40B4-BE49-F238E27FC236}">
                  <a16:creationId xmlns:a16="http://schemas.microsoft.com/office/drawing/2014/main" id="{72AC31ED-C798-4C29-88E0-459EE62E7CC4}"/>
                </a:ext>
              </a:extLst>
            </p:cNvPr>
            <p:cNvSpPr/>
            <p:nvPr/>
          </p:nvSpPr>
          <p:spPr bwMode="auto">
            <a:xfrm>
              <a:off x="5464927" y="1142842"/>
              <a:ext cx="275434" cy="373553"/>
            </a:xfrm>
            <a:custGeom>
              <a:avLst/>
              <a:gdLst>
                <a:gd name="T0" fmla="*/ 100 w 120"/>
                <a:gd name="T1" fmla="*/ 60 h 162"/>
                <a:gd name="T2" fmla="*/ 107 w 120"/>
                <a:gd name="T3" fmla="*/ 27 h 162"/>
                <a:gd name="T4" fmla="*/ 95 w 120"/>
                <a:gd name="T5" fmla="*/ 23 h 162"/>
                <a:gd name="T6" fmla="*/ 91 w 120"/>
                <a:gd name="T7" fmla="*/ 3 h 162"/>
                <a:gd name="T8" fmla="*/ 84 w 120"/>
                <a:gd name="T9" fmla="*/ 9 h 162"/>
                <a:gd name="T10" fmla="*/ 77 w 120"/>
                <a:gd name="T11" fmla="*/ 19 h 162"/>
                <a:gd name="T12" fmla="*/ 69 w 120"/>
                <a:gd name="T13" fmla="*/ 19 h 162"/>
                <a:gd name="T14" fmla="*/ 56 w 120"/>
                <a:gd name="T15" fmla="*/ 28 h 162"/>
                <a:gd name="T16" fmla="*/ 60 w 120"/>
                <a:gd name="T17" fmla="*/ 33 h 162"/>
                <a:gd name="T18" fmla="*/ 59 w 120"/>
                <a:gd name="T19" fmla="*/ 43 h 162"/>
                <a:gd name="T20" fmla="*/ 50 w 120"/>
                <a:gd name="T21" fmla="*/ 52 h 162"/>
                <a:gd name="T22" fmla="*/ 52 w 120"/>
                <a:gd name="T23" fmla="*/ 60 h 162"/>
                <a:gd name="T24" fmla="*/ 48 w 120"/>
                <a:gd name="T25" fmla="*/ 56 h 162"/>
                <a:gd name="T26" fmla="*/ 32 w 120"/>
                <a:gd name="T27" fmla="*/ 37 h 162"/>
                <a:gd name="T28" fmla="*/ 26 w 120"/>
                <a:gd name="T29" fmla="*/ 50 h 162"/>
                <a:gd name="T30" fmla="*/ 33 w 120"/>
                <a:gd name="T31" fmla="*/ 76 h 162"/>
                <a:gd name="T32" fmla="*/ 45 w 120"/>
                <a:gd name="T33" fmla="*/ 77 h 162"/>
                <a:gd name="T34" fmla="*/ 58 w 120"/>
                <a:gd name="T35" fmla="*/ 72 h 162"/>
                <a:gd name="T36" fmla="*/ 62 w 120"/>
                <a:gd name="T37" fmla="*/ 75 h 162"/>
                <a:gd name="T38" fmla="*/ 22 w 120"/>
                <a:gd name="T39" fmla="*/ 101 h 162"/>
                <a:gd name="T40" fmla="*/ 25 w 120"/>
                <a:gd name="T41" fmla="*/ 111 h 162"/>
                <a:gd name="T42" fmla="*/ 55 w 120"/>
                <a:gd name="T43" fmla="*/ 100 h 162"/>
                <a:gd name="T44" fmla="*/ 59 w 120"/>
                <a:gd name="T45" fmla="*/ 103 h 162"/>
                <a:gd name="T46" fmla="*/ 39 w 120"/>
                <a:gd name="T47" fmla="*/ 119 h 162"/>
                <a:gd name="T48" fmla="*/ 12 w 120"/>
                <a:gd name="T49" fmla="*/ 128 h 162"/>
                <a:gd name="T50" fmla="*/ 7 w 120"/>
                <a:gd name="T51" fmla="*/ 136 h 162"/>
                <a:gd name="T52" fmla="*/ 30 w 120"/>
                <a:gd name="T53" fmla="*/ 141 h 162"/>
                <a:gd name="T54" fmla="*/ 55 w 120"/>
                <a:gd name="T55" fmla="*/ 136 h 162"/>
                <a:gd name="T56" fmla="*/ 43 w 120"/>
                <a:gd name="T57" fmla="*/ 148 h 162"/>
                <a:gd name="T58" fmla="*/ 50 w 120"/>
                <a:gd name="T59" fmla="*/ 158 h 162"/>
                <a:gd name="T60" fmla="*/ 71 w 120"/>
                <a:gd name="T61" fmla="*/ 149 h 162"/>
                <a:gd name="T62" fmla="*/ 71 w 120"/>
                <a:gd name="T63" fmla="*/ 125 h 162"/>
                <a:gd name="T64" fmla="*/ 79 w 120"/>
                <a:gd name="T65" fmla="*/ 120 h 162"/>
                <a:gd name="T66" fmla="*/ 75 w 120"/>
                <a:gd name="T67" fmla="*/ 102 h 162"/>
                <a:gd name="T68" fmla="*/ 96 w 120"/>
                <a:gd name="T69" fmla="*/ 86 h 162"/>
                <a:gd name="T70" fmla="*/ 102 w 120"/>
                <a:gd name="T71" fmla="*/ 75 h 162"/>
                <a:gd name="T72" fmla="*/ 100 w 120"/>
                <a:gd name="T73" fmla="*/ 60 h 162"/>
                <a:gd name="T74" fmla="*/ 90 w 120"/>
                <a:gd name="T75" fmla="*/ 49 h 162"/>
                <a:gd name="T76" fmla="*/ 86 w 120"/>
                <a:gd name="T77" fmla="*/ 53 h 162"/>
                <a:gd name="T78" fmla="*/ 83 w 120"/>
                <a:gd name="T79" fmla="*/ 53 h 162"/>
                <a:gd name="T80" fmla="*/ 80 w 120"/>
                <a:gd name="T81" fmla="*/ 48 h 162"/>
                <a:gd name="T82" fmla="*/ 89 w 120"/>
                <a:gd name="T83" fmla="*/ 44 h 162"/>
                <a:gd name="T84" fmla="*/ 90 w 120"/>
                <a:gd name="T85" fmla="*/ 49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0" h="162">
                  <a:moveTo>
                    <a:pt x="100" y="60"/>
                  </a:moveTo>
                  <a:cubicBezTo>
                    <a:pt x="108" y="50"/>
                    <a:pt x="120" y="40"/>
                    <a:pt x="107" y="27"/>
                  </a:cubicBezTo>
                  <a:cubicBezTo>
                    <a:pt x="107" y="27"/>
                    <a:pt x="105" y="24"/>
                    <a:pt x="95" y="23"/>
                  </a:cubicBezTo>
                  <a:cubicBezTo>
                    <a:pt x="95" y="23"/>
                    <a:pt x="105" y="8"/>
                    <a:pt x="91" y="3"/>
                  </a:cubicBezTo>
                  <a:cubicBezTo>
                    <a:pt x="91" y="3"/>
                    <a:pt x="88" y="0"/>
                    <a:pt x="84" y="9"/>
                  </a:cubicBezTo>
                  <a:cubicBezTo>
                    <a:pt x="80" y="17"/>
                    <a:pt x="77" y="17"/>
                    <a:pt x="77" y="19"/>
                  </a:cubicBezTo>
                  <a:cubicBezTo>
                    <a:pt x="77" y="21"/>
                    <a:pt x="74" y="21"/>
                    <a:pt x="69" y="19"/>
                  </a:cubicBezTo>
                  <a:cubicBezTo>
                    <a:pt x="64" y="17"/>
                    <a:pt x="56" y="19"/>
                    <a:pt x="56" y="28"/>
                  </a:cubicBezTo>
                  <a:cubicBezTo>
                    <a:pt x="56" y="28"/>
                    <a:pt x="56" y="31"/>
                    <a:pt x="60" y="33"/>
                  </a:cubicBezTo>
                  <a:cubicBezTo>
                    <a:pt x="63" y="36"/>
                    <a:pt x="66" y="37"/>
                    <a:pt x="59" y="43"/>
                  </a:cubicBezTo>
                  <a:cubicBezTo>
                    <a:pt x="53" y="49"/>
                    <a:pt x="50" y="40"/>
                    <a:pt x="50" y="52"/>
                  </a:cubicBezTo>
                  <a:cubicBezTo>
                    <a:pt x="50" y="52"/>
                    <a:pt x="57" y="57"/>
                    <a:pt x="52" y="60"/>
                  </a:cubicBezTo>
                  <a:cubicBezTo>
                    <a:pt x="47" y="63"/>
                    <a:pt x="48" y="59"/>
                    <a:pt x="48" y="56"/>
                  </a:cubicBezTo>
                  <a:cubicBezTo>
                    <a:pt x="48" y="59"/>
                    <a:pt x="43" y="42"/>
                    <a:pt x="32" y="37"/>
                  </a:cubicBezTo>
                  <a:cubicBezTo>
                    <a:pt x="30" y="37"/>
                    <a:pt x="24" y="37"/>
                    <a:pt x="26" y="50"/>
                  </a:cubicBezTo>
                  <a:cubicBezTo>
                    <a:pt x="28" y="63"/>
                    <a:pt x="32" y="66"/>
                    <a:pt x="33" y="76"/>
                  </a:cubicBezTo>
                  <a:cubicBezTo>
                    <a:pt x="33" y="87"/>
                    <a:pt x="43" y="82"/>
                    <a:pt x="45" y="77"/>
                  </a:cubicBezTo>
                  <a:cubicBezTo>
                    <a:pt x="46" y="72"/>
                    <a:pt x="58" y="72"/>
                    <a:pt x="58" y="72"/>
                  </a:cubicBezTo>
                  <a:cubicBezTo>
                    <a:pt x="58" y="72"/>
                    <a:pt x="68" y="71"/>
                    <a:pt x="62" y="75"/>
                  </a:cubicBezTo>
                  <a:cubicBezTo>
                    <a:pt x="56" y="80"/>
                    <a:pt x="22" y="101"/>
                    <a:pt x="22" y="101"/>
                  </a:cubicBezTo>
                  <a:cubicBezTo>
                    <a:pt x="22" y="101"/>
                    <a:pt x="9" y="108"/>
                    <a:pt x="25" y="111"/>
                  </a:cubicBezTo>
                  <a:cubicBezTo>
                    <a:pt x="42" y="113"/>
                    <a:pt x="55" y="100"/>
                    <a:pt x="55" y="100"/>
                  </a:cubicBezTo>
                  <a:cubicBezTo>
                    <a:pt x="55" y="100"/>
                    <a:pt x="61" y="95"/>
                    <a:pt x="59" y="103"/>
                  </a:cubicBezTo>
                  <a:cubicBezTo>
                    <a:pt x="56" y="111"/>
                    <a:pt x="39" y="119"/>
                    <a:pt x="39" y="119"/>
                  </a:cubicBezTo>
                  <a:cubicBezTo>
                    <a:pt x="39" y="119"/>
                    <a:pt x="23" y="125"/>
                    <a:pt x="12" y="128"/>
                  </a:cubicBezTo>
                  <a:cubicBezTo>
                    <a:pt x="0" y="130"/>
                    <a:pt x="4" y="130"/>
                    <a:pt x="7" y="136"/>
                  </a:cubicBezTo>
                  <a:cubicBezTo>
                    <a:pt x="10" y="143"/>
                    <a:pt x="21" y="147"/>
                    <a:pt x="30" y="141"/>
                  </a:cubicBezTo>
                  <a:cubicBezTo>
                    <a:pt x="38" y="135"/>
                    <a:pt x="56" y="129"/>
                    <a:pt x="55" y="136"/>
                  </a:cubicBezTo>
                  <a:cubicBezTo>
                    <a:pt x="55" y="143"/>
                    <a:pt x="54" y="145"/>
                    <a:pt x="43" y="148"/>
                  </a:cubicBezTo>
                  <a:cubicBezTo>
                    <a:pt x="32" y="152"/>
                    <a:pt x="37" y="154"/>
                    <a:pt x="50" y="158"/>
                  </a:cubicBezTo>
                  <a:cubicBezTo>
                    <a:pt x="63" y="162"/>
                    <a:pt x="71" y="157"/>
                    <a:pt x="71" y="149"/>
                  </a:cubicBezTo>
                  <a:cubicBezTo>
                    <a:pt x="71" y="140"/>
                    <a:pt x="71" y="125"/>
                    <a:pt x="71" y="125"/>
                  </a:cubicBezTo>
                  <a:cubicBezTo>
                    <a:pt x="71" y="125"/>
                    <a:pt x="76" y="121"/>
                    <a:pt x="79" y="120"/>
                  </a:cubicBezTo>
                  <a:cubicBezTo>
                    <a:pt x="82" y="119"/>
                    <a:pt x="85" y="103"/>
                    <a:pt x="75" y="102"/>
                  </a:cubicBezTo>
                  <a:cubicBezTo>
                    <a:pt x="75" y="102"/>
                    <a:pt x="81" y="90"/>
                    <a:pt x="96" y="86"/>
                  </a:cubicBezTo>
                  <a:cubicBezTo>
                    <a:pt x="96" y="86"/>
                    <a:pt x="102" y="84"/>
                    <a:pt x="102" y="75"/>
                  </a:cubicBezTo>
                  <a:cubicBezTo>
                    <a:pt x="102" y="66"/>
                    <a:pt x="91" y="70"/>
                    <a:pt x="100" y="60"/>
                  </a:cubicBezTo>
                  <a:close/>
                  <a:moveTo>
                    <a:pt x="90" y="49"/>
                  </a:moveTo>
                  <a:cubicBezTo>
                    <a:pt x="88" y="51"/>
                    <a:pt x="86" y="53"/>
                    <a:pt x="86" y="53"/>
                  </a:cubicBezTo>
                  <a:cubicBezTo>
                    <a:pt x="85" y="59"/>
                    <a:pt x="85" y="55"/>
                    <a:pt x="83" y="53"/>
                  </a:cubicBezTo>
                  <a:cubicBezTo>
                    <a:pt x="80" y="51"/>
                    <a:pt x="80" y="48"/>
                    <a:pt x="80" y="48"/>
                  </a:cubicBezTo>
                  <a:cubicBezTo>
                    <a:pt x="81" y="38"/>
                    <a:pt x="89" y="44"/>
                    <a:pt x="89" y="44"/>
                  </a:cubicBezTo>
                  <a:cubicBezTo>
                    <a:pt x="89" y="44"/>
                    <a:pt x="92" y="48"/>
                    <a:pt x="90" y="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82" name="ïşľïďé">
              <a:extLst>
                <a:ext uri="{FF2B5EF4-FFF2-40B4-BE49-F238E27FC236}">
                  <a16:creationId xmlns:a16="http://schemas.microsoft.com/office/drawing/2014/main" id="{EDCEFDC4-18FE-46E6-9189-93784ACF7371}"/>
                </a:ext>
              </a:extLst>
            </p:cNvPr>
            <p:cNvSpPr/>
            <p:nvPr/>
          </p:nvSpPr>
          <p:spPr bwMode="auto">
            <a:xfrm>
              <a:off x="4199193" y="1624325"/>
              <a:ext cx="73589" cy="92512"/>
            </a:xfrm>
            <a:custGeom>
              <a:avLst/>
              <a:gdLst>
                <a:gd name="T0" fmla="*/ 0 w 105"/>
                <a:gd name="T1" fmla="*/ 132 h 132"/>
                <a:gd name="T2" fmla="*/ 0 w 105"/>
                <a:gd name="T3" fmla="*/ 109 h 132"/>
                <a:gd name="T4" fmla="*/ 69 w 105"/>
                <a:gd name="T5" fmla="*/ 23 h 132"/>
                <a:gd name="T6" fmla="*/ 7 w 105"/>
                <a:gd name="T7" fmla="*/ 23 h 132"/>
                <a:gd name="T8" fmla="*/ 7 w 105"/>
                <a:gd name="T9" fmla="*/ 0 h 132"/>
                <a:gd name="T10" fmla="*/ 102 w 105"/>
                <a:gd name="T11" fmla="*/ 0 h 132"/>
                <a:gd name="T12" fmla="*/ 102 w 105"/>
                <a:gd name="T13" fmla="*/ 23 h 132"/>
                <a:gd name="T14" fmla="*/ 33 w 105"/>
                <a:gd name="T15" fmla="*/ 112 h 132"/>
                <a:gd name="T16" fmla="*/ 105 w 105"/>
                <a:gd name="T17" fmla="*/ 112 h 132"/>
                <a:gd name="T18" fmla="*/ 105 w 105"/>
                <a:gd name="T19" fmla="*/ 132 h 132"/>
                <a:gd name="T20" fmla="*/ 0 w 105"/>
                <a:gd name="T21"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5" h="132">
                  <a:moveTo>
                    <a:pt x="0" y="132"/>
                  </a:moveTo>
                  <a:lnTo>
                    <a:pt x="0" y="109"/>
                  </a:lnTo>
                  <a:lnTo>
                    <a:pt x="69" y="23"/>
                  </a:lnTo>
                  <a:lnTo>
                    <a:pt x="7" y="23"/>
                  </a:lnTo>
                  <a:lnTo>
                    <a:pt x="7" y="0"/>
                  </a:lnTo>
                  <a:lnTo>
                    <a:pt x="102" y="0"/>
                  </a:lnTo>
                  <a:lnTo>
                    <a:pt x="102" y="23"/>
                  </a:lnTo>
                  <a:lnTo>
                    <a:pt x="33" y="112"/>
                  </a:lnTo>
                  <a:lnTo>
                    <a:pt x="105" y="112"/>
                  </a:lnTo>
                  <a:lnTo>
                    <a:pt x="105" y="132"/>
                  </a:lnTo>
                  <a:lnTo>
                    <a:pt x="0" y="1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83" name="ïśḷïḍê">
              <a:extLst>
                <a:ext uri="{FF2B5EF4-FFF2-40B4-BE49-F238E27FC236}">
                  <a16:creationId xmlns:a16="http://schemas.microsoft.com/office/drawing/2014/main" id="{108A426B-CCA0-4A79-B40C-772528CAFB9B}"/>
                </a:ext>
              </a:extLst>
            </p:cNvPr>
            <p:cNvSpPr/>
            <p:nvPr/>
          </p:nvSpPr>
          <p:spPr bwMode="auto">
            <a:xfrm>
              <a:off x="4291004" y="1624325"/>
              <a:ext cx="73589" cy="92512"/>
            </a:xfrm>
            <a:custGeom>
              <a:avLst/>
              <a:gdLst>
                <a:gd name="T0" fmla="*/ 0 w 105"/>
                <a:gd name="T1" fmla="*/ 132 h 132"/>
                <a:gd name="T2" fmla="*/ 0 w 105"/>
                <a:gd name="T3" fmla="*/ 0 h 132"/>
                <a:gd name="T4" fmla="*/ 30 w 105"/>
                <a:gd name="T5" fmla="*/ 0 h 132"/>
                <a:gd name="T6" fmla="*/ 30 w 105"/>
                <a:gd name="T7" fmla="*/ 53 h 132"/>
                <a:gd name="T8" fmla="*/ 79 w 105"/>
                <a:gd name="T9" fmla="*/ 53 h 132"/>
                <a:gd name="T10" fmla="*/ 79 w 105"/>
                <a:gd name="T11" fmla="*/ 0 h 132"/>
                <a:gd name="T12" fmla="*/ 105 w 105"/>
                <a:gd name="T13" fmla="*/ 0 h 132"/>
                <a:gd name="T14" fmla="*/ 105 w 105"/>
                <a:gd name="T15" fmla="*/ 132 h 132"/>
                <a:gd name="T16" fmla="*/ 79 w 105"/>
                <a:gd name="T17" fmla="*/ 132 h 132"/>
                <a:gd name="T18" fmla="*/ 79 w 105"/>
                <a:gd name="T19" fmla="*/ 76 h 132"/>
                <a:gd name="T20" fmla="*/ 30 w 105"/>
                <a:gd name="T21" fmla="*/ 76 h 132"/>
                <a:gd name="T22" fmla="*/ 30 w 105"/>
                <a:gd name="T23" fmla="*/ 132 h 132"/>
                <a:gd name="T24" fmla="*/ 0 w 105"/>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5" h="132">
                  <a:moveTo>
                    <a:pt x="0" y="132"/>
                  </a:moveTo>
                  <a:lnTo>
                    <a:pt x="0" y="0"/>
                  </a:lnTo>
                  <a:lnTo>
                    <a:pt x="30" y="0"/>
                  </a:lnTo>
                  <a:lnTo>
                    <a:pt x="30" y="53"/>
                  </a:lnTo>
                  <a:lnTo>
                    <a:pt x="79" y="53"/>
                  </a:lnTo>
                  <a:lnTo>
                    <a:pt x="79" y="0"/>
                  </a:lnTo>
                  <a:lnTo>
                    <a:pt x="105" y="0"/>
                  </a:lnTo>
                  <a:lnTo>
                    <a:pt x="105" y="132"/>
                  </a:lnTo>
                  <a:lnTo>
                    <a:pt x="79" y="132"/>
                  </a:lnTo>
                  <a:lnTo>
                    <a:pt x="79" y="76"/>
                  </a:lnTo>
                  <a:lnTo>
                    <a:pt x="30" y="76"/>
                  </a:lnTo>
                  <a:lnTo>
                    <a:pt x="30" y="132"/>
                  </a:lnTo>
                  <a:lnTo>
                    <a:pt x="0" y="1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84" name="ïṡḷíḑé">
              <a:extLst>
                <a:ext uri="{FF2B5EF4-FFF2-40B4-BE49-F238E27FC236}">
                  <a16:creationId xmlns:a16="http://schemas.microsoft.com/office/drawing/2014/main" id="{C8624BF0-066A-4B2E-84F6-D6699811369E}"/>
                </a:ext>
              </a:extLst>
            </p:cNvPr>
            <p:cNvSpPr/>
            <p:nvPr/>
          </p:nvSpPr>
          <p:spPr bwMode="auto">
            <a:xfrm>
              <a:off x="4391926" y="1624325"/>
              <a:ext cx="68683" cy="92512"/>
            </a:xfrm>
            <a:custGeom>
              <a:avLst/>
              <a:gdLst>
                <a:gd name="T0" fmla="*/ 0 w 98"/>
                <a:gd name="T1" fmla="*/ 132 h 132"/>
                <a:gd name="T2" fmla="*/ 0 w 98"/>
                <a:gd name="T3" fmla="*/ 0 h 132"/>
                <a:gd name="T4" fmla="*/ 95 w 98"/>
                <a:gd name="T5" fmla="*/ 0 h 132"/>
                <a:gd name="T6" fmla="*/ 95 w 98"/>
                <a:gd name="T7" fmla="*/ 23 h 132"/>
                <a:gd name="T8" fmla="*/ 26 w 98"/>
                <a:gd name="T9" fmla="*/ 23 h 132"/>
                <a:gd name="T10" fmla="*/ 26 w 98"/>
                <a:gd name="T11" fmla="*/ 53 h 132"/>
                <a:gd name="T12" fmla="*/ 92 w 98"/>
                <a:gd name="T13" fmla="*/ 53 h 132"/>
                <a:gd name="T14" fmla="*/ 92 w 98"/>
                <a:gd name="T15" fmla="*/ 76 h 132"/>
                <a:gd name="T16" fmla="*/ 26 w 98"/>
                <a:gd name="T17" fmla="*/ 76 h 132"/>
                <a:gd name="T18" fmla="*/ 26 w 98"/>
                <a:gd name="T19" fmla="*/ 112 h 132"/>
                <a:gd name="T20" fmla="*/ 98 w 98"/>
                <a:gd name="T21" fmla="*/ 112 h 132"/>
                <a:gd name="T22" fmla="*/ 98 w 98"/>
                <a:gd name="T23" fmla="*/ 132 h 132"/>
                <a:gd name="T24" fmla="*/ 0 w 98"/>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8" h="132">
                  <a:moveTo>
                    <a:pt x="0" y="132"/>
                  </a:moveTo>
                  <a:lnTo>
                    <a:pt x="0" y="0"/>
                  </a:lnTo>
                  <a:lnTo>
                    <a:pt x="95" y="0"/>
                  </a:lnTo>
                  <a:lnTo>
                    <a:pt x="95" y="23"/>
                  </a:lnTo>
                  <a:lnTo>
                    <a:pt x="26" y="23"/>
                  </a:lnTo>
                  <a:lnTo>
                    <a:pt x="26" y="53"/>
                  </a:lnTo>
                  <a:lnTo>
                    <a:pt x="92" y="53"/>
                  </a:lnTo>
                  <a:lnTo>
                    <a:pt x="92" y="76"/>
                  </a:lnTo>
                  <a:lnTo>
                    <a:pt x="26" y="76"/>
                  </a:lnTo>
                  <a:lnTo>
                    <a:pt x="26" y="112"/>
                  </a:lnTo>
                  <a:lnTo>
                    <a:pt x="98" y="112"/>
                  </a:lnTo>
                  <a:lnTo>
                    <a:pt x="98" y="132"/>
                  </a:lnTo>
                  <a:lnTo>
                    <a:pt x="0" y="1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85" name="iśḻíde">
              <a:extLst>
                <a:ext uri="{FF2B5EF4-FFF2-40B4-BE49-F238E27FC236}">
                  <a16:creationId xmlns:a16="http://schemas.microsoft.com/office/drawing/2014/main" id="{E0A79F7D-CD41-4B5D-984F-245D4E222672}"/>
                </a:ext>
              </a:extLst>
            </p:cNvPr>
            <p:cNvSpPr/>
            <p:nvPr/>
          </p:nvSpPr>
          <p:spPr bwMode="auto">
            <a:xfrm>
              <a:off x="4476729" y="1624325"/>
              <a:ext cx="59572" cy="94615"/>
            </a:xfrm>
            <a:custGeom>
              <a:avLst/>
              <a:gdLst>
                <a:gd name="T0" fmla="*/ 18 w 26"/>
                <a:gd name="T1" fmla="*/ 0 h 41"/>
                <a:gd name="T2" fmla="*/ 26 w 26"/>
                <a:gd name="T3" fmla="*/ 0 h 41"/>
                <a:gd name="T4" fmla="*/ 26 w 26"/>
                <a:gd name="T5" fmla="*/ 26 h 41"/>
                <a:gd name="T6" fmla="*/ 25 w 26"/>
                <a:gd name="T7" fmla="*/ 33 h 41"/>
                <a:gd name="T8" fmla="*/ 20 w 26"/>
                <a:gd name="T9" fmla="*/ 39 h 41"/>
                <a:gd name="T10" fmla="*/ 12 w 26"/>
                <a:gd name="T11" fmla="*/ 41 h 41"/>
                <a:gd name="T12" fmla="*/ 3 w 26"/>
                <a:gd name="T13" fmla="*/ 38 h 41"/>
                <a:gd name="T14" fmla="*/ 0 w 26"/>
                <a:gd name="T15" fmla="*/ 28 h 41"/>
                <a:gd name="T16" fmla="*/ 8 w 26"/>
                <a:gd name="T17" fmla="*/ 27 h 41"/>
                <a:gd name="T18" fmla="*/ 9 w 26"/>
                <a:gd name="T19" fmla="*/ 32 h 41"/>
                <a:gd name="T20" fmla="*/ 13 w 26"/>
                <a:gd name="T21" fmla="*/ 34 h 41"/>
                <a:gd name="T22" fmla="*/ 16 w 26"/>
                <a:gd name="T23" fmla="*/ 33 h 41"/>
                <a:gd name="T24" fmla="*/ 18 w 26"/>
                <a:gd name="T25" fmla="*/ 26 h 41"/>
                <a:gd name="T26" fmla="*/ 18 w 26"/>
                <a:gd name="T27"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6" h="41">
                  <a:moveTo>
                    <a:pt x="18" y="0"/>
                  </a:moveTo>
                  <a:cubicBezTo>
                    <a:pt x="26" y="0"/>
                    <a:pt x="26" y="0"/>
                    <a:pt x="26" y="0"/>
                  </a:cubicBezTo>
                  <a:cubicBezTo>
                    <a:pt x="26" y="26"/>
                    <a:pt x="26" y="26"/>
                    <a:pt x="26" y="26"/>
                  </a:cubicBezTo>
                  <a:cubicBezTo>
                    <a:pt x="26" y="29"/>
                    <a:pt x="25" y="32"/>
                    <a:pt x="25" y="33"/>
                  </a:cubicBezTo>
                  <a:cubicBezTo>
                    <a:pt x="24" y="36"/>
                    <a:pt x="23" y="37"/>
                    <a:pt x="20" y="39"/>
                  </a:cubicBezTo>
                  <a:cubicBezTo>
                    <a:pt x="18" y="40"/>
                    <a:pt x="16" y="41"/>
                    <a:pt x="12" y="41"/>
                  </a:cubicBezTo>
                  <a:cubicBezTo>
                    <a:pt x="8" y="41"/>
                    <a:pt x="5" y="40"/>
                    <a:pt x="3" y="38"/>
                  </a:cubicBezTo>
                  <a:cubicBezTo>
                    <a:pt x="1" y="35"/>
                    <a:pt x="0" y="32"/>
                    <a:pt x="0" y="28"/>
                  </a:cubicBezTo>
                  <a:cubicBezTo>
                    <a:pt x="8" y="27"/>
                    <a:pt x="8" y="27"/>
                    <a:pt x="8" y="27"/>
                  </a:cubicBezTo>
                  <a:cubicBezTo>
                    <a:pt x="8" y="29"/>
                    <a:pt x="8" y="31"/>
                    <a:pt x="9" y="32"/>
                  </a:cubicBezTo>
                  <a:cubicBezTo>
                    <a:pt x="10" y="33"/>
                    <a:pt x="11" y="34"/>
                    <a:pt x="13" y="34"/>
                  </a:cubicBezTo>
                  <a:cubicBezTo>
                    <a:pt x="14" y="34"/>
                    <a:pt x="16" y="34"/>
                    <a:pt x="16" y="33"/>
                  </a:cubicBezTo>
                  <a:cubicBezTo>
                    <a:pt x="17" y="32"/>
                    <a:pt x="18" y="29"/>
                    <a:pt x="18" y="26"/>
                  </a:cubicBezTo>
                  <a:lnTo>
                    <a:pt x="1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86" name="í$ḻîdê">
              <a:extLst>
                <a:ext uri="{FF2B5EF4-FFF2-40B4-BE49-F238E27FC236}">
                  <a16:creationId xmlns:a16="http://schemas.microsoft.com/office/drawing/2014/main" id="{AB77C45C-069E-44D5-A618-8BB014EBB586}"/>
                </a:ext>
              </a:extLst>
            </p:cNvPr>
            <p:cNvSpPr/>
            <p:nvPr/>
          </p:nvSpPr>
          <p:spPr bwMode="auto">
            <a:xfrm>
              <a:off x="4561532" y="1624325"/>
              <a:ext cx="18222" cy="925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chemeClr val="accent1"/>
                </a:solidFill>
              </a:endParaRPr>
            </a:p>
          </p:txBody>
        </p:sp>
        <p:sp>
          <p:nvSpPr>
            <p:cNvPr id="87" name="iṩḷídé">
              <a:extLst>
                <a:ext uri="{FF2B5EF4-FFF2-40B4-BE49-F238E27FC236}">
                  <a16:creationId xmlns:a16="http://schemas.microsoft.com/office/drawing/2014/main" id="{F4C65845-CCA8-495C-A05A-E2A3E22113B2}"/>
                </a:ext>
              </a:extLst>
            </p:cNvPr>
            <p:cNvSpPr/>
            <p:nvPr/>
          </p:nvSpPr>
          <p:spPr bwMode="auto">
            <a:xfrm>
              <a:off x="4595874" y="1624325"/>
              <a:ext cx="91811" cy="92512"/>
            </a:xfrm>
            <a:custGeom>
              <a:avLst/>
              <a:gdLst>
                <a:gd name="T0" fmla="*/ 131 w 131"/>
                <a:gd name="T1" fmla="*/ 132 h 132"/>
                <a:gd name="T2" fmla="*/ 102 w 131"/>
                <a:gd name="T3" fmla="*/ 132 h 132"/>
                <a:gd name="T4" fmla="*/ 92 w 131"/>
                <a:gd name="T5" fmla="*/ 102 h 132"/>
                <a:gd name="T6" fmla="*/ 40 w 131"/>
                <a:gd name="T7" fmla="*/ 102 h 132"/>
                <a:gd name="T8" fmla="*/ 26 w 131"/>
                <a:gd name="T9" fmla="*/ 132 h 132"/>
                <a:gd name="T10" fmla="*/ 0 w 131"/>
                <a:gd name="T11" fmla="*/ 132 h 132"/>
                <a:gd name="T12" fmla="*/ 49 w 131"/>
                <a:gd name="T13" fmla="*/ 0 h 132"/>
                <a:gd name="T14" fmla="*/ 79 w 131"/>
                <a:gd name="T15" fmla="*/ 0 h 132"/>
                <a:gd name="T16" fmla="*/ 131 w 131"/>
                <a:gd name="T17" fmla="*/ 132 h 132"/>
                <a:gd name="T18" fmla="*/ 131 w 131"/>
                <a:gd name="T19" fmla="*/ 132 h 132"/>
                <a:gd name="T20" fmla="*/ 82 w 131"/>
                <a:gd name="T21" fmla="*/ 83 h 132"/>
                <a:gd name="T22" fmla="*/ 66 w 131"/>
                <a:gd name="T23" fmla="*/ 33 h 132"/>
                <a:gd name="T24" fmla="*/ 46 w 131"/>
                <a:gd name="T25" fmla="*/ 83 h 132"/>
                <a:gd name="T26" fmla="*/ 82 w 131"/>
                <a:gd name="T27" fmla="*/ 83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1" h="132">
                  <a:moveTo>
                    <a:pt x="131" y="132"/>
                  </a:moveTo>
                  <a:lnTo>
                    <a:pt x="102" y="132"/>
                  </a:lnTo>
                  <a:lnTo>
                    <a:pt x="92" y="102"/>
                  </a:lnTo>
                  <a:lnTo>
                    <a:pt x="40" y="102"/>
                  </a:lnTo>
                  <a:lnTo>
                    <a:pt x="26" y="132"/>
                  </a:lnTo>
                  <a:lnTo>
                    <a:pt x="0" y="132"/>
                  </a:lnTo>
                  <a:lnTo>
                    <a:pt x="49" y="0"/>
                  </a:lnTo>
                  <a:lnTo>
                    <a:pt x="79" y="0"/>
                  </a:lnTo>
                  <a:lnTo>
                    <a:pt x="131" y="132"/>
                  </a:lnTo>
                  <a:lnTo>
                    <a:pt x="131" y="132"/>
                  </a:lnTo>
                  <a:close/>
                  <a:moveTo>
                    <a:pt x="82" y="83"/>
                  </a:moveTo>
                  <a:lnTo>
                    <a:pt x="66" y="33"/>
                  </a:lnTo>
                  <a:lnTo>
                    <a:pt x="46" y="83"/>
                  </a:lnTo>
                  <a:lnTo>
                    <a:pt x="82" y="8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88" name="iślíḓè">
              <a:extLst>
                <a:ext uri="{FF2B5EF4-FFF2-40B4-BE49-F238E27FC236}">
                  <a16:creationId xmlns:a16="http://schemas.microsoft.com/office/drawing/2014/main" id="{EFA042D1-5490-4357-BBFB-9799AE1C535A}"/>
                </a:ext>
              </a:extLst>
            </p:cNvPr>
            <p:cNvSpPr/>
            <p:nvPr/>
          </p:nvSpPr>
          <p:spPr bwMode="auto">
            <a:xfrm>
              <a:off x="4703805" y="1624325"/>
              <a:ext cx="73589" cy="92512"/>
            </a:xfrm>
            <a:custGeom>
              <a:avLst/>
              <a:gdLst>
                <a:gd name="T0" fmla="*/ 0 w 105"/>
                <a:gd name="T1" fmla="*/ 132 h 132"/>
                <a:gd name="T2" fmla="*/ 0 w 105"/>
                <a:gd name="T3" fmla="*/ 0 h 132"/>
                <a:gd name="T4" fmla="*/ 26 w 105"/>
                <a:gd name="T5" fmla="*/ 0 h 132"/>
                <a:gd name="T6" fmla="*/ 82 w 105"/>
                <a:gd name="T7" fmla="*/ 89 h 132"/>
                <a:gd name="T8" fmla="*/ 82 w 105"/>
                <a:gd name="T9" fmla="*/ 0 h 132"/>
                <a:gd name="T10" fmla="*/ 105 w 105"/>
                <a:gd name="T11" fmla="*/ 0 h 132"/>
                <a:gd name="T12" fmla="*/ 105 w 105"/>
                <a:gd name="T13" fmla="*/ 132 h 132"/>
                <a:gd name="T14" fmla="*/ 79 w 105"/>
                <a:gd name="T15" fmla="*/ 132 h 132"/>
                <a:gd name="T16" fmla="*/ 26 w 105"/>
                <a:gd name="T17" fmla="*/ 46 h 132"/>
                <a:gd name="T18" fmla="*/ 26 w 105"/>
                <a:gd name="T19" fmla="*/ 132 h 132"/>
                <a:gd name="T20" fmla="*/ 0 w 105"/>
                <a:gd name="T21"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5" h="132">
                  <a:moveTo>
                    <a:pt x="0" y="132"/>
                  </a:moveTo>
                  <a:lnTo>
                    <a:pt x="0" y="0"/>
                  </a:lnTo>
                  <a:lnTo>
                    <a:pt x="26" y="0"/>
                  </a:lnTo>
                  <a:lnTo>
                    <a:pt x="82" y="89"/>
                  </a:lnTo>
                  <a:lnTo>
                    <a:pt x="82" y="0"/>
                  </a:lnTo>
                  <a:lnTo>
                    <a:pt x="105" y="0"/>
                  </a:lnTo>
                  <a:lnTo>
                    <a:pt x="105" y="132"/>
                  </a:lnTo>
                  <a:lnTo>
                    <a:pt x="79" y="132"/>
                  </a:lnTo>
                  <a:lnTo>
                    <a:pt x="26" y="46"/>
                  </a:lnTo>
                  <a:lnTo>
                    <a:pt x="26" y="132"/>
                  </a:lnTo>
                  <a:lnTo>
                    <a:pt x="0" y="1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89" name="îṥ1ïḋe">
              <a:extLst>
                <a:ext uri="{FF2B5EF4-FFF2-40B4-BE49-F238E27FC236}">
                  <a16:creationId xmlns:a16="http://schemas.microsoft.com/office/drawing/2014/main" id="{14451D1E-E11D-473E-A831-F895F3C18B6F}"/>
                </a:ext>
              </a:extLst>
            </p:cNvPr>
            <p:cNvSpPr/>
            <p:nvPr/>
          </p:nvSpPr>
          <p:spPr bwMode="auto">
            <a:xfrm>
              <a:off x="4799821" y="1624325"/>
              <a:ext cx="87606" cy="94615"/>
            </a:xfrm>
            <a:custGeom>
              <a:avLst/>
              <a:gdLst>
                <a:gd name="T0" fmla="*/ 20 w 38"/>
                <a:gd name="T1" fmla="*/ 26 h 41"/>
                <a:gd name="T2" fmla="*/ 20 w 38"/>
                <a:gd name="T3" fmla="*/ 19 h 41"/>
                <a:gd name="T4" fmla="*/ 38 w 38"/>
                <a:gd name="T5" fmla="*/ 19 h 41"/>
                <a:gd name="T6" fmla="*/ 38 w 38"/>
                <a:gd name="T7" fmla="*/ 35 h 41"/>
                <a:gd name="T8" fmla="*/ 30 w 38"/>
                <a:gd name="T9" fmla="*/ 39 h 41"/>
                <a:gd name="T10" fmla="*/ 21 w 38"/>
                <a:gd name="T11" fmla="*/ 41 h 41"/>
                <a:gd name="T12" fmla="*/ 10 w 38"/>
                <a:gd name="T13" fmla="*/ 38 h 41"/>
                <a:gd name="T14" fmla="*/ 3 w 38"/>
                <a:gd name="T15" fmla="*/ 31 h 41"/>
                <a:gd name="T16" fmla="*/ 0 w 38"/>
                <a:gd name="T17" fmla="*/ 20 h 41"/>
                <a:gd name="T18" fmla="*/ 3 w 38"/>
                <a:gd name="T19" fmla="*/ 9 h 41"/>
                <a:gd name="T20" fmla="*/ 11 w 38"/>
                <a:gd name="T21" fmla="*/ 2 h 41"/>
                <a:gd name="T22" fmla="*/ 20 w 38"/>
                <a:gd name="T23" fmla="*/ 0 h 41"/>
                <a:gd name="T24" fmla="*/ 32 w 38"/>
                <a:gd name="T25" fmla="*/ 3 h 41"/>
                <a:gd name="T26" fmla="*/ 37 w 38"/>
                <a:gd name="T27" fmla="*/ 11 h 41"/>
                <a:gd name="T28" fmla="*/ 29 w 38"/>
                <a:gd name="T29" fmla="*/ 13 h 41"/>
                <a:gd name="T30" fmla="*/ 26 w 38"/>
                <a:gd name="T31" fmla="*/ 8 h 41"/>
                <a:gd name="T32" fmla="*/ 20 w 38"/>
                <a:gd name="T33" fmla="*/ 7 h 41"/>
                <a:gd name="T34" fmla="*/ 12 w 38"/>
                <a:gd name="T35" fmla="*/ 10 h 41"/>
                <a:gd name="T36" fmla="*/ 9 w 38"/>
                <a:gd name="T37" fmla="*/ 20 h 41"/>
                <a:gd name="T38" fmla="*/ 12 w 38"/>
                <a:gd name="T39" fmla="*/ 31 h 41"/>
                <a:gd name="T40" fmla="*/ 20 w 38"/>
                <a:gd name="T41" fmla="*/ 34 h 41"/>
                <a:gd name="T42" fmla="*/ 25 w 38"/>
                <a:gd name="T43" fmla="*/ 33 h 41"/>
                <a:gd name="T44" fmla="*/ 29 w 38"/>
                <a:gd name="T45" fmla="*/ 31 h 41"/>
                <a:gd name="T46" fmla="*/ 29 w 38"/>
                <a:gd name="T47" fmla="*/ 26 h 41"/>
                <a:gd name="T48" fmla="*/ 20 w 38"/>
                <a:gd name="T49" fmla="*/ 2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 h="41">
                  <a:moveTo>
                    <a:pt x="20" y="26"/>
                  </a:moveTo>
                  <a:cubicBezTo>
                    <a:pt x="20" y="19"/>
                    <a:pt x="20" y="19"/>
                    <a:pt x="20" y="19"/>
                  </a:cubicBezTo>
                  <a:cubicBezTo>
                    <a:pt x="38" y="19"/>
                    <a:pt x="38" y="19"/>
                    <a:pt x="38" y="19"/>
                  </a:cubicBezTo>
                  <a:cubicBezTo>
                    <a:pt x="38" y="35"/>
                    <a:pt x="38" y="35"/>
                    <a:pt x="38" y="35"/>
                  </a:cubicBezTo>
                  <a:cubicBezTo>
                    <a:pt x="36" y="36"/>
                    <a:pt x="33" y="38"/>
                    <a:pt x="30" y="39"/>
                  </a:cubicBezTo>
                  <a:cubicBezTo>
                    <a:pt x="27" y="40"/>
                    <a:pt x="24" y="41"/>
                    <a:pt x="21" y="41"/>
                  </a:cubicBezTo>
                  <a:cubicBezTo>
                    <a:pt x="16" y="41"/>
                    <a:pt x="13" y="40"/>
                    <a:pt x="10" y="38"/>
                  </a:cubicBezTo>
                  <a:cubicBezTo>
                    <a:pt x="6" y="37"/>
                    <a:pt x="4" y="34"/>
                    <a:pt x="3" y="31"/>
                  </a:cubicBezTo>
                  <a:cubicBezTo>
                    <a:pt x="1" y="28"/>
                    <a:pt x="0" y="24"/>
                    <a:pt x="0" y="20"/>
                  </a:cubicBezTo>
                  <a:cubicBezTo>
                    <a:pt x="0" y="16"/>
                    <a:pt x="1" y="12"/>
                    <a:pt x="3" y="9"/>
                  </a:cubicBezTo>
                  <a:cubicBezTo>
                    <a:pt x="5" y="6"/>
                    <a:pt x="7" y="3"/>
                    <a:pt x="11" y="2"/>
                  </a:cubicBezTo>
                  <a:cubicBezTo>
                    <a:pt x="13" y="0"/>
                    <a:pt x="16" y="0"/>
                    <a:pt x="20" y="0"/>
                  </a:cubicBezTo>
                  <a:cubicBezTo>
                    <a:pt x="25" y="0"/>
                    <a:pt x="29" y="1"/>
                    <a:pt x="32" y="3"/>
                  </a:cubicBezTo>
                  <a:cubicBezTo>
                    <a:pt x="34" y="5"/>
                    <a:pt x="36" y="8"/>
                    <a:pt x="37" y="11"/>
                  </a:cubicBezTo>
                  <a:cubicBezTo>
                    <a:pt x="29" y="13"/>
                    <a:pt x="29" y="13"/>
                    <a:pt x="29" y="13"/>
                  </a:cubicBezTo>
                  <a:cubicBezTo>
                    <a:pt x="29" y="11"/>
                    <a:pt x="27" y="9"/>
                    <a:pt x="26" y="8"/>
                  </a:cubicBezTo>
                  <a:cubicBezTo>
                    <a:pt x="24" y="7"/>
                    <a:pt x="22" y="7"/>
                    <a:pt x="20" y="7"/>
                  </a:cubicBezTo>
                  <a:cubicBezTo>
                    <a:pt x="17" y="7"/>
                    <a:pt x="14" y="8"/>
                    <a:pt x="12" y="10"/>
                  </a:cubicBezTo>
                  <a:cubicBezTo>
                    <a:pt x="10" y="12"/>
                    <a:pt x="9" y="16"/>
                    <a:pt x="9" y="20"/>
                  </a:cubicBezTo>
                  <a:cubicBezTo>
                    <a:pt x="9" y="25"/>
                    <a:pt x="10" y="28"/>
                    <a:pt x="12" y="31"/>
                  </a:cubicBezTo>
                  <a:cubicBezTo>
                    <a:pt x="14" y="33"/>
                    <a:pt x="17" y="34"/>
                    <a:pt x="20" y="34"/>
                  </a:cubicBezTo>
                  <a:cubicBezTo>
                    <a:pt x="22" y="34"/>
                    <a:pt x="23" y="34"/>
                    <a:pt x="25" y="33"/>
                  </a:cubicBezTo>
                  <a:cubicBezTo>
                    <a:pt x="27" y="32"/>
                    <a:pt x="28" y="32"/>
                    <a:pt x="29" y="31"/>
                  </a:cubicBezTo>
                  <a:cubicBezTo>
                    <a:pt x="29" y="26"/>
                    <a:pt x="29" y="26"/>
                    <a:pt x="29" y="26"/>
                  </a:cubicBezTo>
                  <a:lnTo>
                    <a:pt x="20"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90" name="iṧḷídè">
              <a:extLst>
                <a:ext uri="{FF2B5EF4-FFF2-40B4-BE49-F238E27FC236}">
                  <a16:creationId xmlns:a16="http://schemas.microsoft.com/office/drawing/2014/main" id="{EC15322C-8A0E-4C83-861A-0CD4B8A1C4D6}"/>
                </a:ext>
              </a:extLst>
            </p:cNvPr>
            <p:cNvSpPr/>
            <p:nvPr/>
          </p:nvSpPr>
          <p:spPr bwMode="auto">
            <a:xfrm>
              <a:off x="4937888" y="1624325"/>
              <a:ext cx="72888" cy="94615"/>
            </a:xfrm>
            <a:custGeom>
              <a:avLst/>
              <a:gdLst>
                <a:gd name="T0" fmla="*/ 0 w 32"/>
                <a:gd name="T1" fmla="*/ 0 h 41"/>
                <a:gd name="T2" fmla="*/ 9 w 32"/>
                <a:gd name="T3" fmla="*/ 0 h 41"/>
                <a:gd name="T4" fmla="*/ 9 w 32"/>
                <a:gd name="T5" fmla="*/ 22 h 41"/>
                <a:gd name="T6" fmla="*/ 9 w 32"/>
                <a:gd name="T7" fmla="*/ 29 h 41"/>
                <a:gd name="T8" fmla="*/ 11 w 32"/>
                <a:gd name="T9" fmla="*/ 33 h 41"/>
                <a:gd name="T10" fmla="*/ 17 w 32"/>
                <a:gd name="T11" fmla="*/ 34 h 41"/>
                <a:gd name="T12" fmla="*/ 22 w 32"/>
                <a:gd name="T13" fmla="*/ 33 h 41"/>
                <a:gd name="T14" fmla="*/ 24 w 32"/>
                <a:gd name="T15" fmla="*/ 29 h 41"/>
                <a:gd name="T16" fmla="*/ 24 w 32"/>
                <a:gd name="T17" fmla="*/ 22 h 41"/>
                <a:gd name="T18" fmla="*/ 24 w 32"/>
                <a:gd name="T19" fmla="*/ 0 h 41"/>
                <a:gd name="T20" fmla="*/ 32 w 32"/>
                <a:gd name="T21" fmla="*/ 0 h 41"/>
                <a:gd name="T22" fmla="*/ 32 w 32"/>
                <a:gd name="T23" fmla="*/ 21 h 41"/>
                <a:gd name="T24" fmla="*/ 32 w 32"/>
                <a:gd name="T25" fmla="*/ 32 h 41"/>
                <a:gd name="T26" fmla="*/ 29 w 32"/>
                <a:gd name="T27" fmla="*/ 37 h 41"/>
                <a:gd name="T28" fmla="*/ 25 w 32"/>
                <a:gd name="T29" fmla="*/ 40 h 41"/>
                <a:gd name="T30" fmla="*/ 17 w 32"/>
                <a:gd name="T31" fmla="*/ 41 h 41"/>
                <a:gd name="T32" fmla="*/ 8 w 32"/>
                <a:gd name="T33" fmla="*/ 40 h 41"/>
                <a:gd name="T34" fmla="*/ 4 w 32"/>
                <a:gd name="T35" fmla="*/ 36 h 41"/>
                <a:gd name="T36" fmla="*/ 1 w 32"/>
                <a:gd name="T37" fmla="*/ 32 h 41"/>
                <a:gd name="T38" fmla="*/ 0 w 32"/>
                <a:gd name="T39" fmla="*/ 22 h 41"/>
                <a:gd name="T40" fmla="*/ 0 w 32"/>
                <a:gd name="T41"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 h="41">
                  <a:moveTo>
                    <a:pt x="0" y="0"/>
                  </a:moveTo>
                  <a:cubicBezTo>
                    <a:pt x="9" y="0"/>
                    <a:pt x="9" y="0"/>
                    <a:pt x="9" y="0"/>
                  </a:cubicBezTo>
                  <a:cubicBezTo>
                    <a:pt x="9" y="22"/>
                    <a:pt x="9" y="22"/>
                    <a:pt x="9" y="22"/>
                  </a:cubicBezTo>
                  <a:cubicBezTo>
                    <a:pt x="9" y="25"/>
                    <a:pt x="9" y="28"/>
                    <a:pt x="9" y="29"/>
                  </a:cubicBezTo>
                  <a:cubicBezTo>
                    <a:pt x="9" y="30"/>
                    <a:pt x="10" y="32"/>
                    <a:pt x="11" y="33"/>
                  </a:cubicBezTo>
                  <a:cubicBezTo>
                    <a:pt x="13" y="34"/>
                    <a:pt x="14" y="34"/>
                    <a:pt x="17" y="34"/>
                  </a:cubicBezTo>
                  <a:cubicBezTo>
                    <a:pt x="19" y="34"/>
                    <a:pt x="21" y="34"/>
                    <a:pt x="22" y="33"/>
                  </a:cubicBezTo>
                  <a:cubicBezTo>
                    <a:pt x="23" y="32"/>
                    <a:pt x="24" y="31"/>
                    <a:pt x="24" y="29"/>
                  </a:cubicBezTo>
                  <a:cubicBezTo>
                    <a:pt x="24" y="28"/>
                    <a:pt x="24" y="26"/>
                    <a:pt x="24" y="22"/>
                  </a:cubicBezTo>
                  <a:cubicBezTo>
                    <a:pt x="24" y="0"/>
                    <a:pt x="24" y="0"/>
                    <a:pt x="24" y="0"/>
                  </a:cubicBezTo>
                  <a:cubicBezTo>
                    <a:pt x="32" y="0"/>
                    <a:pt x="32" y="0"/>
                    <a:pt x="32" y="0"/>
                  </a:cubicBezTo>
                  <a:cubicBezTo>
                    <a:pt x="32" y="21"/>
                    <a:pt x="32" y="21"/>
                    <a:pt x="32" y="21"/>
                  </a:cubicBezTo>
                  <a:cubicBezTo>
                    <a:pt x="32" y="26"/>
                    <a:pt x="32" y="30"/>
                    <a:pt x="32" y="32"/>
                  </a:cubicBezTo>
                  <a:cubicBezTo>
                    <a:pt x="31" y="34"/>
                    <a:pt x="30" y="35"/>
                    <a:pt x="29" y="37"/>
                  </a:cubicBezTo>
                  <a:cubicBezTo>
                    <a:pt x="28" y="38"/>
                    <a:pt x="27" y="39"/>
                    <a:pt x="25" y="40"/>
                  </a:cubicBezTo>
                  <a:cubicBezTo>
                    <a:pt x="23" y="41"/>
                    <a:pt x="20" y="41"/>
                    <a:pt x="17" y="41"/>
                  </a:cubicBezTo>
                  <a:cubicBezTo>
                    <a:pt x="13" y="41"/>
                    <a:pt x="10" y="41"/>
                    <a:pt x="8" y="40"/>
                  </a:cubicBezTo>
                  <a:cubicBezTo>
                    <a:pt x="6" y="39"/>
                    <a:pt x="5" y="38"/>
                    <a:pt x="4" y="36"/>
                  </a:cubicBezTo>
                  <a:cubicBezTo>
                    <a:pt x="2" y="35"/>
                    <a:pt x="2" y="33"/>
                    <a:pt x="1" y="32"/>
                  </a:cubicBezTo>
                  <a:cubicBezTo>
                    <a:pt x="1" y="30"/>
                    <a:pt x="0" y="26"/>
                    <a:pt x="0" y="22"/>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91" name="ïṩḷíḍé">
              <a:extLst>
                <a:ext uri="{FF2B5EF4-FFF2-40B4-BE49-F238E27FC236}">
                  <a16:creationId xmlns:a16="http://schemas.microsoft.com/office/drawing/2014/main" id="{F7B3A13D-65F0-4077-B27C-7215223462B3}"/>
                </a:ext>
              </a:extLst>
            </p:cNvPr>
            <p:cNvSpPr/>
            <p:nvPr/>
          </p:nvSpPr>
          <p:spPr bwMode="auto">
            <a:xfrm>
              <a:off x="5038810" y="1624325"/>
              <a:ext cx="72888" cy="92512"/>
            </a:xfrm>
            <a:custGeom>
              <a:avLst/>
              <a:gdLst>
                <a:gd name="T0" fmla="*/ 0 w 104"/>
                <a:gd name="T1" fmla="*/ 132 h 132"/>
                <a:gd name="T2" fmla="*/ 0 w 104"/>
                <a:gd name="T3" fmla="*/ 0 h 132"/>
                <a:gd name="T4" fmla="*/ 26 w 104"/>
                <a:gd name="T5" fmla="*/ 0 h 132"/>
                <a:gd name="T6" fmla="*/ 78 w 104"/>
                <a:gd name="T7" fmla="*/ 89 h 132"/>
                <a:gd name="T8" fmla="*/ 78 w 104"/>
                <a:gd name="T9" fmla="*/ 0 h 132"/>
                <a:gd name="T10" fmla="*/ 104 w 104"/>
                <a:gd name="T11" fmla="*/ 0 h 132"/>
                <a:gd name="T12" fmla="*/ 104 w 104"/>
                <a:gd name="T13" fmla="*/ 132 h 132"/>
                <a:gd name="T14" fmla="*/ 78 w 104"/>
                <a:gd name="T15" fmla="*/ 132 h 132"/>
                <a:gd name="T16" fmla="*/ 23 w 104"/>
                <a:gd name="T17" fmla="*/ 46 h 132"/>
                <a:gd name="T18" fmla="*/ 23 w 104"/>
                <a:gd name="T19" fmla="*/ 132 h 132"/>
                <a:gd name="T20" fmla="*/ 0 w 104"/>
                <a:gd name="T21"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4" h="132">
                  <a:moveTo>
                    <a:pt x="0" y="132"/>
                  </a:moveTo>
                  <a:lnTo>
                    <a:pt x="0" y="0"/>
                  </a:lnTo>
                  <a:lnTo>
                    <a:pt x="26" y="0"/>
                  </a:lnTo>
                  <a:lnTo>
                    <a:pt x="78" y="89"/>
                  </a:lnTo>
                  <a:lnTo>
                    <a:pt x="78" y="0"/>
                  </a:lnTo>
                  <a:lnTo>
                    <a:pt x="104" y="0"/>
                  </a:lnTo>
                  <a:lnTo>
                    <a:pt x="104" y="132"/>
                  </a:lnTo>
                  <a:lnTo>
                    <a:pt x="78" y="132"/>
                  </a:lnTo>
                  <a:lnTo>
                    <a:pt x="23" y="46"/>
                  </a:lnTo>
                  <a:lnTo>
                    <a:pt x="23" y="132"/>
                  </a:lnTo>
                  <a:lnTo>
                    <a:pt x="0" y="1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92" name="ï$liḓê">
              <a:extLst>
                <a:ext uri="{FF2B5EF4-FFF2-40B4-BE49-F238E27FC236}">
                  <a16:creationId xmlns:a16="http://schemas.microsoft.com/office/drawing/2014/main" id="{0F07B7D2-4DCA-48A8-A080-64E9AEC6A448}"/>
                </a:ext>
              </a:extLst>
            </p:cNvPr>
            <p:cNvSpPr/>
            <p:nvPr/>
          </p:nvSpPr>
          <p:spPr bwMode="auto">
            <a:xfrm>
              <a:off x="5136929" y="1624325"/>
              <a:ext cx="18923" cy="925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chemeClr val="accent1"/>
                </a:solidFill>
              </a:endParaRPr>
            </a:p>
          </p:txBody>
        </p:sp>
        <p:sp>
          <p:nvSpPr>
            <p:cNvPr id="93" name="iṩlidè">
              <a:extLst>
                <a:ext uri="{FF2B5EF4-FFF2-40B4-BE49-F238E27FC236}">
                  <a16:creationId xmlns:a16="http://schemas.microsoft.com/office/drawing/2014/main" id="{E60825ED-4C69-4D8F-9C18-570CBB9ECD54}"/>
                </a:ext>
              </a:extLst>
            </p:cNvPr>
            <p:cNvSpPr/>
            <p:nvPr/>
          </p:nvSpPr>
          <p:spPr bwMode="auto">
            <a:xfrm>
              <a:off x="5171271" y="1624325"/>
              <a:ext cx="84803" cy="92512"/>
            </a:xfrm>
            <a:custGeom>
              <a:avLst/>
              <a:gdLst>
                <a:gd name="T0" fmla="*/ 46 w 121"/>
                <a:gd name="T1" fmla="*/ 132 h 132"/>
                <a:gd name="T2" fmla="*/ 0 w 121"/>
                <a:gd name="T3" fmla="*/ 0 h 132"/>
                <a:gd name="T4" fmla="*/ 30 w 121"/>
                <a:gd name="T5" fmla="*/ 0 h 132"/>
                <a:gd name="T6" fmla="*/ 63 w 121"/>
                <a:gd name="T7" fmla="*/ 99 h 132"/>
                <a:gd name="T8" fmla="*/ 92 w 121"/>
                <a:gd name="T9" fmla="*/ 0 h 132"/>
                <a:gd name="T10" fmla="*/ 121 w 121"/>
                <a:gd name="T11" fmla="*/ 0 h 132"/>
                <a:gd name="T12" fmla="*/ 76 w 121"/>
                <a:gd name="T13" fmla="*/ 132 h 132"/>
                <a:gd name="T14" fmla="*/ 46 w 121"/>
                <a:gd name="T15" fmla="*/ 132 h 1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1" h="132">
                  <a:moveTo>
                    <a:pt x="46" y="132"/>
                  </a:moveTo>
                  <a:lnTo>
                    <a:pt x="0" y="0"/>
                  </a:lnTo>
                  <a:lnTo>
                    <a:pt x="30" y="0"/>
                  </a:lnTo>
                  <a:lnTo>
                    <a:pt x="63" y="99"/>
                  </a:lnTo>
                  <a:lnTo>
                    <a:pt x="92" y="0"/>
                  </a:lnTo>
                  <a:lnTo>
                    <a:pt x="121" y="0"/>
                  </a:lnTo>
                  <a:lnTo>
                    <a:pt x="76" y="132"/>
                  </a:lnTo>
                  <a:lnTo>
                    <a:pt x="46" y="1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94" name="íṧļîḓé">
              <a:extLst>
                <a:ext uri="{FF2B5EF4-FFF2-40B4-BE49-F238E27FC236}">
                  <a16:creationId xmlns:a16="http://schemas.microsoft.com/office/drawing/2014/main" id="{0DBFA1AD-68DA-438C-95F3-6128957F7B73}"/>
                </a:ext>
              </a:extLst>
            </p:cNvPr>
            <p:cNvSpPr/>
            <p:nvPr/>
          </p:nvSpPr>
          <p:spPr bwMode="auto">
            <a:xfrm>
              <a:off x="5272193" y="1624325"/>
              <a:ext cx="71487" cy="92512"/>
            </a:xfrm>
            <a:custGeom>
              <a:avLst/>
              <a:gdLst>
                <a:gd name="T0" fmla="*/ 0 w 102"/>
                <a:gd name="T1" fmla="*/ 132 h 132"/>
                <a:gd name="T2" fmla="*/ 0 w 102"/>
                <a:gd name="T3" fmla="*/ 0 h 132"/>
                <a:gd name="T4" fmla="*/ 99 w 102"/>
                <a:gd name="T5" fmla="*/ 0 h 132"/>
                <a:gd name="T6" fmla="*/ 99 w 102"/>
                <a:gd name="T7" fmla="*/ 23 h 132"/>
                <a:gd name="T8" fmla="*/ 27 w 102"/>
                <a:gd name="T9" fmla="*/ 23 h 132"/>
                <a:gd name="T10" fmla="*/ 27 w 102"/>
                <a:gd name="T11" fmla="*/ 53 h 132"/>
                <a:gd name="T12" fmla="*/ 92 w 102"/>
                <a:gd name="T13" fmla="*/ 53 h 132"/>
                <a:gd name="T14" fmla="*/ 92 w 102"/>
                <a:gd name="T15" fmla="*/ 76 h 132"/>
                <a:gd name="T16" fmla="*/ 27 w 102"/>
                <a:gd name="T17" fmla="*/ 76 h 132"/>
                <a:gd name="T18" fmla="*/ 27 w 102"/>
                <a:gd name="T19" fmla="*/ 112 h 132"/>
                <a:gd name="T20" fmla="*/ 102 w 102"/>
                <a:gd name="T21" fmla="*/ 112 h 132"/>
                <a:gd name="T22" fmla="*/ 102 w 102"/>
                <a:gd name="T23" fmla="*/ 132 h 132"/>
                <a:gd name="T24" fmla="*/ 0 w 102"/>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2" h="132">
                  <a:moveTo>
                    <a:pt x="0" y="132"/>
                  </a:moveTo>
                  <a:lnTo>
                    <a:pt x="0" y="0"/>
                  </a:lnTo>
                  <a:lnTo>
                    <a:pt x="99" y="0"/>
                  </a:lnTo>
                  <a:lnTo>
                    <a:pt x="99" y="23"/>
                  </a:lnTo>
                  <a:lnTo>
                    <a:pt x="27" y="23"/>
                  </a:lnTo>
                  <a:lnTo>
                    <a:pt x="27" y="53"/>
                  </a:lnTo>
                  <a:lnTo>
                    <a:pt x="92" y="53"/>
                  </a:lnTo>
                  <a:lnTo>
                    <a:pt x="92" y="76"/>
                  </a:lnTo>
                  <a:lnTo>
                    <a:pt x="27" y="76"/>
                  </a:lnTo>
                  <a:lnTo>
                    <a:pt x="27" y="112"/>
                  </a:lnTo>
                  <a:lnTo>
                    <a:pt x="102" y="112"/>
                  </a:lnTo>
                  <a:lnTo>
                    <a:pt x="102" y="132"/>
                  </a:lnTo>
                  <a:lnTo>
                    <a:pt x="0" y="1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95" name="iṩḻîḑè">
              <a:extLst>
                <a:ext uri="{FF2B5EF4-FFF2-40B4-BE49-F238E27FC236}">
                  <a16:creationId xmlns:a16="http://schemas.microsoft.com/office/drawing/2014/main" id="{D59F8E5A-ABB7-42FE-B496-A121D08F6DC5}"/>
                </a:ext>
              </a:extLst>
            </p:cNvPr>
            <p:cNvSpPr/>
            <p:nvPr/>
          </p:nvSpPr>
          <p:spPr bwMode="auto">
            <a:xfrm>
              <a:off x="5366808" y="1624325"/>
              <a:ext cx="79897" cy="92512"/>
            </a:xfrm>
            <a:custGeom>
              <a:avLst/>
              <a:gdLst>
                <a:gd name="T0" fmla="*/ 0 w 35"/>
                <a:gd name="T1" fmla="*/ 40 h 40"/>
                <a:gd name="T2" fmla="*/ 0 w 35"/>
                <a:gd name="T3" fmla="*/ 0 h 40"/>
                <a:gd name="T4" fmla="*/ 17 w 35"/>
                <a:gd name="T5" fmla="*/ 0 h 40"/>
                <a:gd name="T6" fmla="*/ 26 w 35"/>
                <a:gd name="T7" fmla="*/ 1 h 40"/>
                <a:gd name="T8" fmla="*/ 30 w 35"/>
                <a:gd name="T9" fmla="*/ 5 h 40"/>
                <a:gd name="T10" fmla="*/ 32 w 35"/>
                <a:gd name="T11" fmla="*/ 12 h 40"/>
                <a:gd name="T12" fmla="*/ 30 w 35"/>
                <a:gd name="T13" fmla="*/ 19 h 40"/>
                <a:gd name="T14" fmla="*/ 22 w 35"/>
                <a:gd name="T15" fmla="*/ 23 h 40"/>
                <a:gd name="T16" fmla="*/ 26 w 35"/>
                <a:gd name="T17" fmla="*/ 26 h 40"/>
                <a:gd name="T18" fmla="*/ 31 w 35"/>
                <a:gd name="T19" fmla="*/ 33 h 40"/>
                <a:gd name="T20" fmla="*/ 35 w 35"/>
                <a:gd name="T21" fmla="*/ 40 h 40"/>
                <a:gd name="T22" fmla="*/ 26 w 35"/>
                <a:gd name="T23" fmla="*/ 40 h 40"/>
                <a:gd name="T24" fmla="*/ 20 w 35"/>
                <a:gd name="T25" fmla="*/ 32 h 40"/>
                <a:gd name="T26" fmla="*/ 16 w 35"/>
                <a:gd name="T27" fmla="*/ 26 h 40"/>
                <a:gd name="T28" fmla="*/ 13 w 35"/>
                <a:gd name="T29" fmla="*/ 24 h 40"/>
                <a:gd name="T30" fmla="*/ 9 w 35"/>
                <a:gd name="T31" fmla="*/ 24 h 40"/>
                <a:gd name="T32" fmla="*/ 8 w 35"/>
                <a:gd name="T33" fmla="*/ 24 h 40"/>
                <a:gd name="T34" fmla="*/ 8 w 35"/>
                <a:gd name="T35" fmla="*/ 40 h 40"/>
                <a:gd name="T36" fmla="*/ 0 w 35"/>
                <a:gd name="T37" fmla="*/ 40 h 40"/>
                <a:gd name="T38" fmla="*/ 8 w 35"/>
                <a:gd name="T39" fmla="*/ 17 h 40"/>
                <a:gd name="T40" fmla="*/ 14 w 35"/>
                <a:gd name="T41" fmla="*/ 17 h 40"/>
                <a:gd name="T42" fmla="*/ 21 w 35"/>
                <a:gd name="T43" fmla="*/ 17 h 40"/>
                <a:gd name="T44" fmla="*/ 23 w 35"/>
                <a:gd name="T45" fmla="*/ 15 h 40"/>
                <a:gd name="T46" fmla="*/ 24 w 35"/>
                <a:gd name="T47" fmla="*/ 12 h 40"/>
                <a:gd name="T48" fmla="*/ 23 w 35"/>
                <a:gd name="T49" fmla="*/ 9 h 40"/>
                <a:gd name="T50" fmla="*/ 20 w 35"/>
                <a:gd name="T51" fmla="*/ 7 h 40"/>
                <a:gd name="T52" fmla="*/ 14 w 35"/>
                <a:gd name="T53" fmla="*/ 7 h 40"/>
                <a:gd name="T54" fmla="*/ 8 w 35"/>
                <a:gd name="T55" fmla="*/ 7 h 40"/>
                <a:gd name="T56" fmla="*/ 8 w 35"/>
                <a:gd name="T57" fmla="*/ 17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 h="40">
                  <a:moveTo>
                    <a:pt x="0" y="40"/>
                  </a:moveTo>
                  <a:cubicBezTo>
                    <a:pt x="0" y="0"/>
                    <a:pt x="0" y="0"/>
                    <a:pt x="0" y="0"/>
                  </a:cubicBezTo>
                  <a:cubicBezTo>
                    <a:pt x="17" y="0"/>
                    <a:pt x="17" y="0"/>
                    <a:pt x="17" y="0"/>
                  </a:cubicBezTo>
                  <a:cubicBezTo>
                    <a:pt x="21" y="0"/>
                    <a:pt x="24" y="1"/>
                    <a:pt x="26" y="1"/>
                  </a:cubicBezTo>
                  <a:cubicBezTo>
                    <a:pt x="28" y="2"/>
                    <a:pt x="29" y="3"/>
                    <a:pt x="30" y="5"/>
                  </a:cubicBezTo>
                  <a:cubicBezTo>
                    <a:pt x="32" y="7"/>
                    <a:pt x="32" y="9"/>
                    <a:pt x="32" y="12"/>
                  </a:cubicBezTo>
                  <a:cubicBezTo>
                    <a:pt x="32" y="15"/>
                    <a:pt x="31" y="17"/>
                    <a:pt x="30" y="19"/>
                  </a:cubicBezTo>
                  <a:cubicBezTo>
                    <a:pt x="28" y="21"/>
                    <a:pt x="25" y="22"/>
                    <a:pt x="22" y="23"/>
                  </a:cubicBezTo>
                  <a:cubicBezTo>
                    <a:pt x="23" y="24"/>
                    <a:pt x="25" y="25"/>
                    <a:pt x="26" y="26"/>
                  </a:cubicBezTo>
                  <a:cubicBezTo>
                    <a:pt x="27" y="27"/>
                    <a:pt x="29" y="29"/>
                    <a:pt x="31" y="33"/>
                  </a:cubicBezTo>
                  <a:cubicBezTo>
                    <a:pt x="35" y="40"/>
                    <a:pt x="35" y="40"/>
                    <a:pt x="35" y="40"/>
                  </a:cubicBezTo>
                  <a:cubicBezTo>
                    <a:pt x="26" y="40"/>
                    <a:pt x="26" y="40"/>
                    <a:pt x="26" y="40"/>
                  </a:cubicBezTo>
                  <a:cubicBezTo>
                    <a:pt x="20" y="32"/>
                    <a:pt x="20" y="32"/>
                    <a:pt x="20" y="32"/>
                  </a:cubicBezTo>
                  <a:cubicBezTo>
                    <a:pt x="18" y="29"/>
                    <a:pt x="17" y="27"/>
                    <a:pt x="16" y="26"/>
                  </a:cubicBezTo>
                  <a:cubicBezTo>
                    <a:pt x="15" y="25"/>
                    <a:pt x="14" y="24"/>
                    <a:pt x="13" y="24"/>
                  </a:cubicBezTo>
                  <a:cubicBezTo>
                    <a:pt x="12" y="24"/>
                    <a:pt x="11" y="24"/>
                    <a:pt x="9" y="24"/>
                  </a:cubicBezTo>
                  <a:cubicBezTo>
                    <a:pt x="8" y="24"/>
                    <a:pt x="8" y="24"/>
                    <a:pt x="8" y="24"/>
                  </a:cubicBezTo>
                  <a:cubicBezTo>
                    <a:pt x="8" y="40"/>
                    <a:pt x="8" y="40"/>
                    <a:pt x="8" y="40"/>
                  </a:cubicBezTo>
                  <a:cubicBezTo>
                    <a:pt x="0" y="40"/>
                    <a:pt x="0" y="40"/>
                    <a:pt x="0" y="40"/>
                  </a:cubicBezTo>
                  <a:close/>
                  <a:moveTo>
                    <a:pt x="8" y="17"/>
                  </a:moveTo>
                  <a:cubicBezTo>
                    <a:pt x="14" y="17"/>
                    <a:pt x="14" y="17"/>
                    <a:pt x="14" y="17"/>
                  </a:cubicBezTo>
                  <a:cubicBezTo>
                    <a:pt x="17" y="17"/>
                    <a:pt x="20" y="17"/>
                    <a:pt x="21" y="17"/>
                  </a:cubicBezTo>
                  <a:cubicBezTo>
                    <a:pt x="22" y="16"/>
                    <a:pt x="23" y="16"/>
                    <a:pt x="23" y="15"/>
                  </a:cubicBezTo>
                  <a:cubicBezTo>
                    <a:pt x="24" y="14"/>
                    <a:pt x="24" y="13"/>
                    <a:pt x="24" y="12"/>
                  </a:cubicBezTo>
                  <a:cubicBezTo>
                    <a:pt x="24" y="11"/>
                    <a:pt x="24" y="10"/>
                    <a:pt x="23" y="9"/>
                  </a:cubicBezTo>
                  <a:cubicBezTo>
                    <a:pt x="22" y="8"/>
                    <a:pt x="21" y="8"/>
                    <a:pt x="20" y="7"/>
                  </a:cubicBezTo>
                  <a:cubicBezTo>
                    <a:pt x="19" y="7"/>
                    <a:pt x="17" y="7"/>
                    <a:pt x="14" y="7"/>
                  </a:cubicBezTo>
                  <a:cubicBezTo>
                    <a:pt x="8" y="7"/>
                    <a:pt x="8" y="7"/>
                    <a:pt x="8" y="7"/>
                  </a:cubicBezTo>
                  <a:lnTo>
                    <a:pt x="8"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96" name="ïṣľíḑé">
              <a:extLst>
                <a:ext uri="{FF2B5EF4-FFF2-40B4-BE49-F238E27FC236}">
                  <a16:creationId xmlns:a16="http://schemas.microsoft.com/office/drawing/2014/main" id="{5FAED763-61BD-4C4D-9758-51F41B2D5F89}"/>
                </a:ext>
              </a:extLst>
            </p:cNvPr>
            <p:cNvSpPr/>
            <p:nvPr/>
          </p:nvSpPr>
          <p:spPr bwMode="auto">
            <a:xfrm>
              <a:off x="5460722" y="1624325"/>
              <a:ext cx="72888" cy="94615"/>
            </a:xfrm>
            <a:custGeom>
              <a:avLst/>
              <a:gdLst>
                <a:gd name="T0" fmla="*/ 0 w 32"/>
                <a:gd name="T1" fmla="*/ 27 h 41"/>
                <a:gd name="T2" fmla="*/ 8 w 32"/>
                <a:gd name="T3" fmla="*/ 27 h 41"/>
                <a:gd name="T4" fmla="*/ 11 w 32"/>
                <a:gd name="T5" fmla="*/ 32 h 41"/>
                <a:gd name="T6" fmla="*/ 16 w 32"/>
                <a:gd name="T7" fmla="*/ 34 h 41"/>
                <a:gd name="T8" fmla="*/ 22 w 32"/>
                <a:gd name="T9" fmla="*/ 33 h 41"/>
                <a:gd name="T10" fmla="*/ 24 w 32"/>
                <a:gd name="T11" fmla="*/ 29 h 41"/>
                <a:gd name="T12" fmla="*/ 23 w 32"/>
                <a:gd name="T13" fmla="*/ 26 h 41"/>
                <a:gd name="T14" fmla="*/ 21 w 32"/>
                <a:gd name="T15" fmla="*/ 25 h 41"/>
                <a:gd name="T16" fmla="*/ 14 w 32"/>
                <a:gd name="T17" fmla="*/ 23 h 41"/>
                <a:gd name="T18" fmla="*/ 5 w 32"/>
                <a:gd name="T19" fmla="*/ 19 h 41"/>
                <a:gd name="T20" fmla="*/ 1 w 32"/>
                <a:gd name="T21" fmla="*/ 11 h 41"/>
                <a:gd name="T22" fmla="*/ 3 w 32"/>
                <a:gd name="T23" fmla="*/ 5 h 41"/>
                <a:gd name="T24" fmla="*/ 8 w 32"/>
                <a:gd name="T25" fmla="*/ 1 h 41"/>
                <a:gd name="T26" fmla="*/ 16 w 32"/>
                <a:gd name="T27" fmla="*/ 0 h 41"/>
                <a:gd name="T28" fmla="*/ 27 w 32"/>
                <a:gd name="T29" fmla="*/ 3 h 41"/>
                <a:gd name="T30" fmla="*/ 31 w 32"/>
                <a:gd name="T31" fmla="*/ 12 h 41"/>
                <a:gd name="T32" fmla="*/ 23 w 32"/>
                <a:gd name="T33" fmla="*/ 12 h 41"/>
                <a:gd name="T34" fmla="*/ 21 w 32"/>
                <a:gd name="T35" fmla="*/ 8 h 41"/>
                <a:gd name="T36" fmla="*/ 16 w 32"/>
                <a:gd name="T37" fmla="*/ 6 h 41"/>
                <a:gd name="T38" fmla="*/ 10 w 32"/>
                <a:gd name="T39" fmla="*/ 8 h 41"/>
                <a:gd name="T40" fmla="*/ 9 w 32"/>
                <a:gd name="T41" fmla="*/ 10 h 41"/>
                <a:gd name="T42" fmla="*/ 10 w 32"/>
                <a:gd name="T43" fmla="*/ 13 h 41"/>
                <a:gd name="T44" fmla="*/ 18 w 32"/>
                <a:gd name="T45" fmla="*/ 15 h 41"/>
                <a:gd name="T46" fmla="*/ 26 w 32"/>
                <a:gd name="T47" fmla="*/ 18 h 41"/>
                <a:gd name="T48" fmla="*/ 31 w 32"/>
                <a:gd name="T49" fmla="*/ 22 h 41"/>
                <a:gd name="T50" fmla="*/ 32 w 32"/>
                <a:gd name="T51" fmla="*/ 29 h 41"/>
                <a:gd name="T52" fmla="*/ 30 w 32"/>
                <a:gd name="T53" fmla="*/ 35 h 41"/>
                <a:gd name="T54" fmla="*/ 25 w 32"/>
                <a:gd name="T55" fmla="*/ 40 h 41"/>
                <a:gd name="T56" fmla="*/ 16 w 32"/>
                <a:gd name="T57" fmla="*/ 41 h 41"/>
                <a:gd name="T58" fmla="*/ 5 w 32"/>
                <a:gd name="T59" fmla="*/ 38 h 41"/>
                <a:gd name="T60" fmla="*/ 0 w 32"/>
                <a:gd name="T61" fmla="*/ 27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2" h="41">
                  <a:moveTo>
                    <a:pt x="0" y="27"/>
                  </a:moveTo>
                  <a:cubicBezTo>
                    <a:pt x="8" y="27"/>
                    <a:pt x="8" y="27"/>
                    <a:pt x="8" y="27"/>
                  </a:cubicBezTo>
                  <a:cubicBezTo>
                    <a:pt x="8" y="29"/>
                    <a:pt x="9" y="31"/>
                    <a:pt x="11" y="32"/>
                  </a:cubicBezTo>
                  <a:cubicBezTo>
                    <a:pt x="12" y="34"/>
                    <a:pt x="14" y="34"/>
                    <a:pt x="16" y="34"/>
                  </a:cubicBezTo>
                  <a:cubicBezTo>
                    <a:pt x="19" y="34"/>
                    <a:pt x="21" y="34"/>
                    <a:pt x="22" y="33"/>
                  </a:cubicBezTo>
                  <a:cubicBezTo>
                    <a:pt x="24" y="31"/>
                    <a:pt x="24" y="30"/>
                    <a:pt x="24" y="29"/>
                  </a:cubicBezTo>
                  <a:cubicBezTo>
                    <a:pt x="24" y="28"/>
                    <a:pt x="24" y="27"/>
                    <a:pt x="23" y="26"/>
                  </a:cubicBezTo>
                  <a:cubicBezTo>
                    <a:pt x="23" y="26"/>
                    <a:pt x="22" y="25"/>
                    <a:pt x="21" y="25"/>
                  </a:cubicBezTo>
                  <a:cubicBezTo>
                    <a:pt x="20" y="24"/>
                    <a:pt x="17" y="24"/>
                    <a:pt x="14" y="23"/>
                  </a:cubicBezTo>
                  <a:cubicBezTo>
                    <a:pt x="10" y="22"/>
                    <a:pt x="7" y="20"/>
                    <a:pt x="5" y="19"/>
                  </a:cubicBezTo>
                  <a:cubicBezTo>
                    <a:pt x="3" y="17"/>
                    <a:pt x="1" y="14"/>
                    <a:pt x="1" y="11"/>
                  </a:cubicBezTo>
                  <a:cubicBezTo>
                    <a:pt x="1" y="9"/>
                    <a:pt x="2" y="7"/>
                    <a:pt x="3" y="5"/>
                  </a:cubicBezTo>
                  <a:cubicBezTo>
                    <a:pt x="4" y="3"/>
                    <a:pt x="6" y="2"/>
                    <a:pt x="8" y="1"/>
                  </a:cubicBezTo>
                  <a:cubicBezTo>
                    <a:pt x="10" y="0"/>
                    <a:pt x="13" y="0"/>
                    <a:pt x="16" y="0"/>
                  </a:cubicBezTo>
                  <a:cubicBezTo>
                    <a:pt x="21" y="0"/>
                    <a:pt x="25" y="1"/>
                    <a:pt x="27" y="3"/>
                  </a:cubicBezTo>
                  <a:cubicBezTo>
                    <a:pt x="30" y="5"/>
                    <a:pt x="31" y="8"/>
                    <a:pt x="31" y="12"/>
                  </a:cubicBezTo>
                  <a:cubicBezTo>
                    <a:pt x="23" y="12"/>
                    <a:pt x="23" y="12"/>
                    <a:pt x="23" y="12"/>
                  </a:cubicBezTo>
                  <a:cubicBezTo>
                    <a:pt x="23" y="10"/>
                    <a:pt x="22" y="9"/>
                    <a:pt x="21" y="8"/>
                  </a:cubicBezTo>
                  <a:cubicBezTo>
                    <a:pt x="20" y="7"/>
                    <a:pt x="18" y="6"/>
                    <a:pt x="16" y="6"/>
                  </a:cubicBezTo>
                  <a:cubicBezTo>
                    <a:pt x="13" y="6"/>
                    <a:pt x="12" y="7"/>
                    <a:pt x="10" y="8"/>
                  </a:cubicBezTo>
                  <a:cubicBezTo>
                    <a:pt x="9" y="8"/>
                    <a:pt x="9" y="9"/>
                    <a:pt x="9" y="10"/>
                  </a:cubicBezTo>
                  <a:cubicBezTo>
                    <a:pt x="9" y="11"/>
                    <a:pt x="9" y="12"/>
                    <a:pt x="10" y="13"/>
                  </a:cubicBezTo>
                  <a:cubicBezTo>
                    <a:pt x="11" y="14"/>
                    <a:pt x="14" y="14"/>
                    <a:pt x="18" y="15"/>
                  </a:cubicBezTo>
                  <a:cubicBezTo>
                    <a:pt x="22" y="16"/>
                    <a:pt x="24" y="17"/>
                    <a:pt x="26" y="18"/>
                  </a:cubicBezTo>
                  <a:cubicBezTo>
                    <a:pt x="28" y="19"/>
                    <a:pt x="30" y="21"/>
                    <a:pt x="31" y="22"/>
                  </a:cubicBezTo>
                  <a:cubicBezTo>
                    <a:pt x="32" y="24"/>
                    <a:pt x="32" y="26"/>
                    <a:pt x="32" y="29"/>
                  </a:cubicBezTo>
                  <a:cubicBezTo>
                    <a:pt x="32" y="31"/>
                    <a:pt x="32" y="33"/>
                    <a:pt x="30" y="35"/>
                  </a:cubicBezTo>
                  <a:cubicBezTo>
                    <a:pt x="29" y="37"/>
                    <a:pt x="27" y="39"/>
                    <a:pt x="25" y="40"/>
                  </a:cubicBezTo>
                  <a:cubicBezTo>
                    <a:pt x="23" y="41"/>
                    <a:pt x="20" y="41"/>
                    <a:pt x="16" y="41"/>
                  </a:cubicBezTo>
                  <a:cubicBezTo>
                    <a:pt x="11" y="41"/>
                    <a:pt x="7" y="40"/>
                    <a:pt x="5" y="38"/>
                  </a:cubicBezTo>
                  <a:cubicBezTo>
                    <a:pt x="2" y="35"/>
                    <a:pt x="0" y="32"/>
                    <a:pt x="0"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97" name="îşḻîḑè">
              <a:extLst>
                <a:ext uri="{FF2B5EF4-FFF2-40B4-BE49-F238E27FC236}">
                  <a16:creationId xmlns:a16="http://schemas.microsoft.com/office/drawing/2014/main" id="{55A56B52-B3CC-4D0E-92FD-BAD424A4FBDE}"/>
                </a:ext>
              </a:extLst>
            </p:cNvPr>
            <p:cNvSpPr/>
            <p:nvPr/>
          </p:nvSpPr>
          <p:spPr bwMode="auto">
            <a:xfrm>
              <a:off x="5556738" y="1624325"/>
              <a:ext cx="18222" cy="925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chemeClr val="accent1"/>
                </a:solidFill>
              </a:endParaRPr>
            </a:p>
          </p:txBody>
        </p:sp>
        <p:sp>
          <p:nvSpPr>
            <p:cNvPr id="98" name="iṣḷiḓê">
              <a:extLst>
                <a:ext uri="{FF2B5EF4-FFF2-40B4-BE49-F238E27FC236}">
                  <a16:creationId xmlns:a16="http://schemas.microsoft.com/office/drawing/2014/main" id="{5D6E63A3-FDB0-4D40-A62E-06EADE367768}"/>
                </a:ext>
              </a:extLst>
            </p:cNvPr>
            <p:cNvSpPr/>
            <p:nvPr/>
          </p:nvSpPr>
          <p:spPr bwMode="auto">
            <a:xfrm>
              <a:off x="5593182" y="1624325"/>
              <a:ext cx="73589" cy="92512"/>
            </a:xfrm>
            <a:custGeom>
              <a:avLst/>
              <a:gdLst>
                <a:gd name="T0" fmla="*/ 40 w 105"/>
                <a:gd name="T1" fmla="*/ 132 h 132"/>
                <a:gd name="T2" fmla="*/ 40 w 105"/>
                <a:gd name="T3" fmla="*/ 23 h 132"/>
                <a:gd name="T4" fmla="*/ 0 w 105"/>
                <a:gd name="T5" fmla="*/ 23 h 132"/>
                <a:gd name="T6" fmla="*/ 0 w 105"/>
                <a:gd name="T7" fmla="*/ 0 h 132"/>
                <a:gd name="T8" fmla="*/ 105 w 105"/>
                <a:gd name="T9" fmla="*/ 0 h 132"/>
                <a:gd name="T10" fmla="*/ 105 w 105"/>
                <a:gd name="T11" fmla="*/ 23 h 132"/>
                <a:gd name="T12" fmla="*/ 66 w 105"/>
                <a:gd name="T13" fmla="*/ 23 h 132"/>
                <a:gd name="T14" fmla="*/ 66 w 105"/>
                <a:gd name="T15" fmla="*/ 132 h 132"/>
                <a:gd name="T16" fmla="*/ 40 w 105"/>
                <a:gd name="T17"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 h="132">
                  <a:moveTo>
                    <a:pt x="40" y="132"/>
                  </a:moveTo>
                  <a:lnTo>
                    <a:pt x="40" y="23"/>
                  </a:lnTo>
                  <a:lnTo>
                    <a:pt x="0" y="23"/>
                  </a:lnTo>
                  <a:lnTo>
                    <a:pt x="0" y="0"/>
                  </a:lnTo>
                  <a:lnTo>
                    <a:pt x="105" y="0"/>
                  </a:lnTo>
                  <a:lnTo>
                    <a:pt x="105" y="23"/>
                  </a:lnTo>
                  <a:lnTo>
                    <a:pt x="66" y="23"/>
                  </a:lnTo>
                  <a:lnTo>
                    <a:pt x="66" y="132"/>
                  </a:lnTo>
                  <a:lnTo>
                    <a:pt x="40" y="1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99" name="işļídè">
              <a:extLst>
                <a:ext uri="{FF2B5EF4-FFF2-40B4-BE49-F238E27FC236}">
                  <a16:creationId xmlns:a16="http://schemas.microsoft.com/office/drawing/2014/main" id="{A0CE6304-32A2-4796-A50C-2017884D6F58}"/>
                </a:ext>
              </a:extLst>
            </p:cNvPr>
            <p:cNvSpPr/>
            <p:nvPr/>
          </p:nvSpPr>
          <p:spPr bwMode="auto">
            <a:xfrm>
              <a:off x="5675882" y="1624325"/>
              <a:ext cx="84803" cy="92512"/>
            </a:xfrm>
            <a:custGeom>
              <a:avLst/>
              <a:gdLst>
                <a:gd name="T0" fmla="*/ 46 w 121"/>
                <a:gd name="T1" fmla="*/ 132 h 132"/>
                <a:gd name="T2" fmla="*/ 46 w 121"/>
                <a:gd name="T3" fmla="*/ 79 h 132"/>
                <a:gd name="T4" fmla="*/ 0 w 121"/>
                <a:gd name="T5" fmla="*/ 0 h 132"/>
                <a:gd name="T6" fmla="*/ 30 w 121"/>
                <a:gd name="T7" fmla="*/ 0 h 132"/>
                <a:gd name="T8" fmla="*/ 62 w 121"/>
                <a:gd name="T9" fmla="*/ 53 h 132"/>
                <a:gd name="T10" fmla="*/ 92 w 121"/>
                <a:gd name="T11" fmla="*/ 0 h 132"/>
                <a:gd name="T12" fmla="*/ 121 w 121"/>
                <a:gd name="T13" fmla="*/ 0 h 132"/>
                <a:gd name="T14" fmla="*/ 75 w 121"/>
                <a:gd name="T15" fmla="*/ 79 h 132"/>
                <a:gd name="T16" fmla="*/ 75 w 121"/>
                <a:gd name="T17" fmla="*/ 132 h 132"/>
                <a:gd name="T18" fmla="*/ 46 w 121"/>
                <a:gd name="T19"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32">
                  <a:moveTo>
                    <a:pt x="46" y="132"/>
                  </a:moveTo>
                  <a:lnTo>
                    <a:pt x="46" y="79"/>
                  </a:lnTo>
                  <a:lnTo>
                    <a:pt x="0" y="0"/>
                  </a:lnTo>
                  <a:lnTo>
                    <a:pt x="30" y="0"/>
                  </a:lnTo>
                  <a:lnTo>
                    <a:pt x="62" y="53"/>
                  </a:lnTo>
                  <a:lnTo>
                    <a:pt x="92" y="0"/>
                  </a:lnTo>
                  <a:lnTo>
                    <a:pt x="121" y="0"/>
                  </a:lnTo>
                  <a:lnTo>
                    <a:pt x="75" y="79"/>
                  </a:lnTo>
                  <a:lnTo>
                    <a:pt x="75" y="132"/>
                  </a:lnTo>
                  <a:lnTo>
                    <a:pt x="46" y="1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grpSp>
    </p:spTree>
    <p:extLst>
      <p:ext uri="{BB962C8B-B14F-4D97-AF65-F5344CB8AC3E}">
        <p14:creationId xmlns:p14="http://schemas.microsoft.com/office/powerpoint/2010/main" val="2759027813"/>
      </p:ext>
    </p:extLst>
  </p:cSld>
  <p:clrMapOvr>
    <a:masterClrMapping/>
  </p:clrMapOvr>
  <mc:AlternateContent xmlns:mc="http://schemas.openxmlformats.org/markup-compatibility/2006" xmlns:p14="http://schemas.microsoft.com/office/powerpoint/2010/main">
    <mc:Choice Requires="p14">
      <p:transition spd="slow">
        <p14:conveyor dir="l"/>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标题幻灯片">
    <p:spTree>
      <p:nvGrpSpPr>
        <p:cNvPr id="1" name=""/>
        <p:cNvGrpSpPr/>
        <p:nvPr/>
      </p:nvGrpSpPr>
      <p:grpSpPr>
        <a:xfrm>
          <a:off x="0" y="0"/>
          <a:ext cx="0" cy="0"/>
          <a:chOff x="0" y="0"/>
          <a:chExt cx="0" cy="0"/>
        </a:xfrm>
      </p:grpSpPr>
      <p:sp>
        <p:nvSpPr>
          <p:cNvPr id="8" name="Picture Placeholder 7"/>
          <p:cNvSpPr>
            <a:spLocks noGrp="1"/>
          </p:cNvSpPr>
          <p:nvPr>
            <p:ph type="pic" sz="quarter" idx="18"/>
          </p:nvPr>
        </p:nvSpPr>
        <p:spPr>
          <a:xfrm>
            <a:off x="178827" y="1314255"/>
            <a:ext cx="2078405" cy="1421081"/>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lvl1pPr marL="0" indent="0">
              <a:buFontTx/>
              <a:buNone/>
              <a:defRPr lang="en-US" sz="1050">
                <a:solidFill>
                  <a:schemeClr val="tx1">
                    <a:lumMod val="85000"/>
                    <a:lumOff val="15000"/>
                  </a:schemeClr>
                </a:solidFill>
              </a:defRPr>
            </a:lvl1pPr>
          </a:lstStyle>
          <a:p>
            <a:pPr marL="0" lvl="0" algn="ctr"/>
            <a:endParaRPr lang="en-US"/>
          </a:p>
        </p:txBody>
      </p:sp>
      <p:sp>
        <p:nvSpPr>
          <p:cNvPr id="130" name="Slide Number Placeholder 5">
            <a:extLst>
              <a:ext uri="{FF2B5EF4-FFF2-40B4-BE49-F238E27FC236}">
                <a16:creationId xmlns:a16="http://schemas.microsoft.com/office/drawing/2014/main" id="{FC7F4D20-8726-4020-962B-4777058CFE6B}"/>
              </a:ext>
            </a:extLst>
          </p:cNvPr>
          <p:cNvSpPr>
            <a:spLocks noGrp="1"/>
          </p:cNvSpPr>
          <p:nvPr>
            <p:ph type="sldNum" sz="quarter" idx="12"/>
          </p:nvPr>
        </p:nvSpPr>
        <p:spPr>
          <a:xfrm>
            <a:off x="6847529" y="4747679"/>
            <a:ext cx="2057400" cy="273844"/>
          </a:xfrm>
        </p:spPr>
        <p:txBody>
          <a:bodyPr/>
          <a:lstStyle>
            <a:lvl1pPr>
              <a:defRPr sz="1100">
                <a:solidFill>
                  <a:schemeClr val="tx1">
                    <a:lumMod val="85000"/>
                    <a:lumOff val="15000"/>
                  </a:schemeClr>
                </a:solidFill>
                <a:latin typeface="+mj-ea"/>
                <a:ea typeface="+mj-ea"/>
              </a:defRPr>
            </a:lvl1pPr>
          </a:lstStyle>
          <a:p>
            <a:fld id="{ACBECEF1-1935-4692-9C86-5FD89D9EDF46}" type="slidenum">
              <a:rPr lang="zh-CN" altLang="en-US" smtClean="0"/>
              <a:pPr/>
              <a:t>‹#›</a:t>
            </a:fld>
            <a:endParaRPr lang="zh-CN" altLang="en-US"/>
          </a:p>
        </p:txBody>
      </p:sp>
      <p:sp>
        <p:nvSpPr>
          <p:cNvPr id="131" name="Picture Placeholder 7">
            <a:extLst>
              <a:ext uri="{FF2B5EF4-FFF2-40B4-BE49-F238E27FC236}">
                <a16:creationId xmlns:a16="http://schemas.microsoft.com/office/drawing/2014/main" id="{920F9D10-CBBF-4F31-AFC2-65F0219CE2A2}"/>
              </a:ext>
            </a:extLst>
          </p:cNvPr>
          <p:cNvSpPr>
            <a:spLocks noGrp="1"/>
          </p:cNvSpPr>
          <p:nvPr>
            <p:ph type="pic" sz="quarter" idx="19"/>
          </p:nvPr>
        </p:nvSpPr>
        <p:spPr>
          <a:xfrm>
            <a:off x="2423806" y="2803690"/>
            <a:ext cx="2078405" cy="1421081"/>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lvl1pPr marL="0" indent="0">
              <a:buFontTx/>
              <a:buNone/>
              <a:defRPr lang="en-US" sz="1050">
                <a:solidFill>
                  <a:schemeClr val="tx1">
                    <a:lumMod val="85000"/>
                    <a:lumOff val="15000"/>
                  </a:schemeClr>
                </a:solidFill>
              </a:defRPr>
            </a:lvl1pPr>
          </a:lstStyle>
          <a:p>
            <a:pPr marL="0" lvl="0" algn="ctr"/>
            <a:endParaRPr lang="en-US"/>
          </a:p>
        </p:txBody>
      </p:sp>
      <p:sp>
        <p:nvSpPr>
          <p:cNvPr id="133" name="Picture Placeholder 7">
            <a:extLst>
              <a:ext uri="{FF2B5EF4-FFF2-40B4-BE49-F238E27FC236}">
                <a16:creationId xmlns:a16="http://schemas.microsoft.com/office/drawing/2014/main" id="{39885A85-BAAF-432A-BE99-23ED1CDC4A35}"/>
              </a:ext>
            </a:extLst>
          </p:cNvPr>
          <p:cNvSpPr>
            <a:spLocks noGrp="1"/>
          </p:cNvSpPr>
          <p:nvPr>
            <p:ph type="pic" sz="quarter" idx="20"/>
          </p:nvPr>
        </p:nvSpPr>
        <p:spPr>
          <a:xfrm>
            <a:off x="4668785" y="1314255"/>
            <a:ext cx="2078405" cy="1421081"/>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lvl1pPr marL="0" indent="0">
              <a:buFontTx/>
              <a:buNone/>
              <a:defRPr lang="en-US" sz="1050">
                <a:solidFill>
                  <a:schemeClr val="tx1">
                    <a:lumMod val="85000"/>
                    <a:lumOff val="15000"/>
                  </a:schemeClr>
                </a:solidFill>
              </a:defRPr>
            </a:lvl1pPr>
          </a:lstStyle>
          <a:p>
            <a:pPr marL="0" lvl="0" algn="ctr"/>
            <a:endParaRPr lang="en-US"/>
          </a:p>
        </p:txBody>
      </p:sp>
      <p:sp>
        <p:nvSpPr>
          <p:cNvPr id="135" name="Picture Placeholder 7">
            <a:extLst>
              <a:ext uri="{FF2B5EF4-FFF2-40B4-BE49-F238E27FC236}">
                <a16:creationId xmlns:a16="http://schemas.microsoft.com/office/drawing/2014/main" id="{5D863B0D-2626-4359-9DFB-B79D8DA1895E}"/>
              </a:ext>
            </a:extLst>
          </p:cNvPr>
          <p:cNvSpPr>
            <a:spLocks noGrp="1"/>
          </p:cNvSpPr>
          <p:nvPr>
            <p:ph type="pic" sz="quarter" idx="21"/>
          </p:nvPr>
        </p:nvSpPr>
        <p:spPr>
          <a:xfrm>
            <a:off x="6913764" y="2803690"/>
            <a:ext cx="2078405" cy="1421081"/>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lvl1pPr marL="0" indent="0">
              <a:buFontTx/>
              <a:buNone/>
              <a:defRPr lang="en-US" sz="1050">
                <a:solidFill>
                  <a:schemeClr val="tx1">
                    <a:lumMod val="85000"/>
                    <a:lumOff val="15000"/>
                  </a:schemeClr>
                </a:solidFill>
              </a:defRPr>
            </a:lvl1pPr>
          </a:lstStyle>
          <a:p>
            <a:pPr marL="0" lvl="0" algn="ctr"/>
            <a:endParaRPr lang="en-US"/>
          </a:p>
        </p:txBody>
      </p:sp>
      <p:grpSp>
        <p:nvGrpSpPr>
          <p:cNvPr id="38" name="组合 37">
            <a:extLst>
              <a:ext uri="{FF2B5EF4-FFF2-40B4-BE49-F238E27FC236}">
                <a16:creationId xmlns:a16="http://schemas.microsoft.com/office/drawing/2014/main" id="{E717DBFF-001B-4026-AB07-BE514B6903F9}"/>
              </a:ext>
            </a:extLst>
          </p:cNvPr>
          <p:cNvGrpSpPr/>
          <p:nvPr userDrawn="1"/>
        </p:nvGrpSpPr>
        <p:grpSpPr>
          <a:xfrm>
            <a:off x="207378" y="4666267"/>
            <a:ext cx="1253123" cy="407703"/>
            <a:chOff x="3302807" y="1034911"/>
            <a:chExt cx="2457878" cy="799669"/>
          </a:xfrm>
          <a:solidFill>
            <a:schemeClr val="accent1"/>
          </a:solidFill>
        </p:grpSpPr>
        <p:sp>
          <p:nvSpPr>
            <p:cNvPr id="39" name="íṡḷîḍê">
              <a:extLst>
                <a:ext uri="{FF2B5EF4-FFF2-40B4-BE49-F238E27FC236}">
                  <a16:creationId xmlns:a16="http://schemas.microsoft.com/office/drawing/2014/main" id="{0DD47574-FF2D-45D6-BA61-3732DA82D113}"/>
                </a:ext>
              </a:extLst>
            </p:cNvPr>
            <p:cNvSpPr/>
            <p:nvPr/>
          </p:nvSpPr>
          <p:spPr bwMode="auto">
            <a:xfrm>
              <a:off x="3518669" y="1287918"/>
              <a:ext cx="364442" cy="336408"/>
            </a:xfrm>
            <a:custGeom>
              <a:avLst/>
              <a:gdLst>
                <a:gd name="T0" fmla="*/ 154 w 159"/>
                <a:gd name="T1" fmla="*/ 43 h 146"/>
                <a:gd name="T2" fmla="*/ 133 w 159"/>
                <a:gd name="T3" fmla="*/ 41 h 146"/>
                <a:gd name="T4" fmla="*/ 159 w 159"/>
                <a:gd name="T5" fmla="*/ 25 h 146"/>
                <a:gd name="T6" fmla="*/ 133 w 159"/>
                <a:gd name="T7" fmla="*/ 24 h 146"/>
                <a:gd name="T8" fmla="*/ 97 w 159"/>
                <a:gd name="T9" fmla="*/ 38 h 146"/>
                <a:gd name="T10" fmla="*/ 106 w 159"/>
                <a:gd name="T11" fmla="*/ 24 h 146"/>
                <a:gd name="T12" fmla="*/ 72 w 159"/>
                <a:gd name="T13" fmla="*/ 34 h 146"/>
                <a:gd name="T14" fmla="*/ 66 w 159"/>
                <a:gd name="T15" fmla="*/ 36 h 146"/>
                <a:gd name="T16" fmla="*/ 0 w 159"/>
                <a:gd name="T17" fmla="*/ 23 h 146"/>
                <a:gd name="T18" fmla="*/ 28 w 159"/>
                <a:gd name="T19" fmla="*/ 34 h 146"/>
                <a:gd name="T20" fmla="*/ 30 w 159"/>
                <a:gd name="T21" fmla="*/ 41 h 146"/>
                <a:gd name="T22" fmla="*/ 11 w 159"/>
                <a:gd name="T23" fmla="*/ 40 h 146"/>
                <a:gd name="T24" fmla="*/ 41 w 159"/>
                <a:gd name="T25" fmla="*/ 60 h 146"/>
                <a:gd name="T26" fmla="*/ 24 w 159"/>
                <a:gd name="T27" fmla="*/ 60 h 146"/>
                <a:gd name="T28" fmla="*/ 46 w 159"/>
                <a:gd name="T29" fmla="*/ 79 h 146"/>
                <a:gd name="T30" fmla="*/ 35 w 159"/>
                <a:gd name="T31" fmla="*/ 78 h 146"/>
                <a:gd name="T32" fmla="*/ 54 w 159"/>
                <a:gd name="T33" fmla="*/ 92 h 146"/>
                <a:gd name="T34" fmla="*/ 54 w 159"/>
                <a:gd name="T35" fmla="*/ 96 h 146"/>
                <a:gd name="T36" fmla="*/ 46 w 159"/>
                <a:gd name="T37" fmla="*/ 96 h 146"/>
                <a:gd name="T38" fmla="*/ 64 w 159"/>
                <a:gd name="T39" fmla="*/ 108 h 146"/>
                <a:gd name="T40" fmla="*/ 64 w 159"/>
                <a:gd name="T41" fmla="*/ 114 h 146"/>
                <a:gd name="T42" fmla="*/ 60 w 159"/>
                <a:gd name="T43" fmla="*/ 115 h 146"/>
                <a:gd name="T44" fmla="*/ 81 w 159"/>
                <a:gd name="T45" fmla="*/ 146 h 146"/>
                <a:gd name="T46" fmla="*/ 103 w 159"/>
                <a:gd name="T47" fmla="*/ 117 h 146"/>
                <a:gd name="T48" fmla="*/ 98 w 159"/>
                <a:gd name="T49" fmla="*/ 114 h 146"/>
                <a:gd name="T50" fmla="*/ 99 w 159"/>
                <a:gd name="T51" fmla="*/ 107 h 146"/>
                <a:gd name="T52" fmla="*/ 115 w 159"/>
                <a:gd name="T53" fmla="*/ 97 h 146"/>
                <a:gd name="T54" fmla="*/ 112 w 159"/>
                <a:gd name="T55" fmla="*/ 92 h 146"/>
                <a:gd name="T56" fmla="*/ 131 w 159"/>
                <a:gd name="T57" fmla="*/ 79 h 146"/>
                <a:gd name="T58" fmla="*/ 119 w 159"/>
                <a:gd name="T59" fmla="*/ 79 h 146"/>
                <a:gd name="T60" fmla="*/ 117 w 159"/>
                <a:gd name="T61" fmla="*/ 75 h 146"/>
                <a:gd name="T62" fmla="*/ 141 w 159"/>
                <a:gd name="T63" fmla="*/ 59 h 146"/>
                <a:gd name="T64" fmla="*/ 125 w 159"/>
                <a:gd name="T65" fmla="*/ 58 h 146"/>
                <a:gd name="T66" fmla="*/ 124 w 159"/>
                <a:gd name="T67" fmla="*/ 54 h 146"/>
                <a:gd name="T68" fmla="*/ 154 w 159"/>
                <a:gd name="T69" fmla="*/ 43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59" h="146">
                  <a:moveTo>
                    <a:pt x="154" y="43"/>
                  </a:moveTo>
                  <a:cubicBezTo>
                    <a:pt x="133" y="41"/>
                    <a:pt x="133" y="41"/>
                    <a:pt x="133" y="41"/>
                  </a:cubicBezTo>
                  <a:cubicBezTo>
                    <a:pt x="137" y="34"/>
                    <a:pt x="155" y="37"/>
                    <a:pt x="159" y="25"/>
                  </a:cubicBezTo>
                  <a:cubicBezTo>
                    <a:pt x="133" y="24"/>
                    <a:pt x="133" y="24"/>
                    <a:pt x="133" y="24"/>
                  </a:cubicBezTo>
                  <a:cubicBezTo>
                    <a:pt x="114" y="21"/>
                    <a:pt x="107" y="39"/>
                    <a:pt x="97" y="38"/>
                  </a:cubicBezTo>
                  <a:cubicBezTo>
                    <a:pt x="88" y="29"/>
                    <a:pt x="100" y="28"/>
                    <a:pt x="106" y="24"/>
                  </a:cubicBezTo>
                  <a:cubicBezTo>
                    <a:pt x="80" y="0"/>
                    <a:pt x="72" y="32"/>
                    <a:pt x="72" y="34"/>
                  </a:cubicBezTo>
                  <a:cubicBezTo>
                    <a:pt x="71" y="37"/>
                    <a:pt x="68" y="38"/>
                    <a:pt x="66" y="36"/>
                  </a:cubicBezTo>
                  <a:cubicBezTo>
                    <a:pt x="58" y="12"/>
                    <a:pt x="33" y="22"/>
                    <a:pt x="0" y="23"/>
                  </a:cubicBezTo>
                  <a:cubicBezTo>
                    <a:pt x="8" y="31"/>
                    <a:pt x="17" y="32"/>
                    <a:pt x="28" y="34"/>
                  </a:cubicBezTo>
                  <a:cubicBezTo>
                    <a:pt x="30" y="36"/>
                    <a:pt x="32" y="38"/>
                    <a:pt x="30" y="41"/>
                  </a:cubicBezTo>
                  <a:cubicBezTo>
                    <a:pt x="11" y="40"/>
                    <a:pt x="11" y="40"/>
                    <a:pt x="11" y="40"/>
                  </a:cubicBezTo>
                  <a:cubicBezTo>
                    <a:pt x="19" y="58"/>
                    <a:pt x="35" y="49"/>
                    <a:pt x="41" y="60"/>
                  </a:cubicBezTo>
                  <a:cubicBezTo>
                    <a:pt x="24" y="60"/>
                    <a:pt x="24" y="60"/>
                    <a:pt x="24" y="60"/>
                  </a:cubicBezTo>
                  <a:cubicBezTo>
                    <a:pt x="25" y="75"/>
                    <a:pt x="41" y="68"/>
                    <a:pt x="46" y="79"/>
                  </a:cubicBezTo>
                  <a:cubicBezTo>
                    <a:pt x="35" y="78"/>
                    <a:pt x="35" y="78"/>
                    <a:pt x="35" y="78"/>
                  </a:cubicBezTo>
                  <a:cubicBezTo>
                    <a:pt x="40" y="90"/>
                    <a:pt x="48" y="91"/>
                    <a:pt x="54" y="92"/>
                  </a:cubicBezTo>
                  <a:cubicBezTo>
                    <a:pt x="54" y="96"/>
                    <a:pt x="54" y="96"/>
                    <a:pt x="54" y="96"/>
                  </a:cubicBezTo>
                  <a:cubicBezTo>
                    <a:pt x="46" y="96"/>
                    <a:pt x="46" y="96"/>
                    <a:pt x="46" y="96"/>
                  </a:cubicBezTo>
                  <a:cubicBezTo>
                    <a:pt x="46" y="104"/>
                    <a:pt x="57" y="109"/>
                    <a:pt x="64" y="108"/>
                  </a:cubicBezTo>
                  <a:cubicBezTo>
                    <a:pt x="64" y="114"/>
                    <a:pt x="64" y="114"/>
                    <a:pt x="64" y="114"/>
                  </a:cubicBezTo>
                  <a:cubicBezTo>
                    <a:pt x="60" y="115"/>
                    <a:pt x="60" y="115"/>
                    <a:pt x="60" y="115"/>
                  </a:cubicBezTo>
                  <a:cubicBezTo>
                    <a:pt x="81" y="146"/>
                    <a:pt x="81" y="146"/>
                    <a:pt x="81" y="146"/>
                  </a:cubicBezTo>
                  <a:cubicBezTo>
                    <a:pt x="103" y="117"/>
                    <a:pt x="103" y="117"/>
                    <a:pt x="103" y="117"/>
                  </a:cubicBezTo>
                  <a:cubicBezTo>
                    <a:pt x="98" y="114"/>
                    <a:pt x="98" y="114"/>
                    <a:pt x="98" y="114"/>
                  </a:cubicBezTo>
                  <a:cubicBezTo>
                    <a:pt x="99" y="107"/>
                    <a:pt x="99" y="107"/>
                    <a:pt x="99" y="107"/>
                  </a:cubicBezTo>
                  <a:cubicBezTo>
                    <a:pt x="105" y="108"/>
                    <a:pt x="111" y="106"/>
                    <a:pt x="115" y="97"/>
                  </a:cubicBezTo>
                  <a:cubicBezTo>
                    <a:pt x="114" y="95"/>
                    <a:pt x="99" y="99"/>
                    <a:pt x="112" y="92"/>
                  </a:cubicBezTo>
                  <a:cubicBezTo>
                    <a:pt x="120" y="91"/>
                    <a:pt x="125" y="85"/>
                    <a:pt x="131" y="79"/>
                  </a:cubicBezTo>
                  <a:cubicBezTo>
                    <a:pt x="119" y="79"/>
                    <a:pt x="119" y="79"/>
                    <a:pt x="119" y="79"/>
                  </a:cubicBezTo>
                  <a:cubicBezTo>
                    <a:pt x="117" y="78"/>
                    <a:pt x="116" y="76"/>
                    <a:pt x="117" y="75"/>
                  </a:cubicBezTo>
                  <a:cubicBezTo>
                    <a:pt x="125" y="74"/>
                    <a:pt x="137" y="70"/>
                    <a:pt x="141" y="59"/>
                  </a:cubicBezTo>
                  <a:cubicBezTo>
                    <a:pt x="125" y="58"/>
                    <a:pt x="125" y="58"/>
                    <a:pt x="125" y="58"/>
                  </a:cubicBezTo>
                  <a:cubicBezTo>
                    <a:pt x="122" y="57"/>
                    <a:pt x="123" y="55"/>
                    <a:pt x="124" y="54"/>
                  </a:cubicBezTo>
                  <a:cubicBezTo>
                    <a:pt x="134" y="54"/>
                    <a:pt x="145" y="50"/>
                    <a:pt x="154"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40" name="íŝḻiḍè">
              <a:extLst>
                <a:ext uri="{FF2B5EF4-FFF2-40B4-BE49-F238E27FC236}">
                  <a16:creationId xmlns:a16="http://schemas.microsoft.com/office/drawing/2014/main" id="{A9004421-430D-4FCC-B51B-EEAB610D1B88}"/>
                </a:ext>
              </a:extLst>
            </p:cNvPr>
            <p:cNvSpPr/>
            <p:nvPr/>
          </p:nvSpPr>
          <p:spPr bwMode="auto">
            <a:xfrm>
              <a:off x="3344157" y="1504480"/>
              <a:ext cx="93914" cy="74290"/>
            </a:xfrm>
            <a:custGeom>
              <a:avLst/>
              <a:gdLst>
                <a:gd name="T0" fmla="*/ 6 w 41"/>
                <a:gd name="T1" fmla="*/ 15 h 32"/>
                <a:gd name="T2" fmla="*/ 9 w 41"/>
                <a:gd name="T3" fmla="*/ 16 h 32"/>
                <a:gd name="T4" fmla="*/ 37 w 41"/>
                <a:gd name="T5" fmla="*/ 18 h 32"/>
                <a:gd name="T6" fmla="*/ 41 w 41"/>
                <a:gd name="T7" fmla="*/ 16 h 32"/>
                <a:gd name="T8" fmla="*/ 32 w 41"/>
                <a:gd name="T9" fmla="*/ 0 h 32"/>
                <a:gd name="T10" fmla="*/ 28 w 41"/>
                <a:gd name="T11" fmla="*/ 1 h 32"/>
                <a:gd name="T12" fmla="*/ 35 w 41"/>
                <a:gd name="T13" fmla="*/ 14 h 32"/>
                <a:gd name="T14" fmla="*/ 30 w 41"/>
                <a:gd name="T15" fmla="*/ 13 h 32"/>
                <a:gd name="T16" fmla="*/ 4 w 41"/>
                <a:gd name="T17" fmla="*/ 12 h 32"/>
                <a:gd name="T18" fmla="*/ 0 w 41"/>
                <a:gd name="T19" fmla="*/ 14 h 32"/>
                <a:gd name="T20" fmla="*/ 10 w 41"/>
                <a:gd name="T21" fmla="*/ 32 h 32"/>
                <a:gd name="T22" fmla="*/ 14 w 41"/>
                <a:gd name="T23" fmla="*/ 30 h 32"/>
                <a:gd name="T24" fmla="*/ 6 w 41"/>
                <a:gd name="T25" fmla="*/ 1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 h="32">
                  <a:moveTo>
                    <a:pt x="6" y="15"/>
                  </a:moveTo>
                  <a:cubicBezTo>
                    <a:pt x="9" y="16"/>
                    <a:pt x="9" y="16"/>
                    <a:pt x="9" y="16"/>
                  </a:cubicBezTo>
                  <a:cubicBezTo>
                    <a:pt x="37" y="18"/>
                    <a:pt x="37" y="18"/>
                    <a:pt x="37" y="18"/>
                  </a:cubicBezTo>
                  <a:cubicBezTo>
                    <a:pt x="41" y="16"/>
                    <a:pt x="41" y="16"/>
                    <a:pt x="41" y="16"/>
                  </a:cubicBezTo>
                  <a:cubicBezTo>
                    <a:pt x="32" y="0"/>
                    <a:pt x="32" y="0"/>
                    <a:pt x="32" y="0"/>
                  </a:cubicBezTo>
                  <a:cubicBezTo>
                    <a:pt x="28" y="1"/>
                    <a:pt x="28" y="1"/>
                    <a:pt x="28" y="1"/>
                  </a:cubicBezTo>
                  <a:cubicBezTo>
                    <a:pt x="35" y="14"/>
                    <a:pt x="35" y="14"/>
                    <a:pt x="35" y="14"/>
                  </a:cubicBezTo>
                  <a:cubicBezTo>
                    <a:pt x="34" y="14"/>
                    <a:pt x="32" y="14"/>
                    <a:pt x="30" y="13"/>
                  </a:cubicBezTo>
                  <a:cubicBezTo>
                    <a:pt x="4" y="12"/>
                    <a:pt x="4" y="12"/>
                    <a:pt x="4" y="12"/>
                  </a:cubicBezTo>
                  <a:cubicBezTo>
                    <a:pt x="0" y="14"/>
                    <a:pt x="0" y="14"/>
                    <a:pt x="0" y="14"/>
                  </a:cubicBezTo>
                  <a:cubicBezTo>
                    <a:pt x="10" y="32"/>
                    <a:pt x="10" y="32"/>
                    <a:pt x="10" y="32"/>
                  </a:cubicBezTo>
                  <a:cubicBezTo>
                    <a:pt x="14" y="30"/>
                    <a:pt x="14" y="30"/>
                    <a:pt x="14" y="30"/>
                  </a:cubicBezTo>
                  <a:lnTo>
                    <a:pt x="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41" name="îS1iďê">
              <a:extLst>
                <a:ext uri="{FF2B5EF4-FFF2-40B4-BE49-F238E27FC236}">
                  <a16:creationId xmlns:a16="http://schemas.microsoft.com/office/drawing/2014/main" id="{DEB657F6-0359-4123-815D-60EE29D726DE}"/>
                </a:ext>
              </a:extLst>
            </p:cNvPr>
            <p:cNvSpPr/>
            <p:nvPr/>
          </p:nvSpPr>
          <p:spPr bwMode="auto">
            <a:xfrm>
              <a:off x="3369388" y="1550736"/>
              <a:ext cx="91811" cy="71487"/>
            </a:xfrm>
            <a:custGeom>
              <a:avLst/>
              <a:gdLst>
                <a:gd name="T0" fmla="*/ 128 w 131"/>
                <a:gd name="T1" fmla="*/ 46 h 102"/>
                <a:gd name="T2" fmla="*/ 85 w 131"/>
                <a:gd name="T3" fmla="*/ 66 h 102"/>
                <a:gd name="T4" fmla="*/ 66 w 131"/>
                <a:gd name="T5" fmla="*/ 30 h 102"/>
                <a:gd name="T6" fmla="*/ 108 w 131"/>
                <a:gd name="T7" fmla="*/ 10 h 102"/>
                <a:gd name="T8" fmla="*/ 105 w 131"/>
                <a:gd name="T9" fmla="*/ 0 h 102"/>
                <a:gd name="T10" fmla="*/ 0 w 131"/>
                <a:gd name="T11" fmla="*/ 46 h 102"/>
                <a:gd name="T12" fmla="*/ 7 w 131"/>
                <a:gd name="T13" fmla="*/ 56 h 102"/>
                <a:gd name="T14" fmla="*/ 56 w 131"/>
                <a:gd name="T15" fmla="*/ 33 h 102"/>
                <a:gd name="T16" fmla="*/ 72 w 131"/>
                <a:gd name="T17" fmla="*/ 73 h 102"/>
                <a:gd name="T18" fmla="*/ 23 w 131"/>
                <a:gd name="T19" fmla="*/ 92 h 102"/>
                <a:gd name="T20" fmla="*/ 30 w 131"/>
                <a:gd name="T21" fmla="*/ 102 h 102"/>
                <a:gd name="T22" fmla="*/ 131 w 131"/>
                <a:gd name="T23" fmla="*/ 56 h 102"/>
                <a:gd name="T24" fmla="*/ 128 w 131"/>
                <a:gd name="T25" fmla="*/ 46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1" h="102">
                  <a:moveTo>
                    <a:pt x="128" y="46"/>
                  </a:moveTo>
                  <a:lnTo>
                    <a:pt x="85" y="66"/>
                  </a:lnTo>
                  <a:lnTo>
                    <a:pt x="66" y="30"/>
                  </a:lnTo>
                  <a:lnTo>
                    <a:pt x="108" y="10"/>
                  </a:lnTo>
                  <a:lnTo>
                    <a:pt x="105" y="0"/>
                  </a:lnTo>
                  <a:lnTo>
                    <a:pt x="0" y="46"/>
                  </a:lnTo>
                  <a:lnTo>
                    <a:pt x="7" y="56"/>
                  </a:lnTo>
                  <a:lnTo>
                    <a:pt x="56" y="33"/>
                  </a:lnTo>
                  <a:lnTo>
                    <a:pt x="72" y="73"/>
                  </a:lnTo>
                  <a:lnTo>
                    <a:pt x="23" y="92"/>
                  </a:lnTo>
                  <a:lnTo>
                    <a:pt x="30" y="102"/>
                  </a:lnTo>
                  <a:lnTo>
                    <a:pt x="131" y="56"/>
                  </a:lnTo>
                  <a:lnTo>
                    <a:pt x="128" y="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42" name="i$ḷíḓe">
              <a:extLst>
                <a:ext uri="{FF2B5EF4-FFF2-40B4-BE49-F238E27FC236}">
                  <a16:creationId xmlns:a16="http://schemas.microsoft.com/office/drawing/2014/main" id="{73EEC3DC-7C79-4752-8030-7D721924B3F3}"/>
                </a:ext>
              </a:extLst>
            </p:cNvPr>
            <p:cNvSpPr/>
            <p:nvPr/>
          </p:nvSpPr>
          <p:spPr bwMode="auto">
            <a:xfrm>
              <a:off x="3394618" y="1599095"/>
              <a:ext cx="91811" cy="71487"/>
            </a:xfrm>
            <a:custGeom>
              <a:avLst/>
              <a:gdLst>
                <a:gd name="T0" fmla="*/ 72 w 131"/>
                <a:gd name="T1" fmla="*/ 76 h 102"/>
                <a:gd name="T2" fmla="*/ 85 w 131"/>
                <a:gd name="T3" fmla="*/ 69 h 102"/>
                <a:gd name="T4" fmla="*/ 66 w 131"/>
                <a:gd name="T5" fmla="*/ 30 h 102"/>
                <a:gd name="T6" fmla="*/ 98 w 131"/>
                <a:gd name="T7" fmla="*/ 17 h 102"/>
                <a:gd name="T8" fmla="*/ 118 w 131"/>
                <a:gd name="T9" fmla="*/ 56 h 102"/>
                <a:gd name="T10" fmla="*/ 131 w 131"/>
                <a:gd name="T11" fmla="*/ 53 h 102"/>
                <a:gd name="T12" fmla="*/ 105 w 131"/>
                <a:gd name="T13" fmla="*/ 0 h 102"/>
                <a:gd name="T14" fmla="*/ 0 w 131"/>
                <a:gd name="T15" fmla="*/ 50 h 102"/>
                <a:gd name="T16" fmla="*/ 30 w 131"/>
                <a:gd name="T17" fmla="*/ 102 h 102"/>
                <a:gd name="T18" fmla="*/ 39 w 131"/>
                <a:gd name="T19" fmla="*/ 96 h 102"/>
                <a:gd name="T20" fmla="*/ 20 w 131"/>
                <a:gd name="T21" fmla="*/ 53 h 102"/>
                <a:gd name="T22" fmla="*/ 52 w 131"/>
                <a:gd name="T23" fmla="*/ 36 h 102"/>
                <a:gd name="T24" fmla="*/ 72 w 131"/>
                <a:gd name="T25" fmla="*/ 76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1" h="102">
                  <a:moveTo>
                    <a:pt x="72" y="76"/>
                  </a:moveTo>
                  <a:lnTo>
                    <a:pt x="85" y="69"/>
                  </a:lnTo>
                  <a:lnTo>
                    <a:pt x="66" y="30"/>
                  </a:lnTo>
                  <a:lnTo>
                    <a:pt x="98" y="17"/>
                  </a:lnTo>
                  <a:lnTo>
                    <a:pt x="118" y="56"/>
                  </a:lnTo>
                  <a:lnTo>
                    <a:pt x="131" y="53"/>
                  </a:lnTo>
                  <a:lnTo>
                    <a:pt x="105" y="0"/>
                  </a:lnTo>
                  <a:lnTo>
                    <a:pt x="0" y="50"/>
                  </a:lnTo>
                  <a:lnTo>
                    <a:pt x="30" y="102"/>
                  </a:lnTo>
                  <a:lnTo>
                    <a:pt x="39" y="96"/>
                  </a:lnTo>
                  <a:lnTo>
                    <a:pt x="20" y="53"/>
                  </a:lnTo>
                  <a:lnTo>
                    <a:pt x="52" y="36"/>
                  </a:lnTo>
                  <a:lnTo>
                    <a:pt x="72" y="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43" name="îş1íḍé">
              <a:extLst>
                <a:ext uri="{FF2B5EF4-FFF2-40B4-BE49-F238E27FC236}">
                  <a16:creationId xmlns:a16="http://schemas.microsoft.com/office/drawing/2014/main" id="{44CA786F-3834-4818-8127-BA1156C605B3}"/>
                </a:ext>
              </a:extLst>
            </p:cNvPr>
            <p:cNvSpPr/>
            <p:nvPr/>
          </p:nvSpPr>
          <p:spPr bwMode="auto">
            <a:xfrm>
              <a:off x="3431063" y="1647453"/>
              <a:ext cx="73589" cy="53265"/>
            </a:xfrm>
            <a:custGeom>
              <a:avLst/>
              <a:gdLst>
                <a:gd name="T0" fmla="*/ 32 w 32"/>
                <a:gd name="T1" fmla="*/ 3 h 23"/>
                <a:gd name="T2" fmla="*/ 30 w 32"/>
                <a:gd name="T3" fmla="*/ 0 h 23"/>
                <a:gd name="T4" fmla="*/ 13 w 32"/>
                <a:gd name="T5" fmla="*/ 16 h 23"/>
                <a:gd name="T6" fmla="*/ 10 w 32"/>
                <a:gd name="T7" fmla="*/ 19 h 23"/>
                <a:gd name="T8" fmla="*/ 7 w 32"/>
                <a:gd name="T9" fmla="*/ 20 h 23"/>
                <a:gd name="T10" fmla="*/ 5 w 32"/>
                <a:gd name="T11" fmla="*/ 19 h 23"/>
                <a:gd name="T12" fmla="*/ 4 w 32"/>
                <a:gd name="T13" fmla="*/ 16 h 23"/>
                <a:gd name="T14" fmla="*/ 7 w 32"/>
                <a:gd name="T15" fmla="*/ 11 h 23"/>
                <a:gd name="T16" fmla="*/ 5 w 32"/>
                <a:gd name="T17" fmla="*/ 10 h 23"/>
                <a:gd name="T18" fmla="*/ 0 w 32"/>
                <a:gd name="T19" fmla="*/ 16 h 23"/>
                <a:gd name="T20" fmla="*/ 2 w 32"/>
                <a:gd name="T21" fmla="*/ 21 h 23"/>
                <a:gd name="T22" fmla="*/ 6 w 32"/>
                <a:gd name="T23" fmla="*/ 23 h 23"/>
                <a:gd name="T24" fmla="*/ 10 w 32"/>
                <a:gd name="T25" fmla="*/ 22 h 23"/>
                <a:gd name="T26" fmla="*/ 15 w 32"/>
                <a:gd name="T27" fmla="*/ 18 h 23"/>
                <a:gd name="T28" fmla="*/ 32 w 32"/>
                <a:gd name="T29" fmla="*/ 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 h="23">
                  <a:moveTo>
                    <a:pt x="32" y="3"/>
                  </a:moveTo>
                  <a:cubicBezTo>
                    <a:pt x="30" y="0"/>
                    <a:pt x="30" y="0"/>
                    <a:pt x="30" y="0"/>
                  </a:cubicBezTo>
                  <a:cubicBezTo>
                    <a:pt x="13" y="16"/>
                    <a:pt x="13" y="16"/>
                    <a:pt x="13" y="16"/>
                  </a:cubicBezTo>
                  <a:cubicBezTo>
                    <a:pt x="11" y="18"/>
                    <a:pt x="10" y="19"/>
                    <a:pt x="10" y="19"/>
                  </a:cubicBezTo>
                  <a:cubicBezTo>
                    <a:pt x="9" y="19"/>
                    <a:pt x="8" y="20"/>
                    <a:pt x="7" y="20"/>
                  </a:cubicBezTo>
                  <a:cubicBezTo>
                    <a:pt x="6" y="20"/>
                    <a:pt x="6" y="19"/>
                    <a:pt x="5" y="19"/>
                  </a:cubicBezTo>
                  <a:cubicBezTo>
                    <a:pt x="4" y="18"/>
                    <a:pt x="4" y="17"/>
                    <a:pt x="4" y="16"/>
                  </a:cubicBezTo>
                  <a:cubicBezTo>
                    <a:pt x="4" y="15"/>
                    <a:pt x="6" y="13"/>
                    <a:pt x="7" y="11"/>
                  </a:cubicBezTo>
                  <a:cubicBezTo>
                    <a:pt x="5" y="10"/>
                    <a:pt x="5" y="10"/>
                    <a:pt x="5" y="10"/>
                  </a:cubicBezTo>
                  <a:cubicBezTo>
                    <a:pt x="2" y="12"/>
                    <a:pt x="1" y="14"/>
                    <a:pt x="0" y="16"/>
                  </a:cubicBezTo>
                  <a:cubicBezTo>
                    <a:pt x="0" y="18"/>
                    <a:pt x="1" y="20"/>
                    <a:pt x="2" y="21"/>
                  </a:cubicBezTo>
                  <a:cubicBezTo>
                    <a:pt x="3" y="22"/>
                    <a:pt x="4" y="23"/>
                    <a:pt x="6" y="23"/>
                  </a:cubicBezTo>
                  <a:cubicBezTo>
                    <a:pt x="7" y="23"/>
                    <a:pt x="9" y="23"/>
                    <a:pt x="10" y="22"/>
                  </a:cubicBezTo>
                  <a:cubicBezTo>
                    <a:pt x="12" y="22"/>
                    <a:pt x="13" y="20"/>
                    <a:pt x="15" y="18"/>
                  </a:cubicBezTo>
                  <a:lnTo>
                    <a:pt x="32"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44" name="išḻïde">
              <a:extLst>
                <a:ext uri="{FF2B5EF4-FFF2-40B4-BE49-F238E27FC236}">
                  <a16:creationId xmlns:a16="http://schemas.microsoft.com/office/drawing/2014/main" id="{C0BFCD5C-FA35-483D-85D2-631D5BC5ED6D}"/>
                </a:ext>
              </a:extLst>
            </p:cNvPr>
            <p:cNvSpPr/>
            <p:nvPr/>
          </p:nvSpPr>
          <p:spPr bwMode="auto">
            <a:xfrm>
              <a:off x="3465404" y="1659368"/>
              <a:ext cx="60273" cy="59572"/>
            </a:xfrm>
            <a:custGeom>
              <a:avLst/>
              <a:gdLst>
                <a:gd name="T0" fmla="*/ 79 w 86"/>
                <a:gd name="T1" fmla="*/ 0 h 85"/>
                <a:gd name="T2" fmla="*/ 0 w 86"/>
                <a:gd name="T3" fmla="*/ 79 h 85"/>
                <a:gd name="T4" fmla="*/ 7 w 86"/>
                <a:gd name="T5" fmla="*/ 85 h 85"/>
                <a:gd name="T6" fmla="*/ 86 w 86"/>
                <a:gd name="T7" fmla="*/ 6 h 85"/>
                <a:gd name="T8" fmla="*/ 79 w 86"/>
                <a:gd name="T9" fmla="*/ 0 h 85"/>
              </a:gdLst>
              <a:ahLst/>
              <a:cxnLst>
                <a:cxn ang="0">
                  <a:pos x="T0" y="T1"/>
                </a:cxn>
                <a:cxn ang="0">
                  <a:pos x="T2" y="T3"/>
                </a:cxn>
                <a:cxn ang="0">
                  <a:pos x="T4" y="T5"/>
                </a:cxn>
                <a:cxn ang="0">
                  <a:pos x="T6" y="T7"/>
                </a:cxn>
                <a:cxn ang="0">
                  <a:pos x="T8" y="T9"/>
                </a:cxn>
              </a:cxnLst>
              <a:rect l="0" t="0" r="r" b="b"/>
              <a:pathLst>
                <a:path w="86" h="85">
                  <a:moveTo>
                    <a:pt x="79" y="0"/>
                  </a:moveTo>
                  <a:lnTo>
                    <a:pt x="0" y="79"/>
                  </a:lnTo>
                  <a:lnTo>
                    <a:pt x="7" y="85"/>
                  </a:lnTo>
                  <a:lnTo>
                    <a:pt x="86" y="6"/>
                  </a:lnTo>
                  <a:lnTo>
                    <a:pt x="7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45" name="ís1ïḓè">
              <a:extLst>
                <a:ext uri="{FF2B5EF4-FFF2-40B4-BE49-F238E27FC236}">
                  <a16:creationId xmlns:a16="http://schemas.microsoft.com/office/drawing/2014/main" id="{F58A4A70-73D9-4430-926D-787EE4C37F9D}"/>
                </a:ext>
              </a:extLst>
            </p:cNvPr>
            <p:cNvSpPr/>
            <p:nvPr/>
          </p:nvSpPr>
          <p:spPr bwMode="auto">
            <a:xfrm>
              <a:off x="3477319" y="1675487"/>
              <a:ext cx="73589" cy="80598"/>
            </a:xfrm>
            <a:custGeom>
              <a:avLst/>
              <a:gdLst>
                <a:gd name="T0" fmla="*/ 29 w 32"/>
                <a:gd name="T1" fmla="*/ 0 h 35"/>
                <a:gd name="T2" fmla="*/ 0 w 32"/>
                <a:gd name="T3" fmla="*/ 21 h 35"/>
                <a:gd name="T4" fmla="*/ 3 w 32"/>
                <a:gd name="T5" fmla="*/ 23 h 35"/>
                <a:gd name="T6" fmla="*/ 12 w 32"/>
                <a:gd name="T7" fmla="*/ 17 h 35"/>
                <a:gd name="T8" fmla="*/ 20 w 32"/>
                <a:gd name="T9" fmla="*/ 23 h 35"/>
                <a:gd name="T10" fmla="*/ 16 w 32"/>
                <a:gd name="T11" fmla="*/ 33 h 35"/>
                <a:gd name="T12" fmla="*/ 19 w 32"/>
                <a:gd name="T13" fmla="*/ 35 h 35"/>
                <a:gd name="T14" fmla="*/ 32 w 32"/>
                <a:gd name="T15" fmla="*/ 3 h 35"/>
                <a:gd name="T16" fmla="*/ 29 w 32"/>
                <a:gd name="T17" fmla="*/ 0 h 35"/>
                <a:gd name="T18" fmla="*/ 25 w 32"/>
                <a:gd name="T19" fmla="*/ 11 h 35"/>
                <a:gd name="T20" fmla="*/ 22 w 32"/>
                <a:gd name="T21" fmla="*/ 20 h 35"/>
                <a:gd name="T22" fmla="*/ 15 w 32"/>
                <a:gd name="T23" fmla="*/ 15 h 35"/>
                <a:gd name="T24" fmla="*/ 23 w 32"/>
                <a:gd name="T25" fmla="*/ 8 h 35"/>
                <a:gd name="T26" fmla="*/ 28 w 32"/>
                <a:gd name="T27" fmla="*/ 4 h 35"/>
                <a:gd name="T28" fmla="*/ 25 w 32"/>
                <a:gd name="T29" fmla="*/ 11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 h="35">
                  <a:moveTo>
                    <a:pt x="29" y="0"/>
                  </a:moveTo>
                  <a:cubicBezTo>
                    <a:pt x="0" y="21"/>
                    <a:pt x="0" y="21"/>
                    <a:pt x="0" y="21"/>
                  </a:cubicBezTo>
                  <a:cubicBezTo>
                    <a:pt x="3" y="23"/>
                    <a:pt x="3" y="23"/>
                    <a:pt x="3" y="23"/>
                  </a:cubicBezTo>
                  <a:cubicBezTo>
                    <a:pt x="12" y="17"/>
                    <a:pt x="12" y="17"/>
                    <a:pt x="12" y="17"/>
                  </a:cubicBezTo>
                  <a:cubicBezTo>
                    <a:pt x="20" y="23"/>
                    <a:pt x="20" y="23"/>
                    <a:pt x="20" y="23"/>
                  </a:cubicBezTo>
                  <a:cubicBezTo>
                    <a:pt x="16" y="33"/>
                    <a:pt x="16" y="33"/>
                    <a:pt x="16" y="33"/>
                  </a:cubicBezTo>
                  <a:cubicBezTo>
                    <a:pt x="19" y="35"/>
                    <a:pt x="19" y="35"/>
                    <a:pt x="19" y="35"/>
                  </a:cubicBezTo>
                  <a:cubicBezTo>
                    <a:pt x="32" y="3"/>
                    <a:pt x="32" y="3"/>
                    <a:pt x="32" y="3"/>
                  </a:cubicBezTo>
                  <a:lnTo>
                    <a:pt x="29" y="0"/>
                  </a:lnTo>
                  <a:close/>
                  <a:moveTo>
                    <a:pt x="25" y="11"/>
                  </a:moveTo>
                  <a:cubicBezTo>
                    <a:pt x="22" y="20"/>
                    <a:pt x="22" y="20"/>
                    <a:pt x="22" y="20"/>
                  </a:cubicBezTo>
                  <a:cubicBezTo>
                    <a:pt x="15" y="15"/>
                    <a:pt x="15" y="15"/>
                    <a:pt x="15" y="15"/>
                  </a:cubicBezTo>
                  <a:cubicBezTo>
                    <a:pt x="23" y="8"/>
                    <a:pt x="23" y="8"/>
                    <a:pt x="23" y="8"/>
                  </a:cubicBezTo>
                  <a:cubicBezTo>
                    <a:pt x="25" y="7"/>
                    <a:pt x="27" y="6"/>
                    <a:pt x="28" y="4"/>
                  </a:cubicBezTo>
                  <a:cubicBezTo>
                    <a:pt x="28" y="6"/>
                    <a:pt x="27" y="8"/>
                    <a:pt x="2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46" name="ïṩlïďê">
              <a:extLst>
                <a:ext uri="{FF2B5EF4-FFF2-40B4-BE49-F238E27FC236}">
                  <a16:creationId xmlns:a16="http://schemas.microsoft.com/office/drawing/2014/main" id="{70BF357B-902B-4CFA-B1CF-605CB9C2CE68}"/>
                </a:ext>
              </a:extLst>
            </p:cNvPr>
            <p:cNvSpPr/>
            <p:nvPr/>
          </p:nvSpPr>
          <p:spPr bwMode="auto">
            <a:xfrm>
              <a:off x="3529882" y="1688803"/>
              <a:ext cx="80598" cy="87606"/>
            </a:xfrm>
            <a:custGeom>
              <a:avLst/>
              <a:gdLst>
                <a:gd name="T0" fmla="*/ 108 w 115"/>
                <a:gd name="T1" fmla="*/ 27 h 125"/>
                <a:gd name="T2" fmla="*/ 62 w 115"/>
                <a:gd name="T3" fmla="*/ 102 h 125"/>
                <a:gd name="T4" fmla="*/ 69 w 115"/>
                <a:gd name="T5" fmla="*/ 7 h 125"/>
                <a:gd name="T6" fmla="*/ 59 w 115"/>
                <a:gd name="T7" fmla="*/ 0 h 125"/>
                <a:gd name="T8" fmla="*/ 0 w 115"/>
                <a:gd name="T9" fmla="*/ 96 h 125"/>
                <a:gd name="T10" fmla="*/ 10 w 115"/>
                <a:gd name="T11" fmla="*/ 99 h 125"/>
                <a:gd name="T12" fmla="*/ 56 w 115"/>
                <a:gd name="T13" fmla="*/ 27 h 125"/>
                <a:gd name="T14" fmla="*/ 49 w 115"/>
                <a:gd name="T15" fmla="*/ 122 h 125"/>
                <a:gd name="T16" fmla="*/ 59 w 115"/>
                <a:gd name="T17" fmla="*/ 125 h 125"/>
                <a:gd name="T18" fmla="*/ 115 w 115"/>
                <a:gd name="T19" fmla="*/ 33 h 125"/>
                <a:gd name="T20" fmla="*/ 108 w 115"/>
                <a:gd name="T21" fmla="*/ 27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5" h="125">
                  <a:moveTo>
                    <a:pt x="108" y="27"/>
                  </a:moveTo>
                  <a:lnTo>
                    <a:pt x="62" y="102"/>
                  </a:lnTo>
                  <a:lnTo>
                    <a:pt x="69" y="7"/>
                  </a:lnTo>
                  <a:lnTo>
                    <a:pt x="59" y="0"/>
                  </a:lnTo>
                  <a:lnTo>
                    <a:pt x="0" y="96"/>
                  </a:lnTo>
                  <a:lnTo>
                    <a:pt x="10" y="99"/>
                  </a:lnTo>
                  <a:lnTo>
                    <a:pt x="56" y="27"/>
                  </a:lnTo>
                  <a:lnTo>
                    <a:pt x="49" y="122"/>
                  </a:lnTo>
                  <a:lnTo>
                    <a:pt x="59" y="125"/>
                  </a:lnTo>
                  <a:lnTo>
                    <a:pt x="115" y="33"/>
                  </a:lnTo>
                  <a:lnTo>
                    <a:pt x="108"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47" name="íSliḋê">
              <a:extLst>
                <a:ext uri="{FF2B5EF4-FFF2-40B4-BE49-F238E27FC236}">
                  <a16:creationId xmlns:a16="http://schemas.microsoft.com/office/drawing/2014/main" id="{091C38E1-4ABF-4280-AB85-D2D58ADFBB28}"/>
                </a:ext>
              </a:extLst>
            </p:cNvPr>
            <p:cNvSpPr/>
            <p:nvPr/>
          </p:nvSpPr>
          <p:spPr bwMode="auto">
            <a:xfrm>
              <a:off x="3594360" y="1714735"/>
              <a:ext cx="56769" cy="77794"/>
            </a:xfrm>
            <a:custGeom>
              <a:avLst/>
              <a:gdLst>
                <a:gd name="T0" fmla="*/ 19 w 25"/>
                <a:gd name="T1" fmla="*/ 1 h 34"/>
                <a:gd name="T2" fmla="*/ 13 w 25"/>
                <a:gd name="T3" fmla="*/ 1 h 34"/>
                <a:gd name="T4" fmla="*/ 8 w 25"/>
                <a:gd name="T5" fmla="*/ 5 h 34"/>
                <a:gd name="T6" fmla="*/ 3 w 25"/>
                <a:gd name="T7" fmla="*/ 13 h 34"/>
                <a:gd name="T8" fmla="*/ 1 w 25"/>
                <a:gd name="T9" fmla="*/ 22 h 34"/>
                <a:gd name="T10" fmla="*/ 2 w 25"/>
                <a:gd name="T11" fmla="*/ 29 h 34"/>
                <a:gd name="T12" fmla="*/ 6 w 25"/>
                <a:gd name="T13" fmla="*/ 33 h 34"/>
                <a:gd name="T14" fmla="*/ 11 w 25"/>
                <a:gd name="T15" fmla="*/ 33 h 34"/>
                <a:gd name="T16" fmla="*/ 17 w 25"/>
                <a:gd name="T17" fmla="*/ 31 h 34"/>
                <a:gd name="T18" fmla="*/ 21 w 25"/>
                <a:gd name="T19" fmla="*/ 20 h 34"/>
                <a:gd name="T20" fmla="*/ 13 w 25"/>
                <a:gd name="T21" fmla="*/ 17 h 34"/>
                <a:gd name="T22" fmla="*/ 11 w 25"/>
                <a:gd name="T23" fmla="*/ 20 h 34"/>
                <a:gd name="T24" fmla="*/ 17 w 25"/>
                <a:gd name="T25" fmla="*/ 22 h 34"/>
                <a:gd name="T26" fmla="*/ 15 w 25"/>
                <a:gd name="T27" fmla="*/ 28 h 34"/>
                <a:gd name="T28" fmla="*/ 12 w 25"/>
                <a:gd name="T29" fmla="*/ 29 h 34"/>
                <a:gd name="T30" fmla="*/ 8 w 25"/>
                <a:gd name="T31" fmla="*/ 29 h 34"/>
                <a:gd name="T32" fmla="*/ 5 w 25"/>
                <a:gd name="T33" fmla="*/ 26 h 34"/>
                <a:gd name="T34" fmla="*/ 4 w 25"/>
                <a:gd name="T35" fmla="*/ 21 h 34"/>
                <a:gd name="T36" fmla="*/ 6 w 25"/>
                <a:gd name="T37" fmla="*/ 14 h 34"/>
                <a:gd name="T38" fmla="*/ 9 w 25"/>
                <a:gd name="T39" fmla="*/ 8 h 34"/>
                <a:gd name="T40" fmla="*/ 11 w 25"/>
                <a:gd name="T41" fmla="*/ 5 h 34"/>
                <a:gd name="T42" fmla="*/ 15 w 25"/>
                <a:gd name="T43" fmla="*/ 4 h 34"/>
                <a:gd name="T44" fmla="*/ 18 w 25"/>
                <a:gd name="T45" fmla="*/ 4 h 34"/>
                <a:gd name="T46" fmla="*/ 20 w 25"/>
                <a:gd name="T47" fmla="*/ 6 h 34"/>
                <a:gd name="T48" fmla="*/ 21 w 25"/>
                <a:gd name="T49" fmla="*/ 9 h 34"/>
                <a:gd name="T50" fmla="*/ 21 w 25"/>
                <a:gd name="T51" fmla="*/ 13 h 34"/>
                <a:gd name="T52" fmla="*/ 24 w 25"/>
                <a:gd name="T53" fmla="*/ 13 h 34"/>
                <a:gd name="T54" fmla="*/ 24 w 25"/>
                <a:gd name="T55" fmla="*/ 7 h 34"/>
                <a:gd name="T56" fmla="*/ 23 w 25"/>
                <a:gd name="T57" fmla="*/ 3 h 34"/>
                <a:gd name="T58" fmla="*/ 19 w 25"/>
                <a:gd name="T59" fmla="*/ 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5" h="34">
                  <a:moveTo>
                    <a:pt x="19" y="1"/>
                  </a:moveTo>
                  <a:cubicBezTo>
                    <a:pt x="18" y="0"/>
                    <a:pt x="15" y="0"/>
                    <a:pt x="13" y="1"/>
                  </a:cubicBezTo>
                  <a:cubicBezTo>
                    <a:pt x="11" y="1"/>
                    <a:pt x="9" y="3"/>
                    <a:pt x="8" y="5"/>
                  </a:cubicBezTo>
                  <a:cubicBezTo>
                    <a:pt x="6" y="7"/>
                    <a:pt x="4" y="10"/>
                    <a:pt x="3" y="13"/>
                  </a:cubicBezTo>
                  <a:cubicBezTo>
                    <a:pt x="2" y="16"/>
                    <a:pt x="1" y="19"/>
                    <a:pt x="1" y="22"/>
                  </a:cubicBezTo>
                  <a:cubicBezTo>
                    <a:pt x="0" y="25"/>
                    <a:pt x="1" y="27"/>
                    <a:pt x="2" y="29"/>
                  </a:cubicBezTo>
                  <a:cubicBezTo>
                    <a:pt x="3" y="31"/>
                    <a:pt x="4" y="32"/>
                    <a:pt x="6" y="33"/>
                  </a:cubicBezTo>
                  <a:cubicBezTo>
                    <a:pt x="8" y="34"/>
                    <a:pt x="9" y="34"/>
                    <a:pt x="11" y="33"/>
                  </a:cubicBezTo>
                  <a:cubicBezTo>
                    <a:pt x="13" y="33"/>
                    <a:pt x="15" y="32"/>
                    <a:pt x="17" y="31"/>
                  </a:cubicBezTo>
                  <a:cubicBezTo>
                    <a:pt x="21" y="20"/>
                    <a:pt x="21" y="20"/>
                    <a:pt x="21" y="20"/>
                  </a:cubicBezTo>
                  <a:cubicBezTo>
                    <a:pt x="13" y="17"/>
                    <a:pt x="13" y="17"/>
                    <a:pt x="13" y="17"/>
                  </a:cubicBezTo>
                  <a:cubicBezTo>
                    <a:pt x="11" y="20"/>
                    <a:pt x="11" y="20"/>
                    <a:pt x="11" y="20"/>
                  </a:cubicBezTo>
                  <a:cubicBezTo>
                    <a:pt x="17" y="22"/>
                    <a:pt x="17" y="22"/>
                    <a:pt x="17" y="22"/>
                  </a:cubicBezTo>
                  <a:cubicBezTo>
                    <a:pt x="15" y="28"/>
                    <a:pt x="15" y="28"/>
                    <a:pt x="15" y="28"/>
                  </a:cubicBezTo>
                  <a:cubicBezTo>
                    <a:pt x="14" y="29"/>
                    <a:pt x="13" y="29"/>
                    <a:pt x="12" y="29"/>
                  </a:cubicBezTo>
                  <a:cubicBezTo>
                    <a:pt x="10" y="30"/>
                    <a:pt x="9" y="30"/>
                    <a:pt x="8" y="29"/>
                  </a:cubicBezTo>
                  <a:cubicBezTo>
                    <a:pt x="6" y="29"/>
                    <a:pt x="5" y="28"/>
                    <a:pt x="5" y="26"/>
                  </a:cubicBezTo>
                  <a:cubicBezTo>
                    <a:pt x="4" y="25"/>
                    <a:pt x="3" y="23"/>
                    <a:pt x="4" y="21"/>
                  </a:cubicBezTo>
                  <a:cubicBezTo>
                    <a:pt x="4" y="19"/>
                    <a:pt x="4" y="17"/>
                    <a:pt x="6" y="14"/>
                  </a:cubicBezTo>
                  <a:cubicBezTo>
                    <a:pt x="7" y="12"/>
                    <a:pt x="8" y="10"/>
                    <a:pt x="9" y="8"/>
                  </a:cubicBezTo>
                  <a:cubicBezTo>
                    <a:pt x="10" y="7"/>
                    <a:pt x="11" y="6"/>
                    <a:pt x="11" y="5"/>
                  </a:cubicBezTo>
                  <a:cubicBezTo>
                    <a:pt x="12" y="5"/>
                    <a:pt x="13" y="4"/>
                    <a:pt x="15" y="4"/>
                  </a:cubicBezTo>
                  <a:cubicBezTo>
                    <a:pt x="16" y="4"/>
                    <a:pt x="17" y="4"/>
                    <a:pt x="18" y="4"/>
                  </a:cubicBezTo>
                  <a:cubicBezTo>
                    <a:pt x="19" y="5"/>
                    <a:pt x="20" y="5"/>
                    <a:pt x="20" y="6"/>
                  </a:cubicBezTo>
                  <a:cubicBezTo>
                    <a:pt x="21" y="7"/>
                    <a:pt x="21" y="8"/>
                    <a:pt x="21" y="9"/>
                  </a:cubicBezTo>
                  <a:cubicBezTo>
                    <a:pt x="22" y="10"/>
                    <a:pt x="21" y="11"/>
                    <a:pt x="21" y="13"/>
                  </a:cubicBezTo>
                  <a:cubicBezTo>
                    <a:pt x="24" y="13"/>
                    <a:pt x="24" y="13"/>
                    <a:pt x="24" y="13"/>
                  </a:cubicBezTo>
                  <a:cubicBezTo>
                    <a:pt x="24" y="11"/>
                    <a:pt x="25" y="9"/>
                    <a:pt x="24" y="7"/>
                  </a:cubicBezTo>
                  <a:cubicBezTo>
                    <a:pt x="24" y="6"/>
                    <a:pt x="24" y="4"/>
                    <a:pt x="23" y="3"/>
                  </a:cubicBezTo>
                  <a:cubicBezTo>
                    <a:pt x="22" y="2"/>
                    <a:pt x="21" y="1"/>
                    <a:pt x="19"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48" name="ísļîdè">
              <a:extLst>
                <a:ext uri="{FF2B5EF4-FFF2-40B4-BE49-F238E27FC236}">
                  <a16:creationId xmlns:a16="http://schemas.microsoft.com/office/drawing/2014/main" id="{07220F38-7836-47F3-9E9B-D97FF4C01A43}"/>
                </a:ext>
              </a:extLst>
            </p:cNvPr>
            <p:cNvSpPr/>
            <p:nvPr/>
          </p:nvSpPr>
          <p:spPr bwMode="auto">
            <a:xfrm>
              <a:off x="3681266" y="1716837"/>
              <a:ext cx="45555" cy="78495"/>
            </a:xfrm>
            <a:custGeom>
              <a:avLst/>
              <a:gdLst>
                <a:gd name="T0" fmla="*/ 17 w 20"/>
                <a:gd name="T1" fmla="*/ 19 h 34"/>
                <a:gd name="T2" fmla="*/ 15 w 20"/>
                <a:gd name="T3" fmla="*/ 27 h 34"/>
                <a:gd name="T4" fmla="*/ 10 w 20"/>
                <a:gd name="T5" fmla="*/ 30 h 34"/>
                <a:gd name="T6" fmla="*/ 7 w 20"/>
                <a:gd name="T7" fmla="*/ 29 h 34"/>
                <a:gd name="T8" fmla="*/ 4 w 20"/>
                <a:gd name="T9" fmla="*/ 25 h 34"/>
                <a:gd name="T10" fmla="*/ 4 w 20"/>
                <a:gd name="T11" fmla="*/ 19 h 34"/>
                <a:gd name="T12" fmla="*/ 4 w 20"/>
                <a:gd name="T13" fmla="*/ 0 h 34"/>
                <a:gd name="T14" fmla="*/ 0 w 20"/>
                <a:gd name="T15" fmla="*/ 0 h 34"/>
                <a:gd name="T16" fmla="*/ 0 w 20"/>
                <a:gd name="T17" fmla="*/ 19 h 34"/>
                <a:gd name="T18" fmla="*/ 1 w 20"/>
                <a:gd name="T19" fmla="*/ 27 h 34"/>
                <a:gd name="T20" fmla="*/ 5 w 20"/>
                <a:gd name="T21" fmla="*/ 32 h 34"/>
                <a:gd name="T22" fmla="*/ 10 w 20"/>
                <a:gd name="T23" fmla="*/ 34 h 34"/>
                <a:gd name="T24" fmla="*/ 16 w 20"/>
                <a:gd name="T25" fmla="*/ 32 h 34"/>
                <a:gd name="T26" fmla="*/ 19 w 20"/>
                <a:gd name="T27" fmla="*/ 27 h 34"/>
                <a:gd name="T28" fmla="*/ 20 w 20"/>
                <a:gd name="T29" fmla="*/ 19 h 34"/>
                <a:gd name="T30" fmla="*/ 20 w 20"/>
                <a:gd name="T31" fmla="*/ 0 h 34"/>
                <a:gd name="T32" fmla="*/ 17 w 20"/>
                <a:gd name="T33" fmla="*/ 0 h 34"/>
                <a:gd name="T34" fmla="*/ 17 w 20"/>
                <a:gd name="T35" fmla="*/ 19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 h="34">
                  <a:moveTo>
                    <a:pt x="17" y="19"/>
                  </a:moveTo>
                  <a:cubicBezTo>
                    <a:pt x="17" y="23"/>
                    <a:pt x="16" y="26"/>
                    <a:pt x="15" y="27"/>
                  </a:cubicBezTo>
                  <a:cubicBezTo>
                    <a:pt x="14" y="29"/>
                    <a:pt x="13" y="30"/>
                    <a:pt x="10" y="30"/>
                  </a:cubicBezTo>
                  <a:cubicBezTo>
                    <a:pt x="9" y="30"/>
                    <a:pt x="8" y="29"/>
                    <a:pt x="7" y="29"/>
                  </a:cubicBezTo>
                  <a:cubicBezTo>
                    <a:pt x="6" y="28"/>
                    <a:pt x="5" y="27"/>
                    <a:pt x="4" y="25"/>
                  </a:cubicBezTo>
                  <a:cubicBezTo>
                    <a:pt x="4" y="24"/>
                    <a:pt x="4" y="22"/>
                    <a:pt x="4" y="19"/>
                  </a:cubicBezTo>
                  <a:cubicBezTo>
                    <a:pt x="4" y="0"/>
                    <a:pt x="4" y="0"/>
                    <a:pt x="4" y="0"/>
                  </a:cubicBezTo>
                  <a:cubicBezTo>
                    <a:pt x="0" y="0"/>
                    <a:pt x="0" y="0"/>
                    <a:pt x="0" y="0"/>
                  </a:cubicBezTo>
                  <a:cubicBezTo>
                    <a:pt x="0" y="19"/>
                    <a:pt x="0" y="19"/>
                    <a:pt x="0" y="19"/>
                  </a:cubicBezTo>
                  <a:cubicBezTo>
                    <a:pt x="0" y="23"/>
                    <a:pt x="1" y="25"/>
                    <a:pt x="1" y="27"/>
                  </a:cubicBezTo>
                  <a:cubicBezTo>
                    <a:pt x="2" y="29"/>
                    <a:pt x="3" y="31"/>
                    <a:pt x="5" y="32"/>
                  </a:cubicBezTo>
                  <a:cubicBezTo>
                    <a:pt x="6" y="33"/>
                    <a:pt x="8" y="34"/>
                    <a:pt x="10" y="34"/>
                  </a:cubicBezTo>
                  <a:cubicBezTo>
                    <a:pt x="13" y="34"/>
                    <a:pt x="15" y="33"/>
                    <a:pt x="16" y="32"/>
                  </a:cubicBezTo>
                  <a:cubicBezTo>
                    <a:pt x="18" y="31"/>
                    <a:pt x="19" y="29"/>
                    <a:pt x="19" y="27"/>
                  </a:cubicBezTo>
                  <a:cubicBezTo>
                    <a:pt x="20" y="25"/>
                    <a:pt x="20" y="22"/>
                    <a:pt x="20" y="19"/>
                  </a:cubicBezTo>
                  <a:cubicBezTo>
                    <a:pt x="20" y="0"/>
                    <a:pt x="20" y="0"/>
                    <a:pt x="20" y="0"/>
                  </a:cubicBezTo>
                  <a:cubicBezTo>
                    <a:pt x="17" y="0"/>
                    <a:pt x="17" y="0"/>
                    <a:pt x="17" y="0"/>
                  </a:cubicBezTo>
                  <a:lnTo>
                    <a:pt x="1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49" name="îSlíḋé">
              <a:extLst>
                <a:ext uri="{FF2B5EF4-FFF2-40B4-BE49-F238E27FC236}">
                  <a16:creationId xmlns:a16="http://schemas.microsoft.com/office/drawing/2014/main" id="{DEE17EEC-8386-4A4C-A0FE-9F6AD8AF4E34}"/>
                </a:ext>
              </a:extLst>
            </p:cNvPr>
            <p:cNvSpPr/>
            <p:nvPr/>
          </p:nvSpPr>
          <p:spPr bwMode="auto">
            <a:xfrm>
              <a:off x="3733829" y="1709829"/>
              <a:ext cx="55367" cy="80598"/>
            </a:xfrm>
            <a:custGeom>
              <a:avLst/>
              <a:gdLst>
                <a:gd name="T0" fmla="*/ 53 w 79"/>
                <a:gd name="T1" fmla="*/ 0 h 115"/>
                <a:gd name="T2" fmla="*/ 62 w 79"/>
                <a:gd name="T3" fmla="*/ 86 h 115"/>
                <a:gd name="T4" fmla="*/ 10 w 79"/>
                <a:gd name="T5" fmla="*/ 3 h 115"/>
                <a:gd name="T6" fmla="*/ 0 w 79"/>
                <a:gd name="T7" fmla="*/ 7 h 115"/>
                <a:gd name="T8" fmla="*/ 13 w 79"/>
                <a:gd name="T9" fmla="*/ 115 h 115"/>
                <a:gd name="T10" fmla="*/ 23 w 79"/>
                <a:gd name="T11" fmla="*/ 115 h 115"/>
                <a:gd name="T12" fmla="*/ 13 w 79"/>
                <a:gd name="T13" fmla="*/ 30 h 115"/>
                <a:gd name="T14" fmla="*/ 66 w 79"/>
                <a:gd name="T15" fmla="*/ 109 h 115"/>
                <a:gd name="T16" fmla="*/ 79 w 79"/>
                <a:gd name="T17" fmla="*/ 109 h 115"/>
                <a:gd name="T18" fmla="*/ 62 w 79"/>
                <a:gd name="T19" fmla="*/ 0 h 115"/>
                <a:gd name="T20" fmla="*/ 53 w 79"/>
                <a:gd name="T21"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 h="115">
                  <a:moveTo>
                    <a:pt x="53" y="0"/>
                  </a:moveTo>
                  <a:lnTo>
                    <a:pt x="62" y="86"/>
                  </a:lnTo>
                  <a:lnTo>
                    <a:pt x="10" y="3"/>
                  </a:lnTo>
                  <a:lnTo>
                    <a:pt x="0" y="7"/>
                  </a:lnTo>
                  <a:lnTo>
                    <a:pt x="13" y="115"/>
                  </a:lnTo>
                  <a:lnTo>
                    <a:pt x="23" y="115"/>
                  </a:lnTo>
                  <a:lnTo>
                    <a:pt x="13" y="30"/>
                  </a:lnTo>
                  <a:lnTo>
                    <a:pt x="66" y="109"/>
                  </a:lnTo>
                  <a:lnTo>
                    <a:pt x="79" y="109"/>
                  </a:lnTo>
                  <a:lnTo>
                    <a:pt x="62" y="0"/>
                  </a:lnTo>
                  <a:lnTo>
                    <a:pt x="5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50" name="íŝ1ïḓê">
              <a:extLst>
                <a:ext uri="{FF2B5EF4-FFF2-40B4-BE49-F238E27FC236}">
                  <a16:creationId xmlns:a16="http://schemas.microsoft.com/office/drawing/2014/main" id="{DB03FF16-16F3-43E0-B974-E022981DCECC}"/>
                </a:ext>
              </a:extLst>
            </p:cNvPr>
            <p:cNvSpPr/>
            <p:nvPr/>
          </p:nvSpPr>
          <p:spPr bwMode="auto">
            <a:xfrm>
              <a:off x="3782188" y="1695812"/>
              <a:ext cx="32239" cy="76393"/>
            </a:xfrm>
            <a:custGeom>
              <a:avLst/>
              <a:gdLst>
                <a:gd name="T0" fmla="*/ 0 w 46"/>
                <a:gd name="T1" fmla="*/ 4 h 109"/>
                <a:gd name="T2" fmla="*/ 36 w 46"/>
                <a:gd name="T3" fmla="*/ 109 h 109"/>
                <a:gd name="T4" fmla="*/ 46 w 46"/>
                <a:gd name="T5" fmla="*/ 106 h 109"/>
                <a:gd name="T6" fmla="*/ 10 w 46"/>
                <a:gd name="T7" fmla="*/ 0 h 109"/>
                <a:gd name="T8" fmla="*/ 0 w 46"/>
                <a:gd name="T9" fmla="*/ 4 h 109"/>
              </a:gdLst>
              <a:ahLst/>
              <a:cxnLst>
                <a:cxn ang="0">
                  <a:pos x="T0" y="T1"/>
                </a:cxn>
                <a:cxn ang="0">
                  <a:pos x="T2" y="T3"/>
                </a:cxn>
                <a:cxn ang="0">
                  <a:pos x="T4" y="T5"/>
                </a:cxn>
                <a:cxn ang="0">
                  <a:pos x="T6" y="T7"/>
                </a:cxn>
                <a:cxn ang="0">
                  <a:pos x="T8" y="T9"/>
                </a:cxn>
              </a:cxnLst>
              <a:rect l="0" t="0" r="r" b="b"/>
              <a:pathLst>
                <a:path w="46" h="109">
                  <a:moveTo>
                    <a:pt x="0" y="4"/>
                  </a:moveTo>
                  <a:lnTo>
                    <a:pt x="36" y="109"/>
                  </a:lnTo>
                  <a:lnTo>
                    <a:pt x="46" y="106"/>
                  </a:lnTo>
                  <a:lnTo>
                    <a:pt x="10" y="0"/>
                  </a:lnTo>
                  <a:lnTo>
                    <a:pt x="0"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51" name="ï$ľíḑè">
              <a:extLst>
                <a:ext uri="{FF2B5EF4-FFF2-40B4-BE49-F238E27FC236}">
                  <a16:creationId xmlns:a16="http://schemas.microsoft.com/office/drawing/2014/main" id="{4B904737-97B1-4C82-B8C8-B1C8DDCC69FB}"/>
                </a:ext>
              </a:extLst>
            </p:cNvPr>
            <p:cNvSpPr/>
            <p:nvPr/>
          </p:nvSpPr>
          <p:spPr bwMode="auto">
            <a:xfrm>
              <a:off x="3793401" y="1679692"/>
              <a:ext cx="55367" cy="83401"/>
            </a:xfrm>
            <a:custGeom>
              <a:avLst/>
              <a:gdLst>
                <a:gd name="T0" fmla="*/ 17 w 24"/>
                <a:gd name="T1" fmla="*/ 1 h 36"/>
                <a:gd name="T2" fmla="*/ 20 w 24"/>
                <a:gd name="T3" fmla="*/ 26 h 36"/>
                <a:gd name="T4" fmla="*/ 21 w 24"/>
                <a:gd name="T5" fmla="*/ 32 h 36"/>
                <a:gd name="T6" fmla="*/ 18 w 24"/>
                <a:gd name="T7" fmla="*/ 27 h 36"/>
                <a:gd name="T8" fmla="*/ 3 w 24"/>
                <a:gd name="T9" fmla="*/ 7 h 36"/>
                <a:gd name="T10" fmla="*/ 0 w 24"/>
                <a:gd name="T11" fmla="*/ 8 h 36"/>
                <a:gd name="T12" fmla="*/ 21 w 24"/>
                <a:gd name="T13" fmla="*/ 36 h 36"/>
                <a:gd name="T14" fmla="*/ 24 w 24"/>
                <a:gd name="T15" fmla="*/ 35 h 36"/>
                <a:gd name="T16" fmla="*/ 19 w 24"/>
                <a:gd name="T17" fmla="*/ 0 h 36"/>
                <a:gd name="T18" fmla="*/ 17 w 24"/>
                <a:gd name="T19" fmla="*/ 1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36">
                  <a:moveTo>
                    <a:pt x="17" y="1"/>
                  </a:moveTo>
                  <a:cubicBezTo>
                    <a:pt x="20" y="26"/>
                    <a:pt x="20" y="26"/>
                    <a:pt x="20" y="26"/>
                  </a:cubicBezTo>
                  <a:cubicBezTo>
                    <a:pt x="20" y="28"/>
                    <a:pt x="21" y="30"/>
                    <a:pt x="21" y="32"/>
                  </a:cubicBezTo>
                  <a:cubicBezTo>
                    <a:pt x="20" y="30"/>
                    <a:pt x="19" y="29"/>
                    <a:pt x="18" y="27"/>
                  </a:cubicBezTo>
                  <a:cubicBezTo>
                    <a:pt x="3" y="7"/>
                    <a:pt x="3" y="7"/>
                    <a:pt x="3" y="7"/>
                  </a:cubicBezTo>
                  <a:cubicBezTo>
                    <a:pt x="0" y="8"/>
                    <a:pt x="0" y="8"/>
                    <a:pt x="0" y="8"/>
                  </a:cubicBezTo>
                  <a:cubicBezTo>
                    <a:pt x="21" y="36"/>
                    <a:pt x="21" y="36"/>
                    <a:pt x="21" y="36"/>
                  </a:cubicBezTo>
                  <a:cubicBezTo>
                    <a:pt x="24" y="35"/>
                    <a:pt x="24" y="35"/>
                    <a:pt x="24" y="35"/>
                  </a:cubicBezTo>
                  <a:cubicBezTo>
                    <a:pt x="19" y="0"/>
                    <a:pt x="19" y="0"/>
                    <a:pt x="19" y="0"/>
                  </a:cubicBezTo>
                  <a:lnTo>
                    <a:pt x="1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52" name="ïṧ1íḓè">
              <a:extLst>
                <a:ext uri="{FF2B5EF4-FFF2-40B4-BE49-F238E27FC236}">
                  <a16:creationId xmlns:a16="http://schemas.microsoft.com/office/drawing/2014/main" id="{A9473D46-7841-4FCA-89D8-A4FFA2A2A92A}"/>
                </a:ext>
              </a:extLst>
            </p:cNvPr>
            <p:cNvSpPr/>
            <p:nvPr/>
          </p:nvSpPr>
          <p:spPr bwMode="auto">
            <a:xfrm>
              <a:off x="3843863" y="1661470"/>
              <a:ext cx="68683" cy="78495"/>
            </a:xfrm>
            <a:custGeom>
              <a:avLst/>
              <a:gdLst>
                <a:gd name="T0" fmla="*/ 62 w 98"/>
                <a:gd name="T1" fmla="*/ 99 h 112"/>
                <a:gd name="T2" fmla="*/ 40 w 98"/>
                <a:gd name="T3" fmla="*/ 66 h 112"/>
                <a:gd name="T4" fmla="*/ 66 w 98"/>
                <a:gd name="T5" fmla="*/ 49 h 112"/>
                <a:gd name="T6" fmla="*/ 59 w 98"/>
                <a:gd name="T7" fmla="*/ 39 h 112"/>
                <a:gd name="T8" fmla="*/ 33 w 98"/>
                <a:gd name="T9" fmla="*/ 56 h 112"/>
                <a:gd name="T10" fmla="*/ 13 w 98"/>
                <a:gd name="T11" fmla="*/ 26 h 112"/>
                <a:gd name="T12" fmla="*/ 40 w 98"/>
                <a:gd name="T13" fmla="*/ 10 h 112"/>
                <a:gd name="T14" fmla="*/ 33 w 98"/>
                <a:gd name="T15" fmla="*/ 0 h 112"/>
                <a:gd name="T16" fmla="*/ 0 w 98"/>
                <a:gd name="T17" fmla="*/ 20 h 112"/>
                <a:gd name="T18" fmla="*/ 62 w 98"/>
                <a:gd name="T19" fmla="*/ 112 h 112"/>
                <a:gd name="T20" fmla="*/ 98 w 98"/>
                <a:gd name="T21" fmla="*/ 92 h 112"/>
                <a:gd name="T22" fmla="*/ 89 w 98"/>
                <a:gd name="T23" fmla="*/ 79 h 112"/>
                <a:gd name="T24" fmla="*/ 62 w 98"/>
                <a:gd name="T25" fmla="*/ 99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8" h="112">
                  <a:moveTo>
                    <a:pt x="62" y="99"/>
                  </a:moveTo>
                  <a:lnTo>
                    <a:pt x="40" y="66"/>
                  </a:lnTo>
                  <a:lnTo>
                    <a:pt x="66" y="49"/>
                  </a:lnTo>
                  <a:lnTo>
                    <a:pt x="59" y="39"/>
                  </a:lnTo>
                  <a:lnTo>
                    <a:pt x="33" y="56"/>
                  </a:lnTo>
                  <a:lnTo>
                    <a:pt x="13" y="26"/>
                  </a:lnTo>
                  <a:lnTo>
                    <a:pt x="40" y="10"/>
                  </a:lnTo>
                  <a:lnTo>
                    <a:pt x="33" y="0"/>
                  </a:lnTo>
                  <a:lnTo>
                    <a:pt x="0" y="20"/>
                  </a:lnTo>
                  <a:lnTo>
                    <a:pt x="62" y="112"/>
                  </a:lnTo>
                  <a:lnTo>
                    <a:pt x="98" y="92"/>
                  </a:lnTo>
                  <a:lnTo>
                    <a:pt x="89" y="79"/>
                  </a:lnTo>
                  <a:lnTo>
                    <a:pt x="62" y="9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53" name="işļïḑê">
              <a:extLst>
                <a:ext uri="{FF2B5EF4-FFF2-40B4-BE49-F238E27FC236}">
                  <a16:creationId xmlns:a16="http://schemas.microsoft.com/office/drawing/2014/main" id="{2483334C-7564-4846-829E-F060A4E46BEE}"/>
                </a:ext>
              </a:extLst>
            </p:cNvPr>
            <p:cNvSpPr/>
            <p:nvPr/>
          </p:nvSpPr>
          <p:spPr bwMode="auto">
            <a:xfrm>
              <a:off x="3876102" y="1636239"/>
              <a:ext cx="82700" cy="78495"/>
            </a:xfrm>
            <a:custGeom>
              <a:avLst/>
              <a:gdLst>
                <a:gd name="T0" fmla="*/ 22 w 36"/>
                <a:gd name="T1" fmla="*/ 16 h 34"/>
                <a:gd name="T2" fmla="*/ 20 w 36"/>
                <a:gd name="T3" fmla="*/ 16 h 34"/>
                <a:gd name="T4" fmla="*/ 22 w 36"/>
                <a:gd name="T5" fmla="*/ 11 h 34"/>
                <a:gd name="T6" fmla="*/ 19 w 36"/>
                <a:gd name="T7" fmla="*/ 5 h 34"/>
                <a:gd name="T8" fmla="*/ 15 w 36"/>
                <a:gd name="T9" fmla="*/ 2 h 34"/>
                <a:gd name="T10" fmla="*/ 12 w 36"/>
                <a:gd name="T11" fmla="*/ 0 h 34"/>
                <a:gd name="T12" fmla="*/ 8 w 36"/>
                <a:gd name="T13" fmla="*/ 2 h 34"/>
                <a:gd name="T14" fmla="*/ 0 w 36"/>
                <a:gd name="T15" fmla="*/ 7 h 34"/>
                <a:gd name="T16" fmla="*/ 21 w 36"/>
                <a:gd name="T17" fmla="*/ 34 h 34"/>
                <a:gd name="T18" fmla="*/ 23 w 36"/>
                <a:gd name="T19" fmla="*/ 33 h 34"/>
                <a:gd name="T20" fmla="*/ 14 w 36"/>
                <a:gd name="T21" fmla="*/ 21 h 34"/>
                <a:gd name="T22" fmla="*/ 16 w 36"/>
                <a:gd name="T23" fmla="*/ 19 h 34"/>
                <a:gd name="T24" fmla="*/ 18 w 36"/>
                <a:gd name="T25" fmla="*/ 18 h 34"/>
                <a:gd name="T26" fmla="*/ 19 w 36"/>
                <a:gd name="T27" fmla="*/ 18 h 34"/>
                <a:gd name="T28" fmla="*/ 22 w 36"/>
                <a:gd name="T29" fmla="*/ 19 h 34"/>
                <a:gd name="T30" fmla="*/ 26 w 36"/>
                <a:gd name="T31" fmla="*/ 22 h 34"/>
                <a:gd name="T32" fmla="*/ 33 w 36"/>
                <a:gd name="T33" fmla="*/ 26 h 34"/>
                <a:gd name="T34" fmla="*/ 36 w 36"/>
                <a:gd name="T35" fmla="*/ 24 h 34"/>
                <a:gd name="T36" fmla="*/ 27 w 36"/>
                <a:gd name="T37" fmla="*/ 19 h 34"/>
                <a:gd name="T38" fmla="*/ 22 w 36"/>
                <a:gd name="T39" fmla="*/ 16 h 34"/>
                <a:gd name="T40" fmla="*/ 18 w 36"/>
                <a:gd name="T41" fmla="*/ 12 h 34"/>
                <a:gd name="T42" fmla="*/ 16 w 36"/>
                <a:gd name="T43" fmla="*/ 14 h 34"/>
                <a:gd name="T44" fmla="*/ 12 w 36"/>
                <a:gd name="T45" fmla="*/ 18 h 34"/>
                <a:gd name="T46" fmla="*/ 5 w 36"/>
                <a:gd name="T47" fmla="*/ 9 h 34"/>
                <a:gd name="T48" fmla="*/ 10 w 36"/>
                <a:gd name="T49" fmla="*/ 5 h 34"/>
                <a:gd name="T50" fmla="*/ 14 w 36"/>
                <a:gd name="T51" fmla="*/ 4 h 34"/>
                <a:gd name="T52" fmla="*/ 17 w 36"/>
                <a:gd name="T53" fmla="*/ 7 h 34"/>
                <a:gd name="T54" fmla="*/ 18 w 36"/>
                <a:gd name="T55" fmla="*/ 10 h 34"/>
                <a:gd name="T56" fmla="*/ 18 w 36"/>
                <a:gd name="T57" fmla="*/ 1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6" h="34">
                  <a:moveTo>
                    <a:pt x="22" y="16"/>
                  </a:moveTo>
                  <a:cubicBezTo>
                    <a:pt x="22" y="16"/>
                    <a:pt x="21" y="16"/>
                    <a:pt x="20" y="16"/>
                  </a:cubicBezTo>
                  <a:cubicBezTo>
                    <a:pt x="21" y="14"/>
                    <a:pt x="22" y="13"/>
                    <a:pt x="22" y="11"/>
                  </a:cubicBezTo>
                  <a:cubicBezTo>
                    <a:pt x="22" y="9"/>
                    <a:pt x="21" y="7"/>
                    <a:pt x="19" y="5"/>
                  </a:cubicBezTo>
                  <a:cubicBezTo>
                    <a:pt x="18" y="4"/>
                    <a:pt x="17" y="3"/>
                    <a:pt x="15" y="2"/>
                  </a:cubicBezTo>
                  <a:cubicBezTo>
                    <a:pt x="14" y="1"/>
                    <a:pt x="13" y="0"/>
                    <a:pt x="12" y="0"/>
                  </a:cubicBezTo>
                  <a:cubicBezTo>
                    <a:pt x="11" y="0"/>
                    <a:pt x="9" y="1"/>
                    <a:pt x="8" y="2"/>
                  </a:cubicBezTo>
                  <a:cubicBezTo>
                    <a:pt x="0" y="7"/>
                    <a:pt x="0" y="7"/>
                    <a:pt x="0" y="7"/>
                  </a:cubicBezTo>
                  <a:cubicBezTo>
                    <a:pt x="21" y="34"/>
                    <a:pt x="21" y="34"/>
                    <a:pt x="21" y="34"/>
                  </a:cubicBezTo>
                  <a:cubicBezTo>
                    <a:pt x="23" y="33"/>
                    <a:pt x="23" y="33"/>
                    <a:pt x="23" y="33"/>
                  </a:cubicBezTo>
                  <a:cubicBezTo>
                    <a:pt x="14" y="21"/>
                    <a:pt x="14" y="21"/>
                    <a:pt x="14" y="21"/>
                  </a:cubicBezTo>
                  <a:cubicBezTo>
                    <a:pt x="16" y="19"/>
                    <a:pt x="16" y="19"/>
                    <a:pt x="16" y="19"/>
                  </a:cubicBezTo>
                  <a:cubicBezTo>
                    <a:pt x="17" y="19"/>
                    <a:pt x="17" y="18"/>
                    <a:pt x="18" y="18"/>
                  </a:cubicBezTo>
                  <a:cubicBezTo>
                    <a:pt x="18" y="18"/>
                    <a:pt x="19" y="18"/>
                    <a:pt x="19" y="18"/>
                  </a:cubicBezTo>
                  <a:cubicBezTo>
                    <a:pt x="20" y="18"/>
                    <a:pt x="21" y="19"/>
                    <a:pt x="22" y="19"/>
                  </a:cubicBezTo>
                  <a:cubicBezTo>
                    <a:pt x="23" y="20"/>
                    <a:pt x="24" y="21"/>
                    <a:pt x="26" y="22"/>
                  </a:cubicBezTo>
                  <a:cubicBezTo>
                    <a:pt x="33" y="26"/>
                    <a:pt x="33" y="26"/>
                    <a:pt x="33" y="26"/>
                  </a:cubicBezTo>
                  <a:cubicBezTo>
                    <a:pt x="36" y="24"/>
                    <a:pt x="36" y="24"/>
                    <a:pt x="36" y="24"/>
                  </a:cubicBezTo>
                  <a:cubicBezTo>
                    <a:pt x="27" y="19"/>
                    <a:pt x="27" y="19"/>
                    <a:pt x="27" y="19"/>
                  </a:cubicBezTo>
                  <a:cubicBezTo>
                    <a:pt x="25" y="18"/>
                    <a:pt x="24" y="17"/>
                    <a:pt x="22" y="16"/>
                  </a:cubicBezTo>
                  <a:close/>
                  <a:moveTo>
                    <a:pt x="18" y="12"/>
                  </a:moveTo>
                  <a:cubicBezTo>
                    <a:pt x="18" y="13"/>
                    <a:pt x="17" y="14"/>
                    <a:pt x="16" y="14"/>
                  </a:cubicBezTo>
                  <a:cubicBezTo>
                    <a:pt x="12" y="18"/>
                    <a:pt x="12" y="18"/>
                    <a:pt x="12" y="18"/>
                  </a:cubicBezTo>
                  <a:cubicBezTo>
                    <a:pt x="5" y="9"/>
                    <a:pt x="5" y="9"/>
                    <a:pt x="5" y="9"/>
                  </a:cubicBezTo>
                  <a:cubicBezTo>
                    <a:pt x="10" y="5"/>
                    <a:pt x="10" y="5"/>
                    <a:pt x="10" y="5"/>
                  </a:cubicBezTo>
                  <a:cubicBezTo>
                    <a:pt x="11" y="4"/>
                    <a:pt x="13" y="4"/>
                    <a:pt x="14" y="4"/>
                  </a:cubicBezTo>
                  <a:cubicBezTo>
                    <a:pt x="15" y="5"/>
                    <a:pt x="16" y="6"/>
                    <a:pt x="17" y="7"/>
                  </a:cubicBezTo>
                  <a:cubicBezTo>
                    <a:pt x="18" y="8"/>
                    <a:pt x="18" y="9"/>
                    <a:pt x="18" y="10"/>
                  </a:cubicBezTo>
                  <a:cubicBezTo>
                    <a:pt x="19" y="11"/>
                    <a:pt x="19" y="11"/>
                    <a:pt x="1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54" name="îŝ1îdé">
              <a:extLst>
                <a:ext uri="{FF2B5EF4-FFF2-40B4-BE49-F238E27FC236}">
                  <a16:creationId xmlns:a16="http://schemas.microsoft.com/office/drawing/2014/main" id="{6DC9F55D-A216-44AB-9A83-609EBE4FD204}"/>
                </a:ext>
              </a:extLst>
            </p:cNvPr>
            <p:cNvSpPr/>
            <p:nvPr/>
          </p:nvSpPr>
          <p:spPr bwMode="auto">
            <a:xfrm>
              <a:off x="3915349" y="1611009"/>
              <a:ext cx="77794" cy="61675"/>
            </a:xfrm>
            <a:custGeom>
              <a:avLst/>
              <a:gdLst>
                <a:gd name="T0" fmla="*/ 28 w 34"/>
                <a:gd name="T1" fmla="*/ 10 h 27"/>
                <a:gd name="T2" fmla="*/ 24 w 34"/>
                <a:gd name="T3" fmla="*/ 8 h 27"/>
                <a:gd name="T4" fmla="*/ 19 w 34"/>
                <a:gd name="T5" fmla="*/ 9 h 27"/>
                <a:gd name="T6" fmla="*/ 14 w 34"/>
                <a:gd name="T7" fmla="*/ 12 h 27"/>
                <a:gd name="T8" fmla="*/ 10 w 34"/>
                <a:gd name="T9" fmla="*/ 14 h 27"/>
                <a:gd name="T10" fmla="*/ 7 w 34"/>
                <a:gd name="T11" fmla="*/ 13 h 27"/>
                <a:gd name="T12" fmla="*/ 4 w 34"/>
                <a:gd name="T13" fmla="*/ 10 h 27"/>
                <a:gd name="T14" fmla="*/ 5 w 34"/>
                <a:gd name="T15" fmla="*/ 6 h 27"/>
                <a:gd name="T16" fmla="*/ 9 w 34"/>
                <a:gd name="T17" fmla="*/ 4 h 27"/>
                <a:gd name="T18" fmla="*/ 14 w 34"/>
                <a:gd name="T19" fmla="*/ 5 h 27"/>
                <a:gd name="T20" fmla="*/ 15 w 34"/>
                <a:gd name="T21" fmla="*/ 3 h 27"/>
                <a:gd name="T22" fmla="*/ 10 w 34"/>
                <a:gd name="T23" fmla="*/ 1 h 27"/>
                <a:gd name="T24" fmla="*/ 5 w 34"/>
                <a:gd name="T25" fmla="*/ 1 h 27"/>
                <a:gd name="T26" fmla="*/ 2 w 34"/>
                <a:gd name="T27" fmla="*/ 4 h 27"/>
                <a:gd name="T28" fmla="*/ 0 w 34"/>
                <a:gd name="T29" fmla="*/ 8 h 27"/>
                <a:gd name="T30" fmla="*/ 2 w 34"/>
                <a:gd name="T31" fmla="*/ 13 h 27"/>
                <a:gd name="T32" fmla="*/ 5 w 34"/>
                <a:gd name="T33" fmla="*/ 16 h 27"/>
                <a:gd name="T34" fmla="*/ 9 w 34"/>
                <a:gd name="T35" fmla="*/ 18 h 27"/>
                <a:gd name="T36" fmla="*/ 14 w 34"/>
                <a:gd name="T37" fmla="*/ 17 h 27"/>
                <a:gd name="T38" fmla="*/ 18 w 34"/>
                <a:gd name="T39" fmla="*/ 15 h 27"/>
                <a:gd name="T40" fmla="*/ 21 w 34"/>
                <a:gd name="T41" fmla="*/ 12 h 27"/>
                <a:gd name="T42" fmla="*/ 24 w 34"/>
                <a:gd name="T43" fmla="*/ 11 h 27"/>
                <a:gd name="T44" fmla="*/ 27 w 34"/>
                <a:gd name="T45" fmla="*/ 12 h 27"/>
                <a:gd name="T46" fmla="*/ 29 w 34"/>
                <a:gd name="T47" fmla="*/ 14 h 27"/>
                <a:gd name="T48" fmla="*/ 30 w 34"/>
                <a:gd name="T49" fmla="*/ 17 h 27"/>
                <a:gd name="T50" fmla="*/ 29 w 34"/>
                <a:gd name="T51" fmla="*/ 20 h 27"/>
                <a:gd name="T52" fmla="*/ 26 w 34"/>
                <a:gd name="T53" fmla="*/ 22 h 27"/>
                <a:gd name="T54" fmla="*/ 23 w 34"/>
                <a:gd name="T55" fmla="*/ 23 h 27"/>
                <a:gd name="T56" fmla="*/ 19 w 34"/>
                <a:gd name="T57" fmla="*/ 22 h 27"/>
                <a:gd name="T58" fmla="*/ 17 w 34"/>
                <a:gd name="T59" fmla="*/ 24 h 27"/>
                <a:gd name="T60" fmla="*/ 23 w 34"/>
                <a:gd name="T61" fmla="*/ 26 h 27"/>
                <a:gd name="T62" fmla="*/ 29 w 34"/>
                <a:gd name="T63" fmla="*/ 26 h 27"/>
                <a:gd name="T64" fmla="*/ 33 w 34"/>
                <a:gd name="T65" fmla="*/ 22 h 27"/>
                <a:gd name="T66" fmla="*/ 34 w 34"/>
                <a:gd name="T67" fmla="*/ 18 h 27"/>
                <a:gd name="T68" fmla="*/ 32 w 34"/>
                <a:gd name="T69" fmla="*/ 13 h 27"/>
                <a:gd name="T70" fmla="*/ 28 w 34"/>
                <a:gd name="T71" fmla="*/ 1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4" h="27">
                  <a:moveTo>
                    <a:pt x="28" y="10"/>
                  </a:moveTo>
                  <a:cubicBezTo>
                    <a:pt x="27" y="9"/>
                    <a:pt x="25" y="8"/>
                    <a:pt x="24" y="8"/>
                  </a:cubicBezTo>
                  <a:cubicBezTo>
                    <a:pt x="22" y="8"/>
                    <a:pt x="20" y="8"/>
                    <a:pt x="19" y="9"/>
                  </a:cubicBezTo>
                  <a:cubicBezTo>
                    <a:pt x="18" y="9"/>
                    <a:pt x="16" y="10"/>
                    <a:pt x="14" y="12"/>
                  </a:cubicBezTo>
                  <a:cubicBezTo>
                    <a:pt x="12" y="13"/>
                    <a:pt x="11" y="14"/>
                    <a:pt x="10" y="14"/>
                  </a:cubicBezTo>
                  <a:cubicBezTo>
                    <a:pt x="9" y="14"/>
                    <a:pt x="8" y="14"/>
                    <a:pt x="7" y="13"/>
                  </a:cubicBezTo>
                  <a:cubicBezTo>
                    <a:pt x="5" y="13"/>
                    <a:pt x="5" y="12"/>
                    <a:pt x="4" y="10"/>
                  </a:cubicBezTo>
                  <a:cubicBezTo>
                    <a:pt x="4" y="9"/>
                    <a:pt x="4" y="8"/>
                    <a:pt x="5" y="6"/>
                  </a:cubicBezTo>
                  <a:cubicBezTo>
                    <a:pt x="6" y="5"/>
                    <a:pt x="7" y="4"/>
                    <a:pt x="9" y="4"/>
                  </a:cubicBezTo>
                  <a:cubicBezTo>
                    <a:pt x="10" y="4"/>
                    <a:pt x="12" y="4"/>
                    <a:pt x="14" y="5"/>
                  </a:cubicBezTo>
                  <a:cubicBezTo>
                    <a:pt x="15" y="3"/>
                    <a:pt x="15" y="3"/>
                    <a:pt x="15" y="3"/>
                  </a:cubicBezTo>
                  <a:cubicBezTo>
                    <a:pt x="13" y="2"/>
                    <a:pt x="12" y="1"/>
                    <a:pt x="10" y="1"/>
                  </a:cubicBezTo>
                  <a:cubicBezTo>
                    <a:pt x="8" y="0"/>
                    <a:pt x="6" y="1"/>
                    <a:pt x="5" y="1"/>
                  </a:cubicBezTo>
                  <a:cubicBezTo>
                    <a:pt x="4" y="2"/>
                    <a:pt x="2" y="3"/>
                    <a:pt x="2" y="4"/>
                  </a:cubicBezTo>
                  <a:cubicBezTo>
                    <a:pt x="1" y="6"/>
                    <a:pt x="0" y="7"/>
                    <a:pt x="0" y="8"/>
                  </a:cubicBezTo>
                  <a:cubicBezTo>
                    <a:pt x="0" y="10"/>
                    <a:pt x="1" y="11"/>
                    <a:pt x="2" y="13"/>
                  </a:cubicBezTo>
                  <a:cubicBezTo>
                    <a:pt x="3" y="14"/>
                    <a:pt x="4" y="15"/>
                    <a:pt x="5" y="16"/>
                  </a:cubicBezTo>
                  <a:cubicBezTo>
                    <a:pt x="7" y="17"/>
                    <a:pt x="8" y="17"/>
                    <a:pt x="9" y="18"/>
                  </a:cubicBezTo>
                  <a:cubicBezTo>
                    <a:pt x="11" y="18"/>
                    <a:pt x="12" y="18"/>
                    <a:pt x="14" y="17"/>
                  </a:cubicBezTo>
                  <a:cubicBezTo>
                    <a:pt x="15" y="17"/>
                    <a:pt x="16" y="16"/>
                    <a:pt x="18" y="15"/>
                  </a:cubicBezTo>
                  <a:cubicBezTo>
                    <a:pt x="20" y="13"/>
                    <a:pt x="21" y="12"/>
                    <a:pt x="21" y="12"/>
                  </a:cubicBezTo>
                  <a:cubicBezTo>
                    <a:pt x="22" y="12"/>
                    <a:pt x="23" y="11"/>
                    <a:pt x="24" y="11"/>
                  </a:cubicBezTo>
                  <a:cubicBezTo>
                    <a:pt x="25" y="11"/>
                    <a:pt x="26" y="12"/>
                    <a:pt x="27" y="12"/>
                  </a:cubicBezTo>
                  <a:cubicBezTo>
                    <a:pt x="28" y="13"/>
                    <a:pt x="29" y="14"/>
                    <a:pt x="29" y="14"/>
                  </a:cubicBezTo>
                  <a:cubicBezTo>
                    <a:pt x="30" y="15"/>
                    <a:pt x="30" y="16"/>
                    <a:pt x="30" y="17"/>
                  </a:cubicBezTo>
                  <a:cubicBezTo>
                    <a:pt x="30" y="18"/>
                    <a:pt x="30" y="19"/>
                    <a:pt x="29" y="20"/>
                  </a:cubicBezTo>
                  <a:cubicBezTo>
                    <a:pt x="28" y="21"/>
                    <a:pt x="27" y="22"/>
                    <a:pt x="26" y="22"/>
                  </a:cubicBezTo>
                  <a:cubicBezTo>
                    <a:pt x="25" y="23"/>
                    <a:pt x="24" y="23"/>
                    <a:pt x="23" y="23"/>
                  </a:cubicBezTo>
                  <a:cubicBezTo>
                    <a:pt x="21" y="23"/>
                    <a:pt x="20" y="22"/>
                    <a:pt x="19" y="22"/>
                  </a:cubicBezTo>
                  <a:cubicBezTo>
                    <a:pt x="17" y="24"/>
                    <a:pt x="17" y="24"/>
                    <a:pt x="17" y="24"/>
                  </a:cubicBezTo>
                  <a:cubicBezTo>
                    <a:pt x="19" y="25"/>
                    <a:pt x="21" y="26"/>
                    <a:pt x="23" y="26"/>
                  </a:cubicBezTo>
                  <a:cubicBezTo>
                    <a:pt x="25" y="27"/>
                    <a:pt x="27" y="26"/>
                    <a:pt x="29" y="26"/>
                  </a:cubicBezTo>
                  <a:cubicBezTo>
                    <a:pt x="30" y="25"/>
                    <a:pt x="31" y="24"/>
                    <a:pt x="33" y="22"/>
                  </a:cubicBezTo>
                  <a:cubicBezTo>
                    <a:pt x="33" y="21"/>
                    <a:pt x="34" y="19"/>
                    <a:pt x="34" y="18"/>
                  </a:cubicBezTo>
                  <a:cubicBezTo>
                    <a:pt x="34" y="16"/>
                    <a:pt x="33" y="15"/>
                    <a:pt x="32" y="13"/>
                  </a:cubicBezTo>
                  <a:cubicBezTo>
                    <a:pt x="31" y="12"/>
                    <a:pt x="30" y="11"/>
                    <a:pt x="28"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55" name="iṩlîḍe">
              <a:extLst>
                <a:ext uri="{FF2B5EF4-FFF2-40B4-BE49-F238E27FC236}">
                  <a16:creationId xmlns:a16="http://schemas.microsoft.com/office/drawing/2014/main" id="{03A64B63-485A-43D1-9889-B3A1FE8B7E53}"/>
                </a:ext>
              </a:extLst>
            </p:cNvPr>
            <p:cNvSpPr/>
            <p:nvPr/>
          </p:nvSpPr>
          <p:spPr bwMode="auto">
            <a:xfrm>
              <a:off x="3940580" y="1585778"/>
              <a:ext cx="75692" cy="43453"/>
            </a:xfrm>
            <a:custGeom>
              <a:avLst/>
              <a:gdLst>
                <a:gd name="T0" fmla="*/ 0 w 108"/>
                <a:gd name="T1" fmla="*/ 9 h 62"/>
                <a:gd name="T2" fmla="*/ 101 w 108"/>
                <a:gd name="T3" fmla="*/ 62 h 62"/>
                <a:gd name="T4" fmla="*/ 108 w 108"/>
                <a:gd name="T5" fmla="*/ 52 h 62"/>
                <a:gd name="T6" fmla="*/ 6 w 108"/>
                <a:gd name="T7" fmla="*/ 0 h 62"/>
                <a:gd name="T8" fmla="*/ 0 w 108"/>
                <a:gd name="T9" fmla="*/ 9 h 62"/>
              </a:gdLst>
              <a:ahLst/>
              <a:cxnLst>
                <a:cxn ang="0">
                  <a:pos x="T0" y="T1"/>
                </a:cxn>
                <a:cxn ang="0">
                  <a:pos x="T2" y="T3"/>
                </a:cxn>
                <a:cxn ang="0">
                  <a:pos x="T4" y="T5"/>
                </a:cxn>
                <a:cxn ang="0">
                  <a:pos x="T6" y="T7"/>
                </a:cxn>
                <a:cxn ang="0">
                  <a:pos x="T8" y="T9"/>
                </a:cxn>
              </a:cxnLst>
              <a:rect l="0" t="0" r="r" b="b"/>
              <a:pathLst>
                <a:path w="108" h="62">
                  <a:moveTo>
                    <a:pt x="0" y="9"/>
                  </a:moveTo>
                  <a:lnTo>
                    <a:pt x="101" y="62"/>
                  </a:lnTo>
                  <a:lnTo>
                    <a:pt x="108" y="52"/>
                  </a:lnTo>
                  <a:lnTo>
                    <a:pt x="6" y="0"/>
                  </a:lnTo>
                  <a:lnTo>
                    <a:pt x="0"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56" name="ïṣlíḋe">
              <a:extLst>
                <a:ext uri="{FF2B5EF4-FFF2-40B4-BE49-F238E27FC236}">
                  <a16:creationId xmlns:a16="http://schemas.microsoft.com/office/drawing/2014/main" id="{537AA95C-199B-4B39-A19F-7F22EF40BD11}"/>
                </a:ext>
              </a:extLst>
            </p:cNvPr>
            <p:cNvSpPr/>
            <p:nvPr/>
          </p:nvSpPr>
          <p:spPr bwMode="auto">
            <a:xfrm>
              <a:off x="3951793" y="1539522"/>
              <a:ext cx="82700" cy="55367"/>
            </a:xfrm>
            <a:custGeom>
              <a:avLst/>
              <a:gdLst>
                <a:gd name="T0" fmla="*/ 39 w 118"/>
                <a:gd name="T1" fmla="*/ 6 h 79"/>
                <a:gd name="T2" fmla="*/ 26 w 118"/>
                <a:gd name="T3" fmla="*/ 0 h 79"/>
                <a:gd name="T4" fmla="*/ 0 w 118"/>
                <a:gd name="T5" fmla="*/ 52 h 79"/>
                <a:gd name="T6" fmla="*/ 13 w 118"/>
                <a:gd name="T7" fmla="*/ 59 h 79"/>
                <a:gd name="T8" fmla="*/ 23 w 118"/>
                <a:gd name="T9" fmla="*/ 36 h 79"/>
                <a:gd name="T10" fmla="*/ 115 w 118"/>
                <a:gd name="T11" fmla="*/ 79 h 79"/>
                <a:gd name="T12" fmla="*/ 118 w 118"/>
                <a:gd name="T13" fmla="*/ 69 h 79"/>
                <a:gd name="T14" fmla="*/ 26 w 118"/>
                <a:gd name="T15" fmla="*/ 29 h 79"/>
                <a:gd name="T16" fmla="*/ 39 w 118"/>
                <a:gd name="T17" fmla="*/ 6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8" h="79">
                  <a:moveTo>
                    <a:pt x="39" y="6"/>
                  </a:moveTo>
                  <a:lnTo>
                    <a:pt x="26" y="0"/>
                  </a:lnTo>
                  <a:lnTo>
                    <a:pt x="0" y="52"/>
                  </a:lnTo>
                  <a:lnTo>
                    <a:pt x="13" y="59"/>
                  </a:lnTo>
                  <a:lnTo>
                    <a:pt x="23" y="36"/>
                  </a:lnTo>
                  <a:lnTo>
                    <a:pt x="115" y="79"/>
                  </a:lnTo>
                  <a:lnTo>
                    <a:pt x="118" y="69"/>
                  </a:lnTo>
                  <a:lnTo>
                    <a:pt x="26" y="29"/>
                  </a:lnTo>
                  <a:lnTo>
                    <a:pt x="39"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57" name="ísļiďè">
              <a:extLst>
                <a:ext uri="{FF2B5EF4-FFF2-40B4-BE49-F238E27FC236}">
                  <a16:creationId xmlns:a16="http://schemas.microsoft.com/office/drawing/2014/main" id="{CE879E64-B261-4498-A7AB-10E1FEC4F674}"/>
                </a:ext>
              </a:extLst>
            </p:cNvPr>
            <p:cNvSpPr/>
            <p:nvPr/>
          </p:nvSpPr>
          <p:spPr bwMode="auto">
            <a:xfrm>
              <a:off x="3573335" y="1604000"/>
              <a:ext cx="39248" cy="52564"/>
            </a:xfrm>
            <a:custGeom>
              <a:avLst/>
              <a:gdLst>
                <a:gd name="T0" fmla="*/ 17 w 17"/>
                <a:gd name="T1" fmla="*/ 1 h 23"/>
                <a:gd name="T2" fmla="*/ 17 w 17"/>
                <a:gd name="T3" fmla="*/ 0 h 23"/>
                <a:gd name="T4" fmla="*/ 10 w 17"/>
                <a:gd name="T5" fmla="*/ 0 h 23"/>
                <a:gd name="T6" fmla="*/ 10 w 17"/>
                <a:gd name="T7" fmla="*/ 1 h 23"/>
                <a:gd name="T8" fmla="*/ 12 w 17"/>
                <a:gd name="T9" fmla="*/ 1 h 23"/>
                <a:gd name="T10" fmla="*/ 13 w 17"/>
                <a:gd name="T11" fmla="*/ 2 h 23"/>
                <a:gd name="T12" fmla="*/ 13 w 17"/>
                <a:gd name="T13" fmla="*/ 3 h 23"/>
                <a:gd name="T14" fmla="*/ 11 w 17"/>
                <a:gd name="T15" fmla="*/ 5 h 23"/>
                <a:gd name="T16" fmla="*/ 5 w 17"/>
                <a:gd name="T17" fmla="*/ 16 h 23"/>
                <a:gd name="T18" fmla="*/ 3 w 17"/>
                <a:gd name="T19" fmla="*/ 18 h 23"/>
                <a:gd name="T20" fmla="*/ 2 w 17"/>
                <a:gd name="T21" fmla="*/ 19 h 23"/>
                <a:gd name="T22" fmla="*/ 0 w 17"/>
                <a:gd name="T23" fmla="*/ 18 h 23"/>
                <a:gd name="T24" fmla="*/ 0 w 17"/>
                <a:gd name="T25" fmla="*/ 19 h 23"/>
                <a:gd name="T26" fmla="*/ 8 w 17"/>
                <a:gd name="T27" fmla="*/ 23 h 23"/>
                <a:gd name="T28" fmla="*/ 8 w 17"/>
                <a:gd name="T29" fmla="*/ 22 h 23"/>
                <a:gd name="T30" fmla="*/ 6 w 17"/>
                <a:gd name="T31" fmla="*/ 21 h 23"/>
                <a:gd name="T32" fmla="*/ 6 w 17"/>
                <a:gd name="T33" fmla="*/ 20 h 23"/>
                <a:gd name="T34" fmla="*/ 7 w 17"/>
                <a:gd name="T35" fmla="*/ 18 h 23"/>
                <a:gd name="T36" fmla="*/ 17 w 17"/>
                <a:gd name="T37"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7" h="23">
                  <a:moveTo>
                    <a:pt x="17" y="1"/>
                  </a:moveTo>
                  <a:cubicBezTo>
                    <a:pt x="17" y="0"/>
                    <a:pt x="17" y="0"/>
                    <a:pt x="17" y="0"/>
                  </a:cubicBezTo>
                  <a:cubicBezTo>
                    <a:pt x="10" y="0"/>
                    <a:pt x="10" y="0"/>
                    <a:pt x="10" y="0"/>
                  </a:cubicBezTo>
                  <a:cubicBezTo>
                    <a:pt x="10" y="1"/>
                    <a:pt x="10" y="1"/>
                    <a:pt x="10" y="1"/>
                  </a:cubicBezTo>
                  <a:cubicBezTo>
                    <a:pt x="11" y="1"/>
                    <a:pt x="12" y="1"/>
                    <a:pt x="12" y="1"/>
                  </a:cubicBezTo>
                  <a:cubicBezTo>
                    <a:pt x="12" y="1"/>
                    <a:pt x="13" y="1"/>
                    <a:pt x="13" y="2"/>
                  </a:cubicBezTo>
                  <a:cubicBezTo>
                    <a:pt x="13" y="2"/>
                    <a:pt x="13" y="2"/>
                    <a:pt x="13" y="3"/>
                  </a:cubicBezTo>
                  <a:cubicBezTo>
                    <a:pt x="13" y="3"/>
                    <a:pt x="12" y="4"/>
                    <a:pt x="11" y="5"/>
                  </a:cubicBezTo>
                  <a:cubicBezTo>
                    <a:pt x="5" y="16"/>
                    <a:pt x="5" y="16"/>
                    <a:pt x="5" y="16"/>
                  </a:cubicBezTo>
                  <a:cubicBezTo>
                    <a:pt x="4" y="18"/>
                    <a:pt x="4" y="18"/>
                    <a:pt x="3" y="18"/>
                  </a:cubicBezTo>
                  <a:cubicBezTo>
                    <a:pt x="3" y="19"/>
                    <a:pt x="3" y="19"/>
                    <a:pt x="2" y="19"/>
                  </a:cubicBezTo>
                  <a:cubicBezTo>
                    <a:pt x="2" y="19"/>
                    <a:pt x="1" y="18"/>
                    <a:pt x="0" y="18"/>
                  </a:cubicBezTo>
                  <a:cubicBezTo>
                    <a:pt x="0" y="19"/>
                    <a:pt x="0" y="19"/>
                    <a:pt x="0" y="19"/>
                  </a:cubicBezTo>
                  <a:cubicBezTo>
                    <a:pt x="8" y="23"/>
                    <a:pt x="8" y="23"/>
                    <a:pt x="8" y="23"/>
                  </a:cubicBezTo>
                  <a:cubicBezTo>
                    <a:pt x="8" y="22"/>
                    <a:pt x="8" y="22"/>
                    <a:pt x="8" y="22"/>
                  </a:cubicBezTo>
                  <a:cubicBezTo>
                    <a:pt x="7" y="22"/>
                    <a:pt x="7" y="21"/>
                    <a:pt x="6" y="21"/>
                  </a:cubicBezTo>
                  <a:cubicBezTo>
                    <a:pt x="6" y="21"/>
                    <a:pt x="6" y="20"/>
                    <a:pt x="6" y="20"/>
                  </a:cubicBezTo>
                  <a:cubicBezTo>
                    <a:pt x="6" y="20"/>
                    <a:pt x="7" y="19"/>
                    <a:pt x="7" y="18"/>
                  </a:cubicBezTo>
                  <a:lnTo>
                    <a:pt x="1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58" name="íṡlïde">
              <a:extLst>
                <a:ext uri="{FF2B5EF4-FFF2-40B4-BE49-F238E27FC236}">
                  <a16:creationId xmlns:a16="http://schemas.microsoft.com/office/drawing/2014/main" id="{6E54092F-65E4-49E2-BE25-8DE102D82C63}"/>
                </a:ext>
              </a:extLst>
            </p:cNvPr>
            <p:cNvSpPr/>
            <p:nvPr/>
          </p:nvSpPr>
          <p:spPr bwMode="auto">
            <a:xfrm>
              <a:off x="3646924" y="1622223"/>
              <a:ext cx="34342" cy="57470"/>
            </a:xfrm>
            <a:custGeom>
              <a:avLst/>
              <a:gdLst>
                <a:gd name="T0" fmla="*/ 9 w 15"/>
                <a:gd name="T1" fmla="*/ 1 h 25"/>
                <a:gd name="T2" fmla="*/ 4 w 15"/>
                <a:gd name="T3" fmla="*/ 2 h 25"/>
                <a:gd name="T4" fmla="*/ 2 w 15"/>
                <a:gd name="T5" fmla="*/ 5 h 25"/>
                <a:gd name="T6" fmla="*/ 2 w 15"/>
                <a:gd name="T7" fmla="*/ 8 h 25"/>
                <a:gd name="T8" fmla="*/ 5 w 15"/>
                <a:gd name="T9" fmla="*/ 12 h 25"/>
                <a:gd name="T10" fmla="*/ 1 w 15"/>
                <a:gd name="T11" fmla="*/ 15 h 25"/>
                <a:gd name="T12" fmla="*/ 0 w 15"/>
                <a:gd name="T13" fmla="*/ 18 h 25"/>
                <a:gd name="T14" fmla="*/ 1 w 15"/>
                <a:gd name="T15" fmla="*/ 22 h 25"/>
                <a:gd name="T16" fmla="*/ 6 w 15"/>
                <a:gd name="T17" fmla="*/ 25 h 25"/>
                <a:gd name="T18" fmla="*/ 11 w 15"/>
                <a:gd name="T19" fmla="*/ 24 h 25"/>
                <a:gd name="T20" fmla="*/ 14 w 15"/>
                <a:gd name="T21" fmla="*/ 20 h 25"/>
                <a:gd name="T22" fmla="*/ 13 w 15"/>
                <a:gd name="T23" fmla="*/ 16 h 25"/>
                <a:gd name="T24" fmla="*/ 9 w 15"/>
                <a:gd name="T25" fmla="*/ 12 h 25"/>
                <a:gd name="T26" fmla="*/ 14 w 15"/>
                <a:gd name="T27" fmla="*/ 9 h 25"/>
                <a:gd name="T28" fmla="*/ 15 w 15"/>
                <a:gd name="T29" fmla="*/ 7 h 25"/>
                <a:gd name="T30" fmla="*/ 14 w 15"/>
                <a:gd name="T31" fmla="*/ 3 h 25"/>
                <a:gd name="T32" fmla="*/ 9 w 15"/>
                <a:gd name="T33" fmla="*/ 1 h 25"/>
                <a:gd name="T34" fmla="*/ 11 w 15"/>
                <a:gd name="T35" fmla="*/ 19 h 25"/>
                <a:gd name="T36" fmla="*/ 11 w 15"/>
                <a:gd name="T37" fmla="*/ 21 h 25"/>
                <a:gd name="T38" fmla="*/ 10 w 15"/>
                <a:gd name="T39" fmla="*/ 23 h 25"/>
                <a:gd name="T40" fmla="*/ 6 w 15"/>
                <a:gd name="T41" fmla="*/ 24 h 25"/>
                <a:gd name="T42" fmla="*/ 3 w 15"/>
                <a:gd name="T43" fmla="*/ 22 h 25"/>
                <a:gd name="T44" fmla="*/ 3 w 15"/>
                <a:gd name="T45" fmla="*/ 18 h 25"/>
                <a:gd name="T46" fmla="*/ 4 w 15"/>
                <a:gd name="T47" fmla="*/ 15 h 25"/>
                <a:gd name="T48" fmla="*/ 6 w 15"/>
                <a:gd name="T49" fmla="*/ 13 h 25"/>
                <a:gd name="T50" fmla="*/ 11 w 15"/>
                <a:gd name="T51" fmla="*/ 19 h 25"/>
                <a:gd name="T52" fmla="*/ 12 w 15"/>
                <a:gd name="T53" fmla="*/ 8 h 25"/>
                <a:gd name="T54" fmla="*/ 8 w 15"/>
                <a:gd name="T55" fmla="*/ 11 h 25"/>
                <a:gd name="T56" fmla="*/ 6 w 15"/>
                <a:gd name="T57" fmla="*/ 8 h 25"/>
                <a:gd name="T58" fmla="*/ 5 w 15"/>
                <a:gd name="T59" fmla="*/ 6 h 25"/>
                <a:gd name="T60" fmla="*/ 5 w 15"/>
                <a:gd name="T61" fmla="*/ 5 h 25"/>
                <a:gd name="T62" fmla="*/ 6 w 15"/>
                <a:gd name="T63" fmla="*/ 2 h 25"/>
                <a:gd name="T64" fmla="*/ 9 w 15"/>
                <a:gd name="T65" fmla="*/ 2 h 25"/>
                <a:gd name="T66" fmla="*/ 12 w 15"/>
                <a:gd name="T67" fmla="*/ 3 h 25"/>
                <a:gd name="T68" fmla="*/ 12 w 15"/>
                <a:gd name="T69" fmla="*/ 6 h 25"/>
                <a:gd name="T70" fmla="*/ 12 w 15"/>
                <a:gd name="T71" fmla="*/ 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5" h="25">
                  <a:moveTo>
                    <a:pt x="9" y="1"/>
                  </a:moveTo>
                  <a:cubicBezTo>
                    <a:pt x="7" y="0"/>
                    <a:pt x="6" y="1"/>
                    <a:pt x="4" y="2"/>
                  </a:cubicBezTo>
                  <a:cubicBezTo>
                    <a:pt x="3" y="3"/>
                    <a:pt x="2" y="4"/>
                    <a:pt x="2" y="5"/>
                  </a:cubicBezTo>
                  <a:cubicBezTo>
                    <a:pt x="2" y="6"/>
                    <a:pt x="2" y="7"/>
                    <a:pt x="2" y="8"/>
                  </a:cubicBezTo>
                  <a:cubicBezTo>
                    <a:pt x="3" y="9"/>
                    <a:pt x="4" y="11"/>
                    <a:pt x="5" y="12"/>
                  </a:cubicBezTo>
                  <a:cubicBezTo>
                    <a:pt x="4" y="13"/>
                    <a:pt x="2" y="14"/>
                    <a:pt x="1" y="15"/>
                  </a:cubicBezTo>
                  <a:cubicBezTo>
                    <a:pt x="0" y="16"/>
                    <a:pt x="0" y="17"/>
                    <a:pt x="0" y="18"/>
                  </a:cubicBezTo>
                  <a:cubicBezTo>
                    <a:pt x="0" y="19"/>
                    <a:pt x="0" y="21"/>
                    <a:pt x="1" y="22"/>
                  </a:cubicBezTo>
                  <a:cubicBezTo>
                    <a:pt x="2" y="24"/>
                    <a:pt x="4" y="24"/>
                    <a:pt x="6" y="25"/>
                  </a:cubicBezTo>
                  <a:cubicBezTo>
                    <a:pt x="8" y="25"/>
                    <a:pt x="10" y="25"/>
                    <a:pt x="11" y="24"/>
                  </a:cubicBezTo>
                  <a:cubicBezTo>
                    <a:pt x="13" y="23"/>
                    <a:pt x="14" y="21"/>
                    <a:pt x="14" y="20"/>
                  </a:cubicBezTo>
                  <a:cubicBezTo>
                    <a:pt x="14" y="18"/>
                    <a:pt x="14" y="17"/>
                    <a:pt x="13" y="16"/>
                  </a:cubicBezTo>
                  <a:cubicBezTo>
                    <a:pt x="12" y="15"/>
                    <a:pt x="11" y="14"/>
                    <a:pt x="9" y="12"/>
                  </a:cubicBezTo>
                  <a:cubicBezTo>
                    <a:pt x="11" y="11"/>
                    <a:pt x="13" y="10"/>
                    <a:pt x="14" y="9"/>
                  </a:cubicBezTo>
                  <a:cubicBezTo>
                    <a:pt x="14" y="8"/>
                    <a:pt x="15" y="7"/>
                    <a:pt x="15" y="7"/>
                  </a:cubicBezTo>
                  <a:cubicBezTo>
                    <a:pt x="15" y="5"/>
                    <a:pt x="15" y="4"/>
                    <a:pt x="14" y="3"/>
                  </a:cubicBezTo>
                  <a:cubicBezTo>
                    <a:pt x="13" y="2"/>
                    <a:pt x="11" y="1"/>
                    <a:pt x="9" y="1"/>
                  </a:cubicBezTo>
                  <a:close/>
                  <a:moveTo>
                    <a:pt x="11" y="19"/>
                  </a:moveTo>
                  <a:cubicBezTo>
                    <a:pt x="11" y="19"/>
                    <a:pt x="11" y="20"/>
                    <a:pt x="11" y="21"/>
                  </a:cubicBezTo>
                  <a:cubicBezTo>
                    <a:pt x="11" y="22"/>
                    <a:pt x="10" y="23"/>
                    <a:pt x="10" y="23"/>
                  </a:cubicBezTo>
                  <a:cubicBezTo>
                    <a:pt x="9" y="24"/>
                    <a:pt x="8" y="24"/>
                    <a:pt x="6" y="24"/>
                  </a:cubicBezTo>
                  <a:cubicBezTo>
                    <a:pt x="5" y="24"/>
                    <a:pt x="4" y="23"/>
                    <a:pt x="3" y="22"/>
                  </a:cubicBezTo>
                  <a:cubicBezTo>
                    <a:pt x="3" y="21"/>
                    <a:pt x="2" y="20"/>
                    <a:pt x="3" y="18"/>
                  </a:cubicBezTo>
                  <a:cubicBezTo>
                    <a:pt x="3" y="17"/>
                    <a:pt x="3" y="16"/>
                    <a:pt x="4" y="15"/>
                  </a:cubicBezTo>
                  <a:cubicBezTo>
                    <a:pt x="4" y="15"/>
                    <a:pt x="5" y="14"/>
                    <a:pt x="6" y="13"/>
                  </a:cubicBezTo>
                  <a:cubicBezTo>
                    <a:pt x="9" y="15"/>
                    <a:pt x="10" y="17"/>
                    <a:pt x="11" y="19"/>
                  </a:cubicBezTo>
                  <a:close/>
                  <a:moveTo>
                    <a:pt x="12" y="8"/>
                  </a:moveTo>
                  <a:cubicBezTo>
                    <a:pt x="11" y="9"/>
                    <a:pt x="10" y="10"/>
                    <a:pt x="8" y="11"/>
                  </a:cubicBezTo>
                  <a:cubicBezTo>
                    <a:pt x="6" y="8"/>
                    <a:pt x="6" y="8"/>
                    <a:pt x="6" y="8"/>
                  </a:cubicBezTo>
                  <a:cubicBezTo>
                    <a:pt x="5" y="8"/>
                    <a:pt x="5" y="7"/>
                    <a:pt x="5" y="6"/>
                  </a:cubicBezTo>
                  <a:cubicBezTo>
                    <a:pt x="5" y="6"/>
                    <a:pt x="4" y="5"/>
                    <a:pt x="5" y="5"/>
                  </a:cubicBezTo>
                  <a:cubicBezTo>
                    <a:pt x="5" y="4"/>
                    <a:pt x="5" y="3"/>
                    <a:pt x="6" y="2"/>
                  </a:cubicBezTo>
                  <a:cubicBezTo>
                    <a:pt x="7" y="2"/>
                    <a:pt x="8" y="2"/>
                    <a:pt x="9" y="2"/>
                  </a:cubicBezTo>
                  <a:cubicBezTo>
                    <a:pt x="10" y="2"/>
                    <a:pt x="11" y="2"/>
                    <a:pt x="12" y="3"/>
                  </a:cubicBezTo>
                  <a:cubicBezTo>
                    <a:pt x="12" y="4"/>
                    <a:pt x="13" y="5"/>
                    <a:pt x="12" y="6"/>
                  </a:cubicBezTo>
                  <a:cubicBezTo>
                    <a:pt x="12" y="7"/>
                    <a:pt x="12" y="8"/>
                    <a:pt x="12"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59" name="iṩlide">
              <a:extLst>
                <a:ext uri="{FF2B5EF4-FFF2-40B4-BE49-F238E27FC236}">
                  <a16:creationId xmlns:a16="http://schemas.microsoft.com/office/drawing/2014/main" id="{EA81D8DE-B9FE-49FC-9EB5-A098D0FA08CD}"/>
                </a:ext>
              </a:extLst>
            </p:cNvPr>
            <p:cNvSpPr/>
            <p:nvPr/>
          </p:nvSpPr>
          <p:spPr bwMode="auto">
            <a:xfrm>
              <a:off x="3717710" y="1622223"/>
              <a:ext cx="37145" cy="60273"/>
            </a:xfrm>
            <a:custGeom>
              <a:avLst/>
              <a:gdLst>
                <a:gd name="T0" fmla="*/ 15 w 16"/>
                <a:gd name="T1" fmla="*/ 16 h 26"/>
                <a:gd name="T2" fmla="*/ 15 w 16"/>
                <a:gd name="T3" fmla="*/ 9 h 26"/>
                <a:gd name="T4" fmla="*/ 12 w 16"/>
                <a:gd name="T5" fmla="*/ 2 h 26"/>
                <a:gd name="T6" fmla="*/ 6 w 16"/>
                <a:gd name="T7" fmla="*/ 1 h 26"/>
                <a:gd name="T8" fmla="*/ 1 w 16"/>
                <a:gd name="T9" fmla="*/ 4 h 26"/>
                <a:gd name="T10" fmla="*/ 0 w 16"/>
                <a:gd name="T11" fmla="*/ 10 h 26"/>
                <a:gd name="T12" fmla="*/ 3 w 16"/>
                <a:gd name="T13" fmla="*/ 15 h 26"/>
                <a:gd name="T14" fmla="*/ 8 w 16"/>
                <a:gd name="T15" fmla="*/ 16 h 26"/>
                <a:gd name="T16" fmla="*/ 12 w 16"/>
                <a:gd name="T17" fmla="*/ 13 h 26"/>
                <a:gd name="T18" fmla="*/ 11 w 16"/>
                <a:gd name="T19" fmla="*/ 19 h 26"/>
                <a:gd name="T20" fmla="*/ 8 w 16"/>
                <a:gd name="T21" fmla="*/ 23 h 26"/>
                <a:gd name="T22" fmla="*/ 4 w 16"/>
                <a:gd name="T23" fmla="*/ 25 h 26"/>
                <a:gd name="T24" fmla="*/ 4 w 16"/>
                <a:gd name="T25" fmla="*/ 26 h 26"/>
                <a:gd name="T26" fmla="*/ 5 w 16"/>
                <a:gd name="T27" fmla="*/ 26 h 26"/>
                <a:gd name="T28" fmla="*/ 11 w 16"/>
                <a:gd name="T29" fmla="*/ 23 h 26"/>
                <a:gd name="T30" fmla="*/ 15 w 16"/>
                <a:gd name="T31" fmla="*/ 16 h 26"/>
                <a:gd name="T32" fmla="*/ 11 w 16"/>
                <a:gd name="T33" fmla="*/ 13 h 26"/>
                <a:gd name="T34" fmla="*/ 9 w 16"/>
                <a:gd name="T35" fmla="*/ 14 h 26"/>
                <a:gd name="T36" fmla="*/ 6 w 16"/>
                <a:gd name="T37" fmla="*/ 13 h 26"/>
                <a:gd name="T38" fmla="*/ 3 w 16"/>
                <a:gd name="T39" fmla="*/ 8 h 26"/>
                <a:gd name="T40" fmla="*/ 3 w 16"/>
                <a:gd name="T41" fmla="*/ 4 h 26"/>
                <a:gd name="T42" fmla="*/ 6 w 16"/>
                <a:gd name="T43" fmla="*/ 2 h 26"/>
                <a:gd name="T44" fmla="*/ 8 w 16"/>
                <a:gd name="T45" fmla="*/ 2 h 26"/>
                <a:gd name="T46" fmla="*/ 11 w 16"/>
                <a:gd name="T47" fmla="*/ 5 h 26"/>
                <a:gd name="T48" fmla="*/ 12 w 16"/>
                <a:gd name="T49" fmla="*/ 8 h 26"/>
                <a:gd name="T50" fmla="*/ 12 w 16"/>
                <a:gd name="T51" fmla="*/ 12 h 26"/>
                <a:gd name="T52" fmla="*/ 11 w 16"/>
                <a:gd name="T53"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 h="26">
                  <a:moveTo>
                    <a:pt x="15" y="16"/>
                  </a:moveTo>
                  <a:cubicBezTo>
                    <a:pt x="16" y="14"/>
                    <a:pt x="16" y="11"/>
                    <a:pt x="15" y="9"/>
                  </a:cubicBezTo>
                  <a:cubicBezTo>
                    <a:pt x="15" y="6"/>
                    <a:pt x="14" y="4"/>
                    <a:pt x="12" y="2"/>
                  </a:cubicBezTo>
                  <a:cubicBezTo>
                    <a:pt x="10" y="1"/>
                    <a:pt x="8" y="0"/>
                    <a:pt x="6" y="1"/>
                  </a:cubicBezTo>
                  <a:cubicBezTo>
                    <a:pt x="4" y="1"/>
                    <a:pt x="2" y="2"/>
                    <a:pt x="1" y="4"/>
                  </a:cubicBezTo>
                  <a:cubicBezTo>
                    <a:pt x="0" y="6"/>
                    <a:pt x="0" y="8"/>
                    <a:pt x="0" y="10"/>
                  </a:cubicBezTo>
                  <a:cubicBezTo>
                    <a:pt x="1" y="12"/>
                    <a:pt x="1" y="14"/>
                    <a:pt x="3" y="15"/>
                  </a:cubicBezTo>
                  <a:cubicBezTo>
                    <a:pt x="4" y="16"/>
                    <a:pt x="6" y="16"/>
                    <a:pt x="8" y="16"/>
                  </a:cubicBezTo>
                  <a:cubicBezTo>
                    <a:pt x="9" y="16"/>
                    <a:pt x="11" y="15"/>
                    <a:pt x="12" y="13"/>
                  </a:cubicBezTo>
                  <a:cubicBezTo>
                    <a:pt x="12" y="15"/>
                    <a:pt x="12" y="17"/>
                    <a:pt x="11" y="19"/>
                  </a:cubicBezTo>
                  <a:cubicBezTo>
                    <a:pt x="10" y="21"/>
                    <a:pt x="9" y="22"/>
                    <a:pt x="8" y="23"/>
                  </a:cubicBezTo>
                  <a:cubicBezTo>
                    <a:pt x="6" y="24"/>
                    <a:pt x="5" y="25"/>
                    <a:pt x="4" y="25"/>
                  </a:cubicBezTo>
                  <a:cubicBezTo>
                    <a:pt x="4" y="26"/>
                    <a:pt x="4" y="26"/>
                    <a:pt x="4" y="26"/>
                  </a:cubicBezTo>
                  <a:cubicBezTo>
                    <a:pt x="5" y="26"/>
                    <a:pt x="5" y="26"/>
                    <a:pt x="5" y="26"/>
                  </a:cubicBezTo>
                  <a:cubicBezTo>
                    <a:pt x="7" y="25"/>
                    <a:pt x="9" y="24"/>
                    <a:pt x="11" y="23"/>
                  </a:cubicBezTo>
                  <a:cubicBezTo>
                    <a:pt x="13" y="21"/>
                    <a:pt x="14" y="19"/>
                    <a:pt x="15" y="16"/>
                  </a:cubicBezTo>
                  <a:close/>
                  <a:moveTo>
                    <a:pt x="11" y="13"/>
                  </a:moveTo>
                  <a:cubicBezTo>
                    <a:pt x="10" y="14"/>
                    <a:pt x="9" y="14"/>
                    <a:pt x="9" y="14"/>
                  </a:cubicBezTo>
                  <a:cubicBezTo>
                    <a:pt x="8" y="14"/>
                    <a:pt x="7" y="14"/>
                    <a:pt x="6" y="13"/>
                  </a:cubicBezTo>
                  <a:cubicBezTo>
                    <a:pt x="4" y="12"/>
                    <a:pt x="3" y="10"/>
                    <a:pt x="3" y="8"/>
                  </a:cubicBezTo>
                  <a:cubicBezTo>
                    <a:pt x="3" y="6"/>
                    <a:pt x="3" y="5"/>
                    <a:pt x="3" y="4"/>
                  </a:cubicBezTo>
                  <a:cubicBezTo>
                    <a:pt x="4" y="3"/>
                    <a:pt x="5" y="2"/>
                    <a:pt x="6" y="2"/>
                  </a:cubicBezTo>
                  <a:cubicBezTo>
                    <a:pt x="7" y="2"/>
                    <a:pt x="8" y="2"/>
                    <a:pt x="8" y="2"/>
                  </a:cubicBezTo>
                  <a:cubicBezTo>
                    <a:pt x="9" y="3"/>
                    <a:pt x="10" y="4"/>
                    <a:pt x="11" y="5"/>
                  </a:cubicBezTo>
                  <a:cubicBezTo>
                    <a:pt x="11" y="6"/>
                    <a:pt x="12" y="7"/>
                    <a:pt x="12" y="8"/>
                  </a:cubicBezTo>
                  <a:cubicBezTo>
                    <a:pt x="12" y="9"/>
                    <a:pt x="12" y="10"/>
                    <a:pt x="12" y="12"/>
                  </a:cubicBezTo>
                  <a:cubicBezTo>
                    <a:pt x="12" y="13"/>
                    <a:pt x="11" y="13"/>
                    <a:pt x="11"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60" name="îs1ïde">
              <a:extLst>
                <a:ext uri="{FF2B5EF4-FFF2-40B4-BE49-F238E27FC236}">
                  <a16:creationId xmlns:a16="http://schemas.microsoft.com/office/drawing/2014/main" id="{788C296D-F696-4511-AAC8-C43522309F8B}"/>
                </a:ext>
              </a:extLst>
            </p:cNvPr>
            <p:cNvSpPr/>
            <p:nvPr/>
          </p:nvSpPr>
          <p:spPr bwMode="auto">
            <a:xfrm>
              <a:off x="3782188" y="1613112"/>
              <a:ext cx="32239" cy="57470"/>
            </a:xfrm>
            <a:custGeom>
              <a:avLst/>
              <a:gdLst>
                <a:gd name="T0" fmla="*/ 11 w 14"/>
                <a:gd name="T1" fmla="*/ 24 h 25"/>
                <a:gd name="T2" fmla="*/ 14 w 14"/>
                <a:gd name="T3" fmla="*/ 0 h 25"/>
                <a:gd name="T4" fmla="*/ 14 w 14"/>
                <a:gd name="T5" fmla="*/ 0 h 25"/>
                <a:gd name="T6" fmla="*/ 1 w 14"/>
                <a:gd name="T7" fmla="*/ 2 h 25"/>
                <a:gd name="T8" fmla="*/ 0 w 14"/>
                <a:gd name="T9" fmla="*/ 8 h 25"/>
                <a:gd name="T10" fmla="*/ 0 w 14"/>
                <a:gd name="T11" fmla="*/ 8 h 25"/>
                <a:gd name="T12" fmla="*/ 2 w 14"/>
                <a:gd name="T13" fmla="*/ 5 h 25"/>
                <a:gd name="T14" fmla="*/ 5 w 14"/>
                <a:gd name="T15" fmla="*/ 4 h 25"/>
                <a:gd name="T16" fmla="*/ 12 w 14"/>
                <a:gd name="T17" fmla="*/ 3 h 25"/>
                <a:gd name="T18" fmla="*/ 9 w 14"/>
                <a:gd name="T19" fmla="*/ 25 h 25"/>
                <a:gd name="T20" fmla="*/ 11 w 14"/>
                <a:gd name="T21" fmla="*/ 2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 h="25">
                  <a:moveTo>
                    <a:pt x="11" y="24"/>
                  </a:moveTo>
                  <a:cubicBezTo>
                    <a:pt x="14" y="0"/>
                    <a:pt x="14" y="0"/>
                    <a:pt x="14" y="0"/>
                  </a:cubicBezTo>
                  <a:cubicBezTo>
                    <a:pt x="14" y="0"/>
                    <a:pt x="14" y="0"/>
                    <a:pt x="14" y="0"/>
                  </a:cubicBezTo>
                  <a:cubicBezTo>
                    <a:pt x="1" y="2"/>
                    <a:pt x="1" y="2"/>
                    <a:pt x="1" y="2"/>
                  </a:cubicBezTo>
                  <a:cubicBezTo>
                    <a:pt x="0" y="8"/>
                    <a:pt x="0" y="8"/>
                    <a:pt x="0" y="8"/>
                  </a:cubicBezTo>
                  <a:cubicBezTo>
                    <a:pt x="0" y="8"/>
                    <a:pt x="0" y="8"/>
                    <a:pt x="0" y="8"/>
                  </a:cubicBezTo>
                  <a:cubicBezTo>
                    <a:pt x="1" y="7"/>
                    <a:pt x="1" y="6"/>
                    <a:pt x="2" y="5"/>
                  </a:cubicBezTo>
                  <a:cubicBezTo>
                    <a:pt x="3" y="5"/>
                    <a:pt x="4" y="4"/>
                    <a:pt x="5" y="4"/>
                  </a:cubicBezTo>
                  <a:cubicBezTo>
                    <a:pt x="12" y="3"/>
                    <a:pt x="12" y="3"/>
                    <a:pt x="12" y="3"/>
                  </a:cubicBezTo>
                  <a:cubicBezTo>
                    <a:pt x="9" y="25"/>
                    <a:pt x="9" y="25"/>
                    <a:pt x="9" y="25"/>
                  </a:cubicBezTo>
                  <a:lnTo>
                    <a:pt x="11"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61" name="i$ľïḑe">
              <a:extLst>
                <a:ext uri="{FF2B5EF4-FFF2-40B4-BE49-F238E27FC236}">
                  <a16:creationId xmlns:a16="http://schemas.microsoft.com/office/drawing/2014/main" id="{7DDE60B1-D100-48B5-AEC3-C1A26AFC23D2}"/>
                </a:ext>
              </a:extLst>
            </p:cNvPr>
            <p:cNvSpPr/>
            <p:nvPr/>
          </p:nvSpPr>
          <p:spPr bwMode="auto">
            <a:xfrm>
              <a:off x="3349063" y="1294926"/>
              <a:ext cx="34342" cy="23128"/>
            </a:xfrm>
            <a:custGeom>
              <a:avLst/>
              <a:gdLst>
                <a:gd name="T0" fmla="*/ 8 w 15"/>
                <a:gd name="T1" fmla="*/ 7 h 10"/>
                <a:gd name="T2" fmla="*/ 12 w 15"/>
                <a:gd name="T3" fmla="*/ 10 h 10"/>
                <a:gd name="T4" fmla="*/ 14 w 15"/>
                <a:gd name="T5" fmla="*/ 3 h 10"/>
                <a:gd name="T6" fmla="*/ 10 w 15"/>
                <a:gd name="T7" fmla="*/ 0 h 10"/>
                <a:gd name="T8" fmla="*/ 0 w 15"/>
                <a:gd name="T9" fmla="*/ 2 h 10"/>
                <a:gd name="T10" fmla="*/ 8 w 15"/>
                <a:gd name="T11" fmla="*/ 7 h 10"/>
              </a:gdLst>
              <a:ahLst/>
              <a:cxnLst>
                <a:cxn ang="0">
                  <a:pos x="T0" y="T1"/>
                </a:cxn>
                <a:cxn ang="0">
                  <a:pos x="T2" y="T3"/>
                </a:cxn>
                <a:cxn ang="0">
                  <a:pos x="T4" y="T5"/>
                </a:cxn>
                <a:cxn ang="0">
                  <a:pos x="T6" y="T7"/>
                </a:cxn>
                <a:cxn ang="0">
                  <a:pos x="T8" y="T9"/>
                </a:cxn>
                <a:cxn ang="0">
                  <a:pos x="T10" y="T11"/>
                </a:cxn>
              </a:cxnLst>
              <a:rect l="0" t="0" r="r" b="b"/>
              <a:pathLst>
                <a:path w="15" h="10">
                  <a:moveTo>
                    <a:pt x="8" y="7"/>
                  </a:moveTo>
                  <a:cubicBezTo>
                    <a:pt x="12" y="10"/>
                    <a:pt x="12" y="10"/>
                    <a:pt x="12" y="10"/>
                  </a:cubicBezTo>
                  <a:cubicBezTo>
                    <a:pt x="12" y="7"/>
                    <a:pt x="15" y="5"/>
                    <a:pt x="14" y="3"/>
                  </a:cubicBezTo>
                  <a:cubicBezTo>
                    <a:pt x="10" y="0"/>
                    <a:pt x="10" y="0"/>
                    <a:pt x="10" y="0"/>
                  </a:cubicBezTo>
                  <a:cubicBezTo>
                    <a:pt x="7" y="0"/>
                    <a:pt x="3" y="0"/>
                    <a:pt x="0" y="2"/>
                  </a:cubicBezTo>
                  <a:cubicBezTo>
                    <a:pt x="1" y="4"/>
                    <a:pt x="4" y="8"/>
                    <a:pt x="8"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62" name="iŝļíḍè">
              <a:extLst>
                <a:ext uri="{FF2B5EF4-FFF2-40B4-BE49-F238E27FC236}">
                  <a16:creationId xmlns:a16="http://schemas.microsoft.com/office/drawing/2014/main" id="{C14611D3-878E-4AC6-9A85-C7BC4C1045CF}"/>
                </a:ext>
              </a:extLst>
            </p:cNvPr>
            <p:cNvSpPr/>
            <p:nvPr/>
          </p:nvSpPr>
          <p:spPr bwMode="auto">
            <a:xfrm>
              <a:off x="3378499" y="1327165"/>
              <a:ext cx="27333" cy="18923"/>
            </a:xfrm>
            <a:custGeom>
              <a:avLst/>
              <a:gdLst>
                <a:gd name="T0" fmla="*/ 7 w 12"/>
                <a:gd name="T1" fmla="*/ 7 h 8"/>
                <a:gd name="T2" fmla="*/ 9 w 12"/>
                <a:gd name="T3" fmla="*/ 8 h 8"/>
                <a:gd name="T4" fmla="*/ 12 w 12"/>
                <a:gd name="T5" fmla="*/ 6 h 8"/>
                <a:gd name="T6" fmla="*/ 11 w 12"/>
                <a:gd name="T7" fmla="*/ 2 h 8"/>
                <a:gd name="T8" fmla="*/ 8 w 12"/>
                <a:gd name="T9" fmla="*/ 0 h 8"/>
                <a:gd name="T10" fmla="*/ 0 w 12"/>
                <a:gd name="T11" fmla="*/ 3 h 8"/>
                <a:gd name="T12" fmla="*/ 7 w 12"/>
                <a:gd name="T13" fmla="*/ 7 h 8"/>
              </a:gdLst>
              <a:ahLst/>
              <a:cxnLst>
                <a:cxn ang="0">
                  <a:pos x="T0" y="T1"/>
                </a:cxn>
                <a:cxn ang="0">
                  <a:pos x="T2" y="T3"/>
                </a:cxn>
                <a:cxn ang="0">
                  <a:pos x="T4" y="T5"/>
                </a:cxn>
                <a:cxn ang="0">
                  <a:pos x="T6" y="T7"/>
                </a:cxn>
                <a:cxn ang="0">
                  <a:pos x="T8" y="T9"/>
                </a:cxn>
                <a:cxn ang="0">
                  <a:pos x="T10" y="T11"/>
                </a:cxn>
                <a:cxn ang="0">
                  <a:pos x="T12" y="T13"/>
                </a:cxn>
              </a:cxnLst>
              <a:rect l="0" t="0" r="r" b="b"/>
              <a:pathLst>
                <a:path w="12" h="8">
                  <a:moveTo>
                    <a:pt x="7" y="7"/>
                  </a:moveTo>
                  <a:cubicBezTo>
                    <a:pt x="9" y="8"/>
                    <a:pt x="9" y="8"/>
                    <a:pt x="9" y="8"/>
                  </a:cubicBezTo>
                  <a:cubicBezTo>
                    <a:pt x="10" y="8"/>
                    <a:pt x="11" y="6"/>
                    <a:pt x="12" y="6"/>
                  </a:cubicBezTo>
                  <a:cubicBezTo>
                    <a:pt x="12" y="4"/>
                    <a:pt x="11" y="2"/>
                    <a:pt x="11" y="2"/>
                  </a:cubicBezTo>
                  <a:cubicBezTo>
                    <a:pt x="11" y="0"/>
                    <a:pt x="9" y="1"/>
                    <a:pt x="8" y="0"/>
                  </a:cubicBezTo>
                  <a:cubicBezTo>
                    <a:pt x="5" y="1"/>
                    <a:pt x="1" y="0"/>
                    <a:pt x="0" y="3"/>
                  </a:cubicBezTo>
                  <a:cubicBezTo>
                    <a:pt x="2" y="5"/>
                    <a:pt x="5" y="6"/>
                    <a:pt x="7"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63" name="íṩḻîḋê">
              <a:extLst>
                <a:ext uri="{FF2B5EF4-FFF2-40B4-BE49-F238E27FC236}">
                  <a16:creationId xmlns:a16="http://schemas.microsoft.com/office/drawing/2014/main" id="{6A683175-CB35-426F-9ED0-04196D094C13}"/>
                </a:ext>
              </a:extLst>
            </p:cNvPr>
            <p:cNvSpPr/>
            <p:nvPr/>
          </p:nvSpPr>
          <p:spPr bwMode="auto">
            <a:xfrm>
              <a:off x="3394618" y="1244465"/>
              <a:ext cx="100922" cy="166101"/>
            </a:xfrm>
            <a:custGeom>
              <a:avLst/>
              <a:gdLst>
                <a:gd name="T0" fmla="*/ 9 w 44"/>
                <a:gd name="T1" fmla="*/ 32 h 72"/>
                <a:gd name="T2" fmla="*/ 12 w 44"/>
                <a:gd name="T3" fmla="*/ 31 h 72"/>
                <a:gd name="T4" fmla="*/ 15 w 44"/>
                <a:gd name="T5" fmla="*/ 33 h 72"/>
                <a:gd name="T6" fmla="*/ 13 w 44"/>
                <a:gd name="T7" fmla="*/ 44 h 72"/>
                <a:gd name="T8" fmla="*/ 8 w 44"/>
                <a:gd name="T9" fmla="*/ 41 h 72"/>
                <a:gd name="T10" fmla="*/ 14 w 44"/>
                <a:gd name="T11" fmla="*/ 68 h 72"/>
                <a:gd name="T12" fmla="*/ 26 w 44"/>
                <a:gd name="T13" fmla="*/ 72 h 72"/>
                <a:gd name="T14" fmla="*/ 27 w 44"/>
                <a:gd name="T15" fmla="*/ 69 h 72"/>
                <a:gd name="T16" fmla="*/ 15 w 44"/>
                <a:gd name="T17" fmla="*/ 52 h 72"/>
                <a:gd name="T18" fmla="*/ 21 w 44"/>
                <a:gd name="T19" fmla="*/ 49 h 72"/>
                <a:gd name="T20" fmla="*/ 21 w 44"/>
                <a:gd name="T21" fmla="*/ 40 h 72"/>
                <a:gd name="T22" fmla="*/ 26 w 44"/>
                <a:gd name="T23" fmla="*/ 45 h 72"/>
                <a:gd name="T24" fmla="*/ 19 w 44"/>
                <a:gd name="T25" fmla="*/ 31 h 72"/>
                <a:gd name="T26" fmla="*/ 19 w 44"/>
                <a:gd name="T27" fmla="*/ 21 h 72"/>
                <a:gd name="T28" fmla="*/ 30 w 44"/>
                <a:gd name="T29" fmla="*/ 30 h 72"/>
                <a:gd name="T30" fmla="*/ 26 w 44"/>
                <a:gd name="T31" fmla="*/ 19 h 72"/>
                <a:gd name="T32" fmla="*/ 29 w 44"/>
                <a:gd name="T33" fmla="*/ 16 h 72"/>
                <a:gd name="T34" fmla="*/ 43 w 44"/>
                <a:gd name="T35" fmla="*/ 28 h 72"/>
                <a:gd name="T36" fmla="*/ 29 w 44"/>
                <a:gd name="T37" fmla="*/ 8 h 72"/>
                <a:gd name="T38" fmla="*/ 24 w 44"/>
                <a:gd name="T39" fmla="*/ 6 h 72"/>
                <a:gd name="T40" fmla="*/ 24 w 44"/>
                <a:gd name="T41" fmla="*/ 13 h 72"/>
                <a:gd name="T42" fmla="*/ 17 w 44"/>
                <a:gd name="T43" fmla="*/ 11 h 72"/>
                <a:gd name="T44" fmla="*/ 16 w 44"/>
                <a:gd name="T45" fmla="*/ 0 h 72"/>
                <a:gd name="T46" fmla="*/ 14 w 44"/>
                <a:gd name="T47" fmla="*/ 6 h 72"/>
                <a:gd name="T48" fmla="*/ 9 w 44"/>
                <a:gd name="T49" fmla="*/ 8 h 72"/>
                <a:gd name="T50" fmla="*/ 16 w 44"/>
                <a:gd name="T51" fmla="*/ 16 h 72"/>
                <a:gd name="T52" fmla="*/ 16 w 44"/>
                <a:gd name="T53" fmla="*/ 25 h 72"/>
                <a:gd name="T54" fmla="*/ 11 w 44"/>
                <a:gd name="T55" fmla="*/ 20 h 72"/>
                <a:gd name="T56" fmla="*/ 0 w 44"/>
                <a:gd name="T57" fmla="*/ 19 h 72"/>
                <a:gd name="T58" fmla="*/ 9 w 44"/>
                <a:gd name="T59" fmla="*/ 28 h 72"/>
                <a:gd name="T60" fmla="*/ 9 w 44"/>
                <a:gd name="T61" fmla="*/ 3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4" h="72">
                  <a:moveTo>
                    <a:pt x="9" y="32"/>
                  </a:moveTo>
                  <a:cubicBezTo>
                    <a:pt x="10" y="33"/>
                    <a:pt x="11" y="32"/>
                    <a:pt x="12" y="31"/>
                  </a:cubicBezTo>
                  <a:cubicBezTo>
                    <a:pt x="15" y="33"/>
                    <a:pt x="15" y="33"/>
                    <a:pt x="15" y="33"/>
                  </a:cubicBezTo>
                  <a:cubicBezTo>
                    <a:pt x="16" y="37"/>
                    <a:pt x="15" y="41"/>
                    <a:pt x="13" y="44"/>
                  </a:cubicBezTo>
                  <a:cubicBezTo>
                    <a:pt x="11" y="46"/>
                    <a:pt x="10" y="42"/>
                    <a:pt x="8" y="41"/>
                  </a:cubicBezTo>
                  <a:cubicBezTo>
                    <a:pt x="10" y="50"/>
                    <a:pt x="15" y="60"/>
                    <a:pt x="14" y="68"/>
                  </a:cubicBezTo>
                  <a:cubicBezTo>
                    <a:pt x="20" y="72"/>
                    <a:pt x="24" y="72"/>
                    <a:pt x="26" y="72"/>
                  </a:cubicBezTo>
                  <a:cubicBezTo>
                    <a:pt x="27" y="69"/>
                    <a:pt x="27" y="69"/>
                    <a:pt x="27" y="69"/>
                  </a:cubicBezTo>
                  <a:cubicBezTo>
                    <a:pt x="19" y="64"/>
                    <a:pt x="16" y="54"/>
                    <a:pt x="15" y="52"/>
                  </a:cubicBezTo>
                  <a:cubicBezTo>
                    <a:pt x="21" y="49"/>
                    <a:pt x="21" y="49"/>
                    <a:pt x="21" y="49"/>
                  </a:cubicBezTo>
                  <a:cubicBezTo>
                    <a:pt x="21" y="46"/>
                    <a:pt x="20" y="41"/>
                    <a:pt x="21" y="40"/>
                  </a:cubicBezTo>
                  <a:cubicBezTo>
                    <a:pt x="24" y="41"/>
                    <a:pt x="25" y="43"/>
                    <a:pt x="26" y="45"/>
                  </a:cubicBezTo>
                  <a:cubicBezTo>
                    <a:pt x="33" y="42"/>
                    <a:pt x="22" y="36"/>
                    <a:pt x="19" y="31"/>
                  </a:cubicBezTo>
                  <a:cubicBezTo>
                    <a:pt x="19" y="27"/>
                    <a:pt x="19" y="24"/>
                    <a:pt x="19" y="21"/>
                  </a:cubicBezTo>
                  <a:cubicBezTo>
                    <a:pt x="23" y="22"/>
                    <a:pt x="27" y="27"/>
                    <a:pt x="30" y="30"/>
                  </a:cubicBezTo>
                  <a:cubicBezTo>
                    <a:pt x="33" y="27"/>
                    <a:pt x="27" y="23"/>
                    <a:pt x="26" y="19"/>
                  </a:cubicBezTo>
                  <a:cubicBezTo>
                    <a:pt x="25" y="17"/>
                    <a:pt x="27" y="17"/>
                    <a:pt x="29" y="16"/>
                  </a:cubicBezTo>
                  <a:cubicBezTo>
                    <a:pt x="43" y="28"/>
                    <a:pt x="43" y="28"/>
                    <a:pt x="43" y="28"/>
                  </a:cubicBezTo>
                  <a:cubicBezTo>
                    <a:pt x="44" y="21"/>
                    <a:pt x="34" y="15"/>
                    <a:pt x="29" y="8"/>
                  </a:cubicBezTo>
                  <a:cubicBezTo>
                    <a:pt x="30" y="6"/>
                    <a:pt x="29" y="4"/>
                    <a:pt x="24" y="6"/>
                  </a:cubicBezTo>
                  <a:cubicBezTo>
                    <a:pt x="22" y="6"/>
                    <a:pt x="19" y="7"/>
                    <a:pt x="24" y="13"/>
                  </a:cubicBezTo>
                  <a:cubicBezTo>
                    <a:pt x="21" y="17"/>
                    <a:pt x="19" y="12"/>
                    <a:pt x="17" y="11"/>
                  </a:cubicBezTo>
                  <a:cubicBezTo>
                    <a:pt x="18" y="6"/>
                    <a:pt x="20" y="1"/>
                    <a:pt x="16" y="0"/>
                  </a:cubicBezTo>
                  <a:cubicBezTo>
                    <a:pt x="16" y="2"/>
                    <a:pt x="16" y="4"/>
                    <a:pt x="14" y="6"/>
                  </a:cubicBezTo>
                  <a:cubicBezTo>
                    <a:pt x="9" y="8"/>
                    <a:pt x="9" y="8"/>
                    <a:pt x="9" y="8"/>
                  </a:cubicBezTo>
                  <a:cubicBezTo>
                    <a:pt x="9" y="10"/>
                    <a:pt x="14" y="13"/>
                    <a:pt x="16" y="16"/>
                  </a:cubicBezTo>
                  <a:cubicBezTo>
                    <a:pt x="17" y="20"/>
                    <a:pt x="16" y="23"/>
                    <a:pt x="16" y="25"/>
                  </a:cubicBezTo>
                  <a:cubicBezTo>
                    <a:pt x="12" y="27"/>
                    <a:pt x="13" y="22"/>
                    <a:pt x="11" y="20"/>
                  </a:cubicBezTo>
                  <a:cubicBezTo>
                    <a:pt x="7" y="17"/>
                    <a:pt x="2" y="18"/>
                    <a:pt x="0" y="19"/>
                  </a:cubicBezTo>
                  <a:cubicBezTo>
                    <a:pt x="9" y="28"/>
                    <a:pt x="9" y="28"/>
                    <a:pt x="9" y="28"/>
                  </a:cubicBezTo>
                  <a:cubicBezTo>
                    <a:pt x="9" y="29"/>
                    <a:pt x="6" y="32"/>
                    <a:pt x="9"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64" name="íṡľiḑê">
              <a:extLst>
                <a:ext uri="{FF2B5EF4-FFF2-40B4-BE49-F238E27FC236}">
                  <a16:creationId xmlns:a16="http://schemas.microsoft.com/office/drawing/2014/main" id="{1B3D038D-05D3-44A1-88E2-4ED7F61C7335}"/>
                </a:ext>
              </a:extLst>
            </p:cNvPr>
            <p:cNvSpPr/>
            <p:nvPr/>
          </p:nvSpPr>
          <p:spPr bwMode="auto">
            <a:xfrm>
              <a:off x="3589455" y="1092381"/>
              <a:ext cx="30137" cy="30137"/>
            </a:xfrm>
            <a:custGeom>
              <a:avLst/>
              <a:gdLst>
                <a:gd name="T0" fmla="*/ 2 w 13"/>
                <a:gd name="T1" fmla="*/ 13 h 13"/>
                <a:gd name="T2" fmla="*/ 9 w 13"/>
                <a:gd name="T3" fmla="*/ 13 h 13"/>
                <a:gd name="T4" fmla="*/ 3 w 13"/>
                <a:gd name="T5" fmla="*/ 0 h 13"/>
                <a:gd name="T6" fmla="*/ 2 w 13"/>
                <a:gd name="T7" fmla="*/ 8 h 13"/>
                <a:gd name="T8" fmla="*/ 2 w 13"/>
                <a:gd name="T9" fmla="*/ 13 h 13"/>
              </a:gdLst>
              <a:ahLst/>
              <a:cxnLst>
                <a:cxn ang="0">
                  <a:pos x="T0" y="T1"/>
                </a:cxn>
                <a:cxn ang="0">
                  <a:pos x="T2" y="T3"/>
                </a:cxn>
                <a:cxn ang="0">
                  <a:pos x="T4" y="T5"/>
                </a:cxn>
                <a:cxn ang="0">
                  <a:pos x="T6" y="T7"/>
                </a:cxn>
                <a:cxn ang="0">
                  <a:pos x="T8" y="T9"/>
                </a:cxn>
              </a:cxnLst>
              <a:rect l="0" t="0" r="r" b="b"/>
              <a:pathLst>
                <a:path w="13" h="13">
                  <a:moveTo>
                    <a:pt x="2" y="13"/>
                  </a:moveTo>
                  <a:cubicBezTo>
                    <a:pt x="4" y="13"/>
                    <a:pt x="6" y="13"/>
                    <a:pt x="9" y="13"/>
                  </a:cubicBezTo>
                  <a:cubicBezTo>
                    <a:pt x="13" y="8"/>
                    <a:pt x="6" y="3"/>
                    <a:pt x="3" y="0"/>
                  </a:cubicBezTo>
                  <a:cubicBezTo>
                    <a:pt x="0" y="1"/>
                    <a:pt x="2" y="6"/>
                    <a:pt x="2" y="8"/>
                  </a:cubicBezTo>
                  <a:cubicBezTo>
                    <a:pt x="2" y="9"/>
                    <a:pt x="1" y="11"/>
                    <a:pt x="2"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65" name="iṥļiḓe">
              <a:extLst>
                <a:ext uri="{FF2B5EF4-FFF2-40B4-BE49-F238E27FC236}">
                  <a16:creationId xmlns:a16="http://schemas.microsoft.com/office/drawing/2014/main" id="{6C448F0E-44C6-45D5-93E8-5D4387E13383}"/>
                </a:ext>
              </a:extLst>
            </p:cNvPr>
            <p:cNvSpPr/>
            <p:nvPr/>
          </p:nvSpPr>
          <p:spPr bwMode="auto">
            <a:xfrm>
              <a:off x="3578241" y="1138637"/>
              <a:ext cx="18222" cy="25231"/>
            </a:xfrm>
            <a:custGeom>
              <a:avLst/>
              <a:gdLst>
                <a:gd name="T0" fmla="*/ 2 w 8"/>
                <a:gd name="T1" fmla="*/ 11 h 11"/>
                <a:gd name="T2" fmla="*/ 8 w 8"/>
                <a:gd name="T3" fmla="*/ 9 h 11"/>
                <a:gd name="T4" fmla="*/ 7 w 8"/>
                <a:gd name="T5" fmla="*/ 4 h 11"/>
                <a:gd name="T6" fmla="*/ 3 w 8"/>
                <a:gd name="T7" fmla="*/ 0 h 11"/>
                <a:gd name="T8" fmla="*/ 1 w 8"/>
                <a:gd name="T9" fmla="*/ 5 h 11"/>
                <a:gd name="T10" fmla="*/ 2 w 8"/>
                <a:gd name="T11" fmla="*/ 11 h 11"/>
              </a:gdLst>
              <a:ahLst/>
              <a:cxnLst>
                <a:cxn ang="0">
                  <a:pos x="T0" y="T1"/>
                </a:cxn>
                <a:cxn ang="0">
                  <a:pos x="T2" y="T3"/>
                </a:cxn>
                <a:cxn ang="0">
                  <a:pos x="T4" y="T5"/>
                </a:cxn>
                <a:cxn ang="0">
                  <a:pos x="T6" y="T7"/>
                </a:cxn>
                <a:cxn ang="0">
                  <a:pos x="T8" y="T9"/>
                </a:cxn>
                <a:cxn ang="0">
                  <a:pos x="T10" y="T11"/>
                </a:cxn>
              </a:cxnLst>
              <a:rect l="0" t="0" r="r" b="b"/>
              <a:pathLst>
                <a:path w="8" h="11">
                  <a:moveTo>
                    <a:pt x="2" y="11"/>
                  </a:moveTo>
                  <a:cubicBezTo>
                    <a:pt x="4" y="11"/>
                    <a:pt x="6" y="10"/>
                    <a:pt x="8" y="9"/>
                  </a:cubicBezTo>
                  <a:cubicBezTo>
                    <a:pt x="8" y="7"/>
                    <a:pt x="8" y="6"/>
                    <a:pt x="7" y="4"/>
                  </a:cubicBezTo>
                  <a:cubicBezTo>
                    <a:pt x="6" y="3"/>
                    <a:pt x="5" y="1"/>
                    <a:pt x="3" y="0"/>
                  </a:cubicBezTo>
                  <a:cubicBezTo>
                    <a:pt x="3" y="0"/>
                    <a:pt x="0" y="1"/>
                    <a:pt x="1" y="5"/>
                  </a:cubicBezTo>
                  <a:cubicBezTo>
                    <a:pt x="2" y="8"/>
                    <a:pt x="2" y="9"/>
                    <a:pt x="2"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66" name="iŝ1îḋé">
              <a:extLst>
                <a:ext uri="{FF2B5EF4-FFF2-40B4-BE49-F238E27FC236}">
                  <a16:creationId xmlns:a16="http://schemas.microsoft.com/office/drawing/2014/main" id="{DB4F713C-D36B-413C-83FB-156840C12ACB}"/>
                </a:ext>
              </a:extLst>
            </p:cNvPr>
            <p:cNvSpPr/>
            <p:nvPr/>
          </p:nvSpPr>
          <p:spPr bwMode="auto">
            <a:xfrm>
              <a:off x="3628702" y="1117611"/>
              <a:ext cx="41350" cy="39248"/>
            </a:xfrm>
            <a:custGeom>
              <a:avLst/>
              <a:gdLst>
                <a:gd name="T0" fmla="*/ 5 w 18"/>
                <a:gd name="T1" fmla="*/ 11 h 17"/>
                <a:gd name="T2" fmla="*/ 7 w 18"/>
                <a:gd name="T3" fmla="*/ 11 h 17"/>
                <a:gd name="T4" fmla="*/ 7 w 18"/>
                <a:gd name="T5" fmla="*/ 17 h 17"/>
                <a:gd name="T6" fmla="*/ 8 w 18"/>
                <a:gd name="T7" fmla="*/ 17 h 17"/>
                <a:gd name="T8" fmla="*/ 12 w 18"/>
                <a:gd name="T9" fmla="*/ 14 h 17"/>
                <a:gd name="T10" fmla="*/ 13 w 18"/>
                <a:gd name="T11" fmla="*/ 12 h 17"/>
                <a:gd name="T12" fmla="*/ 17 w 18"/>
                <a:gd name="T13" fmla="*/ 7 h 17"/>
                <a:gd name="T14" fmla="*/ 13 w 18"/>
                <a:gd name="T15" fmla="*/ 0 h 17"/>
                <a:gd name="T16" fmla="*/ 2 w 18"/>
                <a:gd name="T17" fmla="*/ 3 h 17"/>
                <a:gd name="T18" fmla="*/ 5 w 18"/>
                <a:gd name="T19" fmla="*/ 11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 h="17">
                  <a:moveTo>
                    <a:pt x="5" y="11"/>
                  </a:moveTo>
                  <a:cubicBezTo>
                    <a:pt x="7" y="11"/>
                    <a:pt x="7" y="11"/>
                    <a:pt x="7" y="11"/>
                  </a:cubicBezTo>
                  <a:cubicBezTo>
                    <a:pt x="7" y="13"/>
                    <a:pt x="7" y="15"/>
                    <a:pt x="7" y="17"/>
                  </a:cubicBezTo>
                  <a:cubicBezTo>
                    <a:pt x="8" y="17"/>
                    <a:pt x="8" y="17"/>
                    <a:pt x="8" y="17"/>
                  </a:cubicBezTo>
                  <a:cubicBezTo>
                    <a:pt x="9" y="15"/>
                    <a:pt x="11" y="15"/>
                    <a:pt x="12" y="14"/>
                  </a:cubicBezTo>
                  <a:cubicBezTo>
                    <a:pt x="13" y="12"/>
                    <a:pt x="13" y="12"/>
                    <a:pt x="13" y="12"/>
                  </a:cubicBezTo>
                  <a:cubicBezTo>
                    <a:pt x="17" y="7"/>
                    <a:pt x="17" y="7"/>
                    <a:pt x="17" y="7"/>
                  </a:cubicBezTo>
                  <a:cubicBezTo>
                    <a:pt x="18" y="5"/>
                    <a:pt x="17" y="2"/>
                    <a:pt x="13" y="0"/>
                  </a:cubicBezTo>
                  <a:cubicBezTo>
                    <a:pt x="10" y="1"/>
                    <a:pt x="7" y="2"/>
                    <a:pt x="2" y="3"/>
                  </a:cubicBezTo>
                  <a:cubicBezTo>
                    <a:pt x="0" y="7"/>
                    <a:pt x="3" y="10"/>
                    <a:pt x="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67" name="iṩḷiḓè">
              <a:extLst>
                <a:ext uri="{FF2B5EF4-FFF2-40B4-BE49-F238E27FC236}">
                  <a16:creationId xmlns:a16="http://schemas.microsoft.com/office/drawing/2014/main" id="{4EEFD242-E879-4A10-B43C-8ECE667BAB45}"/>
                </a:ext>
              </a:extLst>
            </p:cNvPr>
            <p:cNvSpPr/>
            <p:nvPr/>
          </p:nvSpPr>
          <p:spPr bwMode="auto">
            <a:xfrm>
              <a:off x="3628702" y="1154756"/>
              <a:ext cx="38547" cy="29436"/>
            </a:xfrm>
            <a:custGeom>
              <a:avLst/>
              <a:gdLst>
                <a:gd name="T0" fmla="*/ 6 w 17"/>
                <a:gd name="T1" fmla="*/ 13 h 13"/>
                <a:gd name="T2" fmla="*/ 15 w 17"/>
                <a:gd name="T3" fmla="*/ 4 h 13"/>
                <a:gd name="T4" fmla="*/ 16 w 17"/>
                <a:gd name="T5" fmla="*/ 0 h 13"/>
                <a:gd name="T6" fmla="*/ 1 w 17"/>
                <a:gd name="T7" fmla="*/ 5 h 13"/>
                <a:gd name="T8" fmla="*/ 6 w 17"/>
                <a:gd name="T9" fmla="*/ 13 h 13"/>
              </a:gdLst>
              <a:ahLst/>
              <a:cxnLst>
                <a:cxn ang="0">
                  <a:pos x="T0" y="T1"/>
                </a:cxn>
                <a:cxn ang="0">
                  <a:pos x="T2" y="T3"/>
                </a:cxn>
                <a:cxn ang="0">
                  <a:pos x="T4" y="T5"/>
                </a:cxn>
                <a:cxn ang="0">
                  <a:pos x="T6" y="T7"/>
                </a:cxn>
                <a:cxn ang="0">
                  <a:pos x="T8" y="T9"/>
                </a:cxn>
              </a:cxnLst>
              <a:rect l="0" t="0" r="r" b="b"/>
              <a:pathLst>
                <a:path w="17" h="13">
                  <a:moveTo>
                    <a:pt x="6" y="13"/>
                  </a:moveTo>
                  <a:cubicBezTo>
                    <a:pt x="9" y="10"/>
                    <a:pt x="13" y="8"/>
                    <a:pt x="15" y="4"/>
                  </a:cubicBezTo>
                  <a:cubicBezTo>
                    <a:pt x="16" y="3"/>
                    <a:pt x="17" y="2"/>
                    <a:pt x="16" y="0"/>
                  </a:cubicBezTo>
                  <a:cubicBezTo>
                    <a:pt x="11" y="0"/>
                    <a:pt x="6" y="5"/>
                    <a:pt x="1" y="5"/>
                  </a:cubicBezTo>
                  <a:cubicBezTo>
                    <a:pt x="0" y="10"/>
                    <a:pt x="4" y="11"/>
                    <a:pt x="6"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68" name="îṥ1ïďé">
              <a:extLst>
                <a:ext uri="{FF2B5EF4-FFF2-40B4-BE49-F238E27FC236}">
                  <a16:creationId xmlns:a16="http://schemas.microsoft.com/office/drawing/2014/main" id="{C5CDA6D4-1247-459A-884E-C72464AAB15F}"/>
                </a:ext>
              </a:extLst>
            </p:cNvPr>
            <p:cNvSpPr/>
            <p:nvPr/>
          </p:nvSpPr>
          <p:spPr bwMode="auto">
            <a:xfrm>
              <a:off x="3548104" y="1165970"/>
              <a:ext cx="53265" cy="73589"/>
            </a:xfrm>
            <a:custGeom>
              <a:avLst/>
              <a:gdLst>
                <a:gd name="T0" fmla="*/ 7 w 23"/>
                <a:gd name="T1" fmla="*/ 32 h 32"/>
                <a:gd name="T2" fmla="*/ 23 w 23"/>
                <a:gd name="T3" fmla="*/ 0 h 32"/>
                <a:gd name="T4" fmla="*/ 3 w 23"/>
                <a:gd name="T5" fmla="*/ 23 h 32"/>
                <a:gd name="T6" fmla="*/ 7 w 23"/>
                <a:gd name="T7" fmla="*/ 32 h 32"/>
              </a:gdLst>
              <a:ahLst/>
              <a:cxnLst>
                <a:cxn ang="0">
                  <a:pos x="T0" y="T1"/>
                </a:cxn>
                <a:cxn ang="0">
                  <a:pos x="T2" y="T3"/>
                </a:cxn>
                <a:cxn ang="0">
                  <a:pos x="T4" y="T5"/>
                </a:cxn>
                <a:cxn ang="0">
                  <a:pos x="T6" y="T7"/>
                </a:cxn>
              </a:cxnLst>
              <a:rect l="0" t="0" r="r" b="b"/>
              <a:pathLst>
                <a:path w="23" h="32">
                  <a:moveTo>
                    <a:pt x="7" y="32"/>
                  </a:moveTo>
                  <a:cubicBezTo>
                    <a:pt x="13" y="23"/>
                    <a:pt x="20" y="11"/>
                    <a:pt x="23" y="0"/>
                  </a:cubicBezTo>
                  <a:cubicBezTo>
                    <a:pt x="17" y="9"/>
                    <a:pt x="11" y="18"/>
                    <a:pt x="3" y="23"/>
                  </a:cubicBezTo>
                  <a:cubicBezTo>
                    <a:pt x="0" y="28"/>
                    <a:pt x="6" y="31"/>
                    <a:pt x="7"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69" name="iSḷiḍé">
              <a:extLst>
                <a:ext uri="{FF2B5EF4-FFF2-40B4-BE49-F238E27FC236}">
                  <a16:creationId xmlns:a16="http://schemas.microsoft.com/office/drawing/2014/main" id="{3346FAE4-DCCE-4E92-9A37-1E08920B7F59}"/>
                </a:ext>
              </a:extLst>
            </p:cNvPr>
            <p:cNvSpPr/>
            <p:nvPr/>
          </p:nvSpPr>
          <p:spPr bwMode="auto">
            <a:xfrm>
              <a:off x="3773077" y="1117611"/>
              <a:ext cx="93914" cy="101623"/>
            </a:xfrm>
            <a:custGeom>
              <a:avLst/>
              <a:gdLst>
                <a:gd name="T0" fmla="*/ 9 w 41"/>
                <a:gd name="T1" fmla="*/ 38 h 44"/>
                <a:gd name="T2" fmla="*/ 22 w 41"/>
                <a:gd name="T3" fmla="*/ 33 h 44"/>
                <a:gd name="T4" fmla="*/ 12 w 41"/>
                <a:gd name="T5" fmla="*/ 44 h 44"/>
                <a:gd name="T6" fmla="*/ 29 w 41"/>
                <a:gd name="T7" fmla="*/ 31 h 44"/>
                <a:gd name="T8" fmla="*/ 39 w 41"/>
                <a:gd name="T9" fmla="*/ 26 h 44"/>
                <a:gd name="T10" fmla="*/ 40 w 41"/>
                <a:gd name="T11" fmla="*/ 22 h 44"/>
                <a:gd name="T12" fmla="*/ 39 w 41"/>
                <a:gd name="T13" fmla="*/ 22 h 44"/>
                <a:gd name="T14" fmla="*/ 36 w 41"/>
                <a:gd name="T15" fmla="*/ 24 h 44"/>
                <a:gd name="T16" fmla="*/ 34 w 41"/>
                <a:gd name="T17" fmla="*/ 23 h 44"/>
                <a:gd name="T18" fmla="*/ 37 w 41"/>
                <a:gd name="T19" fmla="*/ 18 h 44"/>
                <a:gd name="T20" fmla="*/ 40 w 41"/>
                <a:gd name="T21" fmla="*/ 14 h 44"/>
                <a:gd name="T22" fmla="*/ 37 w 41"/>
                <a:gd name="T23" fmla="*/ 0 h 44"/>
                <a:gd name="T24" fmla="*/ 29 w 41"/>
                <a:gd name="T25" fmla="*/ 23 h 44"/>
                <a:gd name="T26" fmla="*/ 23 w 41"/>
                <a:gd name="T27" fmla="*/ 27 h 44"/>
                <a:gd name="T28" fmla="*/ 6 w 41"/>
                <a:gd name="T29" fmla="*/ 29 h 44"/>
                <a:gd name="T30" fmla="*/ 4 w 41"/>
                <a:gd name="T31" fmla="*/ 28 h 44"/>
                <a:gd name="T32" fmla="*/ 6 w 41"/>
                <a:gd name="T33" fmla="*/ 37 h 44"/>
                <a:gd name="T34" fmla="*/ 9 w 41"/>
                <a:gd name="T35" fmla="*/ 38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1" h="44">
                  <a:moveTo>
                    <a:pt x="9" y="38"/>
                  </a:moveTo>
                  <a:cubicBezTo>
                    <a:pt x="14" y="36"/>
                    <a:pt x="18" y="33"/>
                    <a:pt x="22" y="33"/>
                  </a:cubicBezTo>
                  <a:cubicBezTo>
                    <a:pt x="22" y="37"/>
                    <a:pt x="15" y="41"/>
                    <a:pt x="12" y="44"/>
                  </a:cubicBezTo>
                  <a:cubicBezTo>
                    <a:pt x="22" y="43"/>
                    <a:pt x="26" y="37"/>
                    <a:pt x="29" y="31"/>
                  </a:cubicBezTo>
                  <a:cubicBezTo>
                    <a:pt x="32" y="28"/>
                    <a:pt x="36" y="27"/>
                    <a:pt x="39" y="26"/>
                  </a:cubicBezTo>
                  <a:cubicBezTo>
                    <a:pt x="40" y="25"/>
                    <a:pt x="41" y="25"/>
                    <a:pt x="40" y="22"/>
                  </a:cubicBezTo>
                  <a:cubicBezTo>
                    <a:pt x="40" y="22"/>
                    <a:pt x="39" y="22"/>
                    <a:pt x="39" y="22"/>
                  </a:cubicBezTo>
                  <a:cubicBezTo>
                    <a:pt x="38" y="23"/>
                    <a:pt x="37" y="24"/>
                    <a:pt x="36" y="24"/>
                  </a:cubicBezTo>
                  <a:cubicBezTo>
                    <a:pt x="35" y="25"/>
                    <a:pt x="33" y="25"/>
                    <a:pt x="34" y="23"/>
                  </a:cubicBezTo>
                  <a:cubicBezTo>
                    <a:pt x="35" y="21"/>
                    <a:pt x="36" y="19"/>
                    <a:pt x="37" y="18"/>
                  </a:cubicBezTo>
                  <a:cubicBezTo>
                    <a:pt x="40" y="14"/>
                    <a:pt x="40" y="14"/>
                    <a:pt x="40" y="14"/>
                  </a:cubicBezTo>
                  <a:cubicBezTo>
                    <a:pt x="40" y="11"/>
                    <a:pt x="40" y="3"/>
                    <a:pt x="37" y="0"/>
                  </a:cubicBezTo>
                  <a:cubicBezTo>
                    <a:pt x="33" y="3"/>
                    <a:pt x="31" y="15"/>
                    <a:pt x="29" y="23"/>
                  </a:cubicBezTo>
                  <a:cubicBezTo>
                    <a:pt x="27" y="27"/>
                    <a:pt x="25" y="27"/>
                    <a:pt x="23" y="27"/>
                  </a:cubicBezTo>
                  <a:cubicBezTo>
                    <a:pt x="18" y="28"/>
                    <a:pt x="10" y="30"/>
                    <a:pt x="6" y="29"/>
                  </a:cubicBezTo>
                  <a:cubicBezTo>
                    <a:pt x="4" y="28"/>
                    <a:pt x="4" y="28"/>
                    <a:pt x="4" y="28"/>
                  </a:cubicBezTo>
                  <a:cubicBezTo>
                    <a:pt x="0" y="32"/>
                    <a:pt x="5" y="35"/>
                    <a:pt x="6" y="37"/>
                  </a:cubicBezTo>
                  <a:lnTo>
                    <a:pt x="9" y="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70" name="îşļíďê">
              <a:extLst>
                <a:ext uri="{FF2B5EF4-FFF2-40B4-BE49-F238E27FC236}">
                  <a16:creationId xmlns:a16="http://schemas.microsoft.com/office/drawing/2014/main" id="{F9EC80CE-2B64-4A32-AD22-BFB95663B4DC}"/>
                </a:ext>
              </a:extLst>
            </p:cNvPr>
            <p:cNvSpPr/>
            <p:nvPr/>
          </p:nvSpPr>
          <p:spPr bwMode="auto">
            <a:xfrm>
              <a:off x="3846666" y="1210123"/>
              <a:ext cx="22427" cy="32239"/>
            </a:xfrm>
            <a:custGeom>
              <a:avLst/>
              <a:gdLst>
                <a:gd name="T0" fmla="*/ 4 w 10"/>
                <a:gd name="T1" fmla="*/ 14 h 14"/>
                <a:gd name="T2" fmla="*/ 9 w 10"/>
                <a:gd name="T3" fmla="*/ 12 h 14"/>
                <a:gd name="T4" fmla="*/ 2 w 10"/>
                <a:gd name="T5" fmla="*/ 0 h 14"/>
                <a:gd name="T6" fmla="*/ 1 w 10"/>
                <a:gd name="T7" fmla="*/ 10 h 14"/>
                <a:gd name="T8" fmla="*/ 4 w 10"/>
                <a:gd name="T9" fmla="*/ 14 h 14"/>
              </a:gdLst>
              <a:ahLst/>
              <a:cxnLst>
                <a:cxn ang="0">
                  <a:pos x="T0" y="T1"/>
                </a:cxn>
                <a:cxn ang="0">
                  <a:pos x="T2" y="T3"/>
                </a:cxn>
                <a:cxn ang="0">
                  <a:pos x="T4" y="T5"/>
                </a:cxn>
                <a:cxn ang="0">
                  <a:pos x="T6" y="T7"/>
                </a:cxn>
                <a:cxn ang="0">
                  <a:pos x="T8" y="T9"/>
                </a:cxn>
              </a:cxnLst>
              <a:rect l="0" t="0" r="r" b="b"/>
              <a:pathLst>
                <a:path w="10" h="14">
                  <a:moveTo>
                    <a:pt x="4" y="14"/>
                  </a:moveTo>
                  <a:cubicBezTo>
                    <a:pt x="6" y="14"/>
                    <a:pt x="7" y="14"/>
                    <a:pt x="9" y="12"/>
                  </a:cubicBezTo>
                  <a:cubicBezTo>
                    <a:pt x="10" y="7"/>
                    <a:pt x="8" y="2"/>
                    <a:pt x="2" y="0"/>
                  </a:cubicBezTo>
                  <a:cubicBezTo>
                    <a:pt x="0" y="3"/>
                    <a:pt x="2" y="6"/>
                    <a:pt x="1" y="10"/>
                  </a:cubicBezTo>
                  <a:cubicBezTo>
                    <a:pt x="0" y="13"/>
                    <a:pt x="3" y="12"/>
                    <a:pt x="4"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72" name="îš1íḍê">
              <a:extLst>
                <a:ext uri="{FF2B5EF4-FFF2-40B4-BE49-F238E27FC236}">
                  <a16:creationId xmlns:a16="http://schemas.microsoft.com/office/drawing/2014/main" id="{EA530490-97DD-4334-A644-BB472000A225}"/>
                </a:ext>
              </a:extLst>
            </p:cNvPr>
            <p:cNvSpPr/>
            <p:nvPr/>
          </p:nvSpPr>
          <p:spPr bwMode="auto">
            <a:xfrm>
              <a:off x="3944785" y="1278806"/>
              <a:ext cx="21025" cy="21025"/>
            </a:xfrm>
            <a:custGeom>
              <a:avLst/>
              <a:gdLst>
                <a:gd name="T0" fmla="*/ 7 w 9"/>
                <a:gd name="T1" fmla="*/ 6 h 9"/>
                <a:gd name="T2" fmla="*/ 8 w 9"/>
                <a:gd name="T3" fmla="*/ 1 h 9"/>
                <a:gd name="T4" fmla="*/ 2 w 9"/>
                <a:gd name="T5" fmla="*/ 2 h 9"/>
                <a:gd name="T6" fmla="*/ 0 w 9"/>
                <a:gd name="T7" fmla="*/ 6 h 9"/>
                <a:gd name="T8" fmla="*/ 7 w 9"/>
                <a:gd name="T9" fmla="*/ 6 h 9"/>
              </a:gdLst>
              <a:ahLst/>
              <a:cxnLst>
                <a:cxn ang="0">
                  <a:pos x="T0" y="T1"/>
                </a:cxn>
                <a:cxn ang="0">
                  <a:pos x="T2" y="T3"/>
                </a:cxn>
                <a:cxn ang="0">
                  <a:pos x="T4" y="T5"/>
                </a:cxn>
                <a:cxn ang="0">
                  <a:pos x="T6" y="T7"/>
                </a:cxn>
                <a:cxn ang="0">
                  <a:pos x="T8" y="T9"/>
                </a:cxn>
              </a:cxnLst>
              <a:rect l="0" t="0" r="r" b="b"/>
              <a:pathLst>
                <a:path w="9" h="9">
                  <a:moveTo>
                    <a:pt x="7" y="6"/>
                  </a:moveTo>
                  <a:cubicBezTo>
                    <a:pt x="8" y="4"/>
                    <a:pt x="9" y="2"/>
                    <a:pt x="8" y="1"/>
                  </a:cubicBezTo>
                  <a:cubicBezTo>
                    <a:pt x="6" y="0"/>
                    <a:pt x="4" y="2"/>
                    <a:pt x="2" y="2"/>
                  </a:cubicBezTo>
                  <a:cubicBezTo>
                    <a:pt x="0" y="3"/>
                    <a:pt x="0" y="5"/>
                    <a:pt x="0" y="6"/>
                  </a:cubicBezTo>
                  <a:cubicBezTo>
                    <a:pt x="1" y="9"/>
                    <a:pt x="4" y="8"/>
                    <a:pt x="7"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73" name="íŝliḓê">
              <a:extLst>
                <a:ext uri="{FF2B5EF4-FFF2-40B4-BE49-F238E27FC236}">
                  <a16:creationId xmlns:a16="http://schemas.microsoft.com/office/drawing/2014/main" id="{72C686D1-C254-4A4E-ADF7-E2ABD7A4F680}"/>
                </a:ext>
              </a:extLst>
            </p:cNvPr>
            <p:cNvSpPr/>
            <p:nvPr/>
          </p:nvSpPr>
          <p:spPr bwMode="auto">
            <a:xfrm>
              <a:off x="3910443" y="1308943"/>
              <a:ext cx="61675" cy="62376"/>
            </a:xfrm>
            <a:custGeom>
              <a:avLst/>
              <a:gdLst>
                <a:gd name="T0" fmla="*/ 6 w 27"/>
                <a:gd name="T1" fmla="*/ 10 h 27"/>
                <a:gd name="T2" fmla="*/ 14 w 27"/>
                <a:gd name="T3" fmla="*/ 14 h 27"/>
                <a:gd name="T4" fmla="*/ 9 w 27"/>
                <a:gd name="T5" fmla="*/ 18 h 27"/>
                <a:gd name="T6" fmla="*/ 4 w 27"/>
                <a:gd name="T7" fmla="*/ 16 h 27"/>
                <a:gd name="T8" fmla="*/ 2 w 27"/>
                <a:gd name="T9" fmla="*/ 17 h 27"/>
                <a:gd name="T10" fmla="*/ 8 w 27"/>
                <a:gd name="T11" fmla="*/ 27 h 27"/>
                <a:gd name="T12" fmla="*/ 22 w 27"/>
                <a:gd name="T13" fmla="*/ 17 h 27"/>
                <a:gd name="T14" fmla="*/ 25 w 27"/>
                <a:gd name="T15" fmla="*/ 18 h 27"/>
                <a:gd name="T16" fmla="*/ 26 w 27"/>
                <a:gd name="T17" fmla="*/ 16 h 27"/>
                <a:gd name="T18" fmla="*/ 24 w 27"/>
                <a:gd name="T19" fmla="*/ 14 h 27"/>
                <a:gd name="T20" fmla="*/ 24 w 27"/>
                <a:gd name="T21" fmla="*/ 11 h 27"/>
                <a:gd name="T22" fmla="*/ 23 w 27"/>
                <a:gd name="T23" fmla="*/ 9 h 27"/>
                <a:gd name="T24" fmla="*/ 19 w 27"/>
                <a:gd name="T25" fmla="*/ 12 h 27"/>
                <a:gd name="T26" fmla="*/ 11 w 27"/>
                <a:gd name="T27" fmla="*/ 7 h 27"/>
                <a:gd name="T28" fmla="*/ 4 w 27"/>
                <a:gd name="T29" fmla="*/ 2 h 27"/>
                <a:gd name="T30" fmla="*/ 0 w 27"/>
                <a:gd name="T31" fmla="*/ 3 h 27"/>
                <a:gd name="T32" fmla="*/ 6 w 27"/>
                <a:gd name="T33" fmla="*/ 1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 h="27">
                  <a:moveTo>
                    <a:pt x="6" y="10"/>
                  </a:moveTo>
                  <a:cubicBezTo>
                    <a:pt x="9" y="11"/>
                    <a:pt x="12" y="12"/>
                    <a:pt x="14" y="14"/>
                  </a:cubicBezTo>
                  <a:cubicBezTo>
                    <a:pt x="14" y="15"/>
                    <a:pt x="11" y="17"/>
                    <a:pt x="9" y="18"/>
                  </a:cubicBezTo>
                  <a:cubicBezTo>
                    <a:pt x="7" y="19"/>
                    <a:pt x="6" y="16"/>
                    <a:pt x="4" y="16"/>
                  </a:cubicBezTo>
                  <a:cubicBezTo>
                    <a:pt x="3" y="15"/>
                    <a:pt x="2" y="15"/>
                    <a:pt x="2" y="17"/>
                  </a:cubicBezTo>
                  <a:cubicBezTo>
                    <a:pt x="4" y="20"/>
                    <a:pt x="4" y="25"/>
                    <a:pt x="8" y="27"/>
                  </a:cubicBezTo>
                  <a:cubicBezTo>
                    <a:pt x="13" y="23"/>
                    <a:pt x="17" y="20"/>
                    <a:pt x="22" y="17"/>
                  </a:cubicBezTo>
                  <a:cubicBezTo>
                    <a:pt x="25" y="18"/>
                    <a:pt x="25" y="18"/>
                    <a:pt x="25" y="18"/>
                  </a:cubicBezTo>
                  <a:cubicBezTo>
                    <a:pt x="26" y="18"/>
                    <a:pt x="27" y="17"/>
                    <a:pt x="26" y="16"/>
                  </a:cubicBezTo>
                  <a:cubicBezTo>
                    <a:pt x="26" y="16"/>
                    <a:pt x="25" y="14"/>
                    <a:pt x="24" y="14"/>
                  </a:cubicBezTo>
                  <a:cubicBezTo>
                    <a:pt x="24" y="11"/>
                    <a:pt x="24" y="11"/>
                    <a:pt x="24" y="11"/>
                  </a:cubicBezTo>
                  <a:cubicBezTo>
                    <a:pt x="23" y="9"/>
                    <a:pt x="23" y="9"/>
                    <a:pt x="23" y="9"/>
                  </a:cubicBezTo>
                  <a:cubicBezTo>
                    <a:pt x="22" y="10"/>
                    <a:pt x="20" y="11"/>
                    <a:pt x="19" y="12"/>
                  </a:cubicBezTo>
                  <a:cubicBezTo>
                    <a:pt x="16" y="10"/>
                    <a:pt x="13" y="9"/>
                    <a:pt x="11" y="7"/>
                  </a:cubicBezTo>
                  <a:cubicBezTo>
                    <a:pt x="8" y="6"/>
                    <a:pt x="6" y="4"/>
                    <a:pt x="4" y="2"/>
                  </a:cubicBezTo>
                  <a:cubicBezTo>
                    <a:pt x="1" y="0"/>
                    <a:pt x="0" y="1"/>
                    <a:pt x="0" y="3"/>
                  </a:cubicBezTo>
                  <a:cubicBezTo>
                    <a:pt x="0" y="9"/>
                    <a:pt x="3" y="10"/>
                    <a:pt x="6"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74" name="iṡļiḍe">
              <a:extLst>
                <a:ext uri="{FF2B5EF4-FFF2-40B4-BE49-F238E27FC236}">
                  <a16:creationId xmlns:a16="http://schemas.microsoft.com/office/drawing/2014/main" id="{2085034B-02B8-446B-9DE9-CFE25DE438B0}"/>
                </a:ext>
              </a:extLst>
            </p:cNvPr>
            <p:cNvSpPr/>
            <p:nvPr/>
          </p:nvSpPr>
          <p:spPr bwMode="auto">
            <a:xfrm>
              <a:off x="3935674" y="1271798"/>
              <a:ext cx="124051" cy="76393"/>
            </a:xfrm>
            <a:custGeom>
              <a:avLst/>
              <a:gdLst>
                <a:gd name="T0" fmla="*/ 52 w 54"/>
                <a:gd name="T1" fmla="*/ 10 h 33"/>
                <a:gd name="T2" fmla="*/ 41 w 54"/>
                <a:gd name="T3" fmla="*/ 13 h 33"/>
                <a:gd name="T4" fmla="*/ 37 w 54"/>
                <a:gd name="T5" fmla="*/ 11 h 33"/>
                <a:gd name="T6" fmla="*/ 35 w 54"/>
                <a:gd name="T7" fmla="*/ 12 h 33"/>
                <a:gd name="T8" fmla="*/ 29 w 54"/>
                <a:gd name="T9" fmla="*/ 15 h 33"/>
                <a:gd name="T10" fmla="*/ 28 w 54"/>
                <a:gd name="T11" fmla="*/ 13 h 33"/>
                <a:gd name="T12" fmla="*/ 23 w 54"/>
                <a:gd name="T13" fmla="*/ 15 h 33"/>
                <a:gd name="T14" fmla="*/ 19 w 54"/>
                <a:gd name="T15" fmla="*/ 15 h 33"/>
                <a:gd name="T16" fmla="*/ 26 w 54"/>
                <a:gd name="T17" fmla="*/ 0 h 33"/>
                <a:gd name="T18" fmla="*/ 19 w 54"/>
                <a:gd name="T19" fmla="*/ 6 h 33"/>
                <a:gd name="T20" fmla="*/ 14 w 54"/>
                <a:gd name="T21" fmla="*/ 10 h 33"/>
                <a:gd name="T22" fmla="*/ 10 w 54"/>
                <a:gd name="T23" fmla="*/ 15 h 33"/>
                <a:gd name="T24" fmla="*/ 17 w 54"/>
                <a:gd name="T25" fmla="*/ 16 h 33"/>
                <a:gd name="T26" fmla="*/ 24 w 54"/>
                <a:gd name="T27" fmla="*/ 19 h 33"/>
                <a:gd name="T28" fmla="*/ 23 w 54"/>
                <a:gd name="T29" fmla="*/ 23 h 33"/>
                <a:gd name="T30" fmla="*/ 3 w 54"/>
                <a:gd name="T31" fmla="*/ 13 h 33"/>
                <a:gd name="T32" fmla="*/ 0 w 54"/>
                <a:gd name="T33" fmla="*/ 15 h 33"/>
                <a:gd name="T34" fmla="*/ 4 w 54"/>
                <a:gd name="T35" fmla="*/ 21 h 33"/>
                <a:gd name="T36" fmla="*/ 8 w 54"/>
                <a:gd name="T37" fmla="*/ 22 h 33"/>
                <a:gd name="T38" fmla="*/ 24 w 54"/>
                <a:gd name="T39" fmla="*/ 27 h 33"/>
                <a:gd name="T40" fmla="*/ 14 w 54"/>
                <a:gd name="T41" fmla="*/ 26 h 33"/>
                <a:gd name="T42" fmla="*/ 21 w 54"/>
                <a:gd name="T43" fmla="*/ 30 h 33"/>
                <a:gd name="T44" fmla="*/ 29 w 54"/>
                <a:gd name="T45" fmla="*/ 33 h 33"/>
                <a:gd name="T46" fmla="*/ 34 w 54"/>
                <a:gd name="T47" fmla="*/ 28 h 33"/>
                <a:gd name="T48" fmla="*/ 45 w 54"/>
                <a:gd name="T49" fmla="*/ 28 h 33"/>
                <a:gd name="T50" fmla="*/ 46 w 54"/>
                <a:gd name="T51" fmla="*/ 23 h 33"/>
                <a:gd name="T52" fmla="*/ 42 w 54"/>
                <a:gd name="T53" fmla="*/ 19 h 33"/>
                <a:gd name="T54" fmla="*/ 43 w 54"/>
                <a:gd name="T55" fmla="*/ 18 h 33"/>
                <a:gd name="T56" fmla="*/ 50 w 54"/>
                <a:gd name="T57" fmla="*/ 17 h 33"/>
                <a:gd name="T58" fmla="*/ 52 w 54"/>
                <a:gd name="T59" fmla="*/ 10 h 33"/>
                <a:gd name="T60" fmla="*/ 38 w 54"/>
                <a:gd name="T61" fmla="*/ 23 h 33"/>
                <a:gd name="T62" fmla="*/ 30 w 54"/>
                <a:gd name="T63" fmla="*/ 24 h 33"/>
                <a:gd name="T64" fmla="*/ 33 w 54"/>
                <a:gd name="T65" fmla="*/ 23 h 33"/>
                <a:gd name="T66" fmla="*/ 35 w 54"/>
                <a:gd name="T67" fmla="*/ 21 h 33"/>
                <a:gd name="T68" fmla="*/ 31 w 54"/>
                <a:gd name="T69" fmla="*/ 20 h 33"/>
                <a:gd name="T70" fmla="*/ 30 w 54"/>
                <a:gd name="T71" fmla="*/ 19 h 33"/>
                <a:gd name="T72" fmla="*/ 33 w 54"/>
                <a:gd name="T73" fmla="*/ 17 h 33"/>
                <a:gd name="T74" fmla="*/ 37 w 54"/>
                <a:gd name="T75" fmla="*/ 17 h 33"/>
                <a:gd name="T76" fmla="*/ 38 w 54"/>
                <a:gd name="T77" fmla="*/ 2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4" h="33">
                  <a:moveTo>
                    <a:pt x="52" y="10"/>
                  </a:moveTo>
                  <a:cubicBezTo>
                    <a:pt x="49" y="11"/>
                    <a:pt x="45" y="11"/>
                    <a:pt x="41" y="13"/>
                  </a:cubicBezTo>
                  <a:cubicBezTo>
                    <a:pt x="39" y="13"/>
                    <a:pt x="38" y="12"/>
                    <a:pt x="37" y="11"/>
                  </a:cubicBezTo>
                  <a:cubicBezTo>
                    <a:pt x="35" y="11"/>
                    <a:pt x="34" y="11"/>
                    <a:pt x="35" y="12"/>
                  </a:cubicBezTo>
                  <a:cubicBezTo>
                    <a:pt x="33" y="14"/>
                    <a:pt x="31" y="15"/>
                    <a:pt x="29" y="15"/>
                  </a:cubicBezTo>
                  <a:cubicBezTo>
                    <a:pt x="28" y="13"/>
                    <a:pt x="28" y="13"/>
                    <a:pt x="28" y="13"/>
                  </a:cubicBezTo>
                  <a:cubicBezTo>
                    <a:pt x="25" y="12"/>
                    <a:pt x="25" y="14"/>
                    <a:pt x="23" y="15"/>
                  </a:cubicBezTo>
                  <a:cubicBezTo>
                    <a:pt x="23" y="14"/>
                    <a:pt x="19" y="16"/>
                    <a:pt x="19" y="15"/>
                  </a:cubicBezTo>
                  <a:cubicBezTo>
                    <a:pt x="21" y="11"/>
                    <a:pt x="26" y="5"/>
                    <a:pt x="26" y="0"/>
                  </a:cubicBezTo>
                  <a:cubicBezTo>
                    <a:pt x="23" y="0"/>
                    <a:pt x="22" y="3"/>
                    <a:pt x="19" y="6"/>
                  </a:cubicBezTo>
                  <a:cubicBezTo>
                    <a:pt x="14" y="10"/>
                    <a:pt x="14" y="10"/>
                    <a:pt x="14" y="10"/>
                  </a:cubicBezTo>
                  <a:cubicBezTo>
                    <a:pt x="12" y="12"/>
                    <a:pt x="10" y="13"/>
                    <a:pt x="10" y="15"/>
                  </a:cubicBezTo>
                  <a:cubicBezTo>
                    <a:pt x="12" y="15"/>
                    <a:pt x="14" y="16"/>
                    <a:pt x="17" y="16"/>
                  </a:cubicBezTo>
                  <a:cubicBezTo>
                    <a:pt x="20" y="18"/>
                    <a:pt x="21" y="19"/>
                    <a:pt x="24" y="19"/>
                  </a:cubicBezTo>
                  <a:cubicBezTo>
                    <a:pt x="25" y="21"/>
                    <a:pt x="24" y="22"/>
                    <a:pt x="23" y="23"/>
                  </a:cubicBezTo>
                  <a:cubicBezTo>
                    <a:pt x="16" y="20"/>
                    <a:pt x="9" y="16"/>
                    <a:pt x="3" y="13"/>
                  </a:cubicBezTo>
                  <a:cubicBezTo>
                    <a:pt x="1" y="13"/>
                    <a:pt x="1" y="14"/>
                    <a:pt x="0" y="15"/>
                  </a:cubicBezTo>
                  <a:cubicBezTo>
                    <a:pt x="2" y="17"/>
                    <a:pt x="3" y="20"/>
                    <a:pt x="4" y="21"/>
                  </a:cubicBezTo>
                  <a:cubicBezTo>
                    <a:pt x="8" y="22"/>
                    <a:pt x="8" y="22"/>
                    <a:pt x="8" y="22"/>
                  </a:cubicBezTo>
                  <a:cubicBezTo>
                    <a:pt x="9" y="22"/>
                    <a:pt x="20" y="25"/>
                    <a:pt x="24" y="27"/>
                  </a:cubicBezTo>
                  <a:cubicBezTo>
                    <a:pt x="23" y="29"/>
                    <a:pt x="15" y="25"/>
                    <a:pt x="14" y="26"/>
                  </a:cubicBezTo>
                  <a:cubicBezTo>
                    <a:pt x="16" y="29"/>
                    <a:pt x="19" y="28"/>
                    <a:pt x="21" y="30"/>
                  </a:cubicBezTo>
                  <a:cubicBezTo>
                    <a:pt x="24" y="31"/>
                    <a:pt x="27" y="32"/>
                    <a:pt x="29" y="33"/>
                  </a:cubicBezTo>
                  <a:cubicBezTo>
                    <a:pt x="31" y="31"/>
                    <a:pt x="32" y="28"/>
                    <a:pt x="34" y="28"/>
                  </a:cubicBezTo>
                  <a:cubicBezTo>
                    <a:pt x="37" y="28"/>
                    <a:pt x="42" y="30"/>
                    <a:pt x="45" y="28"/>
                  </a:cubicBezTo>
                  <a:cubicBezTo>
                    <a:pt x="45" y="26"/>
                    <a:pt x="46" y="24"/>
                    <a:pt x="46" y="23"/>
                  </a:cubicBezTo>
                  <a:cubicBezTo>
                    <a:pt x="45" y="21"/>
                    <a:pt x="42" y="20"/>
                    <a:pt x="42" y="19"/>
                  </a:cubicBezTo>
                  <a:cubicBezTo>
                    <a:pt x="42" y="19"/>
                    <a:pt x="42" y="18"/>
                    <a:pt x="43" y="18"/>
                  </a:cubicBezTo>
                  <a:cubicBezTo>
                    <a:pt x="46" y="18"/>
                    <a:pt x="48" y="18"/>
                    <a:pt x="50" y="17"/>
                  </a:cubicBezTo>
                  <a:cubicBezTo>
                    <a:pt x="51" y="18"/>
                    <a:pt x="54" y="12"/>
                    <a:pt x="52" y="10"/>
                  </a:cubicBezTo>
                  <a:close/>
                  <a:moveTo>
                    <a:pt x="38" y="23"/>
                  </a:moveTo>
                  <a:cubicBezTo>
                    <a:pt x="36" y="24"/>
                    <a:pt x="33" y="24"/>
                    <a:pt x="30" y="24"/>
                  </a:cubicBezTo>
                  <a:cubicBezTo>
                    <a:pt x="29" y="23"/>
                    <a:pt x="32" y="23"/>
                    <a:pt x="33" y="23"/>
                  </a:cubicBezTo>
                  <a:cubicBezTo>
                    <a:pt x="34" y="22"/>
                    <a:pt x="34" y="22"/>
                    <a:pt x="35" y="21"/>
                  </a:cubicBezTo>
                  <a:cubicBezTo>
                    <a:pt x="34" y="20"/>
                    <a:pt x="33" y="19"/>
                    <a:pt x="31" y="20"/>
                  </a:cubicBezTo>
                  <a:cubicBezTo>
                    <a:pt x="30" y="20"/>
                    <a:pt x="29" y="19"/>
                    <a:pt x="30" y="19"/>
                  </a:cubicBezTo>
                  <a:cubicBezTo>
                    <a:pt x="31" y="19"/>
                    <a:pt x="32" y="18"/>
                    <a:pt x="33" y="17"/>
                  </a:cubicBezTo>
                  <a:cubicBezTo>
                    <a:pt x="34" y="17"/>
                    <a:pt x="35" y="17"/>
                    <a:pt x="37" y="17"/>
                  </a:cubicBezTo>
                  <a:cubicBezTo>
                    <a:pt x="37" y="19"/>
                    <a:pt x="39" y="21"/>
                    <a:pt x="38"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75" name="ï$ļïdé">
              <a:extLst>
                <a:ext uri="{FF2B5EF4-FFF2-40B4-BE49-F238E27FC236}">
                  <a16:creationId xmlns:a16="http://schemas.microsoft.com/office/drawing/2014/main" id="{ED7FF3D3-533E-40EB-8C3C-7ACEAB609E82}"/>
                </a:ext>
              </a:extLst>
            </p:cNvPr>
            <p:cNvSpPr/>
            <p:nvPr/>
          </p:nvSpPr>
          <p:spPr bwMode="auto">
            <a:xfrm>
              <a:off x="3302807" y="1034911"/>
              <a:ext cx="795464" cy="799669"/>
            </a:xfrm>
            <a:custGeom>
              <a:avLst/>
              <a:gdLst>
                <a:gd name="T0" fmla="*/ 174 w 347"/>
                <a:gd name="T1" fmla="*/ 0 h 347"/>
                <a:gd name="T2" fmla="*/ 0 w 347"/>
                <a:gd name="T3" fmla="*/ 173 h 347"/>
                <a:gd name="T4" fmla="*/ 174 w 347"/>
                <a:gd name="T5" fmla="*/ 347 h 347"/>
                <a:gd name="T6" fmla="*/ 347 w 347"/>
                <a:gd name="T7" fmla="*/ 173 h 347"/>
                <a:gd name="T8" fmla="*/ 174 w 347"/>
                <a:gd name="T9" fmla="*/ 0 h 347"/>
                <a:gd name="T10" fmla="*/ 174 w 347"/>
                <a:gd name="T11" fmla="*/ 343 h 347"/>
                <a:gd name="T12" fmla="*/ 4 w 347"/>
                <a:gd name="T13" fmla="*/ 173 h 347"/>
                <a:gd name="T14" fmla="*/ 174 w 347"/>
                <a:gd name="T15" fmla="*/ 4 h 347"/>
                <a:gd name="T16" fmla="*/ 343 w 347"/>
                <a:gd name="T17" fmla="*/ 173 h 347"/>
                <a:gd name="T18" fmla="*/ 174 w 347"/>
                <a:gd name="T19" fmla="*/ 343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7" h="347">
                  <a:moveTo>
                    <a:pt x="174" y="0"/>
                  </a:moveTo>
                  <a:cubicBezTo>
                    <a:pt x="78" y="0"/>
                    <a:pt x="0" y="78"/>
                    <a:pt x="0" y="173"/>
                  </a:cubicBezTo>
                  <a:cubicBezTo>
                    <a:pt x="0" y="269"/>
                    <a:pt x="78" y="347"/>
                    <a:pt x="174" y="347"/>
                  </a:cubicBezTo>
                  <a:cubicBezTo>
                    <a:pt x="269" y="347"/>
                    <a:pt x="347" y="269"/>
                    <a:pt x="347" y="173"/>
                  </a:cubicBezTo>
                  <a:cubicBezTo>
                    <a:pt x="347" y="78"/>
                    <a:pt x="269" y="0"/>
                    <a:pt x="174" y="0"/>
                  </a:cubicBezTo>
                  <a:close/>
                  <a:moveTo>
                    <a:pt x="174" y="343"/>
                  </a:moveTo>
                  <a:cubicBezTo>
                    <a:pt x="80" y="343"/>
                    <a:pt x="4" y="267"/>
                    <a:pt x="4" y="173"/>
                  </a:cubicBezTo>
                  <a:cubicBezTo>
                    <a:pt x="4" y="80"/>
                    <a:pt x="80" y="4"/>
                    <a:pt x="174" y="4"/>
                  </a:cubicBezTo>
                  <a:cubicBezTo>
                    <a:pt x="267" y="4"/>
                    <a:pt x="343" y="80"/>
                    <a:pt x="343" y="173"/>
                  </a:cubicBezTo>
                  <a:cubicBezTo>
                    <a:pt x="343" y="267"/>
                    <a:pt x="267" y="343"/>
                    <a:pt x="174" y="3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76" name="íšlíḓe">
              <a:extLst>
                <a:ext uri="{FF2B5EF4-FFF2-40B4-BE49-F238E27FC236}">
                  <a16:creationId xmlns:a16="http://schemas.microsoft.com/office/drawing/2014/main" id="{4B66A7D6-E004-4DEB-A333-8F1781C8BA82}"/>
                </a:ext>
              </a:extLst>
            </p:cNvPr>
            <p:cNvSpPr/>
            <p:nvPr/>
          </p:nvSpPr>
          <p:spPr bwMode="auto">
            <a:xfrm>
              <a:off x="3481524" y="1212226"/>
              <a:ext cx="440834" cy="377758"/>
            </a:xfrm>
            <a:custGeom>
              <a:avLst/>
              <a:gdLst>
                <a:gd name="T0" fmla="*/ 28 w 192"/>
                <a:gd name="T1" fmla="*/ 164 h 164"/>
                <a:gd name="T2" fmla="*/ 31 w 192"/>
                <a:gd name="T3" fmla="*/ 164 h 164"/>
                <a:gd name="T4" fmla="*/ 2 w 192"/>
                <a:gd name="T5" fmla="*/ 96 h 164"/>
                <a:gd name="T6" fmla="*/ 96 w 192"/>
                <a:gd name="T7" fmla="*/ 2 h 164"/>
                <a:gd name="T8" fmla="*/ 190 w 192"/>
                <a:gd name="T9" fmla="*/ 96 h 164"/>
                <a:gd name="T10" fmla="*/ 160 w 192"/>
                <a:gd name="T11" fmla="*/ 164 h 164"/>
                <a:gd name="T12" fmla="*/ 163 w 192"/>
                <a:gd name="T13" fmla="*/ 164 h 164"/>
                <a:gd name="T14" fmla="*/ 192 w 192"/>
                <a:gd name="T15" fmla="*/ 96 h 164"/>
                <a:gd name="T16" fmla="*/ 96 w 192"/>
                <a:gd name="T17" fmla="*/ 0 h 164"/>
                <a:gd name="T18" fmla="*/ 0 w 192"/>
                <a:gd name="T19" fmla="*/ 96 h 164"/>
                <a:gd name="T20" fmla="*/ 28 w 192"/>
                <a:gd name="T21" fmla="*/ 16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2" h="164">
                  <a:moveTo>
                    <a:pt x="28" y="164"/>
                  </a:moveTo>
                  <a:cubicBezTo>
                    <a:pt x="31" y="164"/>
                    <a:pt x="31" y="164"/>
                    <a:pt x="31" y="164"/>
                  </a:cubicBezTo>
                  <a:cubicBezTo>
                    <a:pt x="13" y="147"/>
                    <a:pt x="2" y="123"/>
                    <a:pt x="2" y="96"/>
                  </a:cubicBezTo>
                  <a:cubicBezTo>
                    <a:pt x="2" y="45"/>
                    <a:pt x="44" y="2"/>
                    <a:pt x="96" y="2"/>
                  </a:cubicBezTo>
                  <a:cubicBezTo>
                    <a:pt x="147" y="2"/>
                    <a:pt x="190" y="45"/>
                    <a:pt x="190" y="96"/>
                  </a:cubicBezTo>
                  <a:cubicBezTo>
                    <a:pt x="190" y="123"/>
                    <a:pt x="178" y="147"/>
                    <a:pt x="160" y="164"/>
                  </a:cubicBezTo>
                  <a:cubicBezTo>
                    <a:pt x="163" y="164"/>
                    <a:pt x="163" y="164"/>
                    <a:pt x="163" y="164"/>
                  </a:cubicBezTo>
                  <a:cubicBezTo>
                    <a:pt x="181" y="147"/>
                    <a:pt x="192" y="123"/>
                    <a:pt x="192" y="96"/>
                  </a:cubicBezTo>
                  <a:cubicBezTo>
                    <a:pt x="192" y="43"/>
                    <a:pt x="148" y="0"/>
                    <a:pt x="96" y="0"/>
                  </a:cubicBezTo>
                  <a:cubicBezTo>
                    <a:pt x="43" y="0"/>
                    <a:pt x="0" y="43"/>
                    <a:pt x="0" y="96"/>
                  </a:cubicBezTo>
                  <a:cubicBezTo>
                    <a:pt x="0" y="123"/>
                    <a:pt x="11" y="147"/>
                    <a:pt x="28" y="1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77" name="ïṣļïḍê">
              <a:extLst>
                <a:ext uri="{FF2B5EF4-FFF2-40B4-BE49-F238E27FC236}">
                  <a16:creationId xmlns:a16="http://schemas.microsoft.com/office/drawing/2014/main" id="{B4922DEA-0C0F-4906-A14A-B3EB1D6E5A5C}"/>
                </a:ext>
              </a:extLst>
            </p:cNvPr>
            <p:cNvSpPr/>
            <p:nvPr/>
          </p:nvSpPr>
          <p:spPr bwMode="auto">
            <a:xfrm>
              <a:off x="3972118" y="1573864"/>
              <a:ext cx="85504" cy="46256"/>
            </a:xfrm>
            <a:custGeom>
              <a:avLst/>
              <a:gdLst>
                <a:gd name="T0" fmla="*/ 36 w 37"/>
                <a:gd name="T1" fmla="*/ 20 h 20"/>
                <a:gd name="T2" fmla="*/ 22 w 37"/>
                <a:gd name="T3" fmla="*/ 16 h 20"/>
                <a:gd name="T4" fmla="*/ 0 w 37"/>
                <a:gd name="T5" fmla="*/ 20 h 20"/>
                <a:gd name="T6" fmla="*/ 1 w 37"/>
                <a:gd name="T7" fmla="*/ 16 h 20"/>
                <a:gd name="T8" fmla="*/ 12 w 37"/>
                <a:gd name="T9" fmla="*/ 14 h 20"/>
                <a:gd name="T10" fmla="*/ 19 w 37"/>
                <a:gd name="T11" fmla="*/ 14 h 20"/>
                <a:gd name="T12" fmla="*/ 13 w 37"/>
                <a:gd name="T13" fmla="*/ 10 h 20"/>
                <a:gd name="T14" fmla="*/ 5 w 37"/>
                <a:gd name="T15" fmla="*/ 3 h 20"/>
                <a:gd name="T16" fmla="*/ 6 w 37"/>
                <a:gd name="T17" fmla="*/ 0 h 20"/>
                <a:gd name="T18" fmla="*/ 23 w 37"/>
                <a:gd name="T19" fmla="*/ 13 h 20"/>
                <a:gd name="T20" fmla="*/ 37 w 37"/>
                <a:gd name="T21" fmla="*/ 17 h 20"/>
                <a:gd name="T22" fmla="*/ 36 w 37"/>
                <a:gd name="T23"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20">
                  <a:moveTo>
                    <a:pt x="36" y="20"/>
                  </a:moveTo>
                  <a:cubicBezTo>
                    <a:pt x="22" y="16"/>
                    <a:pt x="22" y="16"/>
                    <a:pt x="22" y="16"/>
                  </a:cubicBezTo>
                  <a:cubicBezTo>
                    <a:pt x="0" y="20"/>
                    <a:pt x="0" y="20"/>
                    <a:pt x="0" y="20"/>
                  </a:cubicBezTo>
                  <a:cubicBezTo>
                    <a:pt x="1" y="16"/>
                    <a:pt x="1" y="16"/>
                    <a:pt x="1" y="16"/>
                  </a:cubicBezTo>
                  <a:cubicBezTo>
                    <a:pt x="12" y="14"/>
                    <a:pt x="12" y="14"/>
                    <a:pt x="12" y="14"/>
                  </a:cubicBezTo>
                  <a:cubicBezTo>
                    <a:pt x="14" y="14"/>
                    <a:pt x="17" y="14"/>
                    <a:pt x="19" y="14"/>
                  </a:cubicBezTo>
                  <a:cubicBezTo>
                    <a:pt x="17" y="13"/>
                    <a:pt x="15" y="11"/>
                    <a:pt x="13" y="10"/>
                  </a:cubicBezTo>
                  <a:cubicBezTo>
                    <a:pt x="5" y="3"/>
                    <a:pt x="5" y="3"/>
                    <a:pt x="5" y="3"/>
                  </a:cubicBezTo>
                  <a:cubicBezTo>
                    <a:pt x="6" y="0"/>
                    <a:pt x="6" y="0"/>
                    <a:pt x="6" y="0"/>
                  </a:cubicBezTo>
                  <a:cubicBezTo>
                    <a:pt x="23" y="13"/>
                    <a:pt x="23" y="13"/>
                    <a:pt x="23" y="13"/>
                  </a:cubicBezTo>
                  <a:cubicBezTo>
                    <a:pt x="37" y="17"/>
                    <a:pt x="37" y="17"/>
                    <a:pt x="37" y="17"/>
                  </a:cubicBezTo>
                  <a:lnTo>
                    <a:pt x="36"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78" name="ís1íḍe">
              <a:extLst>
                <a:ext uri="{FF2B5EF4-FFF2-40B4-BE49-F238E27FC236}">
                  <a16:creationId xmlns:a16="http://schemas.microsoft.com/office/drawing/2014/main" id="{928C5D87-94D1-4023-817C-5C392632E1BC}"/>
                </a:ext>
              </a:extLst>
            </p:cNvPr>
            <p:cNvSpPr/>
            <p:nvPr/>
          </p:nvSpPr>
          <p:spPr bwMode="auto">
            <a:xfrm>
              <a:off x="4302919" y="1198209"/>
              <a:ext cx="54666" cy="94615"/>
            </a:xfrm>
            <a:custGeom>
              <a:avLst/>
              <a:gdLst>
                <a:gd name="T0" fmla="*/ 20 w 24"/>
                <a:gd name="T1" fmla="*/ 28 h 41"/>
                <a:gd name="T2" fmla="*/ 14 w 24"/>
                <a:gd name="T3" fmla="*/ 9 h 41"/>
                <a:gd name="T4" fmla="*/ 4 w 24"/>
                <a:gd name="T5" fmla="*/ 10 h 41"/>
                <a:gd name="T6" fmla="*/ 5 w 24"/>
                <a:gd name="T7" fmla="*/ 32 h 41"/>
                <a:gd name="T8" fmla="*/ 20 w 24"/>
                <a:gd name="T9" fmla="*/ 28 h 41"/>
              </a:gdLst>
              <a:ahLst/>
              <a:cxnLst>
                <a:cxn ang="0">
                  <a:pos x="T0" y="T1"/>
                </a:cxn>
                <a:cxn ang="0">
                  <a:pos x="T2" y="T3"/>
                </a:cxn>
                <a:cxn ang="0">
                  <a:pos x="T4" y="T5"/>
                </a:cxn>
                <a:cxn ang="0">
                  <a:pos x="T6" y="T7"/>
                </a:cxn>
                <a:cxn ang="0">
                  <a:pos x="T8" y="T9"/>
                </a:cxn>
              </a:cxnLst>
              <a:rect l="0" t="0" r="r" b="b"/>
              <a:pathLst>
                <a:path w="24" h="41">
                  <a:moveTo>
                    <a:pt x="20" y="28"/>
                  </a:moveTo>
                  <a:cubicBezTo>
                    <a:pt x="24" y="20"/>
                    <a:pt x="14" y="9"/>
                    <a:pt x="14" y="9"/>
                  </a:cubicBezTo>
                  <a:cubicBezTo>
                    <a:pt x="14" y="9"/>
                    <a:pt x="8" y="0"/>
                    <a:pt x="4" y="10"/>
                  </a:cubicBezTo>
                  <a:cubicBezTo>
                    <a:pt x="0" y="20"/>
                    <a:pt x="0" y="23"/>
                    <a:pt x="5" y="32"/>
                  </a:cubicBezTo>
                  <a:cubicBezTo>
                    <a:pt x="9" y="41"/>
                    <a:pt x="16" y="35"/>
                    <a:pt x="20"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79" name="íşlïḋe">
              <a:extLst>
                <a:ext uri="{FF2B5EF4-FFF2-40B4-BE49-F238E27FC236}">
                  <a16:creationId xmlns:a16="http://schemas.microsoft.com/office/drawing/2014/main" id="{94D36301-D005-445A-8DAC-A56C31728D3D}"/>
                </a:ext>
              </a:extLst>
            </p:cNvPr>
            <p:cNvSpPr/>
            <p:nvPr/>
          </p:nvSpPr>
          <p:spPr bwMode="auto">
            <a:xfrm>
              <a:off x="4279791" y="1281610"/>
              <a:ext cx="57470" cy="91811"/>
            </a:xfrm>
            <a:custGeom>
              <a:avLst/>
              <a:gdLst>
                <a:gd name="T0" fmla="*/ 4 w 25"/>
                <a:gd name="T1" fmla="*/ 34 h 40"/>
                <a:gd name="T2" fmla="*/ 13 w 25"/>
                <a:gd name="T3" fmla="*/ 36 h 40"/>
                <a:gd name="T4" fmla="*/ 21 w 25"/>
                <a:gd name="T5" fmla="*/ 17 h 40"/>
                <a:gd name="T6" fmla="*/ 14 w 25"/>
                <a:gd name="T7" fmla="*/ 10 h 40"/>
                <a:gd name="T8" fmla="*/ 10 w 25"/>
                <a:gd name="T9" fmla="*/ 4 h 40"/>
                <a:gd name="T10" fmla="*/ 0 w 25"/>
                <a:gd name="T11" fmla="*/ 13 h 40"/>
                <a:gd name="T12" fmla="*/ 5 w 25"/>
                <a:gd name="T13" fmla="*/ 25 h 40"/>
                <a:gd name="T14" fmla="*/ 4 w 25"/>
                <a:gd name="T15" fmla="*/ 34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40">
                  <a:moveTo>
                    <a:pt x="4" y="34"/>
                  </a:moveTo>
                  <a:cubicBezTo>
                    <a:pt x="4" y="34"/>
                    <a:pt x="2" y="40"/>
                    <a:pt x="13" y="36"/>
                  </a:cubicBezTo>
                  <a:cubicBezTo>
                    <a:pt x="23" y="31"/>
                    <a:pt x="25" y="21"/>
                    <a:pt x="21" y="17"/>
                  </a:cubicBezTo>
                  <a:cubicBezTo>
                    <a:pt x="18" y="12"/>
                    <a:pt x="14" y="10"/>
                    <a:pt x="14" y="10"/>
                  </a:cubicBezTo>
                  <a:cubicBezTo>
                    <a:pt x="14" y="10"/>
                    <a:pt x="11" y="8"/>
                    <a:pt x="10" y="4"/>
                  </a:cubicBezTo>
                  <a:cubicBezTo>
                    <a:pt x="9" y="0"/>
                    <a:pt x="1" y="9"/>
                    <a:pt x="0" y="13"/>
                  </a:cubicBezTo>
                  <a:cubicBezTo>
                    <a:pt x="0" y="18"/>
                    <a:pt x="1" y="20"/>
                    <a:pt x="5" y="25"/>
                  </a:cubicBezTo>
                  <a:cubicBezTo>
                    <a:pt x="8" y="30"/>
                    <a:pt x="4" y="34"/>
                    <a:pt x="4"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80" name="iŝļîḍé">
              <a:extLst>
                <a:ext uri="{FF2B5EF4-FFF2-40B4-BE49-F238E27FC236}">
                  <a16:creationId xmlns:a16="http://schemas.microsoft.com/office/drawing/2014/main" id="{3DFD2540-4994-4A93-AA7E-B032F668F3A7}"/>
                </a:ext>
              </a:extLst>
            </p:cNvPr>
            <p:cNvSpPr/>
            <p:nvPr/>
          </p:nvSpPr>
          <p:spPr bwMode="auto">
            <a:xfrm>
              <a:off x="4231432" y="1248670"/>
              <a:ext cx="330100" cy="295058"/>
            </a:xfrm>
            <a:custGeom>
              <a:avLst/>
              <a:gdLst>
                <a:gd name="T0" fmla="*/ 138 w 144"/>
                <a:gd name="T1" fmla="*/ 24 h 128"/>
                <a:gd name="T2" fmla="*/ 135 w 144"/>
                <a:gd name="T3" fmla="*/ 20 h 128"/>
                <a:gd name="T4" fmla="*/ 126 w 144"/>
                <a:gd name="T5" fmla="*/ 23 h 128"/>
                <a:gd name="T6" fmla="*/ 117 w 144"/>
                <a:gd name="T7" fmla="*/ 29 h 128"/>
                <a:gd name="T8" fmla="*/ 120 w 144"/>
                <a:gd name="T9" fmla="*/ 23 h 128"/>
                <a:gd name="T10" fmla="*/ 131 w 144"/>
                <a:gd name="T11" fmla="*/ 15 h 128"/>
                <a:gd name="T12" fmla="*/ 138 w 144"/>
                <a:gd name="T13" fmla="*/ 9 h 128"/>
                <a:gd name="T14" fmla="*/ 127 w 144"/>
                <a:gd name="T15" fmla="*/ 5 h 128"/>
                <a:gd name="T16" fmla="*/ 112 w 144"/>
                <a:gd name="T17" fmla="*/ 5 h 128"/>
                <a:gd name="T18" fmla="*/ 102 w 144"/>
                <a:gd name="T19" fmla="*/ 8 h 128"/>
                <a:gd name="T20" fmla="*/ 100 w 144"/>
                <a:gd name="T21" fmla="*/ 24 h 128"/>
                <a:gd name="T22" fmla="*/ 88 w 144"/>
                <a:gd name="T23" fmla="*/ 33 h 128"/>
                <a:gd name="T24" fmla="*/ 83 w 144"/>
                <a:gd name="T25" fmla="*/ 31 h 128"/>
                <a:gd name="T26" fmla="*/ 91 w 144"/>
                <a:gd name="T27" fmla="*/ 26 h 128"/>
                <a:gd name="T28" fmla="*/ 91 w 144"/>
                <a:gd name="T29" fmla="*/ 21 h 128"/>
                <a:gd name="T30" fmla="*/ 82 w 144"/>
                <a:gd name="T31" fmla="*/ 10 h 128"/>
                <a:gd name="T32" fmla="*/ 70 w 144"/>
                <a:gd name="T33" fmla="*/ 12 h 128"/>
                <a:gd name="T34" fmla="*/ 63 w 144"/>
                <a:gd name="T35" fmla="*/ 30 h 128"/>
                <a:gd name="T36" fmla="*/ 58 w 144"/>
                <a:gd name="T37" fmla="*/ 42 h 128"/>
                <a:gd name="T38" fmla="*/ 58 w 144"/>
                <a:gd name="T39" fmla="*/ 52 h 128"/>
                <a:gd name="T40" fmla="*/ 39 w 144"/>
                <a:gd name="T41" fmla="*/ 61 h 128"/>
                <a:gd name="T42" fmla="*/ 35 w 144"/>
                <a:gd name="T43" fmla="*/ 58 h 128"/>
                <a:gd name="T44" fmla="*/ 9 w 144"/>
                <a:gd name="T45" fmla="*/ 90 h 128"/>
                <a:gd name="T46" fmla="*/ 3 w 144"/>
                <a:gd name="T47" fmla="*/ 115 h 128"/>
                <a:gd name="T48" fmla="*/ 20 w 144"/>
                <a:gd name="T49" fmla="*/ 114 h 128"/>
                <a:gd name="T50" fmla="*/ 33 w 144"/>
                <a:gd name="T51" fmla="*/ 82 h 128"/>
                <a:gd name="T52" fmla="*/ 42 w 144"/>
                <a:gd name="T53" fmla="*/ 80 h 128"/>
                <a:gd name="T54" fmla="*/ 56 w 144"/>
                <a:gd name="T55" fmla="*/ 73 h 128"/>
                <a:gd name="T56" fmla="*/ 58 w 144"/>
                <a:gd name="T57" fmla="*/ 79 h 128"/>
                <a:gd name="T58" fmla="*/ 58 w 144"/>
                <a:gd name="T59" fmla="*/ 89 h 128"/>
                <a:gd name="T60" fmla="*/ 76 w 144"/>
                <a:gd name="T61" fmla="*/ 70 h 128"/>
                <a:gd name="T62" fmla="*/ 77 w 144"/>
                <a:gd name="T63" fmla="*/ 60 h 128"/>
                <a:gd name="T64" fmla="*/ 95 w 144"/>
                <a:gd name="T65" fmla="*/ 42 h 128"/>
                <a:gd name="T66" fmla="*/ 95 w 144"/>
                <a:gd name="T67" fmla="*/ 53 h 128"/>
                <a:gd name="T68" fmla="*/ 96 w 144"/>
                <a:gd name="T69" fmla="*/ 67 h 128"/>
                <a:gd name="T70" fmla="*/ 113 w 144"/>
                <a:gd name="T71" fmla="*/ 50 h 128"/>
                <a:gd name="T72" fmla="*/ 116 w 144"/>
                <a:gd name="T73" fmla="*/ 50 h 128"/>
                <a:gd name="T74" fmla="*/ 117 w 144"/>
                <a:gd name="T75" fmla="*/ 87 h 128"/>
                <a:gd name="T76" fmla="*/ 135 w 144"/>
                <a:gd name="T77" fmla="*/ 66 h 128"/>
                <a:gd name="T78" fmla="*/ 134 w 144"/>
                <a:gd name="T79" fmla="*/ 40 h 128"/>
                <a:gd name="T80" fmla="*/ 144 w 144"/>
                <a:gd name="T81" fmla="*/ 28 h 128"/>
                <a:gd name="T82" fmla="*/ 138 w 144"/>
                <a:gd name="T83" fmla="*/ 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44" h="128">
                  <a:moveTo>
                    <a:pt x="138" y="24"/>
                  </a:moveTo>
                  <a:cubicBezTo>
                    <a:pt x="138" y="24"/>
                    <a:pt x="135" y="23"/>
                    <a:pt x="135" y="20"/>
                  </a:cubicBezTo>
                  <a:cubicBezTo>
                    <a:pt x="135" y="20"/>
                    <a:pt x="130" y="17"/>
                    <a:pt x="126" y="23"/>
                  </a:cubicBezTo>
                  <a:cubicBezTo>
                    <a:pt x="122" y="28"/>
                    <a:pt x="120" y="30"/>
                    <a:pt x="117" y="29"/>
                  </a:cubicBezTo>
                  <a:cubicBezTo>
                    <a:pt x="114" y="28"/>
                    <a:pt x="118" y="25"/>
                    <a:pt x="120" y="23"/>
                  </a:cubicBezTo>
                  <a:cubicBezTo>
                    <a:pt x="123" y="22"/>
                    <a:pt x="127" y="16"/>
                    <a:pt x="131" y="15"/>
                  </a:cubicBezTo>
                  <a:cubicBezTo>
                    <a:pt x="136" y="14"/>
                    <a:pt x="138" y="14"/>
                    <a:pt x="138" y="9"/>
                  </a:cubicBezTo>
                  <a:cubicBezTo>
                    <a:pt x="138" y="5"/>
                    <a:pt x="137" y="0"/>
                    <a:pt x="127" y="5"/>
                  </a:cubicBezTo>
                  <a:cubicBezTo>
                    <a:pt x="117" y="10"/>
                    <a:pt x="114" y="9"/>
                    <a:pt x="112" y="5"/>
                  </a:cubicBezTo>
                  <a:cubicBezTo>
                    <a:pt x="109" y="0"/>
                    <a:pt x="103" y="1"/>
                    <a:pt x="102" y="8"/>
                  </a:cubicBezTo>
                  <a:cubicBezTo>
                    <a:pt x="102" y="16"/>
                    <a:pt x="100" y="24"/>
                    <a:pt x="100" y="24"/>
                  </a:cubicBezTo>
                  <a:cubicBezTo>
                    <a:pt x="88" y="33"/>
                    <a:pt x="88" y="33"/>
                    <a:pt x="88" y="33"/>
                  </a:cubicBezTo>
                  <a:cubicBezTo>
                    <a:pt x="88" y="33"/>
                    <a:pt x="79" y="34"/>
                    <a:pt x="83" y="31"/>
                  </a:cubicBezTo>
                  <a:cubicBezTo>
                    <a:pt x="87" y="27"/>
                    <a:pt x="91" y="26"/>
                    <a:pt x="91" y="26"/>
                  </a:cubicBezTo>
                  <a:cubicBezTo>
                    <a:pt x="91" y="21"/>
                    <a:pt x="91" y="21"/>
                    <a:pt x="91" y="21"/>
                  </a:cubicBezTo>
                  <a:cubicBezTo>
                    <a:pt x="91" y="21"/>
                    <a:pt x="84" y="15"/>
                    <a:pt x="82" y="10"/>
                  </a:cubicBezTo>
                  <a:cubicBezTo>
                    <a:pt x="80" y="4"/>
                    <a:pt x="71" y="2"/>
                    <a:pt x="70" y="12"/>
                  </a:cubicBezTo>
                  <a:cubicBezTo>
                    <a:pt x="69" y="22"/>
                    <a:pt x="68" y="27"/>
                    <a:pt x="63" y="30"/>
                  </a:cubicBezTo>
                  <a:cubicBezTo>
                    <a:pt x="58" y="34"/>
                    <a:pt x="48" y="39"/>
                    <a:pt x="58" y="42"/>
                  </a:cubicBezTo>
                  <a:cubicBezTo>
                    <a:pt x="67" y="45"/>
                    <a:pt x="61" y="48"/>
                    <a:pt x="58" y="52"/>
                  </a:cubicBezTo>
                  <a:cubicBezTo>
                    <a:pt x="54" y="56"/>
                    <a:pt x="42" y="65"/>
                    <a:pt x="39" y="61"/>
                  </a:cubicBezTo>
                  <a:cubicBezTo>
                    <a:pt x="35" y="58"/>
                    <a:pt x="35" y="58"/>
                    <a:pt x="35" y="58"/>
                  </a:cubicBezTo>
                  <a:cubicBezTo>
                    <a:pt x="35" y="58"/>
                    <a:pt x="18" y="82"/>
                    <a:pt x="9" y="90"/>
                  </a:cubicBezTo>
                  <a:cubicBezTo>
                    <a:pt x="1" y="97"/>
                    <a:pt x="0" y="105"/>
                    <a:pt x="3" y="115"/>
                  </a:cubicBezTo>
                  <a:cubicBezTo>
                    <a:pt x="5" y="126"/>
                    <a:pt x="17" y="128"/>
                    <a:pt x="20" y="114"/>
                  </a:cubicBezTo>
                  <a:cubicBezTo>
                    <a:pt x="22" y="100"/>
                    <a:pt x="29" y="88"/>
                    <a:pt x="33" y="82"/>
                  </a:cubicBezTo>
                  <a:cubicBezTo>
                    <a:pt x="37" y="75"/>
                    <a:pt x="42" y="80"/>
                    <a:pt x="42" y="80"/>
                  </a:cubicBezTo>
                  <a:cubicBezTo>
                    <a:pt x="42" y="80"/>
                    <a:pt x="51" y="80"/>
                    <a:pt x="56" y="73"/>
                  </a:cubicBezTo>
                  <a:cubicBezTo>
                    <a:pt x="60" y="66"/>
                    <a:pt x="60" y="76"/>
                    <a:pt x="58" y="79"/>
                  </a:cubicBezTo>
                  <a:cubicBezTo>
                    <a:pt x="56" y="82"/>
                    <a:pt x="49" y="89"/>
                    <a:pt x="58" y="89"/>
                  </a:cubicBezTo>
                  <a:cubicBezTo>
                    <a:pt x="66" y="89"/>
                    <a:pt x="73" y="80"/>
                    <a:pt x="76" y="70"/>
                  </a:cubicBezTo>
                  <a:cubicBezTo>
                    <a:pt x="77" y="60"/>
                    <a:pt x="77" y="60"/>
                    <a:pt x="77" y="60"/>
                  </a:cubicBezTo>
                  <a:cubicBezTo>
                    <a:pt x="77" y="60"/>
                    <a:pt x="88" y="47"/>
                    <a:pt x="95" y="42"/>
                  </a:cubicBezTo>
                  <a:cubicBezTo>
                    <a:pt x="95" y="53"/>
                    <a:pt x="95" y="53"/>
                    <a:pt x="95" y="53"/>
                  </a:cubicBezTo>
                  <a:cubicBezTo>
                    <a:pt x="95" y="53"/>
                    <a:pt x="86" y="65"/>
                    <a:pt x="96" y="67"/>
                  </a:cubicBezTo>
                  <a:cubicBezTo>
                    <a:pt x="106" y="69"/>
                    <a:pt x="110" y="61"/>
                    <a:pt x="113" y="50"/>
                  </a:cubicBezTo>
                  <a:cubicBezTo>
                    <a:pt x="116" y="50"/>
                    <a:pt x="116" y="50"/>
                    <a:pt x="116" y="50"/>
                  </a:cubicBezTo>
                  <a:cubicBezTo>
                    <a:pt x="117" y="87"/>
                    <a:pt x="117" y="87"/>
                    <a:pt x="117" y="87"/>
                  </a:cubicBezTo>
                  <a:cubicBezTo>
                    <a:pt x="117" y="87"/>
                    <a:pt x="132" y="87"/>
                    <a:pt x="135" y="66"/>
                  </a:cubicBezTo>
                  <a:cubicBezTo>
                    <a:pt x="134" y="40"/>
                    <a:pt x="134" y="40"/>
                    <a:pt x="134" y="40"/>
                  </a:cubicBezTo>
                  <a:cubicBezTo>
                    <a:pt x="134" y="40"/>
                    <a:pt x="143" y="34"/>
                    <a:pt x="144" y="28"/>
                  </a:cubicBezTo>
                  <a:cubicBezTo>
                    <a:pt x="144" y="23"/>
                    <a:pt x="138" y="24"/>
                    <a:pt x="138"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81" name="íṧḷídé">
              <a:extLst>
                <a:ext uri="{FF2B5EF4-FFF2-40B4-BE49-F238E27FC236}">
                  <a16:creationId xmlns:a16="http://schemas.microsoft.com/office/drawing/2014/main" id="{6327977E-3CCD-4707-B59D-8CAC8B9891EC}"/>
                </a:ext>
              </a:extLst>
            </p:cNvPr>
            <p:cNvSpPr/>
            <p:nvPr/>
          </p:nvSpPr>
          <p:spPr bwMode="auto">
            <a:xfrm>
              <a:off x="4768283" y="1194004"/>
              <a:ext cx="52564" cy="82700"/>
            </a:xfrm>
            <a:custGeom>
              <a:avLst/>
              <a:gdLst>
                <a:gd name="T0" fmla="*/ 10 w 23"/>
                <a:gd name="T1" fmla="*/ 6 h 36"/>
                <a:gd name="T2" fmla="*/ 3 w 23"/>
                <a:gd name="T3" fmla="*/ 10 h 36"/>
                <a:gd name="T4" fmla="*/ 3 w 23"/>
                <a:gd name="T5" fmla="*/ 30 h 36"/>
                <a:gd name="T6" fmla="*/ 19 w 23"/>
                <a:gd name="T7" fmla="*/ 30 h 36"/>
                <a:gd name="T8" fmla="*/ 18 w 23"/>
                <a:gd name="T9" fmla="*/ 14 h 36"/>
                <a:gd name="T10" fmla="*/ 10 w 23"/>
                <a:gd name="T11" fmla="*/ 6 h 36"/>
              </a:gdLst>
              <a:ahLst/>
              <a:cxnLst>
                <a:cxn ang="0">
                  <a:pos x="T0" y="T1"/>
                </a:cxn>
                <a:cxn ang="0">
                  <a:pos x="T2" y="T3"/>
                </a:cxn>
                <a:cxn ang="0">
                  <a:pos x="T4" y="T5"/>
                </a:cxn>
                <a:cxn ang="0">
                  <a:pos x="T6" y="T7"/>
                </a:cxn>
                <a:cxn ang="0">
                  <a:pos x="T8" y="T9"/>
                </a:cxn>
                <a:cxn ang="0">
                  <a:pos x="T10" y="T11"/>
                </a:cxn>
              </a:cxnLst>
              <a:rect l="0" t="0" r="r" b="b"/>
              <a:pathLst>
                <a:path w="23" h="36">
                  <a:moveTo>
                    <a:pt x="10" y="6"/>
                  </a:moveTo>
                  <a:cubicBezTo>
                    <a:pt x="10" y="6"/>
                    <a:pt x="6" y="0"/>
                    <a:pt x="3" y="10"/>
                  </a:cubicBezTo>
                  <a:cubicBezTo>
                    <a:pt x="0" y="19"/>
                    <a:pt x="4" y="24"/>
                    <a:pt x="3" y="30"/>
                  </a:cubicBezTo>
                  <a:cubicBezTo>
                    <a:pt x="2" y="36"/>
                    <a:pt x="15" y="34"/>
                    <a:pt x="19" y="30"/>
                  </a:cubicBezTo>
                  <a:cubicBezTo>
                    <a:pt x="23" y="27"/>
                    <a:pt x="23" y="18"/>
                    <a:pt x="18" y="14"/>
                  </a:cubicBezTo>
                  <a:cubicBezTo>
                    <a:pt x="12" y="9"/>
                    <a:pt x="10" y="6"/>
                    <a:pt x="1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82" name="îSḻiḋe">
              <a:extLst>
                <a:ext uri="{FF2B5EF4-FFF2-40B4-BE49-F238E27FC236}">
                  <a16:creationId xmlns:a16="http://schemas.microsoft.com/office/drawing/2014/main" id="{AA22A11B-68FA-4CED-B2E4-E0A59BD6C180}"/>
                </a:ext>
              </a:extLst>
            </p:cNvPr>
            <p:cNvSpPr/>
            <p:nvPr/>
          </p:nvSpPr>
          <p:spPr bwMode="auto">
            <a:xfrm>
              <a:off x="4726932" y="1285815"/>
              <a:ext cx="61675" cy="80598"/>
            </a:xfrm>
            <a:custGeom>
              <a:avLst/>
              <a:gdLst>
                <a:gd name="T0" fmla="*/ 8 w 27"/>
                <a:gd name="T1" fmla="*/ 31 h 35"/>
                <a:gd name="T2" fmla="*/ 21 w 27"/>
                <a:gd name="T3" fmla="*/ 25 h 35"/>
                <a:gd name="T4" fmla="*/ 16 w 27"/>
                <a:gd name="T5" fmla="*/ 8 h 35"/>
                <a:gd name="T6" fmla="*/ 8 w 27"/>
                <a:gd name="T7" fmla="*/ 4 h 35"/>
                <a:gd name="T8" fmla="*/ 2 w 27"/>
                <a:gd name="T9" fmla="*/ 19 h 35"/>
                <a:gd name="T10" fmla="*/ 8 w 27"/>
                <a:gd name="T11" fmla="*/ 31 h 35"/>
              </a:gdLst>
              <a:ahLst/>
              <a:cxnLst>
                <a:cxn ang="0">
                  <a:pos x="T0" y="T1"/>
                </a:cxn>
                <a:cxn ang="0">
                  <a:pos x="T2" y="T3"/>
                </a:cxn>
                <a:cxn ang="0">
                  <a:pos x="T4" y="T5"/>
                </a:cxn>
                <a:cxn ang="0">
                  <a:pos x="T6" y="T7"/>
                </a:cxn>
                <a:cxn ang="0">
                  <a:pos x="T8" y="T9"/>
                </a:cxn>
                <a:cxn ang="0">
                  <a:pos x="T10" y="T11"/>
                </a:cxn>
              </a:cxnLst>
              <a:rect l="0" t="0" r="r" b="b"/>
              <a:pathLst>
                <a:path w="27" h="35">
                  <a:moveTo>
                    <a:pt x="8" y="31"/>
                  </a:moveTo>
                  <a:cubicBezTo>
                    <a:pt x="8" y="31"/>
                    <a:pt x="15" y="35"/>
                    <a:pt x="21" y="25"/>
                  </a:cubicBezTo>
                  <a:cubicBezTo>
                    <a:pt x="27" y="14"/>
                    <a:pt x="16" y="8"/>
                    <a:pt x="16" y="8"/>
                  </a:cubicBezTo>
                  <a:cubicBezTo>
                    <a:pt x="16" y="8"/>
                    <a:pt x="13" y="0"/>
                    <a:pt x="8" y="4"/>
                  </a:cubicBezTo>
                  <a:cubicBezTo>
                    <a:pt x="3" y="7"/>
                    <a:pt x="0" y="13"/>
                    <a:pt x="2" y="19"/>
                  </a:cubicBezTo>
                  <a:cubicBezTo>
                    <a:pt x="5" y="25"/>
                    <a:pt x="7" y="23"/>
                    <a:pt x="8" y="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83" name="í$ḻîḓè">
              <a:extLst>
                <a:ext uri="{FF2B5EF4-FFF2-40B4-BE49-F238E27FC236}">
                  <a16:creationId xmlns:a16="http://schemas.microsoft.com/office/drawing/2014/main" id="{67808758-399D-4C77-AA4D-90DF06EE620C}"/>
                </a:ext>
              </a:extLst>
            </p:cNvPr>
            <p:cNvSpPr/>
            <p:nvPr/>
          </p:nvSpPr>
          <p:spPr bwMode="auto">
            <a:xfrm>
              <a:off x="4635121" y="1341182"/>
              <a:ext cx="160495" cy="198341"/>
            </a:xfrm>
            <a:custGeom>
              <a:avLst/>
              <a:gdLst>
                <a:gd name="T0" fmla="*/ 63 w 70"/>
                <a:gd name="T1" fmla="*/ 12 h 86"/>
                <a:gd name="T2" fmla="*/ 15 w 70"/>
                <a:gd name="T3" fmla="*/ 58 h 86"/>
                <a:gd name="T4" fmla="*/ 17 w 70"/>
                <a:gd name="T5" fmla="*/ 76 h 86"/>
                <a:gd name="T6" fmla="*/ 33 w 70"/>
                <a:gd name="T7" fmla="*/ 73 h 86"/>
                <a:gd name="T8" fmla="*/ 70 w 70"/>
                <a:gd name="T9" fmla="*/ 14 h 86"/>
                <a:gd name="T10" fmla="*/ 70 w 70"/>
                <a:gd name="T11" fmla="*/ 10 h 86"/>
                <a:gd name="T12" fmla="*/ 63 w 70"/>
                <a:gd name="T13" fmla="*/ 12 h 86"/>
              </a:gdLst>
              <a:ahLst/>
              <a:cxnLst>
                <a:cxn ang="0">
                  <a:pos x="T0" y="T1"/>
                </a:cxn>
                <a:cxn ang="0">
                  <a:pos x="T2" y="T3"/>
                </a:cxn>
                <a:cxn ang="0">
                  <a:pos x="T4" y="T5"/>
                </a:cxn>
                <a:cxn ang="0">
                  <a:pos x="T6" y="T7"/>
                </a:cxn>
                <a:cxn ang="0">
                  <a:pos x="T8" y="T9"/>
                </a:cxn>
                <a:cxn ang="0">
                  <a:pos x="T10" y="T11"/>
                </a:cxn>
                <a:cxn ang="0">
                  <a:pos x="T12" y="T13"/>
                </a:cxn>
              </a:cxnLst>
              <a:rect l="0" t="0" r="r" b="b"/>
              <a:pathLst>
                <a:path w="70" h="86">
                  <a:moveTo>
                    <a:pt x="63" y="12"/>
                  </a:moveTo>
                  <a:cubicBezTo>
                    <a:pt x="56" y="25"/>
                    <a:pt x="29" y="52"/>
                    <a:pt x="15" y="58"/>
                  </a:cubicBezTo>
                  <a:cubicBezTo>
                    <a:pt x="0" y="64"/>
                    <a:pt x="17" y="76"/>
                    <a:pt x="17" y="76"/>
                  </a:cubicBezTo>
                  <a:cubicBezTo>
                    <a:pt x="17" y="76"/>
                    <a:pt x="24" y="86"/>
                    <a:pt x="33" y="73"/>
                  </a:cubicBezTo>
                  <a:cubicBezTo>
                    <a:pt x="43" y="60"/>
                    <a:pt x="59" y="40"/>
                    <a:pt x="70" y="14"/>
                  </a:cubicBezTo>
                  <a:cubicBezTo>
                    <a:pt x="70" y="12"/>
                    <a:pt x="70" y="10"/>
                    <a:pt x="70" y="10"/>
                  </a:cubicBezTo>
                  <a:cubicBezTo>
                    <a:pt x="70" y="10"/>
                    <a:pt x="70" y="0"/>
                    <a:pt x="63"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84" name="ïŝḷíḍe">
              <a:extLst>
                <a:ext uri="{FF2B5EF4-FFF2-40B4-BE49-F238E27FC236}">
                  <a16:creationId xmlns:a16="http://schemas.microsoft.com/office/drawing/2014/main" id="{88414F96-592C-4634-802C-CE0DFB40894A}"/>
                </a:ext>
              </a:extLst>
            </p:cNvPr>
            <p:cNvSpPr/>
            <p:nvPr/>
          </p:nvSpPr>
          <p:spPr bwMode="auto">
            <a:xfrm>
              <a:off x="4850282" y="1255679"/>
              <a:ext cx="119845" cy="108632"/>
            </a:xfrm>
            <a:custGeom>
              <a:avLst/>
              <a:gdLst>
                <a:gd name="T0" fmla="*/ 37 w 52"/>
                <a:gd name="T1" fmla="*/ 2 h 47"/>
                <a:gd name="T2" fmla="*/ 10 w 52"/>
                <a:gd name="T3" fmla="*/ 11 h 47"/>
                <a:gd name="T4" fmla="*/ 6 w 52"/>
                <a:gd name="T5" fmla="*/ 21 h 47"/>
                <a:gd name="T6" fmla="*/ 19 w 52"/>
                <a:gd name="T7" fmla="*/ 29 h 47"/>
                <a:gd name="T8" fmla="*/ 25 w 52"/>
                <a:gd name="T9" fmla="*/ 32 h 47"/>
                <a:gd name="T10" fmla="*/ 20 w 52"/>
                <a:gd name="T11" fmla="*/ 47 h 47"/>
                <a:gd name="T12" fmla="*/ 36 w 52"/>
                <a:gd name="T13" fmla="*/ 41 h 47"/>
                <a:gd name="T14" fmla="*/ 51 w 52"/>
                <a:gd name="T15" fmla="*/ 17 h 47"/>
                <a:gd name="T16" fmla="*/ 37 w 52"/>
                <a:gd name="T17" fmla="*/ 2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47">
                  <a:moveTo>
                    <a:pt x="37" y="2"/>
                  </a:moveTo>
                  <a:cubicBezTo>
                    <a:pt x="27" y="5"/>
                    <a:pt x="10" y="11"/>
                    <a:pt x="10" y="11"/>
                  </a:cubicBezTo>
                  <a:cubicBezTo>
                    <a:pt x="10" y="11"/>
                    <a:pt x="0" y="14"/>
                    <a:pt x="6" y="21"/>
                  </a:cubicBezTo>
                  <a:cubicBezTo>
                    <a:pt x="12" y="28"/>
                    <a:pt x="12" y="33"/>
                    <a:pt x="19" y="29"/>
                  </a:cubicBezTo>
                  <a:cubicBezTo>
                    <a:pt x="27" y="26"/>
                    <a:pt x="27" y="28"/>
                    <a:pt x="25" y="32"/>
                  </a:cubicBezTo>
                  <a:cubicBezTo>
                    <a:pt x="24" y="36"/>
                    <a:pt x="19" y="43"/>
                    <a:pt x="20" y="47"/>
                  </a:cubicBezTo>
                  <a:cubicBezTo>
                    <a:pt x="20" y="47"/>
                    <a:pt x="32" y="46"/>
                    <a:pt x="36" y="41"/>
                  </a:cubicBezTo>
                  <a:cubicBezTo>
                    <a:pt x="39" y="35"/>
                    <a:pt x="50" y="24"/>
                    <a:pt x="51" y="17"/>
                  </a:cubicBezTo>
                  <a:cubicBezTo>
                    <a:pt x="52" y="9"/>
                    <a:pt x="46" y="0"/>
                    <a:pt x="3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85" name="íṩļiḋe">
              <a:extLst>
                <a:ext uri="{FF2B5EF4-FFF2-40B4-BE49-F238E27FC236}">
                  <a16:creationId xmlns:a16="http://schemas.microsoft.com/office/drawing/2014/main" id="{2B878D9A-9EF1-49F2-8614-8562EDA917DA}"/>
                </a:ext>
              </a:extLst>
            </p:cNvPr>
            <p:cNvSpPr/>
            <p:nvPr/>
          </p:nvSpPr>
          <p:spPr bwMode="auto">
            <a:xfrm>
              <a:off x="4839068" y="1362208"/>
              <a:ext cx="100922" cy="66581"/>
            </a:xfrm>
            <a:custGeom>
              <a:avLst/>
              <a:gdLst>
                <a:gd name="T0" fmla="*/ 31 w 44"/>
                <a:gd name="T1" fmla="*/ 3 h 29"/>
                <a:gd name="T2" fmla="*/ 8 w 44"/>
                <a:gd name="T3" fmla="*/ 9 h 29"/>
                <a:gd name="T4" fmla="*/ 7 w 44"/>
                <a:gd name="T5" fmla="*/ 20 h 29"/>
                <a:gd name="T6" fmla="*/ 31 w 44"/>
                <a:gd name="T7" fmla="*/ 23 h 29"/>
                <a:gd name="T8" fmla="*/ 44 w 44"/>
                <a:gd name="T9" fmla="*/ 2 h 29"/>
                <a:gd name="T10" fmla="*/ 31 w 44"/>
                <a:gd name="T11" fmla="*/ 3 h 29"/>
              </a:gdLst>
              <a:ahLst/>
              <a:cxnLst>
                <a:cxn ang="0">
                  <a:pos x="T0" y="T1"/>
                </a:cxn>
                <a:cxn ang="0">
                  <a:pos x="T2" y="T3"/>
                </a:cxn>
                <a:cxn ang="0">
                  <a:pos x="T4" y="T5"/>
                </a:cxn>
                <a:cxn ang="0">
                  <a:pos x="T6" y="T7"/>
                </a:cxn>
                <a:cxn ang="0">
                  <a:pos x="T8" y="T9"/>
                </a:cxn>
                <a:cxn ang="0">
                  <a:pos x="T10" y="T11"/>
                </a:cxn>
              </a:cxnLst>
              <a:rect l="0" t="0" r="r" b="b"/>
              <a:pathLst>
                <a:path w="44" h="29">
                  <a:moveTo>
                    <a:pt x="31" y="3"/>
                  </a:moveTo>
                  <a:cubicBezTo>
                    <a:pt x="24" y="6"/>
                    <a:pt x="8" y="9"/>
                    <a:pt x="8" y="9"/>
                  </a:cubicBezTo>
                  <a:cubicBezTo>
                    <a:pt x="8" y="9"/>
                    <a:pt x="0" y="13"/>
                    <a:pt x="7" y="20"/>
                  </a:cubicBezTo>
                  <a:cubicBezTo>
                    <a:pt x="13" y="27"/>
                    <a:pt x="22" y="29"/>
                    <a:pt x="31" y="23"/>
                  </a:cubicBezTo>
                  <a:cubicBezTo>
                    <a:pt x="41" y="17"/>
                    <a:pt x="43" y="13"/>
                    <a:pt x="44" y="2"/>
                  </a:cubicBezTo>
                  <a:cubicBezTo>
                    <a:pt x="44" y="2"/>
                    <a:pt x="38" y="0"/>
                    <a:pt x="3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86" name="îṡlïḍé">
              <a:extLst>
                <a:ext uri="{FF2B5EF4-FFF2-40B4-BE49-F238E27FC236}">
                  <a16:creationId xmlns:a16="http://schemas.microsoft.com/office/drawing/2014/main" id="{BA6753FD-87B7-494E-8898-284631CEF488}"/>
                </a:ext>
              </a:extLst>
            </p:cNvPr>
            <p:cNvSpPr/>
            <p:nvPr/>
          </p:nvSpPr>
          <p:spPr bwMode="auto">
            <a:xfrm>
              <a:off x="5091374" y="1186995"/>
              <a:ext cx="250203" cy="276135"/>
            </a:xfrm>
            <a:custGeom>
              <a:avLst/>
              <a:gdLst>
                <a:gd name="T0" fmla="*/ 108 w 109"/>
                <a:gd name="T1" fmla="*/ 54 h 120"/>
                <a:gd name="T2" fmla="*/ 97 w 109"/>
                <a:gd name="T3" fmla="*/ 52 h 120"/>
                <a:gd name="T4" fmla="*/ 84 w 109"/>
                <a:gd name="T5" fmla="*/ 58 h 120"/>
                <a:gd name="T6" fmla="*/ 89 w 109"/>
                <a:gd name="T7" fmla="*/ 43 h 120"/>
                <a:gd name="T8" fmla="*/ 85 w 109"/>
                <a:gd name="T9" fmla="*/ 10 h 120"/>
                <a:gd name="T10" fmla="*/ 70 w 109"/>
                <a:gd name="T11" fmla="*/ 16 h 120"/>
                <a:gd name="T12" fmla="*/ 68 w 109"/>
                <a:gd name="T13" fmla="*/ 53 h 120"/>
                <a:gd name="T14" fmla="*/ 53 w 109"/>
                <a:gd name="T15" fmla="*/ 72 h 120"/>
                <a:gd name="T16" fmla="*/ 11 w 109"/>
                <a:gd name="T17" fmla="*/ 79 h 120"/>
                <a:gd name="T18" fmla="*/ 2 w 109"/>
                <a:gd name="T19" fmla="*/ 89 h 120"/>
                <a:gd name="T20" fmla="*/ 20 w 109"/>
                <a:gd name="T21" fmla="*/ 100 h 120"/>
                <a:gd name="T22" fmla="*/ 31 w 109"/>
                <a:gd name="T23" fmla="*/ 98 h 120"/>
                <a:gd name="T24" fmla="*/ 41 w 109"/>
                <a:gd name="T25" fmla="*/ 94 h 120"/>
                <a:gd name="T26" fmla="*/ 49 w 109"/>
                <a:gd name="T27" fmla="*/ 90 h 120"/>
                <a:gd name="T28" fmla="*/ 54 w 109"/>
                <a:gd name="T29" fmla="*/ 92 h 120"/>
                <a:gd name="T30" fmla="*/ 32 w 109"/>
                <a:gd name="T31" fmla="*/ 110 h 120"/>
                <a:gd name="T32" fmla="*/ 35 w 109"/>
                <a:gd name="T33" fmla="*/ 119 h 120"/>
                <a:gd name="T34" fmla="*/ 70 w 109"/>
                <a:gd name="T35" fmla="*/ 92 h 120"/>
                <a:gd name="T36" fmla="*/ 89 w 109"/>
                <a:gd name="T37" fmla="*/ 72 h 120"/>
                <a:gd name="T38" fmla="*/ 108 w 109"/>
                <a:gd name="T39" fmla="*/ 54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9" h="120">
                  <a:moveTo>
                    <a:pt x="108" y="54"/>
                  </a:moveTo>
                  <a:cubicBezTo>
                    <a:pt x="109" y="45"/>
                    <a:pt x="101" y="49"/>
                    <a:pt x="97" y="52"/>
                  </a:cubicBezTo>
                  <a:cubicBezTo>
                    <a:pt x="94" y="54"/>
                    <a:pt x="86" y="57"/>
                    <a:pt x="84" y="58"/>
                  </a:cubicBezTo>
                  <a:cubicBezTo>
                    <a:pt x="84" y="58"/>
                    <a:pt x="86" y="48"/>
                    <a:pt x="89" y="43"/>
                  </a:cubicBezTo>
                  <a:cubicBezTo>
                    <a:pt x="92" y="37"/>
                    <a:pt x="96" y="21"/>
                    <a:pt x="85" y="10"/>
                  </a:cubicBezTo>
                  <a:cubicBezTo>
                    <a:pt x="74" y="0"/>
                    <a:pt x="72" y="5"/>
                    <a:pt x="70" y="16"/>
                  </a:cubicBezTo>
                  <a:cubicBezTo>
                    <a:pt x="67" y="26"/>
                    <a:pt x="72" y="36"/>
                    <a:pt x="68" y="53"/>
                  </a:cubicBezTo>
                  <a:cubicBezTo>
                    <a:pt x="64" y="70"/>
                    <a:pt x="64" y="68"/>
                    <a:pt x="53" y="72"/>
                  </a:cubicBezTo>
                  <a:cubicBezTo>
                    <a:pt x="42" y="76"/>
                    <a:pt x="27" y="81"/>
                    <a:pt x="11" y="79"/>
                  </a:cubicBezTo>
                  <a:cubicBezTo>
                    <a:pt x="3" y="78"/>
                    <a:pt x="0" y="75"/>
                    <a:pt x="2" y="89"/>
                  </a:cubicBezTo>
                  <a:cubicBezTo>
                    <a:pt x="2" y="89"/>
                    <a:pt x="4" y="97"/>
                    <a:pt x="20" y="100"/>
                  </a:cubicBezTo>
                  <a:cubicBezTo>
                    <a:pt x="24" y="101"/>
                    <a:pt x="27" y="99"/>
                    <a:pt x="31" y="98"/>
                  </a:cubicBezTo>
                  <a:cubicBezTo>
                    <a:pt x="35" y="98"/>
                    <a:pt x="38" y="96"/>
                    <a:pt x="41" y="94"/>
                  </a:cubicBezTo>
                  <a:cubicBezTo>
                    <a:pt x="46" y="92"/>
                    <a:pt x="49" y="90"/>
                    <a:pt x="49" y="90"/>
                  </a:cubicBezTo>
                  <a:cubicBezTo>
                    <a:pt x="49" y="90"/>
                    <a:pt x="55" y="89"/>
                    <a:pt x="54" y="92"/>
                  </a:cubicBezTo>
                  <a:cubicBezTo>
                    <a:pt x="53" y="95"/>
                    <a:pt x="47" y="104"/>
                    <a:pt x="32" y="110"/>
                  </a:cubicBezTo>
                  <a:cubicBezTo>
                    <a:pt x="17" y="116"/>
                    <a:pt x="29" y="120"/>
                    <a:pt x="35" y="119"/>
                  </a:cubicBezTo>
                  <a:cubicBezTo>
                    <a:pt x="40" y="118"/>
                    <a:pt x="61" y="116"/>
                    <a:pt x="70" y="92"/>
                  </a:cubicBezTo>
                  <a:cubicBezTo>
                    <a:pt x="80" y="69"/>
                    <a:pt x="89" y="72"/>
                    <a:pt x="89" y="72"/>
                  </a:cubicBezTo>
                  <a:cubicBezTo>
                    <a:pt x="89" y="72"/>
                    <a:pt x="107" y="63"/>
                    <a:pt x="108"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87" name="iS1îḓè">
              <a:extLst>
                <a:ext uri="{FF2B5EF4-FFF2-40B4-BE49-F238E27FC236}">
                  <a16:creationId xmlns:a16="http://schemas.microsoft.com/office/drawing/2014/main" id="{8EA27291-7EFF-4BCA-AA01-EB2429305A3A}"/>
                </a:ext>
              </a:extLst>
            </p:cNvPr>
            <p:cNvSpPr/>
            <p:nvPr/>
          </p:nvSpPr>
          <p:spPr bwMode="auto">
            <a:xfrm>
              <a:off x="5288313" y="1394447"/>
              <a:ext cx="71487" cy="82700"/>
            </a:xfrm>
            <a:custGeom>
              <a:avLst/>
              <a:gdLst>
                <a:gd name="T0" fmla="*/ 17 w 31"/>
                <a:gd name="T1" fmla="*/ 6 h 36"/>
                <a:gd name="T2" fmla="*/ 3 w 31"/>
                <a:gd name="T3" fmla="*/ 7 h 36"/>
                <a:gd name="T4" fmla="*/ 9 w 31"/>
                <a:gd name="T5" fmla="*/ 27 h 36"/>
                <a:gd name="T6" fmla="*/ 12 w 31"/>
                <a:gd name="T7" fmla="*/ 36 h 36"/>
                <a:gd name="T8" fmla="*/ 26 w 31"/>
                <a:gd name="T9" fmla="*/ 17 h 36"/>
                <a:gd name="T10" fmla="*/ 17 w 31"/>
                <a:gd name="T11" fmla="*/ 6 h 36"/>
              </a:gdLst>
              <a:ahLst/>
              <a:cxnLst>
                <a:cxn ang="0">
                  <a:pos x="T0" y="T1"/>
                </a:cxn>
                <a:cxn ang="0">
                  <a:pos x="T2" y="T3"/>
                </a:cxn>
                <a:cxn ang="0">
                  <a:pos x="T4" y="T5"/>
                </a:cxn>
                <a:cxn ang="0">
                  <a:pos x="T6" y="T7"/>
                </a:cxn>
                <a:cxn ang="0">
                  <a:pos x="T8" y="T9"/>
                </a:cxn>
                <a:cxn ang="0">
                  <a:pos x="T10" y="T11"/>
                </a:cxn>
              </a:cxnLst>
              <a:rect l="0" t="0" r="r" b="b"/>
              <a:pathLst>
                <a:path w="31" h="36">
                  <a:moveTo>
                    <a:pt x="17" y="6"/>
                  </a:moveTo>
                  <a:cubicBezTo>
                    <a:pt x="17" y="6"/>
                    <a:pt x="6" y="0"/>
                    <a:pt x="3" y="7"/>
                  </a:cubicBezTo>
                  <a:cubicBezTo>
                    <a:pt x="0" y="14"/>
                    <a:pt x="6" y="23"/>
                    <a:pt x="9" y="27"/>
                  </a:cubicBezTo>
                  <a:cubicBezTo>
                    <a:pt x="12" y="31"/>
                    <a:pt x="5" y="36"/>
                    <a:pt x="12" y="36"/>
                  </a:cubicBezTo>
                  <a:cubicBezTo>
                    <a:pt x="20" y="36"/>
                    <a:pt x="31" y="33"/>
                    <a:pt x="26" y="17"/>
                  </a:cubicBezTo>
                  <a:cubicBezTo>
                    <a:pt x="23" y="10"/>
                    <a:pt x="17" y="6"/>
                    <a:pt x="17"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88" name="íṡḷiḑê">
              <a:extLst>
                <a:ext uri="{FF2B5EF4-FFF2-40B4-BE49-F238E27FC236}">
                  <a16:creationId xmlns:a16="http://schemas.microsoft.com/office/drawing/2014/main" id="{CC1054B6-00CB-4594-A2B8-E9A0593D46DF}"/>
                </a:ext>
              </a:extLst>
            </p:cNvPr>
            <p:cNvSpPr/>
            <p:nvPr/>
          </p:nvSpPr>
          <p:spPr bwMode="auto">
            <a:xfrm>
              <a:off x="5490157" y="1294926"/>
              <a:ext cx="41350" cy="64478"/>
            </a:xfrm>
            <a:custGeom>
              <a:avLst/>
              <a:gdLst>
                <a:gd name="T0" fmla="*/ 11 w 18"/>
                <a:gd name="T1" fmla="*/ 27 h 28"/>
                <a:gd name="T2" fmla="*/ 17 w 18"/>
                <a:gd name="T3" fmla="*/ 10 h 28"/>
                <a:gd name="T4" fmla="*/ 14 w 18"/>
                <a:gd name="T5" fmla="*/ 4 h 28"/>
                <a:gd name="T6" fmla="*/ 8 w 18"/>
                <a:gd name="T7" fmla="*/ 0 h 28"/>
                <a:gd name="T8" fmla="*/ 1 w 18"/>
                <a:gd name="T9" fmla="*/ 12 h 28"/>
                <a:gd name="T10" fmla="*/ 11 w 18"/>
                <a:gd name="T11" fmla="*/ 27 h 28"/>
              </a:gdLst>
              <a:ahLst/>
              <a:cxnLst>
                <a:cxn ang="0">
                  <a:pos x="T0" y="T1"/>
                </a:cxn>
                <a:cxn ang="0">
                  <a:pos x="T2" y="T3"/>
                </a:cxn>
                <a:cxn ang="0">
                  <a:pos x="T4" y="T5"/>
                </a:cxn>
                <a:cxn ang="0">
                  <a:pos x="T6" y="T7"/>
                </a:cxn>
                <a:cxn ang="0">
                  <a:pos x="T8" y="T9"/>
                </a:cxn>
                <a:cxn ang="0">
                  <a:pos x="T10" y="T11"/>
                </a:cxn>
              </a:cxnLst>
              <a:rect l="0" t="0" r="r" b="b"/>
              <a:pathLst>
                <a:path w="18" h="28">
                  <a:moveTo>
                    <a:pt x="11" y="27"/>
                  </a:moveTo>
                  <a:cubicBezTo>
                    <a:pt x="15" y="25"/>
                    <a:pt x="18" y="21"/>
                    <a:pt x="17" y="10"/>
                  </a:cubicBezTo>
                  <a:cubicBezTo>
                    <a:pt x="16" y="7"/>
                    <a:pt x="15" y="6"/>
                    <a:pt x="14" y="4"/>
                  </a:cubicBezTo>
                  <a:cubicBezTo>
                    <a:pt x="11" y="2"/>
                    <a:pt x="9" y="0"/>
                    <a:pt x="8" y="0"/>
                  </a:cubicBezTo>
                  <a:cubicBezTo>
                    <a:pt x="6" y="0"/>
                    <a:pt x="0" y="2"/>
                    <a:pt x="1" y="12"/>
                  </a:cubicBezTo>
                  <a:cubicBezTo>
                    <a:pt x="2" y="21"/>
                    <a:pt x="7" y="28"/>
                    <a:pt x="11"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89" name="iṩ1íḓê">
              <a:extLst>
                <a:ext uri="{FF2B5EF4-FFF2-40B4-BE49-F238E27FC236}">
                  <a16:creationId xmlns:a16="http://schemas.microsoft.com/office/drawing/2014/main" id="{203ED823-C0E5-4BBB-A922-7A3D4167DB72}"/>
                </a:ext>
              </a:extLst>
            </p:cNvPr>
            <p:cNvSpPr/>
            <p:nvPr/>
          </p:nvSpPr>
          <p:spPr bwMode="auto">
            <a:xfrm>
              <a:off x="5464927" y="1142842"/>
              <a:ext cx="275434" cy="373553"/>
            </a:xfrm>
            <a:custGeom>
              <a:avLst/>
              <a:gdLst>
                <a:gd name="T0" fmla="*/ 100 w 120"/>
                <a:gd name="T1" fmla="*/ 60 h 162"/>
                <a:gd name="T2" fmla="*/ 107 w 120"/>
                <a:gd name="T3" fmla="*/ 27 h 162"/>
                <a:gd name="T4" fmla="*/ 95 w 120"/>
                <a:gd name="T5" fmla="*/ 23 h 162"/>
                <a:gd name="T6" fmla="*/ 91 w 120"/>
                <a:gd name="T7" fmla="*/ 3 h 162"/>
                <a:gd name="T8" fmla="*/ 84 w 120"/>
                <a:gd name="T9" fmla="*/ 9 h 162"/>
                <a:gd name="T10" fmla="*/ 77 w 120"/>
                <a:gd name="T11" fmla="*/ 19 h 162"/>
                <a:gd name="T12" fmla="*/ 69 w 120"/>
                <a:gd name="T13" fmla="*/ 19 h 162"/>
                <a:gd name="T14" fmla="*/ 56 w 120"/>
                <a:gd name="T15" fmla="*/ 28 h 162"/>
                <a:gd name="T16" fmla="*/ 60 w 120"/>
                <a:gd name="T17" fmla="*/ 33 h 162"/>
                <a:gd name="T18" fmla="*/ 59 w 120"/>
                <a:gd name="T19" fmla="*/ 43 h 162"/>
                <a:gd name="T20" fmla="*/ 50 w 120"/>
                <a:gd name="T21" fmla="*/ 52 h 162"/>
                <a:gd name="T22" fmla="*/ 52 w 120"/>
                <a:gd name="T23" fmla="*/ 60 h 162"/>
                <a:gd name="T24" fmla="*/ 48 w 120"/>
                <a:gd name="T25" fmla="*/ 56 h 162"/>
                <a:gd name="T26" fmla="*/ 32 w 120"/>
                <a:gd name="T27" fmla="*/ 37 h 162"/>
                <a:gd name="T28" fmla="*/ 26 w 120"/>
                <a:gd name="T29" fmla="*/ 50 h 162"/>
                <a:gd name="T30" fmla="*/ 33 w 120"/>
                <a:gd name="T31" fmla="*/ 76 h 162"/>
                <a:gd name="T32" fmla="*/ 45 w 120"/>
                <a:gd name="T33" fmla="*/ 77 h 162"/>
                <a:gd name="T34" fmla="*/ 58 w 120"/>
                <a:gd name="T35" fmla="*/ 72 h 162"/>
                <a:gd name="T36" fmla="*/ 62 w 120"/>
                <a:gd name="T37" fmla="*/ 75 h 162"/>
                <a:gd name="T38" fmla="*/ 22 w 120"/>
                <a:gd name="T39" fmla="*/ 101 h 162"/>
                <a:gd name="T40" fmla="*/ 25 w 120"/>
                <a:gd name="T41" fmla="*/ 111 h 162"/>
                <a:gd name="T42" fmla="*/ 55 w 120"/>
                <a:gd name="T43" fmla="*/ 100 h 162"/>
                <a:gd name="T44" fmla="*/ 59 w 120"/>
                <a:gd name="T45" fmla="*/ 103 h 162"/>
                <a:gd name="T46" fmla="*/ 39 w 120"/>
                <a:gd name="T47" fmla="*/ 119 h 162"/>
                <a:gd name="T48" fmla="*/ 12 w 120"/>
                <a:gd name="T49" fmla="*/ 128 h 162"/>
                <a:gd name="T50" fmla="*/ 7 w 120"/>
                <a:gd name="T51" fmla="*/ 136 h 162"/>
                <a:gd name="T52" fmla="*/ 30 w 120"/>
                <a:gd name="T53" fmla="*/ 141 h 162"/>
                <a:gd name="T54" fmla="*/ 55 w 120"/>
                <a:gd name="T55" fmla="*/ 136 h 162"/>
                <a:gd name="T56" fmla="*/ 43 w 120"/>
                <a:gd name="T57" fmla="*/ 148 h 162"/>
                <a:gd name="T58" fmla="*/ 50 w 120"/>
                <a:gd name="T59" fmla="*/ 158 h 162"/>
                <a:gd name="T60" fmla="*/ 71 w 120"/>
                <a:gd name="T61" fmla="*/ 149 h 162"/>
                <a:gd name="T62" fmla="*/ 71 w 120"/>
                <a:gd name="T63" fmla="*/ 125 h 162"/>
                <a:gd name="T64" fmla="*/ 79 w 120"/>
                <a:gd name="T65" fmla="*/ 120 h 162"/>
                <a:gd name="T66" fmla="*/ 75 w 120"/>
                <a:gd name="T67" fmla="*/ 102 h 162"/>
                <a:gd name="T68" fmla="*/ 96 w 120"/>
                <a:gd name="T69" fmla="*/ 86 h 162"/>
                <a:gd name="T70" fmla="*/ 102 w 120"/>
                <a:gd name="T71" fmla="*/ 75 h 162"/>
                <a:gd name="T72" fmla="*/ 100 w 120"/>
                <a:gd name="T73" fmla="*/ 60 h 162"/>
                <a:gd name="T74" fmla="*/ 90 w 120"/>
                <a:gd name="T75" fmla="*/ 49 h 162"/>
                <a:gd name="T76" fmla="*/ 86 w 120"/>
                <a:gd name="T77" fmla="*/ 53 h 162"/>
                <a:gd name="T78" fmla="*/ 83 w 120"/>
                <a:gd name="T79" fmla="*/ 53 h 162"/>
                <a:gd name="T80" fmla="*/ 80 w 120"/>
                <a:gd name="T81" fmla="*/ 48 h 162"/>
                <a:gd name="T82" fmla="*/ 89 w 120"/>
                <a:gd name="T83" fmla="*/ 44 h 162"/>
                <a:gd name="T84" fmla="*/ 90 w 120"/>
                <a:gd name="T85" fmla="*/ 49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0" h="162">
                  <a:moveTo>
                    <a:pt x="100" y="60"/>
                  </a:moveTo>
                  <a:cubicBezTo>
                    <a:pt x="108" y="50"/>
                    <a:pt x="120" y="40"/>
                    <a:pt x="107" y="27"/>
                  </a:cubicBezTo>
                  <a:cubicBezTo>
                    <a:pt x="107" y="27"/>
                    <a:pt x="105" y="24"/>
                    <a:pt x="95" y="23"/>
                  </a:cubicBezTo>
                  <a:cubicBezTo>
                    <a:pt x="95" y="23"/>
                    <a:pt x="105" y="8"/>
                    <a:pt x="91" y="3"/>
                  </a:cubicBezTo>
                  <a:cubicBezTo>
                    <a:pt x="91" y="3"/>
                    <a:pt x="88" y="0"/>
                    <a:pt x="84" y="9"/>
                  </a:cubicBezTo>
                  <a:cubicBezTo>
                    <a:pt x="80" y="17"/>
                    <a:pt x="77" y="17"/>
                    <a:pt x="77" y="19"/>
                  </a:cubicBezTo>
                  <a:cubicBezTo>
                    <a:pt x="77" y="21"/>
                    <a:pt x="74" y="21"/>
                    <a:pt x="69" y="19"/>
                  </a:cubicBezTo>
                  <a:cubicBezTo>
                    <a:pt x="64" y="17"/>
                    <a:pt x="56" y="19"/>
                    <a:pt x="56" y="28"/>
                  </a:cubicBezTo>
                  <a:cubicBezTo>
                    <a:pt x="56" y="28"/>
                    <a:pt x="56" y="31"/>
                    <a:pt x="60" y="33"/>
                  </a:cubicBezTo>
                  <a:cubicBezTo>
                    <a:pt x="63" y="36"/>
                    <a:pt x="66" y="37"/>
                    <a:pt x="59" y="43"/>
                  </a:cubicBezTo>
                  <a:cubicBezTo>
                    <a:pt x="53" y="49"/>
                    <a:pt x="50" y="40"/>
                    <a:pt x="50" y="52"/>
                  </a:cubicBezTo>
                  <a:cubicBezTo>
                    <a:pt x="50" y="52"/>
                    <a:pt x="57" y="57"/>
                    <a:pt x="52" y="60"/>
                  </a:cubicBezTo>
                  <a:cubicBezTo>
                    <a:pt x="47" y="63"/>
                    <a:pt x="48" y="59"/>
                    <a:pt x="48" y="56"/>
                  </a:cubicBezTo>
                  <a:cubicBezTo>
                    <a:pt x="48" y="59"/>
                    <a:pt x="43" y="42"/>
                    <a:pt x="32" y="37"/>
                  </a:cubicBezTo>
                  <a:cubicBezTo>
                    <a:pt x="30" y="37"/>
                    <a:pt x="24" y="37"/>
                    <a:pt x="26" y="50"/>
                  </a:cubicBezTo>
                  <a:cubicBezTo>
                    <a:pt x="28" y="63"/>
                    <a:pt x="32" y="66"/>
                    <a:pt x="33" y="76"/>
                  </a:cubicBezTo>
                  <a:cubicBezTo>
                    <a:pt x="33" y="87"/>
                    <a:pt x="43" y="82"/>
                    <a:pt x="45" y="77"/>
                  </a:cubicBezTo>
                  <a:cubicBezTo>
                    <a:pt x="46" y="72"/>
                    <a:pt x="58" y="72"/>
                    <a:pt x="58" y="72"/>
                  </a:cubicBezTo>
                  <a:cubicBezTo>
                    <a:pt x="58" y="72"/>
                    <a:pt x="68" y="71"/>
                    <a:pt x="62" y="75"/>
                  </a:cubicBezTo>
                  <a:cubicBezTo>
                    <a:pt x="56" y="80"/>
                    <a:pt x="22" y="101"/>
                    <a:pt x="22" y="101"/>
                  </a:cubicBezTo>
                  <a:cubicBezTo>
                    <a:pt x="22" y="101"/>
                    <a:pt x="9" y="108"/>
                    <a:pt x="25" y="111"/>
                  </a:cubicBezTo>
                  <a:cubicBezTo>
                    <a:pt x="42" y="113"/>
                    <a:pt x="55" y="100"/>
                    <a:pt x="55" y="100"/>
                  </a:cubicBezTo>
                  <a:cubicBezTo>
                    <a:pt x="55" y="100"/>
                    <a:pt x="61" y="95"/>
                    <a:pt x="59" y="103"/>
                  </a:cubicBezTo>
                  <a:cubicBezTo>
                    <a:pt x="56" y="111"/>
                    <a:pt x="39" y="119"/>
                    <a:pt x="39" y="119"/>
                  </a:cubicBezTo>
                  <a:cubicBezTo>
                    <a:pt x="39" y="119"/>
                    <a:pt x="23" y="125"/>
                    <a:pt x="12" y="128"/>
                  </a:cubicBezTo>
                  <a:cubicBezTo>
                    <a:pt x="0" y="130"/>
                    <a:pt x="4" y="130"/>
                    <a:pt x="7" y="136"/>
                  </a:cubicBezTo>
                  <a:cubicBezTo>
                    <a:pt x="10" y="143"/>
                    <a:pt x="21" y="147"/>
                    <a:pt x="30" y="141"/>
                  </a:cubicBezTo>
                  <a:cubicBezTo>
                    <a:pt x="38" y="135"/>
                    <a:pt x="56" y="129"/>
                    <a:pt x="55" y="136"/>
                  </a:cubicBezTo>
                  <a:cubicBezTo>
                    <a:pt x="55" y="143"/>
                    <a:pt x="54" y="145"/>
                    <a:pt x="43" y="148"/>
                  </a:cubicBezTo>
                  <a:cubicBezTo>
                    <a:pt x="32" y="152"/>
                    <a:pt x="37" y="154"/>
                    <a:pt x="50" y="158"/>
                  </a:cubicBezTo>
                  <a:cubicBezTo>
                    <a:pt x="63" y="162"/>
                    <a:pt x="71" y="157"/>
                    <a:pt x="71" y="149"/>
                  </a:cubicBezTo>
                  <a:cubicBezTo>
                    <a:pt x="71" y="140"/>
                    <a:pt x="71" y="125"/>
                    <a:pt x="71" y="125"/>
                  </a:cubicBezTo>
                  <a:cubicBezTo>
                    <a:pt x="71" y="125"/>
                    <a:pt x="76" y="121"/>
                    <a:pt x="79" y="120"/>
                  </a:cubicBezTo>
                  <a:cubicBezTo>
                    <a:pt x="82" y="119"/>
                    <a:pt x="85" y="103"/>
                    <a:pt x="75" y="102"/>
                  </a:cubicBezTo>
                  <a:cubicBezTo>
                    <a:pt x="75" y="102"/>
                    <a:pt x="81" y="90"/>
                    <a:pt x="96" y="86"/>
                  </a:cubicBezTo>
                  <a:cubicBezTo>
                    <a:pt x="96" y="86"/>
                    <a:pt x="102" y="84"/>
                    <a:pt x="102" y="75"/>
                  </a:cubicBezTo>
                  <a:cubicBezTo>
                    <a:pt x="102" y="66"/>
                    <a:pt x="91" y="70"/>
                    <a:pt x="100" y="60"/>
                  </a:cubicBezTo>
                  <a:close/>
                  <a:moveTo>
                    <a:pt x="90" y="49"/>
                  </a:moveTo>
                  <a:cubicBezTo>
                    <a:pt x="88" y="51"/>
                    <a:pt x="86" y="53"/>
                    <a:pt x="86" y="53"/>
                  </a:cubicBezTo>
                  <a:cubicBezTo>
                    <a:pt x="85" y="59"/>
                    <a:pt x="85" y="55"/>
                    <a:pt x="83" y="53"/>
                  </a:cubicBezTo>
                  <a:cubicBezTo>
                    <a:pt x="80" y="51"/>
                    <a:pt x="80" y="48"/>
                    <a:pt x="80" y="48"/>
                  </a:cubicBezTo>
                  <a:cubicBezTo>
                    <a:pt x="81" y="38"/>
                    <a:pt x="89" y="44"/>
                    <a:pt x="89" y="44"/>
                  </a:cubicBezTo>
                  <a:cubicBezTo>
                    <a:pt x="89" y="44"/>
                    <a:pt x="92" y="48"/>
                    <a:pt x="90" y="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90" name="ïşľïďé">
              <a:extLst>
                <a:ext uri="{FF2B5EF4-FFF2-40B4-BE49-F238E27FC236}">
                  <a16:creationId xmlns:a16="http://schemas.microsoft.com/office/drawing/2014/main" id="{D301BC67-8C42-4C7C-B749-3998A0EDA169}"/>
                </a:ext>
              </a:extLst>
            </p:cNvPr>
            <p:cNvSpPr/>
            <p:nvPr/>
          </p:nvSpPr>
          <p:spPr bwMode="auto">
            <a:xfrm>
              <a:off x="4199193" y="1624325"/>
              <a:ext cx="73589" cy="92512"/>
            </a:xfrm>
            <a:custGeom>
              <a:avLst/>
              <a:gdLst>
                <a:gd name="T0" fmla="*/ 0 w 105"/>
                <a:gd name="T1" fmla="*/ 132 h 132"/>
                <a:gd name="T2" fmla="*/ 0 w 105"/>
                <a:gd name="T3" fmla="*/ 109 h 132"/>
                <a:gd name="T4" fmla="*/ 69 w 105"/>
                <a:gd name="T5" fmla="*/ 23 h 132"/>
                <a:gd name="T6" fmla="*/ 7 w 105"/>
                <a:gd name="T7" fmla="*/ 23 h 132"/>
                <a:gd name="T8" fmla="*/ 7 w 105"/>
                <a:gd name="T9" fmla="*/ 0 h 132"/>
                <a:gd name="T10" fmla="*/ 102 w 105"/>
                <a:gd name="T11" fmla="*/ 0 h 132"/>
                <a:gd name="T12" fmla="*/ 102 w 105"/>
                <a:gd name="T13" fmla="*/ 23 h 132"/>
                <a:gd name="T14" fmla="*/ 33 w 105"/>
                <a:gd name="T15" fmla="*/ 112 h 132"/>
                <a:gd name="T16" fmla="*/ 105 w 105"/>
                <a:gd name="T17" fmla="*/ 112 h 132"/>
                <a:gd name="T18" fmla="*/ 105 w 105"/>
                <a:gd name="T19" fmla="*/ 132 h 132"/>
                <a:gd name="T20" fmla="*/ 0 w 105"/>
                <a:gd name="T21"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5" h="132">
                  <a:moveTo>
                    <a:pt x="0" y="132"/>
                  </a:moveTo>
                  <a:lnTo>
                    <a:pt x="0" y="109"/>
                  </a:lnTo>
                  <a:lnTo>
                    <a:pt x="69" y="23"/>
                  </a:lnTo>
                  <a:lnTo>
                    <a:pt x="7" y="23"/>
                  </a:lnTo>
                  <a:lnTo>
                    <a:pt x="7" y="0"/>
                  </a:lnTo>
                  <a:lnTo>
                    <a:pt x="102" y="0"/>
                  </a:lnTo>
                  <a:lnTo>
                    <a:pt x="102" y="23"/>
                  </a:lnTo>
                  <a:lnTo>
                    <a:pt x="33" y="112"/>
                  </a:lnTo>
                  <a:lnTo>
                    <a:pt x="105" y="112"/>
                  </a:lnTo>
                  <a:lnTo>
                    <a:pt x="105" y="132"/>
                  </a:lnTo>
                  <a:lnTo>
                    <a:pt x="0" y="1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91" name="ïśḷïḍê">
              <a:extLst>
                <a:ext uri="{FF2B5EF4-FFF2-40B4-BE49-F238E27FC236}">
                  <a16:creationId xmlns:a16="http://schemas.microsoft.com/office/drawing/2014/main" id="{E63E7E34-F019-41D5-A2CD-14FDC410D84A}"/>
                </a:ext>
              </a:extLst>
            </p:cNvPr>
            <p:cNvSpPr/>
            <p:nvPr/>
          </p:nvSpPr>
          <p:spPr bwMode="auto">
            <a:xfrm>
              <a:off x="4291004" y="1624325"/>
              <a:ext cx="73589" cy="92512"/>
            </a:xfrm>
            <a:custGeom>
              <a:avLst/>
              <a:gdLst>
                <a:gd name="T0" fmla="*/ 0 w 105"/>
                <a:gd name="T1" fmla="*/ 132 h 132"/>
                <a:gd name="T2" fmla="*/ 0 w 105"/>
                <a:gd name="T3" fmla="*/ 0 h 132"/>
                <a:gd name="T4" fmla="*/ 30 w 105"/>
                <a:gd name="T5" fmla="*/ 0 h 132"/>
                <a:gd name="T6" fmla="*/ 30 w 105"/>
                <a:gd name="T7" fmla="*/ 53 h 132"/>
                <a:gd name="T8" fmla="*/ 79 w 105"/>
                <a:gd name="T9" fmla="*/ 53 h 132"/>
                <a:gd name="T10" fmla="*/ 79 w 105"/>
                <a:gd name="T11" fmla="*/ 0 h 132"/>
                <a:gd name="T12" fmla="*/ 105 w 105"/>
                <a:gd name="T13" fmla="*/ 0 h 132"/>
                <a:gd name="T14" fmla="*/ 105 w 105"/>
                <a:gd name="T15" fmla="*/ 132 h 132"/>
                <a:gd name="T16" fmla="*/ 79 w 105"/>
                <a:gd name="T17" fmla="*/ 132 h 132"/>
                <a:gd name="T18" fmla="*/ 79 w 105"/>
                <a:gd name="T19" fmla="*/ 76 h 132"/>
                <a:gd name="T20" fmla="*/ 30 w 105"/>
                <a:gd name="T21" fmla="*/ 76 h 132"/>
                <a:gd name="T22" fmla="*/ 30 w 105"/>
                <a:gd name="T23" fmla="*/ 132 h 132"/>
                <a:gd name="T24" fmla="*/ 0 w 105"/>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5" h="132">
                  <a:moveTo>
                    <a:pt x="0" y="132"/>
                  </a:moveTo>
                  <a:lnTo>
                    <a:pt x="0" y="0"/>
                  </a:lnTo>
                  <a:lnTo>
                    <a:pt x="30" y="0"/>
                  </a:lnTo>
                  <a:lnTo>
                    <a:pt x="30" y="53"/>
                  </a:lnTo>
                  <a:lnTo>
                    <a:pt x="79" y="53"/>
                  </a:lnTo>
                  <a:lnTo>
                    <a:pt x="79" y="0"/>
                  </a:lnTo>
                  <a:lnTo>
                    <a:pt x="105" y="0"/>
                  </a:lnTo>
                  <a:lnTo>
                    <a:pt x="105" y="132"/>
                  </a:lnTo>
                  <a:lnTo>
                    <a:pt x="79" y="132"/>
                  </a:lnTo>
                  <a:lnTo>
                    <a:pt x="79" y="76"/>
                  </a:lnTo>
                  <a:lnTo>
                    <a:pt x="30" y="76"/>
                  </a:lnTo>
                  <a:lnTo>
                    <a:pt x="30" y="132"/>
                  </a:lnTo>
                  <a:lnTo>
                    <a:pt x="0" y="1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92" name="ïṡḷíḑé">
              <a:extLst>
                <a:ext uri="{FF2B5EF4-FFF2-40B4-BE49-F238E27FC236}">
                  <a16:creationId xmlns:a16="http://schemas.microsoft.com/office/drawing/2014/main" id="{42C71FF1-03B4-4D86-8194-7739F9E730B9}"/>
                </a:ext>
              </a:extLst>
            </p:cNvPr>
            <p:cNvSpPr/>
            <p:nvPr/>
          </p:nvSpPr>
          <p:spPr bwMode="auto">
            <a:xfrm>
              <a:off x="4391926" y="1624325"/>
              <a:ext cx="68683" cy="92512"/>
            </a:xfrm>
            <a:custGeom>
              <a:avLst/>
              <a:gdLst>
                <a:gd name="T0" fmla="*/ 0 w 98"/>
                <a:gd name="T1" fmla="*/ 132 h 132"/>
                <a:gd name="T2" fmla="*/ 0 w 98"/>
                <a:gd name="T3" fmla="*/ 0 h 132"/>
                <a:gd name="T4" fmla="*/ 95 w 98"/>
                <a:gd name="T5" fmla="*/ 0 h 132"/>
                <a:gd name="T6" fmla="*/ 95 w 98"/>
                <a:gd name="T7" fmla="*/ 23 h 132"/>
                <a:gd name="T8" fmla="*/ 26 w 98"/>
                <a:gd name="T9" fmla="*/ 23 h 132"/>
                <a:gd name="T10" fmla="*/ 26 w 98"/>
                <a:gd name="T11" fmla="*/ 53 h 132"/>
                <a:gd name="T12" fmla="*/ 92 w 98"/>
                <a:gd name="T13" fmla="*/ 53 h 132"/>
                <a:gd name="T14" fmla="*/ 92 w 98"/>
                <a:gd name="T15" fmla="*/ 76 h 132"/>
                <a:gd name="T16" fmla="*/ 26 w 98"/>
                <a:gd name="T17" fmla="*/ 76 h 132"/>
                <a:gd name="T18" fmla="*/ 26 w 98"/>
                <a:gd name="T19" fmla="*/ 112 h 132"/>
                <a:gd name="T20" fmla="*/ 98 w 98"/>
                <a:gd name="T21" fmla="*/ 112 h 132"/>
                <a:gd name="T22" fmla="*/ 98 w 98"/>
                <a:gd name="T23" fmla="*/ 132 h 132"/>
                <a:gd name="T24" fmla="*/ 0 w 98"/>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8" h="132">
                  <a:moveTo>
                    <a:pt x="0" y="132"/>
                  </a:moveTo>
                  <a:lnTo>
                    <a:pt x="0" y="0"/>
                  </a:lnTo>
                  <a:lnTo>
                    <a:pt x="95" y="0"/>
                  </a:lnTo>
                  <a:lnTo>
                    <a:pt x="95" y="23"/>
                  </a:lnTo>
                  <a:lnTo>
                    <a:pt x="26" y="23"/>
                  </a:lnTo>
                  <a:lnTo>
                    <a:pt x="26" y="53"/>
                  </a:lnTo>
                  <a:lnTo>
                    <a:pt x="92" y="53"/>
                  </a:lnTo>
                  <a:lnTo>
                    <a:pt x="92" y="76"/>
                  </a:lnTo>
                  <a:lnTo>
                    <a:pt x="26" y="76"/>
                  </a:lnTo>
                  <a:lnTo>
                    <a:pt x="26" y="112"/>
                  </a:lnTo>
                  <a:lnTo>
                    <a:pt x="98" y="112"/>
                  </a:lnTo>
                  <a:lnTo>
                    <a:pt x="98" y="132"/>
                  </a:lnTo>
                  <a:lnTo>
                    <a:pt x="0" y="1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93" name="iśḻíde">
              <a:extLst>
                <a:ext uri="{FF2B5EF4-FFF2-40B4-BE49-F238E27FC236}">
                  <a16:creationId xmlns:a16="http://schemas.microsoft.com/office/drawing/2014/main" id="{CC8ABDEB-A6A4-43B9-BE23-62EEB646AD28}"/>
                </a:ext>
              </a:extLst>
            </p:cNvPr>
            <p:cNvSpPr/>
            <p:nvPr/>
          </p:nvSpPr>
          <p:spPr bwMode="auto">
            <a:xfrm>
              <a:off x="4476729" y="1624325"/>
              <a:ext cx="59572" cy="94615"/>
            </a:xfrm>
            <a:custGeom>
              <a:avLst/>
              <a:gdLst>
                <a:gd name="T0" fmla="*/ 18 w 26"/>
                <a:gd name="T1" fmla="*/ 0 h 41"/>
                <a:gd name="T2" fmla="*/ 26 w 26"/>
                <a:gd name="T3" fmla="*/ 0 h 41"/>
                <a:gd name="T4" fmla="*/ 26 w 26"/>
                <a:gd name="T5" fmla="*/ 26 h 41"/>
                <a:gd name="T6" fmla="*/ 25 w 26"/>
                <a:gd name="T7" fmla="*/ 33 h 41"/>
                <a:gd name="T8" fmla="*/ 20 w 26"/>
                <a:gd name="T9" fmla="*/ 39 h 41"/>
                <a:gd name="T10" fmla="*/ 12 w 26"/>
                <a:gd name="T11" fmla="*/ 41 h 41"/>
                <a:gd name="T12" fmla="*/ 3 w 26"/>
                <a:gd name="T13" fmla="*/ 38 h 41"/>
                <a:gd name="T14" fmla="*/ 0 w 26"/>
                <a:gd name="T15" fmla="*/ 28 h 41"/>
                <a:gd name="T16" fmla="*/ 8 w 26"/>
                <a:gd name="T17" fmla="*/ 27 h 41"/>
                <a:gd name="T18" fmla="*/ 9 w 26"/>
                <a:gd name="T19" fmla="*/ 32 h 41"/>
                <a:gd name="T20" fmla="*/ 13 w 26"/>
                <a:gd name="T21" fmla="*/ 34 h 41"/>
                <a:gd name="T22" fmla="*/ 16 w 26"/>
                <a:gd name="T23" fmla="*/ 33 h 41"/>
                <a:gd name="T24" fmla="*/ 18 w 26"/>
                <a:gd name="T25" fmla="*/ 26 h 41"/>
                <a:gd name="T26" fmla="*/ 18 w 26"/>
                <a:gd name="T27"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6" h="41">
                  <a:moveTo>
                    <a:pt x="18" y="0"/>
                  </a:moveTo>
                  <a:cubicBezTo>
                    <a:pt x="26" y="0"/>
                    <a:pt x="26" y="0"/>
                    <a:pt x="26" y="0"/>
                  </a:cubicBezTo>
                  <a:cubicBezTo>
                    <a:pt x="26" y="26"/>
                    <a:pt x="26" y="26"/>
                    <a:pt x="26" y="26"/>
                  </a:cubicBezTo>
                  <a:cubicBezTo>
                    <a:pt x="26" y="29"/>
                    <a:pt x="25" y="32"/>
                    <a:pt x="25" y="33"/>
                  </a:cubicBezTo>
                  <a:cubicBezTo>
                    <a:pt x="24" y="36"/>
                    <a:pt x="23" y="37"/>
                    <a:pt x="20" y="39"/>
                  </a:cubicBezTo>
                  <a:cubicBezTo>
                    <a:pt x="18" y="40"/>
                    <a:pt x="16" y="41"/>
                    <a:pt x="12" y="41"/>
                  </a:cubicBezTo>
                  <a:cubicBezTo>
                    <a:pt x="8" y="41"/>
                    <a:pt x="5" y="40"/>
                    <a:pt x="3" y="38"/>
                  </a:cubicBezTo>
                  <a:cubicBezTo>
                    <a:pt x="1" y="35"/>
                    <a:pt x="0" y="32"/>
                    <a:pt x="0" y="28"/>
                  </a:cubicBezTo>
                  <a:cubicBezTo>
                    <a:pt x="8" y="27"/>
                    <a:pt x="8" y="27"/>
                    <a:pt x="8" y="27"/>
                  </a:cubicBezTo>
                  <a:cubicBezTo>
                    <a:pt x="8" y="29"/>
                    <a:pt x="8" y="31"/>
                    <a:pt x="9" y="32"/>
                  </a:cubicBezTo>
                  <a:cubicBezTo>
                    <a:pt x="10" y="33"/>
                    <a:pt x="11" y="34"/>
                    <a:pt x="13" y="34"/>
                  </a:cubicBezTo>
                  <a:cubicBezTo>
                    <a:pt x="14" y="34"/>
                    <a:pt x="16" y="34"/>
                    <a:pt x="16" y="33"/>
                  </a:cubicBezTo>
                  <a:cubicBezTo>
                    <a:pt x="17" y="32"/>
                    <a:pt x="18" y="29"/>
                    <a:pt x="18" y="26"/>
                  </a:cubicBezTo>
                  <a:lnTo>
                    <a:pt x="1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94" name="í$ḻîdê">
              <a:extLst>
                <a:ext uri="{FF2B5EF4-FFF2-40B4-BE49-F238E27FC236}">
                  <a16:creationId xmlns:a16="http://schemas.microsoft.com/office/drawing/2014/main" id="{BA99969F-9A92-47F2-A703-3F50EC1E2D9F}"/>
                </a:ext>
              </a:extLst>
            </p:cNvPr>
            <p:cNvSpPr/>
            <p:nvPr/>
          </p:nvSpPr>
          <p:spPr bwMode="auto">
            <a:xfrm>
              <a:off x="4561532" y="1624325"/>
              <a:ext cx="18222" cy="925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chemeClr val="accent1"/>
                </a:solidFill>
              </a:endParaRPr>
            </a:p>
          </p:txBody>
        </p:sp>
        <p:sp>
          <p:nvSpPr>
            <p:cNvPr id="95" name="iṩḷídé">
              <a:extLst>
                <a:ext uri="{FF2B5EF4-FFF2-40B4-BE49-F238E27FC236}">
                  <a16:creationId xmlns:a16="http://schemas.microsoft.com/office/drawing/2014/main" id="{21EC1E02-3BD3-4B05-B580-4497A87485D8}"/>
                </a:ext>
              </a:extLst>
            </p:cNvPr>
            <p:cNvSpPr/>
            <p:nvPr/>
          </p:nvSpPr>
          <p:spPr bwMode="auto">
            <a:xfrm>
              <a:off x="4595874" y="1624325"/>
              <a:ext cx="91811" cy="92512"/>
            </a:xfrm>
            <a:custGeom>
              <a:avLst/>
              <a:gdLst>
                <a:gd name="T0" fmla="*/ 131 w 131"/>
                <a:gd name="T1" fmla="*/ 132 h 132"/>
                <a:gd name="T2" fmla="*/ 102 w 131"/>
                <a:gd name="T3" fmla="*/ 132 h 132"/>
                <a:gd name="T4" fmla="*/ 92 w 131"/>
                <a:gd name="T5" fmla="*/ 102 h 132"/>
                <a:gd name="T6" fmla="*/ 40 w 131"/>
                <a:gd name="T7" fmla="*/ 102 h 132"/>
                <a:gd name="T8" fmla="*/ 26 w 131"/>
                <a:gd name="T9" fmla="*/ 132 h 132"/>
                <a:gd name="T10" fmla="*/ 0 w 131"/>
                <a:gd name="T11" fmla="*/ 132 h 132"/>
                <a:gd name="T12" fmla="*/ 49 w 131"/>
                <a:gd name="T13" fmla="*/ 0 h 132"/>
                <a:gd name="T14" fmla="*/ 79 w 131"/>
                <a:gd name="T15" fmla="*/ 0 h 132"/>
                <a:gd name="T16" fmla="*/ 131 w 131"/>
                <a:gd name="T17" fmla="*/ 132 h 132"/>
                <a:gd name="T18" fmla="*/ 131 w 131"/>
                <a:gd name="T19" fmla="*/ 132 h 132"/>
                <a:gd name="T20" fmla="*/ 82 w 131"/>
                <a:gd name="T21" fmla="*/ 83 h 132"/>
                <a:gd name="T22" fmla="*/ 66 w 131"/>
                <a:gd name="T23" fmla="*/ 33 h 132"/>
                <a:gd name="T24" fmla="*/ 46 w 131"/>
                <a:gd name="T25" fmla="*/ 83 h 132"/>
                <a:gd name="T26" fmla="*/ 82 w 131"/>
                <a:gd name="T27" fmla="*/ 83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1" h="132">
                  <a:moveTo>
                    <a:pt x="131" y="132"/>
                  </a:moveTo>
                  <a:lnTo>
                    <a:pt x="102" y="132"/>
                  </a:lnTo>
                  <a:lnTo>
                    <a:pt x="92" y="102"/>
                  </a:lnTo>
                  <a:lnTo>
                    <a:pt x="40" y="102"/>
                  </a:lnTo>
                  <a:lnTo>
                    <a:pt x="26" y="132"/>
                  </a:lnTo>
                  <a:lnTo>
                    <a:pt x="0" y="132"/>
                  </a:lnTo>
                  <a:lnTo>
                    <a:pt x="49" y="0"/>
                  </a:lnTo>
                  <a:lnTo>
                    <a:pt x="79" y="0"/>
                  </a:lnTo>
                  <a:lnTo>
                    <a:pt x="131" y="132"/>
                  </a:lnTo>
                  <a:lnTo>
                    <a:pt x="131" y="132"/>
                  </a:lnTo>
                  <a:close/>
                  <a:moveTo>
                    <a:pt x="82" y="83"/>
                  </a:moveTo>
                  <a:lnTo>
                    <a:pt x="66" y="33"/>
                  </a:lnTo>
                  <a:lnTo>
                    <a:pt x="46" y="83"/>
                  </a:lnTo>
                  <a:lnTo>
                    <a:pt x="82" y="8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96" name="iślíḓè">
              <a:extLst>
                <a:ext uri="{FF2B5EF4-FFF2-40B4-BE49-F238E27FC236}">
                  <a16:creationId xmlns:a16="http://schemas.microsoft.com/office/drawing/2014/main" id="{9A2778B1-0BA6-4067-9572-058195694710}"/>
                </a:ext>
              </a:extLst>
            </p:cNvPr>
            <p:cNvSpPr/>
            <p:nvPr/>
          </p:nvSpPr>
          <p:spPr bwMode="auto">
            <a:xfrm>
              <a:off x="4703805" y="1624325"/>
              <a:ext cx="73589" cy="92512"/>
            </a:xfrm>
            <a:custGeom>
              <a:avLst/>
              <a:gdLst>
                <a:gd name="T0" fmla="*/ 0 w 105"/>
                <a:gd name="T1" fmla="*/ 132 h 132"/>
                <a:gd name="T2" fmla="*/ 0 w 105"/>
                <a:gd name="T3" fmla="*/ 0 h 132"/>
                <a:gd name="T4" fmla="*/ 26 w 105"/>
                <a:gd name="T5" fmla="*/ 0 h 132"/>
                <a:gd name="T6" fmla="*/ 82 w 105"/>
                <a:gd name="T7" fmla="*/ 89 h 132"/>
                <a:gd name="T8" fmla="*/ 82 w 105"/>
                <a:gd name="T9" fmla="*/ 0 h 132"/>
                <a:gd name="T10" fmla="*/ 105 w 105"/>
                <a:gd name="T11" fmla="*/ 0 h 132"/>
                <a:gd name="T12" fmla="*/ 105 w 105"/>
                <a:gd name="T13" fmla="*/ 132 h 132"/>
                <a:gd name="T14" fmla="*/ 79 w 105"/>
                <a:gd name="T15" fmla="*/ 132 h 132"/>
                <a:gd name="T16" fmla="*/ 26 w 105"/>
                <a:gd name="T17" fmla="*/ 46 h 132"/>
                <a:gd name="T18" fmla="*/ 26 w 105"/>
                <a:gd name="T19" fmla="*/ 132 h 132"/>
                <a:gd name="T20" fmla="*/ 0 w 105"/>
                <a:gd name="T21"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5" h="132">
                  <a:moveTo>
                    <a:pt x="0" y="132"/>
                  </a:moveTo>
                  <a:lnTo>
                    <a:pt x="0" y="0"/>
                  </a:lnTo>
                  <a:lnTo>
                    <a:pt x="26" y="0"/>
                  </a:lnTo>
                  <a:lnTo>
                    <a:pt x="82" y="89"/>
                  </a:lnTo>
                  <a:lnTo>
                    <a:pt x="82" y="0"/>
                  </a:lnTo>
                  <a:lnTo>
                    <a:pt x="105" y="0"/>
                  </a:lnTo>
                  <a:lnTo>
                    <a:pt x="105" y="132"/>
                  </a:lnTo>
                  <a:lnTo>
                    <a:pt x="79" y="132"/>
                  </a:lnTo>
                  <a:lnTo>
                    <a:pt x="26" y="46"/>
                  </a:lnTo>
                  <a:lnTo>
                    <a:pt x="26" y="132"/>
                  </a:lnTo>
                  <a:lnTo>
                    <a:pt x="0" y="1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97" name="îṥ1ïḋe">
              <a:extLst>
                <a:ext uri="{FF2B5EF4-FFF2-40B4-BE49-F238E27FC236}">
                  <a16:creationId xmlns:a16="http://schemas.microsoft.com/office/drawing/2014/main" id="{C2923D8F-37FE-41F6-BEEB-BD49B86F1012}"/>
                </a:ext>
              </a:extLst>
            </p:cNvPr>
            <p:cNvSpPr/>
            <p:nvPr/>
          </p:nvSpPr>
          <p:spPr bwMode="auto">
            <a:xfrm>
              <a:off x="4799821" y="1624325"/>
              <a:ext cx="87606" cy="94615"/>
            </a:xfrm>
            <a:custGeom>
              <a:avLst/>
              <a:gdLst>
                <a:gd name="T0" fmla="*/ 20 w 38"/>
                <a:gd name="T1" fmla="*/ 26 h 41"/>
                <a:gd name="T2" fmla="*/ 20 w 38"/>
                <a:gd name="T3" fmla="*/ 19 h 41"/>
                <a:gd name="T4" fmla="*/ 38 w 38"/>
                <a:gd name="T5" fmla="*/ 19 h 41"/>
                <a:gd name="T6" fmla="*/ 38 w 38"/>
                <a:gd name="T7" fmla="*/ 35 h 41"/>
                <a:gd name="T8" fmla="*/ 30 w 38"/>
                <a:gd name="T9" fmla="*/ 39 h 41"/>
                <a:gd name="T10" fmla="*/ 21 w 38"/>
                <a:gd name="T11" fmla="*/ 41 h 41"/>
                <a:gd name="T12" fmla="*/ 10 w 38"/>
                <a:gd name="T13" fmla="*/ 38 h 41"/>
                <a:gd name="T14" fmla="*/ 3 w 38"/>
                <a:gd name="T15" fmla="*/ 31 h 41"/>
                <a:gd name="T16" fmla="*/ 0 w 38"/>
                <a:gd name="T17" fmla="*/ 20 h 41"/>
                <a:gd name="T18" fmla="*/ 3 w 38"/>
                <a:gd name="T19" fmla="*/ 9 h 41"/>
                <a:gd name="T20" fmla="*/ 11 w 38"/>
                <a:gd name="T21" fmla="*/ 2 h 41"/>
                <a:gd name="T22" fmla="*/ 20 w 38"/>
                <a:gd name="T23" fmla="*/ 0 h 41"/>
                <a:gd name="T24" fmla="*/ 32 w 38"/>
                <a:gd name="T25" fmla="*/ 3 h 41"/>
                <a:gd name="T26" fmla="*/ 37 w 38"/>
                <a:gd name="T27" fmla="*/ 11 h 41"/>
                <a:gd name="T28" fmla="*/ 29 w 38"/>
                <a:gd name="T29" fmla="*/ 13 h 41"/>
                <a:gd name="T30" fmla="*/ 26 w 38"/>
                <a:gd name="T31" fmla="*/ 8 h 41"/>
                <a:gd name="T32" fmla="*/ 20 w 38"/>
                <a:gd name="T33" fmla="*/ 7 h 41"/>
                <a:gd name="T34" fmla="*/ 12 w 38"/>
                <a:gd name="T35" fmla="*/ 10 h 41"/>
                <a:gd name="T36" fmla="*/ 9 w 38"/>
                <a:gd name="T37" fmla="*/ 20 h 41"/>
                <a:gd name="T38" fmla="*/ 12 w 38"/>
                <a:gd name="T39" fmla="*/ 31 h 41"/>
                <a:gd name="T40" fmla="*/ 20 w 38"/>
                <a:gd name="T41" fmla="*/ 34 h 41"/>
                <a:gd name="T42" fmla="*/ 25 w 38"/>
                <a:gd name="T43" fmla="*/ 33 h 41"/>
                <a:gd name="T44" fmla="*/ 29 w 38"/>
                <a:gd name="T45" fmla="*/ 31 h 41"/>
                <a:gd name="T46" fmla="*/ 29 w 38"/>
                <a:gd name="T47" fmla="*/ 26 h 41"/>
                <a:gd name="T48" fmla="*/ 20 w 38"/>
                <a:gd name="T49" fmla="*/ 2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 h="41">
                  <a:moveTo>
                    <a:pt x="20" y="26"/>
                  </a:moveTo>
                  <a:cubicBezTo>
                    <a:pt x="20" y="19"/>
                    <a:pt x="20" y="19"/>
                    <a:pt x="20" y="19"/>
                  </a:cubicBezTo>
                  <a:cubicBezTo>
                    <a:pt x="38" y="19"/>
                    <a:pt x="38" y="19"/>
                    <a:pt x="38" y="19"/>
                  </a:cubicBezTo>
                  <a:cubicBezTo>
                    <a:pt x="38" y="35"/>
                    <a:pt x="38" y="35"/>
                    <a:pt x="38" y="35"/>
                  </a:cubicBezTo>
                  <a:cubicBezTo>
                    <a:pt x="36" y="36"/>
                    <a:pt x="33" y="38"/>
                    <a:pt x="30" y="39"/>
                  </a:cubicBezTo>
                  <a:cubicBezTo>
                    <a:pt x="27" y="40"/>
                    <a:pt x="24" y="41"/>
                    <a:pt x="21" y="41"/>
                  </a:cubicBezTo>
                  <a:cubicBezTo>
                    <a:pt x="16" y="41"/>
                    <a:pt x="13" y="40"/>
                    <a:pt x="10" y="38"/>
                  </a:cubicBezTo>
                  <a:cubicBezTo>
                    <a:pt x="6" y="37"/>
                    <a:pt x="4" y="34"/>
                    <a:pt x="3" y="31"/>
                  </a:cubicBezTo>
                  <a:cubicBezTo>
                    <a:pt x="1" y="28"/>
                    <a:pt x="0" y="24"/>
                    <a:pt x="0" y="20"/>
                  </a:cubicBezTo>
                  <a:cubicBezTo>
                    <a:pt x="0" y="16"/>
                    <a:pt x="1" y="12"/>
                    <a:pt x="3" y="9"/>
                  </a:cubicBezTo>
                  <a:cubicBezTo>
                    <a:pt x="5" y="6"/>
                    <a:pt x="7" y="3"/>
                    <a:pt x="11" y="2"/>
                  </a:cubicBezTo>
                  <a:cubicBezTo>
                    <a:pt x="13" y="0"/>
                    <a:pt x="16" y="0"/>
                    <a:pt x="20" y="0"/>
                  </a:cubicBezTo>
                  <a:cubicBezTo>
                    <a:pt x="25" y="0"/>
                    <a:pt x="29" y="1"/>
                    <a:pt x="32" y="3"/>
                  </a:cubicBezTo>
                  <a:cubicBezTo>
                    <a:pt x="34" y="5"/>
                    <a:pt x="36" y="8"/>
                    <a:pt x="37" y="11"/>
                  </a:cubicBezTo>
                  <a:cubicBezTo>
                    <a:pt x="29" y="13"/>
                    <a:pt x="29" y="13"/>
                    <a:pt x="29" y="13"/>
                  </a:cubicBezTo>
                  <a:cubicBezTo>
                    <a:pt x="29" y="11"/>
                    <a:pt x="27" y="9"/>
                    <a:pt x="26" y="8"/>
                  </a:cubicBezTo>
                  <a:cubicBezTo>
                    <a:pt x="24" y="7"/>
                    <a:pt x="22" y="7"/>
                    <a:pt x="20" y="7"/>
                  </a:cubicBezTo>
                  <a:cubicBezTo>
                    <a:pt x="17" y="7"/>
                    <a:pt x="14" y="8"/>
                    <a:pt x="12" y="10"/>
                  </a:cubicBezTo>
                  <a:cubicBezTo>
                    <a:pt x="10" y="12"/>
                    <a:pt x="9" y="16"/>
                    <a:pt x="9" y="20"/>
                  </a:cubicBezTo>
                  <a:cubicBezTo>
                    <a:pt x="9" y="25"/>
                    <a:pt x="10" y="28"/>
                    <a:pt x="12" y="31"/>
                  </a:cubicBezTo>
                  <a:cubicBezTo>
                    <a:pt x="14" y="33"/>
                    <a:pt x="17" y="34"/>
                    <a:pt x="20" y="34"/>
                  </a:cubicBezTo>
                  <a:cubicBezTo>
                    <a:pt x="22" y="34"/>
                    <a:pt x="23" y="34"/>
                    <a:pt x="25" y="33"/>
                  </a:cubicBezTo>
                  <a:cubicBezTo>
                    <a:pt x="27" y="32"/>
                    <a:pt x="28" y="32"/>
                    <a:pt x="29" y="31"/>
                  </a:cubicBezTo>
                  <a:cubicBezTo>
                    <a:pt x="29" y="26"/>
                    <a:pt x="29" y="26"/>
                    <a:pt x="29" y="26"/>
                  </a:cubicBezTo>
                  <a:lnTo>
                    <a:pt x="20"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98" name="iṧḷídè">
              <a:extLst>
                <a:ext uri="{FF2B5EF4-FFF2-40B4-BE49-F238E27FC236}">
                  <a16:creationId xmlns:a16="http://schemas.microsoft.com/office/drawing/2014/main" id="{326D2230-641A-4DCD-A266-B1CF64B8D611}"/>
                </a:ext>
              </a:extLst>
            </p:cNvPr>
            <p:cNvSpPr/>
            <p:nvPr/>
          </p:nvSpPr>
          <p:spPr bwMode="auto">
            <a:xfrm>
              <a:off x="4937888" y="1624325"/>
              <a:ext cx="72888" cy="94615"/>
            </a:xfrm>
            <a:custGeom>
              <a:avLst/>
              <a:gdLst>
                <a:gd name="T0" fmla="*/ 0 w 32"/>
                <a:gd name="T1" fmla="*/ 0 h 41"/>
                <a:gd name="T2" fmla="*/ 9 w 32"/>
                <a:gd name="T3" fmla="*/ 0 h 41"/>
                <a:gd name="T4" fmla="*/ 9 w 32"/>
                <a:gd name="T5" fmla="*/ 22 h 41"/>
                <a:gd name="T6" fmla="*/ 9 w 32"/>
                <a:gd name="T7" fmla="*/ 29 h 41"/>
                <a:gd name="T8" fmla="*/ 11 w 32"/>
                <a:gd name="T9" fmla="*/ 33 h 41"/>
                <a:gd name="T10" fmla="*/ 17 w 32"/>
                <a:gd name="T11" fmla="*/ 34 h 41"/>
                <a:gd name="T12" fmla="*/ 22 w 32"/>
                <a:gd name="T13" fmla="*/ 33 h 41"/>
                <a:gd name="T14" fmla="*/ 24 w 32"/>
                <a:gd name="T15" fmla="*/ 29 h 41"/>
                <a:gd name="T16" fmla="*/ 24 w 32"/>
                <a:gd name="T17" fmla="*/ 22 h 41"/>
                <a:gd name="T18" fmla="*/ 24 w 32"/>
                <a:gd name="T19" fmla="*/ 0 h 41"/>
                <a:gd name="T20" fmla="*/ 32 w 32"/>
                <a:gd name="T21" fmla="*/ 0 h 41"/>
                <a:gd name="T22" fmla="*/ 32 w 32"/>
                <a:gd name="T23" fmla="*/ 21 h 41"/>
                <a:gd name="T24" fmla="*/ 32 w 32"/>
                <a:gd name="T25" fmla="*/ 32 h 41"/>
                <a:gd name="T26" fmla="*/ 29 w 32"/>
                <a:gd name="T27" fmla="*/ 37 h 41"/>
                <a:gd name="T28" fmla="*/ 25 w 32"/>
                <a:gd name="T29" fmla="*/ 40 h 41"/>
                <a:gd name="T30" fmla="*/ 17 w 32"/>
                <a:gd name="T31" fmla="*/ 41 h 41"/>
                <a:gd name="T32" fmla="*/ 8 w 32"/>
                <a:gd name="T33" fmla="*/ 40 h 41"/>
                <a:gd name="T34" fmla="*/ 4 w 32"/>
                <a:gd name="T35" fmla="*/ 36 h 41"/>
                <a:gd name="T36" fmla="*/ 1 w 32"/>
                <a:gd name="T37" fmla="*/ 32 h 41"/>
                <a:gd name="T38" fmla="*/ 0 w 32"/>
                <a:gd name="T39" fmla="*/ 22 h 41"/>
                <a:gd name="T40" fmla="*/ 0 w 32"/>
                <a:gd name="T41"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 h="41">
                  <a:moveTo>
                    <a:pt x="0" y="0"/>
                  </a:moveTo>
                  <a:cubicBezTo>
                    <a:pt x="9" y="0"/>
                    <a:pt x="9" y="0"/>
                    <a:pt x="9" y="0"/>
                  </a:cubicBezTo>
                  <a:cubicBezTo>
                    <a:pt x="9" y="22"/>
                    <a:pt x="9" y="22"/>
                    <a:pt x="9" y="22"/>
                  </a:cubicBezTo>
                  <a:cubicBezTo>
                    <a:pt x="9" y="25"/>
                    <a:pt x="9" y="28"/>
                    <a:pt x="9" y="29"/>
                  </a:cubicBezTo>
                  <a:cubicBezTo>
                    <a:pt x="9" y="30"/>
                    <a:pt x="10" y="32"/>
                    <a:pt x="11" y="33"/>
                  </a:cubicBezTo>
                  <a:cubicBezTo>
                    <a:pt x="13" y="34"/>
                    <a:pt x="14" y="34"/>
                    <a:pt x="17" y="34"/>
                  </a:cubicBezTo>
                  <a:cubicBezTo>
                    <a:pt x="19" y="34"/>
                    <a:pt x="21" y="34"/>
                    <a:pt x="22" y="33"/>
                  </a:cubicBezTo>
                  <a:cubicBezTo>
                    <a:pt x="23" y="32"/>
                    <a:pt x="24" y="31"/>
                    <a:pt x="24" y="29"/>
                  </a:cubicBezTo>
                  <a:cubicBezTo>
                    <a:pt x="24" y="28"/>
                    <a:pt x="24" y="26"/>
                    <a:pt x="24" y="22"/>
                  </a:cubicBezTo>
                  <a:cubicBezTo>
                    <a:pt x="24" y="0"/>
                    <a:pt x="24" y="0"/>
                    <a:pt x="24" y="0"/>
                  </a:cubicBezTo>
                  <a:cubicBezTo>
                    <a:pt x="32" y="0"/>
                    <a:pt x="32" y="0"/>
                    <a:pt x="32" y="0"/>
                  </a:cubicBezTo>
                  <a:cubicBezTo>
                    <a:pt x="32" y="21"/>
                    <a:pt x="32" y="21"/>
                    <a:pt x="32" y="21"/>
                  </a:cubicBezTo>
                  <a:cubicBezTo>
                    <a:pt x="32" y="26"/>
                    <a:pt x="32" y="30"/>
                    <a:pt x="32" y="32"/>
                  </a:cubicBezTo>
                  <a:cubicBezTo>
                    <a:pt x="31" y="34"/>
                    <a:pt x="30" y="35"/>
                    <a:pt x="29" y="37"/>
                  </a:cubicBezTo>
                  <a:cubicBezTo>
                    <a:pt x="28" y="38"/>
                    <a:pt x="27" y="39"/>
                    <a:pt x="25" y="40"/>
                  </a:cubicBezTo>
                  <a:cubicBezTo>
                    <a:pt x="23" y="41"/>
                    <a:pt x="20" y="41"/>
                    <a:pt x="17" y="41"/>
                  </a:cubicBezTo>
                  <a:cubicBezTo>
                    <a:pt x="13" y="41"/>
                    <a:pt x="10" y="41"/>
                    <a:pt x="8" y="40"/>
                  </a:cubicBezTo>
                  <a:cubicBezTo>
                    <a:pt x="6" y="39"/>
                    <a:pt x="5" y="38"/>
                    <a:pt x="4" y="36"/>
                  </a:cubicBezTo>
                  <a:cubicBezTo>
                    <a:pt x="2" y="35"/>
                    <a:pt x="2" y="33"/>
                    <a:pt x="1" y="32"/>
                  </a:cubicBezTo>
                  <a:cubicBezTo>
                    <a:pt x="1" y="30"/>
                    <a:pt x="0" y="26"/>
                    <a:pt x="0" y="22"/>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99" name="ïṩḷíḍé">
              <a:extLst>
                <a:ext uri="{FF2B5EF4-FFF2-40B4-BE49-F238E27FC236}">
                  <a16:creationId xmlns:a16="http://schemas.microsoft.com/office/drawing/2014/main" id="{1A0A507C-2D40-443E-AA88-A0C4A9F69F1F}"/>
                </a:ext>
              </a:extLst>
            </p:cNvPr>
            <p:cNvSpPr/>
            <p:nvPr/>
          </p:nvSpPr>
          <p:spPr bwMode="auto">
            <a:xfrm>
              <a:off x="5038810" y="1624325"/>
              <a:ext cx="72888" cy="92512"/>
            </a:xfrm>
            <a:custGeom>
              <a:avLst/>
              <a:gdLst>
                <a:gd name="T0" fmla="*/ 0 w 104"/>
                <a:gd name="T1" fmla="*/ 132 h 132"/>
                <a:gd name="T2" fmla="*/ 0 w 104"/>
                <a:gd name="T3" fmla="*/ 0 h 132"/>
                <a:gd name="T4" fmla="*/ 26 w 104"/>
                <a:gd name="T5" fmla="*/ 0 h 132"/>
                <a:gd name="T6" fmla="*/ 78 w 104"/>
                <a:gd name="T7" fmla="*/ 89 h 132"/>
                <a:gd name="T8" fmla="*/ 78 w 104"/>
                <a:gd name="T9" fmla="*/ 0 h 132"/>
                <a:gd name="T10" fmla="*/ 104 w 104"/>
                <a:gd name="T11" fmla="*/ 0 h 132"/>
                <a:gd name="T12" fmla="*/ 104 w 104"/>
                <a:gd name="T13" fmla="*/ 132 h 132"/>
                <a:gd name="T14" fmla="*/ 78 w 104"/>
                <a:gd name="T15" fmla="*/ 132 h 132"/>
                <a:gd name="T16" fmla="*/ 23 w 104"/>
                <a:gd name="T17" fmla="*/ 46 h 132"/>
                <a:gd name="T18" fmla="*/ 23 w 104"/>
                <a:gd name="T19" fmla="*/ 132 h 132"/>
                <a:gd name="T20" fmla="*/ 0 w 104"/>
                <a:gd name="T21"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4" h="132">
                  <a:moveTo>
                    <a:pt x="0" y="132"/>
                  </a:moveTo>
                  <a:lnTo>
                    <a:pt x="0" y="0"/>
                  </a:lnTo>
                  <a:lnTo>
                    <a:pt x="26" y="0"/>
                  </a:lnTo>
                  <a:lnTo>
                    <a:pt x="78" y="89"/>
                  </a:lnTo>
                  <a:lnTo>
                    <a:pt x="78" y="0"/>
                  </a:lnTo>
                  <a:lnTo>
                    <a:pt x="104" y="0"/>
                  </a:lnTo>
                  <a:lnTo>
                    <a:pt x="104" y="132"/>
                  </a:lnTo>
                  <a:lnTo>
                    <a:pt x="78" y="132"/>
                  </a:lnTo>
                  <a:lnTo>
                    <a:pt x="23" y="46"/>
                  </a:lnTo>
                  <a:lnTo>
                    <a:pt x="23" y="132"/>
                  </a:lnTo>
                  <a:lnTo>
                    <a:pt x="0" y="1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100" name="ï$liḓê">
              <a:extLst>
                <a:ext uri="{FF2B5EF4-FFF2-40B4-BE49-F238E27FC236}">
                  <a16:creationId xmlns:a16="http://schemas.microsoft.com/office/drawing/2014/main" id="{C55D3847-0136-4E19-AA3B-C8AC3E000918}"/>
                </a:ext>
              </a:extLst>
            </p:cNvPr>
            <p:cNvSpPr/>
            <p:nvPr/>
          </p:nvSpPr>
          <p:spPr bwMode="auto">
            <a:xfrm>
              <a:off x="5136929" y="1624325"/>
              <a:ext cx="18923" cy="925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chemeClr val="accent1"/>
                </a:solidFill>
              </a:endParaRPr>
            </a:p>
          </p:txBody>
        </p:sp>
        <p:sp>
          <p:nvSpPr>
            <p:cNvPr id="101" name="iṩlidè">
              <a:extLst>
                <a:ext uri="{FF2B5EF4-FFF2-40B4-BE49-F238E27FC236}">
                  <a16:creationId xmlns:a16="http://schemas.microsoft.com/office/drawing/2014/main" id="{B81B7044-51D5-4B60-91C8-100F16F568D5}"/>
                </a:ext>
              </a:extLst>
            </p:cNvPr>
            <p:cNvSpPr/>
            <p:nvPr/>
          </p:nvSpPr>
          <p:spPr bwMode="auto">
            <a:xfrm>
              <a:off x="5171271" y="1624325"/>
              <a:ext cx="84803" cy="92512"/>
            </a:xfrm>
            <a:custGeom>
              <a:avLst/>
              <a:gdLst>
                <a:gd name="T0" fmla="*/ 46 w 121"/>
                <a:gd name="T1" fmla="*/ 132 h 132"/>
                <a:gd name="T2" fmla="*/ 0 w 121"/>
                <a:gd name="T3" fmla="*/ 0 h 132"/>
                <a:gd name="T4" fmla="*/ 30 w 121"/>
                <a:gd name="T5" fmla="*/ 0 h 132"/>
                <a:gd name="T6" fmla="*/ 63 w 121"/>
                <a:gd name="T7" fmla="*/ 99 h 132"/>
                <a:gd name="T8" fmla="*/ 92 w 121"/>
                <a:gd name="T9" fmla="*/ 0 h 132"/>
                <a:gd name="T10" fmla="*/ 121 w 121"/>
                <a:gd name="T11" fmla="*/ 0 h 132"/>
                <a:gd name="T12" fmla="*/ 76 w 121"/>
                <a:gd name="T13" fmla="*/ 132 h 132"/>
                <a:gd name="T14" fmla="*/ 46 w 121"/>
                <a:gd name="T15" fmla="*/ 132 h 1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1" h="132">
                  <a:moveTo>
                    <a:pt x="46" y="132"/>
                  </a:moveTo>
                  <a:lnTo>
                    <a:pt x="0" y="0"/>
                  </a:lnTo>
                  <a:lnTo>
                    <a:pt x="30" y="0"/>
                  </a:lnTo>
                  <a:lnTo>
                    <a:pt x="63" y="99"/>
                  </a:lnTo>
                  <a:lnTo>
                    <a:pt x="92" y="0"/>
                  </a:lnTo>
                  <a:lnTo>
                    <a:pt x="121" y="0"/>
                  </a:lnTo>
                  <a:lnTo>
                    <a:pt x="76" y="132"/>
                  </a:lnTo>
                  <a:lnTo>
                    <a:pt x="46" y="1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102" name="íṧļîḓé">
              <a:extLst>
                <a:ext uri="{FF2B5EF4-FFF2-40B4-BE49-F238E27FC236}">
                  <a16:creationId xmlns:a16="http://schemas.microsoft.com/office/drawing/2014/main" id="{746FBDFE-A14C-4BB2-AF3F-6CACB9FAF703}"/>
                </a:ext>
              </a:extLst>
            </p:cNvPr>
            <p:cNvSpPr/>
            <p:nvPr/>
          </p:nvSpPr>
          <p:spPr bwMode="auto">
            <a:xfrm>
              <a:off x="5272193" y="1624325"/>
              <a:ext cx="71487" cy="92512"/>
            </a:xfrm>
            <a:custGeom>
              <a:avLst/>
              <a:gdLst>
                <a:gd name="T0" fmla="*/ 0 w 102"/>
                <a:gd name="T1" fmla="*/ 132 h 132"/>
                <a:gd name="T2" fmla="*/ 0 w 102"/>
                <a:gd name="T3" fmla="*/ 0 h 132"/>
                <a:gd name="T4" fmla="*/ 99 w 102"/>
                <a:gd name="T5" fmla="*/ 0 h 132"/>
                <a:gd name="T6" fmla="*/ 99 w 102"/>
                <a:gd name="T7" fmla="*/ 23 h 132"/>
                <a:gd name="T8" fmla="*/ 27 w 102"/>
                <a:gd name="T9" fmla="*/ 23 h 132"/>
                <a:gd name="T10" fmla="*/ 27 w 102"/>
                <a:gd name="T11" fmla="*/ 53 h 132"/>
                <a:gd name="T12" fmla="*/ 92 w 102"/>
                <a:gd name="T13" fmla="*/ 53 h 132"/>
                <a:gd name="T14" fmla="*/ 92 w 102"/>
                <a:gd name="T15" fmla="*/ 76 h 132"/>
                <a:gd name="T16" fmla="*/ 27 w 102"/>
                <a:gd name="T17" fmla="*/ 76 h 132"/>
                <a:gd name="T18" fmla="*/ 27 w 102"/>
                <a:gd name="T19" fmla="*/ 112 h 132"/>
                <a:gd name="T20" fmla="*/ 102 w 102"/>
                <a:gd name="T21" fmla="*/ 112 h 132"/>
                <a:gd name="T22" fmla="*/ 102 w 102"/>
                <a:gd name="T23" fmla="*/ 132 h 132"/>
                <a:gd name="T24" fmla="*/ 0 w 102"/>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2" h="132">
                  <a:moveTo>
                    <a:pt x="0" y="132"/>
                  </a:moveTo>
                  <a:lnTo>
                    <a:pt x="0" y="0"/>
                  </a:lnTo>
                  <a:lnTo>
                    <a:pt x="99" y="0"/>
                  </a:lnTo>
                  <a:lnTo>
                    <a:pt x="99" y="23"/>
                  </a:lnTo>
                  <a:lnTo>
                    <a:pt x="27" y="23"/>
                  </a:lnTo>
                  <a:lnTo>
                    <a:pt x="27" y="53"/>
                  </a:lnTo>
                  <a:lnTo>
                    <a:pt x="92" y="53"/>
                  </a:lnTo>
                  <a:lnTo>
                    <a:pt x="92" y="76"/>
                  </a:lnTo>
                  <a:lnTo>
                    <a:pt x="27" y="76"/>
                  </a:lnTo>
                  <a:lnTo>
                    <a:pt x="27" y="112"/>
                  </a:lnTo>
                  <a:lnTo>
                    <a:pt x="102" y="112"/>
                  </a:lnTo>
                  <a:lnTo>
                    <a:pt x="102" y="132"/>
                  </a:lnTo>
                  <a:lnTo>
                    <a:pt x="0" y="1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103" name="iṩḻîḑè">
              <a:extLst>
                <a:ext uri="{FF2B5EF4-FFF2-40B4-BE49-F238E27FC236}">
                  <a16:creationId xmlns:a16="http://schemas.microsoft.com/office/drawing/2014/main" id="{260C5C8F-84D5-4691-A2A2-6A00CD54E882}"/>
                </a:ext>
              </a:extLst>
            </p:cNvPr>
            <p:cNvSpPr/>
            <p:nvPr/>
          </p:nvSpPr>
          <p:spPr bwMode="auto">
            <a:xfrm>
              <a:off x="5366808" y="1624325"/>
              <a:ext cx="79897" cy="92512"/>
            </a:xfrm>
            <a:custGeom>
              <a:avLst/>
              <a:gdLst>
                <a:gd name="T0" fmla="*/ 0 w 35"/>
                <a:gd name="T1" fmla="*/ 40 h 40"/>
                <a:gd name="T2" fmla="*/ 0 w 35"/>
                <a:gd name="T3" fmla="*/ 0 h 40"/>
                <a:gd name="T4" fmla="*/ 17 w 35"/>
                <a:gd name="T5" fmla="*/ 0 h 40"/>
                <a:gd name="T6" fmla="*/ 26 w 35"/>
                <a:gd name="T7" fmla="*/ 1 h 40"/>
                <a:gd name="T8" fmla="*/ 30 w 35"/>
                <a:gd name="T9" fmla="*/ 5 h 40"/>
                <a:gd name="T10" fmla="*/ 32 w 35"/>
                <a:gd name="T11" fmla="*/ 12 h 40"/>
                <a:gd name="T12" fmla="*/ 30 w 35"/>
                <a:gd name="T13" fmla="*/ 19 h 40"/>
                <a:gd name="T14" fmla="*/ 22 w 35"/>
                <a:gd name="T15" fmla="*/ 23 h 40"/>
                <a:gd name="T16" fmla="*/ 26 w 35"/>
                <a:gd name="T17" fmla="*/ 26 h 40"/>
                <a:gd name="T18" fmla="*/ 31 w 35"/>
                <a:gd name="T19" fmla="*/ 33 h 40"/>
                <a:gd name="T20" fmla="*/ 35 w 35"/>
                <a:gd name="T21" fmla="*/ 40 h 40"/>
                <a:gd name="T22" fmla="*/ 26 w 35"/>
                <a:gd name="T23" fmla="*/ 40 h 40"/>
                <a:gd name="T24" fmla="*/ 20 w 35"/>
                <a:gd name="T25" fmla="*/ 32 h 40"/>
                <a:gd name="T26" fmla="*/ 16 w 35"/>
                <a:gd name="T27" fmla="*/ 26 h 40"/>
                <a:gd name="T28" fmla="*/ 13 w 35"/>
                <a:gd name="T29" fmla="*/ 24 h 40"/>
                <a:gd name="T30" fmla="*/ 9 w 35"/>
                <a:gd name="T31" fmla="*/ 24 h 40"/>
                <a:gd name="T32" fmla="*/ 8 w 35"/>
                <a:gd name="T33" fmla="*/ 24 h 40"/>
                <a:gd name="T34" fmla="*/ 8 w 35"/>
                <a:gd name="T35" fmla="*/ 40 h 40"/>
                <a:gd name="T36" fmla="*/ 0 w 35"/>
                <a:gd name="T37" fmla="*/ 40 h 40"/>
                <a:gd name="T38" fmla="*/ 8 w 35"/>
                <a:gd name="T39" fmla="*/ 17 h 40"/>
                <a:gd name="T40" fmla="*/ 14 w 35"/>
                <a:gd name="T41" fmla="*/ 17 h 40"/>
                <a:gd name="T42" fmla="*/ 21 w 35"/>
                <a:gd name="T43" fmla="*/ 17 h 40"/>
                <a:gd name="T44" fmla="*/ 23 w 35"/>
                <a:gd name="T45" fmla="*/ 15 h 40"/>
                <a:gd name="T46" fmla="*/ 24 w 35"/>
                <a:gd name="T47" fmla="*/ 12 h 40"/>
                <a:gd name="T48" fmla="*/ 23 w 35"/>
                <a:gd name="T49" fmla="*/ 9 h 40"/>
                <a:gd name="T50" fmla="*/ 20 w 35"/>
                <a:gd name="T51" fmla="*/ 7 h 40"/>
                <a:gd name="T52" fmla="*/ 14 w 35"/>
                <a:gd name="T53" fmla="*/ 7 h 40"/>
                <a:gd name="T54" fmla="*/ 8 w 35"/>
                <a:gd name="T55" fmla="*/ 7 h 40"/>
                <a:gd name="T56" fmla="*/ 8 w 35"/>
                <a:gd name="T57" fmla="*/ 17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 h="40">
                  <a:moveTo>
                    <a:pt x="0" y="40"/>
                  </a:moveTo>
                  <a:cubicBezTo>
                    <a:pt x="0" y="0"/>
                    <a:pt x="0" y="0"/>
                    <a:pt x="0" y="0"/>
                  </a:cubicBezTo>
                  <a:cubicBezTo>
                    <a:pt x="17" y="0"/>
                    <a:pt x="17" y="0"/>
                    <a:pt x="17" y="0"/>
                  </a:cubicBezTo>
                  <a:cubicBezTo>
                    <a:pt x="21" y="0"/>
                    <a:pt x="24" y="1"/>
                    <a:pt x="26" y="1"/>
                  </a:cubicBezTo>
                  <a:cubicBezTo>
                    <a:pt x="28" y="2"/>
                    <a:pt x="29" y="3"/>
                    <a:pt x="30" y="5"/>
                  </a:cubicBezTo>
                  <a:cubicBezTo>
                    <a:pt x="32" y="7"/>
                    <a:pt x="32" y="9"/>
                    <a:pt x="32" y="12"/>
                  </a:cubicBezTo>
                  <a:cubicBezTo>
                    <a:pt x="32" y="15"/>
                    <a:pt x="31" y="17"/>
                    <a:pt x="30" y="19"/>
                  </a:cubicBezTo>
                  <a:cubicBezTo>
                    <a:pt x="28" y="21"/>
                    <a:pt x="25" y="22"/>
                    <a:pt x="22" y="23"/>
                  </a:cubicBezTo>
                  <a:cubicBezTo>
                    <a:pt x="23" y="24"/>
                    <a:pt x="25" y="25"/>
                    <a:pt x="26" y="26"/>
                  </a:cubicBezTo>
                  <a:cubicBezTo>
                    <a:pt x="27" y="27"/>
                    <a:pt x="29" y="29"/>
                    <a:pt x="31" y="33"/>
                  </a:cubicBezTo>
                  <a:cubicBezTo>
                    <a:pt x="35" y="40"/>
                    <a:pt x="35" y="40"/>
                    <a:pt x="35" y="40"/>
                  </a:cubicBezTo>
                  <a:cubicBezTo>
                    <a:pt x="26" y="40"/>
                    <a:pt x="26" y="40"/>
                    <a:pt x="26" y="40"/>
                  </a:cubicBezTo>
                  <a:cubicBezTo>
                    <a:pt x="20" y="32"/>
                    <a:pt x="20" y="32"/>
                    <a:pt x="20" y="32"/>
                  </a:cubicBezTo>
                  <a:cubicBezTo>
                    <a:pt x="18" y="29"/>
                    <a:pt x="17" y="27"/>
                    <a:pt x="16" y="26"/>
                  </a:cubicBezTo>
                  <a:cubicBezTo>
                    <a:pt x="15" y="25"/>
                    <a:pt x="14" y="24"/>
                    <a:pt x="13" y="24"/>
                  </a:cubicBezTo>
                  <a:cubicBezTo>
                    <a:pt x="12" y="24"/>
                    <a:pt x="11" y="24"/>
                    <a:pt x="9" y="24"/>
                  </a:cubicBezTo>
                  <a:cubicBezTo>
                    <a:pt x="8" y="24"/>
                    <a:pt x="8" y="24"/>
                    <a:pt x="8" y="24"/>
                  </a:cubicBezTo>
                  <a:cubicBezTo>
                    <a:pt x="8" y="40"/>
                    <a:pt x="8" y="40"/>
                    <a:pt x="8" y="40"/>
                  </a:cubicBezTo>
                  <a:cubicBezTo>
                    <a:pt x="0" y="40"/>
                    <a:pt x="0" y="40"/>
                    <a:pt x="0" y="40"/>
                  </a:cubicBezTo>
                  <a:close/>
                  <a:moveTo>
                    <a:pt x="8" y="17"/>
                  </a:moveTo>
                  <a:cubicBezTo>
                    <a:pt x="14" y="17"/>
                    <a:pt x="14" y="17"/>
                    <a:pt x="14" y="17"/>
                  </a:cubicBezTo>
                  <a:cubicBezTo>
                    <a:pt x="17" y="17"/>
                    <a:pt x="20" y="17"/>
                    <a:pt x="21" y="17"/>
                  </a:cubicBezTo>
                  <a:cubicBezTo>
                    <a:pt x="22" y="16"/>
                    <a:pt x="23" y="16"/>
                    <a:pt x="23" y="15"/>
                  </a:cubicBezTo>
                  <a:cubicBezTo>
                    <a:pt x="24" y="14"/>
                    <a:pt x="24" y="13"/>
                    <a:pt x="24" y="12"/>
                  </a:cubicBezTo>
                  <a:cubicBezTo>
                    <a:pt x="24" y="11"/>
                    <a:pt x="24" y="10"/>
                    <a:pt x="23" y="9"/>
                  </a:cubicBezTo>
                  <a:cubicBezTo>
                    <a:pt x="22" y="8"/>
                    <a:pt x="21" y="8"/>
                    <a:pt x="20" y="7"/>
                  </a:cubicBezTo>
                  <a:cubicBezTo>
                    <a:pt x="19" y="7"/>
                    <a:pt x="17" y="7"/>
                    <a:pt x="14" y="7"/>
                  </a:cubicBezTo>
                  <a:cubicBezTo>
                    <a:pt x="8" y="7"/>
                    <a:pt x="8" y="7"/>
                    <a:pt x="8" y="7"/>
                  </a:cubicBezTo>
                  <a:lnTo>
                    <a:pt x="8"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104" name="ïṣľíḑé">
              <a:extLst>
                <a:ext uri="{FF2B5EF4-FFF2-40B4-BE49-F238E27FC236}">
                  <a16:creationId xmlns:a16="http://schemas.microsoft.com/office/drawing/2014/main" id="{34CECB6F-A4C2-4020-BD27-8D2C545FA011}"/>
                </a:ext>
              </a:extLst>
            </p:cNvPr>
            <p:cNvSpPr/>
            <p:nvPr/>
          </p:nvSpPr>
          <p:spPr bwMode="auto">
            <a:xfrm>
              <a:off x="5460722" y="1624325"/>
              <a:ext cx="72888" cy="94615"/>
            </a:xfrm>
            <a:custGeom>
              <a:avLst/>
              <a:gdLst>
                <a:gd name="T0" fmla="*/ 0 w 32"/>
                <a:gd name="T1" fmla="*/ 27 h 41"/>
                <a:gd name="T2" fmla="*/ 8 w 32"/>
                <a:gd name="T3" fmla="*/ 27 h 41"/>
                <a:gd name="T4" fmla="*/ 11 w 32"/>
                <a:gd name="T5" fmla="*/ 32 h 41"/>
                <a:gd name="T6" fmla="*/ 16 w 32"/>
                <a:gd name="T7" fmla="*/ 34 h 41"/>
                <a:gd name="T8" fmla="*/ 22 w 32"/>
                <a:gd name="T9" fmla="*/ 33 h 41"/>
                <a:gd name="T10" fmla="*/ 24 w 32"/>
                <a:gd name="T11" fmla="*/ 29 h 41"/>
                <a:gd name="T12" fmla="*/ 23 w 32"/>
                <a:gd name="T13" fmla="*/ 26 h 41"/>
                <a:gd name="T14" fmla="*/ 21 w 32"/>
                <a:gd name="T15" fmla="*/ 25 h 41"/>
                <a:gd name="T16" fmla="*/ 14 w 32"/>
                <a:gd name="T17" fmla="*/ 23 h 41"/>
                <a:gd name="T18" fmla="*/ 5 w 32"/>
                <a:gd name="T19" fmla="*/ 19 h 41"/>
                <a:gd name="T20" fmla="*/ 1 w 32"/>
                <a:gd name="T21" fmla="*/ 11 h 41"/>
                <a:gd name="T22" fmla="*/ 3 w 32"/>
                <a:gd name="T23" fmla="*/ 5 h 41"/>
                <a:gd name="T24" fmla="*/ 8 w 32"/>
                <a:gd name="T25" fmla="*/ 1 h 41"/>
                <a:gd name="T26" fmla="*/ 16 w 32"/>
                <a:gd name="T27" fmla="*/ 0 h 41"/>
                <a:gd name="T28" fmla="*/ 27 w 32"/>
                <a:gd name="T29" fmla="*/ 3 h 41"/>
                <a:gd name="T30" fmla="*/ 31 w 32"/>
                <a:gd name="T31" fmla="*/ 12 h 41"/>
                <a:gd name="T32" fmla="*/ 23 w 32"/>
                <a:gd name="T33" fmla="*/ 12 h 41"/>
                <a:gd name="T34" fmla="*/ 21 w 32"/>
                <a:gd name="T35" fmla="*/ 8 h 41"/>
                <a:gd name="T36" fmla="*/ 16 w 32"/>
                <a:gd name="T37" fmla="*/ 6 h 41"/>
                <a:gd name="T38" fmla="*/ 10 w 32"/>
                <a:gd name="T39" fmla="*/ 8 h 41"/>
                <a:gd name="T40" fmla="*/ 9 w 32"/>
                <a:gd name="T41" fmla="*/ 10 h 41"/>
                <a:gd name="T42" fmla="*/ 10 w 32"/>
                <a:gd name="T43" fmla="*/ 13 h 41"/>
                <a:gd name="T44" fmla="*/ 18 w 32"/>
                <a:gd name="T45" fmla="*/ 15 h 41"/>
                <a:gd name="T46" fmla="*/ 26 w 32"/>
                <a:gd name="T47" fmla="*/ 18 h 41"/>
                <a:gd name="T48" fmla="*/ 31 w 32"/>
                <a:gd name="T49" fmla="*/ 22 h 41"/>
                <a:gd name="T50" fmla="*/ 32 w 32"/>
                <a:gd name="T51" fmla="*/ 29 h 41"/>
                <a:gd name="T52" fmla="*/ 30 w 32"/>
                <a:gd name="T53" fmla="*/ 35 h 41"/>
                <a:gd name="T54" fmla="*/ 25 w 32"/>
                <a:gd name="T55" fmla="*/ 40 h 41"/>
                <a:gd name="T56" fmla="*/ 16 w 32"/>
                <a:gd name="T57" fmla="*/ 41 h 41"/>
                <a:gd name="T58" fmla="*/ 5 w 32"/>
                <a:gd name="T59" fmla="*/ 38 h 41"/>
                <a:gd name="T60" fmla="*/ 0 w 32"/>
                <a:gd name="T61" fmla="*/ 27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2" h="41">
                  <a:moveTo>
                    <a:pt x="0" y="27"/>
                  </a:moveTo>
                  <a:cubicBezTo>
                    <a:pt x="8" y="27"/>
                    <a:pt x="8" y="27"/>
                    <a:pt x="8" y="27"/>
                  </a:cubicBezTo>
                  <a:cubicBezTo>
                    <a:pt x="8" y="29"/>
                    <a:pt x="9" y="31"/>
                    <a:pt x="11" y="32"/>
                  </a:cubicBezTo>
                  <a:cubicBezTo>
                    <a:pt x="12" y="34"/>
                    <a:pt x="14" y="34"/>
                    <a:pt x="16" y="34"/>
                  </a:cubicBezTo>
                  <a:cubicBezTo>
                    <a:pt x="19" y="34"/>
                    <a:pt x="21" y="34"/>
                    <a:pt x="22" y="33"/>
                  </a:cubicBezTo>
                  <a:cubicBezTo>
                    <a:pt x="24" y="31"/>
                    <a:pt x="24" y="30"/>
                    <a:pt x="24" y="29"/>
                  </a:cubicBezTo>
                  <a:cubicBezTo>
                    <a:pt x="24" y="28"/>
                    <a:pt x="24" y="27"/>
                    <a:pt x="23" y="26"/>
                  </a:cubicBezTo>
                  <a:cubicBezTo>
                    <a:pt x="23" y="26"/>
                    <a:pt x="22" y="25"/>
                    <a:pt x="21" y="25"/>
                  </a:cubicBezTo>
                  <a:cubicBezTo>
                    <a:pt x="20" y="24"/>
                    <a:pt x="17" y="24"/>
                    <a:pt x="14" y="23"/>
                  </a:cubicBezTo>
                  <a:cubicBezTo>
                    <a:pt x="10" y="22"/>
                    <a:pt x="7" y="20"/>
                    <a:pt x="5" y="19"/>
                  </a:cubicBezTo>
                  <a:cubicBezTo>
                    <a:pt x="3" y="17"/>
                    <a:pt x="1" y="14"/>
                    <a:pt x="1" y="11"/>
                  </a:cubicBezTo>
                  <a:cubicBezTo>
                    <a:pt x="1" y="9"/>
                    <a:pt x="2" y="7"/>
                    <a:pt x="3" y="5"/>
                  </a:cubicBezTo>
                  <a:cubicBezTo>
                    <a:pt x="4" y="3"/>
                    <a:pt x="6" y="2"/>
                    <a:pt x="8" y="1"/>
                  </a:cubicBezTo>
                  <a:cubicBezTo>
                    <a:pt x="10" y="0"/>
                    <a:pt x="13" y="0"/>
                    <a:pt x="16" y="0"/>
                  </a:cubicBezTo>
                  <a:cubicBezTo>
                    <a:pt x="21" y="0"/>
                    <a:pt x="25" y="1"/>
                    <a:pt x="27" y="3"/>
                  </a:cubicBezTo>
                  <a:cubicBezTo>
                    <a:pt x="30" y="5"/>
                    <a:pt x="31" y="8"/>
                    <a:pt x="31" y="12"/>
                  </a:cubicBezTo>
                  <a:cubicBezTo>
                    <a:pt x="23" y="12"/>
                    <a:pt x="23" y="12"/>
                    <a:pt x="23" y="12"/>
                  </a:cubicBezTo>
                  <a:cubicBezTo>
                    <a:pt x="23" y="10"/>
                    <a:pt x="22" y="9"/>
                    <a:pt x="21" y="8"/>
                  </a:cubicBezTo>
                  <a:cubicBezTo>
                    <a:pt x="20" y="7"/>
                    <a:pt x="18" y="6"/>
                    <a:pt x="16" y="6"/>
                  </a:cubicBezTo>
                  <a:cubicBezTo>
                    <a:pt x="13" y="6"/>
                    <a:pt x="12" y="7"/>
                    <a:pt x="10" y="8"/>
                  </a:cubicBezTo>
                  <a:cubicBezTo>
                    <a:pt x="9" y="8"/>
                    <a:pt x="9" y="9"/>
                    <a:pt x="9" y="10"/>
                  </a:cubicBezTo>
                  <a:cubicBezTo>
                    <a:pt x="9" y="11"/>
                    <a:pt x="9" y="12"/>
                    <a:pt x="10" y="13"/>
                  </a:cubicBezTo>
                  <a:cubicBezTo>
                    <a:pt x="11" y="14"/>
                    <a:pt x="14" y="14"/>
                    <a:pt x="18" y="15"/>
                  </a:cubicBezTo>
                  <a:cubicBezTo>
                    <a:pt x="22" y="16"/>
                    <a:pt x="24" y="17"/>
                    <a:pt x="26" y="18"/>
                  </a:cubicBezTo>
                  <a:cubicBezTo>
                    <a:pt x="28" y="19"/>
                    <a:pt x="30" y="21"/>
                    <a:pt x="31" y="22"/>
                  </a:cubicBezTo>
                  <a:cubicBezTo>
                    <a:pt x="32" y="24"/>
                    <a:pt x="32" y="26"/>
                    <a:pt x="32" y="29"/>
                  </a:cubicBezTo>
                  <a:cubicBezTo>
                    <a:pt x="32" y="31"/>
                    <a:pt x="32" y="33"/>
                    <a:pt x="30" y="35"/>
                  </a:cubicBezTo>
                  <a:cubicBezTo>
                    <a:pt x="29" y="37"/>
                    <a:pt x="27" y="39"/>
                    <a:pt x="25" y="40"/>
                  </a:cubicBezTo>
                  <a:cubicBezTo>
                    <a:pt x="23" y="41"/>
                    <a:pt x="20" y="41"/>
                    <a:pt x="16" y="41"/>
                  </a:cubicBezTo>
                  <a:cubicBezTo>
                    <a:pt x="11" y="41"/>
                    <a:pt x="7" y="40"/>
                    <a:pt x="5" y="38"/>
                  </a:cubicBezTo>
                  <a:cubicBezTo>
                    <a:pt x="2" y="35"/>
                    <a:pt x="0" y="32"/>
                    <a:pt x="0"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105" name="îşḻîḑè">
              <a:extLst>
                <a:ext uri="{FF2B5EF4-FFF2-40B4-BE49-F238E27FC236}">
                  <a16:creationId xmlns:a16="http://schemas.microsoft.com/office/drawing/2014/main" id="{493903AF-5D79-451F-9AF2-AAB77CD19EFA}"/>
                </a:ext>
              </a:extLst>
            </p:cNvPr>
            <p:cNvSpPr/>
            <p:nvPr/>
          </p:nvSpPr>
          <p:spPr bwMode="auto">
            <a:xfrm>
              <a:off x="5556738" y="1624325"/>
              <a:ext cx="18222" cy="925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chemeClr val="accent1"/>
                </a:solidFill>
              </a:endParaRPr>
            </a:p>
          </p:txBody>
        </p:sp>
        <p:sp>
          <p:nvSpPr>
            <p:cNvPr id="106" name="iṣḷiḓê">
              <a:extLst>
                <a:ext uri="{FF2B5EF4-FFF2-40B4-BE49-F238E27FC236}">
                  <a16:creationId xmlns:a16="http://schemas.microsoft.com/office/drawing/2014/main" id="{B946549A-BEF3-4F64-A12E-3549B7118BE8}"/>
                </a:ext>
              </a:extLst>
            </p:cNvPr>
            <p:cNvSpPr/>
            <p:nvPr/>
          </p:nvSpPr>
          <p:spPr bwMode="auto">
            <a:xfrm>
              <a:off x="5593182" y="1624325"/>
              <a:ext cx="73589" cy="92512"/>
            </a:xfrm>
            <a:custGeom>
              <a:avLst/>
              <a:gdLst>
                <a:gd name="T0" fmla="*/ 40 w 105"/>
                <a:gd name="T1" fmla="*/ 132 h 132"/>
                <a:gd name="T2" fmla="*/ 40 w 105"/>
                <a:gd name="T3" fmla="*/ 23 h 132"/>
                <a:gd name="T4" fmla="*/ 0 w 105"/>
                <a:gd name="T5" fmla="*/ 23 h 132"/>
                <a:gd name="T6" fmla="*/ 0 w 105"/>
                <a:gd name="T7" fmla="*/ 0 h 132"/>
                <a:gd name="T8" fmla="*/ 105 w 105"/>
                <a:gd name="T9" fmla="*/ 0 h 132"/>
                <a:gd name="T10" fmla="*/ 105 w 105"/>
                <a:gd name="T11" fmla="*/ 23 h 132"/>
                <a:gd name="T12" fmla="*/ 66 w 105"/>
                <a:gd name="T13" fmla="*/ 23 h 132"/>
                <a:gd name="T14" fmla="*/ 66 w 105"/>
                <a:gd name="T15" fmla="*/ 132 h 132"/>
                <a:gd name="T16" fmla="*/ 40 w 105"/>
                <a:gd name="T17"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 h="132">
                  <a:moveTo>
                    <a:pt x="40" y="132"/>
                  </a:moveTo>
                  <a:lnTo>
                    <a:pt x="40" y="23"/>
                  </a:lnTo>
                  <a:lnTo>
                    <a:pt x="0" y="23"/>
                  </a:lnTo>
                  <a:lnTo>
                    <a:pt x="0" y="0"/>
                  </a:lnTo>
                  <a:lnTo>
                    <a:pt x="105" y="0"/>
                  </a:lnTo>
                  <a:lnTo>
                    <a:pt x="105" y="23"/>
                  </a:lnTo>
                  <a:lnTo>
                    <a:pt x="66" y="23"/>
                  </a:lnTo>
                  <a:lnTo>
                    <a:pt x="66" y="132"/>
                  </a:lnTo>
                  <a:lnTo>
                    <a:pt x="40" y="1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107" name="işļídè">
              <a:extLst>
                <a:ext uri="{FF2B5EF4-FFF2-40B4-BE49-F238E27FC236}">
                  <a16:creationId xmlns:a16="http://schemas.microsoft.com/office/drawing/2014/main" id="{8340BFE0-B7AB-4C90-A0E6-08D61354312B}"/>
                </a:ext>
              </a:extLst>
            </p:cNvPr>
            <p:cNvSpPr/>
            <p:nvPr/>
          </p:nvSpPr>
          <p:spPr bwMode="auto">
            <a:xfrm>
              <a:off x="5675882" y="1624325"/>
              <a:ext cx="84803" cy="92512"/>
            </a:xfrm>
            <a:custGeom>
              <a:avLst/>
              <a:gdLst>
                <a:gd name="T0" fmla="*/ 46 w 121"/>
                <a:gd name="T1" fmla="*/ 132 h 132"/>
                <a:gd name="T2" fmla="*/ 46 w 121"/>
                <a:gd name="T3" fmla="*/ 79 h 132"/>
                <a:gd name="T4" fmla="*/ 0 w 121"/>
                <a:gd name="T5" fmla="*/ 0 h 132"/>
                <a:gd name="T6" fmla="*/ 30 w 121"/>
                <a:gd name="T7" fmla="*/ 0 h 132"/>
                <a:gd name="T8" fmla="*/ 62 w 121"/>
                <a:gd name="T9" fmla="*/ 53 h 132"/>
                <a:gd name="T10" fmla="*/ 92 w 121"/>
                <a:gd name="T11" fmla="*/ 0 h 132"/>
                <a:gd name="T12" fmla="*/ 121 w 121"/>
                <a:gd name="T13" fmla="*/ 0 h 132"/>
                <a:gd name="T14" fmla="*/ 75 w 121"/>
                <a:gd name="T15" fmla="*/ 79 h 132"/>
                <a:gd name="T16" fmla="*/ 75 w 121"/>
                <a:gd name="T17" fmla="*/ 132 h 132"/>
                <a:gd name="T18" fmla="*/ 46 w 121"/>
                <a:gd name="T19"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32">
                  <a:moveTo>
                    <a:pt x="46" y="132"/>
                  </a:moveTo>
                  <a:lnTo>
                    <a:pt x="46" y="79"/>
                  </a:lnTo>
                  <a:lnTo>
                    <a:pt x="0" y="0"/>
                  </a:lnTo>
                  <a:lnTo>
                    <a:pt x="30" y="0"/>
                  </a:lnTo>
                  <a:lnTo>
                    <a:pt x="62" y="53"/>
                  </a:lnTo>
                  <a:lnTo>
                    <a:pt x="92" y="0"/>
                  </a:lnTo>
                  <a:lnTo>
                    <a:pt x="121" y="0"/>
                  </a:lnTo>
                  <a:lnTo>
                    <a:pt x="75" y="79"/>
                  </a:lnTo>
                  <a:lnTo>
                    <a:pt x="75" y="132"/>
                  </a:lnTo>
                  <a:lnTo>
                    <a:pt x="46" y="1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grpSp>
    </p:spTree>
    <p:extLst>
      <p:ext uri="{BB962C8B-B14F-4D97-AF65-F5344CB8AC3E}">
        <p14:creationId xmlns:p14="http://schemas.microsoft.com/office/powerpoint/2010/main" val="1474195153"/>
      </p:ext>
    </p:extLst>
  </p:cSld>
  <p:clrMapOvr>
    <a:masterClrMapping/>
  </p:clrMapOvr>
  <mc:AlternateContent xmlns:mc="http://schemas.openxmlformats.org/markup-compatibility/2006" xmlns:p14="http://schemas.microsoft.com/office/powerpoint/2010/main">
    <mc:Choice Requires="p14">
      <p:transition spd="slow">
        <p14:conveyor dir="l"/>
      </p:transition>
    </mc:Choice>
    <mc:Fallback xmlns="">
      <p:transition spd="slow">
        <p:fade/>
      </p:transition>
    </mc:Fallback>
  </mc:AlternateContent>
  <p:extLst>
    <p:ext uri="{DCECCB84-F9BA-43D5-87BE-67443E8EF086}">
      <p15:sldGuideLst xmlns:p15="http://schemas.microsoft.com/office/powerpoint/2012/main">
        <p15:guide id="1" pos="288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1265883"/>
      </p:ext>
    </p:extLst>
  </p:cSld>
  <p:clrMapOvr>
    <a:masterClrMapping/>
  </p:clrMapOvr>
  <mc:AlternateContent xmlns:mc="http://schemas.openxmlformats.org/markup-compatibility/2006" xmlns:p14="http://schemas.microsoft.com/office/powerpoint/2010/main">
    <mc:Choice Requires="p14">
      <p:transition spd="slow">
        <p14:conveyor dir="l"/>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zh-CN" altLang="en-US"/>
              <a:t>单击此处编辑母版标题样式</a:t>
            </a:r>
            <a:endParaRPr lang="en-US" dirty="0"/>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AC698C12-413D-45C0-9AD9-C72A6D11CD69}" type="datetime1">
              <a:rPr lang="zh-CN" altLang="en-US" smtClean="0"/>
              <a:t>2021/3/18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ACBECEF1-1935-4692-9C86-5FD89D9EDF46}" type="slidenum">
              <a:rPr lang="zh-CN" altLang="en-US" smtClean="0"/>
              <a:t>‹#›</a:t>
            </a:fld>
            <a:endParaRPr lang="zh-CN" altLang="en-US"/>
          </a:p>
        </p:txBody>
      </p:sp>
    </p:spTree>
    <p:extLst>
      <p:ext uri="{BB962C8B-B14F-4D97-AF65-F5344CB8AC3E}">
        <p14:creationId xmlns:p14="http://schemas.microsoft.com/office/powerpoint/2010/main" val="680613237"/>
      </p:ext>
    </p:extLst>
  </p:cSld>
  <p:clrMapOvr>
    <a:masterClrMapping/>
  </p:clrMapOvr>
  <mc:AlternateContent xmlns:mc="http://schemas.openxmlformats.org/markup-compatibility/2006" xmlns:p14="http://schemas.microsoft.com/office/powerpoint/2010/main">
    <mc:Choice Requires="p14">
      <p:transition spd="slow">
        <p14:conveyor dir="l"/>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369219"/>
            <a:ext cx="3886200" cy="326350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4629150" y="1369219"/>
            <a:ext cx="3886200" cy="326350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158AF178-7028-46B8-B227-1B7A5FDAC3B5}" type="datetime1">
              <a:rPr lang="zh-CN" altLang="en-US" smtClean="0"/>
              <a:t>2021/3/18</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ACBECEF1-1935-4692-9C86-5FD89D9EDF46}" type="slidenum">
              <a:rPr lang="zh-CN" altLang="en-US" smtClean="0"/>
              <a:t>‹#›</a:t>
            </a:fld>
            <a:endParaRPr lang="zh-CN" altLang="en-US"/>
          </a:p>
        </p:txBody>
      </p:sp>
    </p:spTree>
    <p:extLst>
      <p:ext uri="{BB962C8B-B14F-4D97-AF65-F5344CB8AC3E}">
        <p14:creationId xmlns:p14="http://schemas.microsoft.com/office/powerpoint/2010/main" val="4066107679"/>
      </p:ext>
    </p:extLst>
  </p:cSld>
  <p:clrMapOvr>
    <a:masterClrMapping/>
  </p:clrMapOvr>
  <mc:AlternateContent xmlns:mc="http://schemas.openxmlformats.org/markup-compatibility/2006" xmlns:p14="http://schemas.microsoft.com/office/powerpoint/2010/main">
    <mc:Choice Requires="p14">
      <p:transition spd="slow">
        <p14:conveyor dir="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4" name="Content Placeholder 3"/>
          <p:cNvSpPr>
            <a:spLocks noGrp="1"/>
          </p:cNvSpPr>
          <p:nvPr>
            <p:ph sz="half" idx="2"/>
          </p:nvPr>
        </p:nvSpPr>
        <p:spPr>
          <a:xfrm>
            <a:off x="629842" y="1878806"/>
            <a:ext cx="3868340" cy="2763441"/>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6" name="Content Placeholder 5"/>
          <p:cNvSpPr>
            <a:spLocks noGrp="1"/>
          </p:cNvSpPr>
          <p:nvPr>
            <p:ph sz="quarter" idx="4"/>
          </p:nvPr>
        </p:nvSpPr>
        <p:spPr>
          <a:xfrm>
            <a:off x="4629150" y="1878806"/>
            <a:ext cx="3887391" cy="2763441"/>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4CCFC36B-FEB6-4842-88BA-8D822531BFD4}" type="datetime1">
              <a:rPr lang="zh-CN" altLang="en-US" smtClean="0"/>
              <a:t>2021/3/18</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ACBECEF1-1935-4692-9C86-5FD89D9EDF46}" type="slidenum">
              <a:rPr lang="zh-CN" altLang="en-US" smtClean="0"/>
              <a:t>‹#›</a:t>
            </a:fld>
            <a:endParaRPr lang="zh-CN" altLang="en-US"/>
          </a:p>
        </p:txBody>
      </p:sp>
    </p:spTree>
    <p:extLst>
      <p:ext uri="{BB962C8B-B14F-4D97-AF65-F5344CB8AC3E}">
        <p14:creationId xmlns:p14="http://schemas.microsoft.com/office/powerpoint/2010/main" val="2578712296"/>
      </p:ext>
    </p:extLst>
  </p:cSld>
  <p:clrMapOvr>
    <a:masterClrMapping/>
  </p:clrMapOvr>
  <mc:AlternateContent xmlns:mc="http://schemas.openxmlformats.org/markup-compatibility/2006" xmlns:p14="http://schemas.microsoft.com/office/powerpoint/2010/main">
    <mc:Choice Requires="p14">
      <p:transition spd="slow">
        <p14:conveyor dir="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69414BC2-D1DD-4487-BC9B-263F1385394B}" type="datetime1">
              <a:rPr lang="zh-CN" altLang="en-US" smtClean="0"/>
              <a:t>2021/3/18</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ACBECEF1-1935-4692-9C86-5FD89D9EDF46}" type="slidenum">
              <a:rPr lang="zh-CN" altLang="en-US" smtClean="0"/>
              <a:t>‹#›</a:t>
            </a:fld>
            <a:endParaRPr lang="zh-CN" altLang="en-US"/>
          </a:p>
        </p:txBody>
      </p:sp>
    </p:spTree>
    <p:extLst>
      <p:ext uri="{BB962C8B-B14F-4D97-AF65-F5344CB8AC3E}">
        <p14:creationId xmlns:p14="http://schemas.microsoft.com/office/powerpoint/2010/main" val="1795831285"/>
      </p:ext>
    </p:extLst>
  </p:cSld>
  <p:clrMapOvr>
    <a:masterClrMapping/>
  </p:clrMapOvr>
  <mc:AlternateContent xmlns:mc="http://schemas.openxmlformats.org/markup-compatibility/2006" xmlns:p14="http://schemas.microsoft.com/office/powerpoint/2010/main">
    <mc:Choice Requires="p14">
      <p:transition spd="slow">
        <p14:conveyor dir="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50A0BF5D-1EA0-43A9-8B73-E8769F776C4E}" type="datetime1">
              <a:rPr lang="zh-CN" altLang="en-US" smtClean="0"/>
              <a:t>2021/3/18</a:t>
            </a:fld>
            <a:endParaRPr lang="zh-CN" altLang="en-US"/>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ACBECEF1-1935-4692-9C86-5FD89D9EDF46}" type="slidenum">
              <a:rPr lang="zh-CN" altLang="en-US" smtClean="0"/>
              <a:t>‹#›</a:t>
            </a:fld>
            <a:endParaRPr lang="zh-CN" altLang="en-US"/>
          </a:p>
        </p:txBody>
      </p:sp>
    </p:spTree>
    <p:extLst>
      <p:ext uri="{BB962C8B-B14F-4D97-AF65-F5344CB8AC3E}">
        <p14:creationId xmlns:p14="http://schemas.microsoft.com/office/powerpoint/2010/main" val="4160435270"/>
      </p:ext>
    </p:extLst>
  </p:cSld>
  <p:clrMap bg1="lt1" tx1="dk1" bg2="lt2" tx2="dk2" accent1="accent1" accent2="accent2" accent3="accent3" accent4="accent4" accent5="accent5" accent6="accent6" hlink="hlink" folHlink="folHlink"/>
  <p:sldLayoutIdLst>
    <p:sldLayoutId id="2147483661" r:id="rId1"/>
    <p:sldLayoutId id="2147483677" r:id="rId2"/>
    <p:sldLayoutId id="2147483679" r:id="rId3"/>
    <p:sldLayoutId id="2147483678"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 id="2147483671" r:id="rId14"/>
  </p:sldLayoutIdLst>
  <mc:AlternateContent xmlns:mc="http://schemas.openxmlformats.org/markup-compatibility/2006" xmlns:p14="http://schemas.microsoft.com/office/powerpoint/2010/main">
    <mc:Choice Requires="p14">
      <p:transition spd="slow">
        <p14:conveyor dir="l"/>
      </p:transition>
    </mc:Choice>
    <mc:Fallback xmlns="">
      <p:transition spd="slow">
        <p:fade/>
      </p:transition>
    </mc:Fallback>
  </mc:AlternateConten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4.xml"/><Relationship Id="rId5" Type="http://schemas.openxmlformats.org/officeDocument/2006/relationships/image" Target="../media/image10.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4.xml"/><Relationship Id="rId5" Type="http://schemas.openxmlformats.org/officeDocument/2006/relationships/image" Target="../media/image16.pn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7.png"/><Relationship Id="rId7"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4.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4.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4.xml"/><Relationship Id="rId5" Type="http://schemas.openxmlformats.org/officeDocument/2006/relationships/image" Target="../media/image35.png"/><Relationship Id="rId4" Type="http://schemas.openxmlformats.org/officeDocument/2006/relationships/image" Target="../media/image34.png"/></Relationships>
</file>

<file path=ppt/slides/_rels/slide18.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notesSlide" Target="../notesSlides/notesSlide18.xml"/><Relationship Id="rId1" Type="http://schemas.openxmlformats.org/officeDocument/2006/relationships/slideLayout" Target="../slideLayouts/slideLayout4.xml"/><Relationship Id="rId6" Type="http://schemas.openxmlformats.org/officeDocument/2006/relationships/image" Target="../media/image39.png"/><Relationship Id="rId11" Type="http://schemas.openxmlformats.org/officeDocument/2006/relationships/image" Target="../media/image44.png"/><Relationship Id="rId5" Type="http://schemas.openxmlformats.org/officeDocument/2006/relationships/image" Target="../media/image38.png"/><Relationship Id="rId10" Type="http://schemas.openxmlformats.org/officeDocument/2006/relationships/image" Target="../media/image43.png"/><Relationship Id="rId4" Type="http://schemas.openxmlformats.org/officeDocument/2006/relationships/image" Target="../media/image37.png"/><Relationship Id="rId9" Type="http://schemas.openxmlformats.org/officeDocument/2006/relationships/image" Target="../media/image42.png"/></Relationships>
</file>

<file path=ppt/slides/_rels/slide1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2.xml"/><Relationship Id="rId1" Type="http://schemas.openxmlformats.org/officeDocument/2006/relationships/slideLayout" Target="../slideLayouts/slideLayout4.xml"/><Relationship Id="rId4" Type="http://schemas.openxmlformats.org/officeDocument/2006/relationships/image" Target="../media/image47.png"/></Relationships>
</file>

<file path=ppt/slides/_rels/slide2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3.xml"/><Relationship Id="rId1" Type="http://schemas.openxmlformats.org/officeDocument/2006/relationships/slideLayout" Target="../slideLayouts/slideLayout4.xml"/><Relationship Id="rId5" Type="http://schemas.openxmlformats.org/officeDocument/2006/relationships/image" Target="../media/image50.png"/><Relationship Id="rId4" Type="http://schemas.openxmlformats.org/officeDocument/2006/relationships/image" Target="../media/image49.png"/></Relationships>
</file>

<file path=ppt/slides/_rels/slide2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5.xml"/><Relationship Id="rId1" Type="http://schemas.openxmlformats.org/officeDocument/2006/relationships/slideLayout" Target="../slideLayouts/slideLayout4.xml"/><Relationship Id="rId4" Type="http://schemas.openxmlformats.org/officeDocument/2006/relationships/image" Target="../media/image500.png"/></Relationships>
</file>

<file path=ppt/slides/_rels/slide2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6.xml"/><Relationship Id="rId1" Type="http://schemas.openxmlformats.org/officeDocument/2006/relationships/slideLayout" Target="../slideLayouts/slideLayout4.xml"/><Relationship Id="rId5" Type="http://schemas.openxmlformats.org/officeDocument/2006/relationships/image" Target="../media/image55.png"/><Relationship Id="rId4" Type="http://schemas.openxmlformats.org/officeDocument/2006/relationships/image" Target="../media/image54.png"/></Relationships>
</file>

<file path=ppt/slides/_rels/slide2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7.xml"/><Relationship Id="rId1" Type="http://schemas.openxmlformats.org/officeDocument/2006/relationships/slideLayout" Target="../slideLayouts/slideLayout4.xml"/><Relationship Id="rId5" Type="http://schemas.openxmlformats.org/officeDocument/2006/relationships/image" Target="../media/image58.png"/><Relationship Id="rId4" Type="http://schemas.openxmlformats.org/officeDocument/2006/relationships/image" Target="../media/image57.png"/></Relationships>
</file>

<file path=ppt/slides/_rels/slide28.xml.rels><?xml version="1.0" encoding="UTF-8" standalone="yes"?>
<Relationships xmlns="http://schemas.openxmlformats.org/package/2006/relationships"><Relationship Id="rId8" Type="http://schemas.openxmlformats.org/officeDocument/2006/relationships/image" Target="../media/image64.png"/><Relationship Id="rId13" Type="http://schemas.openxmlformats.org/officeDocument/2006/relationships/image" Target="../media/image69.png"/><Relationship Id="rId3" Type="http://schemas.openxmlformats.org/officeDocument/2006/relationships/image" Target="../media/image59.png"/><Relationship Id="rId7" Type="http://schemas.openxmlformats.org/officeDocument/2006/relationships/image" Target="../media/image63.png"/><Relationship Id="rId12" Type="http://schemas.openxmlformats.org/officeDocument/2006/relationships/image" Target="../media/image68.png"/><Relationship Id="rId2" Type="http://schemas.openxmlformats.org/officeDocument/2006/relationships/notesSlide" Target="../notesSlides/notesSlide28.xml"/><Relationship Id="rId1" Type="http://schemas.openxmlformats.org/officeDocument/2006/relationships/slideLayout" Target="../slideLayouts/slideLayout4.xml"/><Relationship Id="rId6" Type="http://schemas.openxmlformats.org/officeDocument/2006/relationships/image" Target="../media/image62.png"/><Relationship Id="rId11" Type="http://schemas.openxmlformats.org/officeDocument/2006/relationships/image" Target="../media/image67.png"/><Relationship Id="rId5" Type="http://schemas.openxmlformats.org/officeDocument/2006/relationships/image" Target="../media/image61.png"/><Relationship Id="rId10" Type="http://schemas.openxmlformats.org/officeDocument/2006/relationships/image" Target="../media/image66.png"/><Relationship Id="rId4" Type="http://schemas.openxmlformats.org/officeDocument/2006/relationships/image" Target="../media/image60.png"/><Relationship Id="rId9" Type="http://schemas.openxmlformats.org/officeDocument/2006/relationships/image" Target="../media/image65.png"/></Relationships>
</file>

<file path=ppt/slides/_rels/slide29.xml.rels><?xml version="1.0" encoding="UTF-8" standalone="yes"?>
<Relationships xmlns="http://schemas.openxmlformats.org/package/2006/relationships"><Relationship Id="rId3" Type="http://schemas.openxmlformats.org/officeDocument/2006/relationships/image" Target="../media/image560.png"/><Relationship Id="rId2" Type="http://schemas.openxmlformats.org/officeDocument/2006/relationships/notesSlide" Target="../notesSlides/notesSlide29.xml"/><Relationship Id="rId1" Type="http://schemas.openxmlformats.org/officeDocument/2006/relationships/slideLayout" Target="../slideLayouts/slideLayout4.xml"/><Relationship Id="rId6" Type="http://schemas.openxmlformats.org/officeDocument/2006/relationships/image" Target="../media/image590.png"/><Relationship Id="rId5" Type="http://schemas.openxmlformats.org/officeDocument/2006/relationships/image" Target="../media/image580.png"/><Relationship Id="rId4" Type="http://schemas.openxmlformats.org/officeDocument/2006/relationships/image" Target="../media/image570.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8" Type="http://schemas.openxmlformats.org/officeDocument/2006/relationships/image" Target="../media/image650.png"/><Relationship Id="rId3" Type="http://schemas.openxmlformats.org/officeDocument/2006/relationships/image" Target="../media/image600.png"/><Relationship Id="rId7" Type="http://schemas.openxmlformats.org/officeDocument/2006/relationships/image" Target="../media/image640.png"/><Relationship Id="rId2" Type="http://schemas.openxmlformats.org/officeDocument/2006/relationships/notesSlide" Target="../notesSlides/notesSlide30.xml"/><Relationship Id="rId1" Type="http://schemas.openxmlformats.org/officeDocument/2006/relationships/slideLayout" Target="../slideLayouts/slideLayout4.xml"/><Relationship Id="rId6" Type="http://schemas.openxmlformats.org/officeDocument/2006/relationships/image" Target="../media/image630.png"/><Relationship Id="rId5" Type="http://schemas.openxmlformats.org/officeDocument/2006/relationships/image" Target="../media/image620.png"/><Relationship Id="rId4" Type="http://schemas.openxmlformats.org/officeDocument/2006/relationships/image" Target="../media/image610.png"/><Relationship Id="rId9" Type="http://schemas.openxmlformats.org/officeDocument/2006/relationships/image" Target="../media/image660.png"/></Relationships>
</file>

<file path=ppt/slides/_rels/slide3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680.png"/><Relationship Id="rId2" Type="http://schemas.openxmlformats.org/officeDocument/2006/relationships/notesSlide" Target="../notesSlides/notesSlide32.xml"/><Relationship Id="rId1" Type="http://schemas.openxmlformats.org/officeDocument/2006/relationships/slideLayout" Target="../slideLayouts/slideLayout4.xml"/><Relationship Id="rId5" Type="http://schemas.openxmlformats.org/officeDocument/2006/relationships/image" Target="../media/image71.png"/><Relationship Id="rId4" Type="http://schemas.openxmlformats.org/officeDocument/2006/relationships/image" Target="../media/image690.png"/></Relationships>
</file>

<file path=ppt/slides/_rels/slide33.xml.rels><?xml version="1.0" encoding="UTF-8" standalone="yes"?>
<Relationships xmlns="http://schemas.openxmlformats.org/package/2006/relationships"><Relationship Id="rId3" Type="http://schemas.openxmlformats.org/officeDocument/2006/relationships/image" Target="file:////var/folders/m5/z9tpsbxs0qnbzcsj5yddzhlh0000gn/T/com.microsoft.Powerpoint/converted_emf.emf" TargetMode="External"/><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72.emf"/><Relationship Id="rId2" Type="http://schemas.openxmlformats.org/officeDocument/2006/relationships/notesSlide" Target="../notesSlides/notesSlide34.xml"/><Relationship Id="rId1" Type="http://schemas.openxmlformats.org/officeDocument/2006/relationships/slideLayout" Target="../slideLayouts/slideLayout4.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35.xml.rels><?xml version="1.0" encoding="UTF-8" standalone="yes"?>
<Relationships xmlns="http://schemas.openxmlformats.org/package/2006/relationships"><Relationship Id="rId3" Type="http://schemas.openxmlformats.org/officeDocument/2006/relationships/image" Target="../media/image76.emf"/><Relationship Id="rId2" Type="http://schemas.openxmlformats.org/officeDocument/2006/relationships/notesSlide" Target="../notesSlides/notesSlide35.xml"/><Relationship Id="rId1" Type="http://schemas.openxmlformats.org/officeDocument/2006/relationships/slideLayout" Target="../slideLayouts/slideLayout4.xml"/><Relationship Id="rId5" Type="http://schemas.openxmlformats.org/officeDocument/2006/relationships/image" Target="../media/image78.png"/><Relationship Id="rId4" Type="http://schemas.openxmlformats.org/officeDocument/2006/relationships/image" Target="../media/image77.emf"/></Relationships>
</file>

<file path=ppt/slides/_rels/slide36.xml.rels><?xml version="1.0" encoding="UTF-8" standalone="yes"?>
<Relationships xmlns="http://schemas.openxmlformats.org/package/2006/relationships"><Relationship Id="rId3" Type="http://schemas.openxmlformats.org/officeDocument/2006/relationships/image" Target="../media/image79.emf"/><Relationship Id="rId2" Type="http://schemas.openxmlformats.org/officeDocument/2006/relationships/notesSlide" Target="../notesSlides/notesSlide36.xml"/><Relationship Id="rId1" Type="http://schemas.openxmlformats.org/officeDocument/2006/relationships/slideLayout" Target="../slideLayouts/slideLayout4.xml"/><Relationship Id="rId5" Type="http://schemas.openxmlformats.org/officeDocument/2006/relationships/image" Target="../media/image81.emf"/><Relationship Id="rId4" Type="http://schemas.openxmlformats.org/officeDocument/2006/relationships/image" Target="../media/image80.emf"/></Relationships>
</file>

<file path=ppt/slides/_rels/slide3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37.xml"/><Relationship Id="rId1" Type="http://schemas.openxmlformats.org/officeDocument/2006/relationships/slideLayout" Target="../slideLayouts/slideLayout4.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png"/></Relationships>
</file>

<file path=ppt/slides/_rels/slide38.xml.rels><?xml version="1.0" encoding="UTF-8" standalone="yes"?>
<Relationships xmlns="http://schemas.openxmlformats.org/package/2006/relationships"><Relationship Id="rId3" Type="http://schemas.openxmlformats.org/officeDocument/2006/relationships/hyperlink" Target="https://doi.org/10.1016/j.conengprac.2015.04.012" TargetMode="External"/><Relationship Id="rId2" Type="http://schemas.openxmlformats.org/officeDocument/2006/relationships/notesSlide" Target="../notesSlides/notesSlide38.xml"/><Relationship Id="rId1" Type="http://schemas.openxmlformats.org/officeDocument/2006/relationships/slideLayout" Target="../slideLayouts/slideLayout4.xml"/><Relationship Id="rId4" Type="http://schemas.openxmlformats.org/officeDocument/2006/relationships/image" Target="../media/image86.png"/></Relationships>
</file>

<file path=ppt/slides/_rels/slide39.xml.rels><?xml version="1.0" encoding="UTF-8" standalone="yes"?>
<Relationships xmlns="http://schemas.openxmlformats.org/package/2006/relationships"><Relationship Id="rId3" Type="http://schemas.openxmlformats.org/officeDocument/2006/relationships/hyperlink" Target="https://doi.org/10.1016/j.conengprac.2015.04.012" TargetMode="External"/><Relationship Id="rId2" Type="http://schemas.openxmlformats.org/officeDocument/2006/relationships/notesSlide" Target="../notesSlides/notesSlide39.xml"/><Relationship Id="rId1" Type="http://schemas.openxmlformats.org/officeDocument/2006/relationships/slideLayout" Target="../slideLayouts/slideLayout4.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jpe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40.xml"/><Relationship Id="rId1" Type="http://schemas.openxmlformats.org/officeDocument/2006/relationships/slideLayout" Target="../slideLayouts/slideLayout4.xml"/><Relationship Id="rId4" Type="http://schemas.openxmlformats.org/officeDocument/2006/relationships/image" Target="../media/image91.png"/></Relationships>
</file>

<file path=ppt/slides/_rels/slide41.xml.rels><?xml version="1.0" encoding="UTF-8" standalone="yes"?>
<Relationships xmlns="http://schemas.openxmlformats.org/package/2006/relationships"><Relationship Id="rId3" Type="http://schemas.openxmlformats.org/officeDocument/2006/relationships/image" Target="../media/image92.emf"/><Relationship Id="rId2" Type="http://schemas.openxmlformats.org/officeDocument/2006/relationships/notesSlide" Target="../notesSlides/notesSlide41.xml"/><Relationship Id="rId1" Type="http://schemas.openxmlformats.org/officeDocument/2006/relationships/slideLayout" Target="../slideLayouts/slideLayout4.xml"/><Relationship Id="rId4" Type="http://schemas.openxmlformats.org/officeDocument/2006/relationships/image" Target="../media/image93.emf"/></Relationships>
</file>

<file path=ppt/slides/_rels/slide42.xml.rels><?xml version="1.0" encoding="UTF-8" standalone="yes"?>
<Relationships xmlns="http://schemas.openxmlformats.org/package/2006/relationships"><Relationship Id="rId3" Type="http://schemas.openxmlformats.org/officeDocument/2006/relationships/image" Target="../media/image94.emf"/><Relationship Id="rId2" Type="http://schemas.openxmlformats.org/officeDocument/2006/relationships/notesSlide" Target="../notesSlides/notesSlide42.xml"/><Relationship Id="rId1" Type="http://schemas.openxmlformats.org/officeDocument/2006/relationships/slideLayout" Target="../slideLayouts/slideLayout4.xml"/><Relationship Id="rId4" Type="http://schemas.openxmlformats.org/officeDocument/2006/relationships/image" Target="../media/image95.emf"/></Relationships>
</file>

<file path=ppt/slides/_rels/slide43.xml.rels><?xml version="1.0" encoding="UTF-8" standalone="yes"?>
<Relationships xmlns="http://schemas.openxmlformats.org/package/2006/relationships"><Relationship Id="rId3" Type="http://schemas.openxmlformats.org/officeDocument/2006/relationships/image" Target="../media/image96.emf"/><Relationship Id="rId2" Type="http://schemas.openxmlformats.org/officeDocument/2006/relationships/notesSlide" Target="../notesSlides/notesSlide43.xml"/><Relationship Id="rId1" Type="http://schemas.openxmlformats.org/officeDocument/2006/relationships/slideLayout" Target="../slideLayouts/slideLayout4.xml"/><Relationship Id="rId6" Type="http://schemas.openxmlformats.org/officeDocument/2006/relationships/image" Target="../media/image99.emf"/><Relationship Id="rId5" Type="http://schemas.openxmlformats.org/officeDocument/2006/relationships/image" Target="../media/image98.emf"/><Relationship Id="rId4" Type="http://schemas.openxmlformats.org/officeDocument/2006/relationships/image" Target="../media/image97.emf"/></Relationships>
</file>

<file path=ppt/slides/_rels/slide44.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44.xml"/><Relationship Id="rId1" Type="http://schemas.openxmlformats.org/officeDocument/2006/relationships/slideLayout" Target="../slideLayouts/slideLayout4.xml"/><Relationship Id="rId4" Type="http://schemas.openxmlformats.org/officeDocument/2006/relationships/image" Target="../media/image101.png"/></Relationships>
</file>

<file path=ppt/slides/_rels/slide45.xml.rels><?xml version="1.0" encoding="UTF-8" standalone="yes"?>
<Relationships xmlns="http://schemas.openxmlformats.org/package/2006/relationships"><Relationship Id="rId3" Type="http://schemas.openxmlformats.org/officeDocument/2006/relationships/image" Target="../media/image102.emf"/><Relationship Id="rId2" Type="http://schemas.openxmlformats.org/officeDocument/2006/relationships/notesSlide" Target="../notesSlides/notesSlide45.xml"/><Relationship Id="rId1" Type="http://schemas.openxmlformats.org/officeDocument/2006/relationships/slideLayout" Target="../slideLayouts/slideLayout4.xml"/><Relationship Id="rId5" Type="http://schemas.openxmlformats.org/officeDocument/2006/relationships/image" Target="../media/image104.png"/><Relationship Id="rId4" Type="http://schemas.openxmlformats.org/officeDocument/2006/relationships/image" Target="../media/image103.emf"/></Relationships>
</file>

<file path=ppt/slides/_rels/slide46.xml.rels><?xml version="1.0" encoding="UTF-8" standalone="yes"?>
<Relationships xmlns="http://schemas.openxmlformats.org/package/2006/relationships"><Relationship Id="rId3" Type="http://schemas.openxmlformats.org/officeDocument/2006/relationships/image" Target="../media/image102.emf"/><Relationship Id="rId2" Type="http://schemas.openxmlformats.org/officeDocument/2006/relationships/notesSlide" Target="../notesSlides/notesSlide46.xml"/><Relationship Id="rId1" Type="http://schemas.openxmlformats.org/officeDocument/2006/relationships/slideLayout" Target="../slideLayouts/slideLayout4.xml"/><Relationship Id="rId5" Type="http://schemas.openxmlformats.org/officeDocument/2006/relationships/image" Target="../media/image105.emf"/><Relationship Id="rId4" Type="http://schemas.openxmlformats.org/officeDocument/2006/relationships/image" Target="../media/image103.emf"/></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8.xml"/><Relationship Id="rId1" Type="http://schemas.openxmlformats.org/officeDocument/2006/relationships/slideLayout" Target="../slideLayouts/slideLayout4.xml"/><Relationship Id="rId5" Type="http://schemas.openxmlformats.org/officeDocument/2006/relationships/image" Target="../media/image4.png"/><Relationship Id="rId4" Type="http://schemas.openxmlformats.org/officeDocument/2006/relationships/image" Target="../media/image310.pn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4.xml"/><Relationship Id="rId5" Type="http://schemas.openxmlformats.org/officeDocument/2006/relationships/image" Target="../media/image7.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7" name="直角三角形 346">
            <a:extLst>
              <a:ext uri="{FF2B5EF4-FFF2-40B4-BE49-F238E27FC236}">
                <a16:creationId xmlns:a16="http://schemas.microsoft.com/office/drawing/2014/main" id="{1A9AF916-AE05-4AE2-B782-32B6C7063C37}"/>
              </a:ext>
            </a:extLst>
          </p:cNvPr>
          <p:cNvSpPr/>
          <p:nvPr/>
        </p:nvSpPr>
        <p:spPr>
          <a:xfrm rot="16200000">
            <a:off x="6427481" y="2409082"/>
            <a:ext cx="2751138" cy="2751138"/>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Calibri Light"/>
              <a:ea typeface="微软雅黑 Light"/>
              <a:cs typeface="+mn-cs"/>
            </a:endParaRPr>
          </a:p>
        </p:txBody>
      </p:sp>
      <p:sp>
        <p:nvSpPr>
          <p:cNvPr id="12" name="直角三角形 11">
            <a:extLst>
              <a:ext uri="{FF2B5EF4-FFF2-40B4-BE49-F238E27FC236}">
                <a16:creationId xmlns:a16="http://schemas.microsoft.com/office/drawing/2014/main" id="{7188C06A-1C9C-456B-AA6F-BBD0BB7FA8DE}"/>
              </a:ext>
            </a:extLst>
          </p:cNvPr>
          <p:cNvSpPr/>
          <p:nvPr/>
        </p:nvSpPr>
        <p:spPr>
          <a:xfrm rot="5400000">
            <a:off x="-28260" y="0"/>
            <a:ext cx="2751138" cy="2751138"/>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Calibri Light"/>
              <a:ea typeface="微软雅黑 Light"/>
              <a:cs typeface="+mn-cs"/>
            </a:endParaRPr>
          </a:p>
        </p:txBody>
      </p:sp>
      <p:grpSp>
        <p:nvGrpSpPr>
          <p:cNvPr id="11" name="组合 10">
            <a:extLst>
              <a:ext uri="{FF2B5EF4-FFF2-40B4-BE49-F238E27FC236}">
                <a16:creationId xmlns:a16="http://schemas.microsoft.com/office/drawing/2014/main" id="{4344F655-FF92-4D85-9509-CDB7FB6E3D34}"/>
              </a:ext>
            </a:extLst>
          </p:cNvPr>
          <p:cNvGrpSpPr/>
          <p:nvPr/>
        </p:nvGrpSpPr>
        <p:grpSpPr>
          <a:xfrm>
            <a:off x="149235" y="598468"/>
            <a:ext cx="8851889" cy="3954390"/>
            <a:chOff x="149236" y="598468"/>
            <a:chExt cx="8834372" cy="3946565"/>
          </a:xfrm>
        </p:grpSpPr>
        <p:pic>
          <p:nvPicPr>
            <p:cNvPr id="10" name="图片 9">
              <a:extLst>
                <a:ext uri="{FF2B5EF4-FFF2-40B4-BE49-F238E27FC236}">
                  <a16:creationId xmlns:a16="http://schemas.microsoft.com/office/drawing/2014/main" id="{93B45D41-0D0E-471B-A554-EB20F8D75C0A}"/>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20218" b="20218"/>
            <a:stretch/>
          </p:blipFill>
          <p:spPr>
            <a:xfrm>
              <a:off x="149236" y="598469"/>
              <a:ext cx="8834372" cy="3946564"/>
            </a:xfrm>
            <a:prstGeom prst="rect">
              <a:avLst/>
            </a:prstGeom>
          </p:spPr>
        </p:pic>
        <p:sp>
          <p:nvSpPr>
            <p:cNvPr id="93" name="矩形 92">
              <a:extLst>
                <a:ext uri="{FF2B5EF4-FFF2-40B4-BE49-F238E27FC236}">
                  <a16:creationId xmlns:a16="http://schemas.microsoft.com/office/drawing/2014/main" id="{5C5A02B4-8189-447B-AF33-6A3BB73FAC34}"/>
                </a:ext>
              </a:extLst>
            </p:cNvPr>
            <p:cNvSpPr/>
            <p:nvPr/>
          </p:nvSpPr>
          <p:spPr>
            <a:xfrm>
              <a:off x="149236" y="598468"/>
              <a:ext cx="8834372" cy="3946564"/>
            </a:xfrm>
            <a:prstGeom prst="rect">
              <a:avLst/>
            </a:prstGeom>
            <a:solidFill>
              <a:schemeClr val="bg1">
                <a:alpha val="80000"/>
              </a:schemeClr>
            </a:solidFill>
            <a:ln>
              <a:noFill/>
            </a:ln>
            <a:effectLst>
              <a:outerShdw blurRad="254000" dist="254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Calibri Light"/>
                <a:ea typeface="微软雅黑 Light"/>
                <a:cs typeface="+mn-cs"/>
              </a:endParaRPr>
            </a:p>
          </p:txBody>
        </p:sp>
      </p:grpSp>
      <p:sp>
        <p:nvSpPr>
          <p:cNvPr id="9" name="文本框 8" descr="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
          <p:cNvSpPr txBox="1">
            <a:spLocks noChangeArrowheads="1"/>
          </p:cNvSpPr>
          <p:nvPr/>
        </p:nvSpPr>
        <p:spPr bwMode="auto">
          <a:xfrm>
            <a:off x="103883" y="2134813"/>
            <a:ext cx="9075792" cy="954107"/>
          </a:xfrm>
          <a:prstGeom prst="rect">
            <a:avLst/>
          </a:prstGeom>
          <a:noFill/>
          <a:ln>
            <a:noFill/>
          </a:ln>
        </p:spPr>
        <p:txBody>
          <a:bodyPr wrap="squar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lvl="0" algn="ctr" defTabSz="514350" fontAlgn="base">
              <a:spcBef>
                <a:spcPct val="0"/>
              </a:spcBef>
              <a:spcAft>
                <a:spcPct val="0"/>
              </a:spcAft>
              <a:tabLst>
                <a:tab pos="2149475" algn="l"/>
              </a:tabLst>
              <a:defRPr/>
            </a:pPr>
            <a:r>
              <a:rPr lang="en-US" altLang="zh-CN" sz="2800" b="1" dirty="0"/>
              <a:t>Incremental Variational Bayesian Gaussian Mixture Model for Multimode Process Monitoring</a:t>
            </a:r>
            <a:endParaRPr lang="zh-CN" altLang="en-US" sz="2800" b="1" dirty="0">
              <a:solidFill>
                <a:srgbClr val="212834"/>
              </a:solidFill>
              <a:latin typeface="微软雅黑"/>
              <a:ea typeface="微软雅黑"/>
              <a:sym typeface="Calibri" panose="020F0502020204030204" pitchFamily="34" charset="0"/>
            </a:endParaRPr>
          </a:p>
        </p:txBody>
      </p:sp>
      <p:cxnSp>
        <p:nvCxnSpPr>
          <p:cNvPr id="65" name="直接连接符 64"/>
          <p:cNvCxnSpPr>
            <a:cxnSpLocks/>
          </p:cNvCxnSpPr>
          <p:nvPr/>
        </p:nvCxnSpPr>
        <p:spPr>
          <a:xfrm>
            <a:off x="2311321" y="3304111"/>
            <a:ext cx="4500421"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68" name="文本框 67" descr="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
          <p:cNvSpPr txBox="1">
            <a:spLocks noChangeArrowheads="1"/>
          </p:cNvSpPr>
          <p:nvPr/>
        </p:nvSpPr>
        <p:spPr bwMode="auto">
          <a:xfrm>
            <a:off x="3032769" y="3441811"/>
            <a:ext cx="2071900" cy="307777"/>
          </a:xfrm>
          <a:prstGeom prst="rect">
            <a:avLst/>
          </a:prstGeom>
          <a:noFill/>
          <a:ln>
            <a:noFill/>
          </a:ln>
        </p:spPr>
        <p:txBody>
          <a:bodyPr wrap="squar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marL="0" marR="0" lvl="0" indent="0" algn="l" defTabSz="514350" rtl="0" eaLnBrk="1" fontAlgn="base" latinLnBrk="0" hangingPunct="1">
              <a:lnSpc>
                <a:spcPct val="100000"/>
              </a:lnSpc>
              <a:spcBef>
                <a:spcPct val="0"/>
              </a:spcBef>
              <a:spcAft>
                <a:spcPct val="0"/>
              </a:spcAft>
              <a:buClrTx/>
              <a:buSzTx/>
              <a:buFontTx/>
              <a:buNone/>
              <a:tabLst>
                <a:tab pos="2149475" algn="l"/>
              </a:tabLst>
              <a:defRPr/>
            </a:pPr>
            <a:r>
              <a:rPr kumimoji="0" lang="zh-CN" altLang="en-US" sz="1400" b="0" i="0" u="none" strike="noStrike" kern="1200" cap="none" spc="0" normalizeH="0" baseline="0" noProof="0" dirty="0">
                <a:ln>
                  <a:noFill/>
                </a:ln>
                <a:solidFill>
                  <a:srgbClr val="212834"/>
                </a:solidFill>
                <a:effectLst/>
                <a:uLnTx/>
                <a:uFillTx/>
                <a:latin typeface="方正准圆简体" panose="03000509000000000000" pitchFamily="65" charset="-122"/>
                <a:ea typeface="方正准圆简体" panose="03000509000000000000" pitchFamily="65" charset="-122"/>
                <a:cs typeface="+mn-cs"/>
                <a:sym typeface="Calibri" panose="020F0502020204030204" pitchFamily="34" charset="0"/>
              </a:rPr>
              <a:t>日期：</a:t>
            </a:r>
            <a:r>
              <a:rPr kumimoji="0" lang="en-US" altLang="zh-CN" sz="1400" b="0" i="0" u="none" strike="noStrike" kern="1200" cap="none" spc="0" normalizeH="0" baseline="0" noProof="0" dirty="0">
                <a:ln>
                  <a:noFill/>
                </a:ln>
                <a:solidFill>
                  <a:srgbClr val="212834"/>
                </a:solidFill>
                <a:effectLst/>
                <a:uLnTx/>
                <a:uFillTx/>
                <a:latin typeface="方正准圆简体" panose="03000509000000000000" pitchFamily="65" charset="-122"/>
                <a:ea typeface="方正准圆简体" panose="03000509000000000000" pitchFamily="65" charset="-122"/>
                <a:cs typeface="+mn-cs"/>
                <a:sym typeface="Calibri" panose="020F0502020204030204" pitchFamily="34" charset="0"/>
              </a:rPr>
              <a:t>2021.03.09</a:t>
            </a:r>
            <a:endParaRPr kumimoji="0" lang="zh-CN" altLang="en-US" sz="1400" b="0" i="0" u="none" strike="noStrike" kern="1200" cap="none" spc="0" normalizeH="0" baseline="0" noProof="0" dirty="0">
              <a:ln>
                <a:noFill/>
              </a:ln>
              <a:solidFill>
                <a:srgbClr val="212834"/>
              </a:solidFill>
              <a:effectLst/>
              <a:uLnTx/>
              <a:uFillTx/>
              <a:latin typeface="方正准圆简体" panose="03000509000000000000" pitchFamily="65" charset="-122"/>
              <a:ea typeface="方正准圆简体" panose="03000509000000000000" pitchFamily="65" charset="-122"/>
              <a:cs typeface="+mn-cs"/>
              <a:sym typeface="Calibri" panose="020F0502020204030204" pitchFamily="34" charset="0"/>
            </a:endParaRPr>
          </a:p>
        </p:txBody>
      </p:sp>
      <p:sp>
        <p:nvSpPr>
          <p:cNvPr id="70" name="文本框 69" descr="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
          <p:cNvSpPr txBox="1">
            <a:spLocks noChangeArrowheads="1"/>
          </p:cNvSpPr>
          <p:nvPr/>
        </p:nvSpPr>
        <p:spPr bwMode="auto">
          <a:xfrm>
            <a:off x="5091374" y="3438759"/>
            <a:ext cx="2308232" cy="307777"/>
          </a:xfrm>
          <a:prstGeom prst="rect">
            <a:avLst/>
          </a:prstGeom>
          <a:noFill/>
          <a:ln>
            <a:noFill/>
          </a:ln>
        </p:spPr>
        <p:txBody>
          <a:bodyPr wrap="squar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marL="0" marR="0" lvl="0" indent="0" algn="l" defTabSz="514350" rtl="0" eaLnBrk="1" fontAlgn="base" latinLnBrk="0" hangingPunct="1">
              <a:lnSpc>
                <a:spcPct val="100000"/>
              </a:lnSpc>
              <a:spcBef>
                <a:spcPct val="0"/>
              </a:spcBef>
              <a:spcAft>
                <a:spcPct val="0"/>
              </a:spcAft>
              <a:buClrTx/>
              <a:buSzTx/>
              <a:buFontTx/>
              <a:buNone/>
              <a:tabLst>
                <a:tab pos="2149475" algn="l"/>
              </a:tabLst>
              <a:defRPr/>
            </a:pPr>
            <a:r>
              <a:rPr lang="zh-CN" altLang="en-US" sz="1400" noProof="0" dirty="0">
                <a:solidFill>
                  <a:srgbClr val="212834"/>
                </a:solidFill>
                <a:latin typeface="方正准圆简体" panose="03000509000000000000" pitchFamily="65" charset="-122"/>
                <a:ea typeface="方正准圆简体" panose="03000509000000000000" pitchFamily="65" charset="-122"/>
                <a:sym typeface="Calibri" panose="020F0502020204030204" pitchFamily="34" charset="0"/>
              </a:rPr>
              <a:t>汇报</a:t>
            </a:r>
            <a:r>
              <a:rPr kumimoji="0" lang="zh-CN" altLang="en-US" sz="1400" b="0" i="0" u="none" strike="noStrike" kern="1200" cap="none" spc="0" normalizeH="0" baseline="0" noProof="0" dirty="0">
                <a:ln>
                  <a:noFill/>
                </a:ln>
                <a:solidFill>
                  <a:srgbClr val="212834"/>
                </a:solidFill>
                <a:effectLst/>
                <a:uLnTx/>
                <a:uFillTx/>
                <a:latin typeface="方正准圆简体" panose="03000509000000000000" pitchFamily="65" charset="-122"/>
                <a:ea typeface="方正准圆简体" panose="03000509000000000000" pitchFamily="65" charset="-122"/>
                <a:cs typeface="+mn-cs"/>
                <a:sym typeface="Calibri" panose="020F0502020204030204" pitchFamily="34" charset="0"/>
              </a:rPr>
              <a:t>人：戴清阳</a:t>
            </a:r>
          </a:p>
        </p:txBody>
      </p:sp>
      <p:grpSp>
        <p:nvGrpSpPr>
          <p:cNvPr id="4" name="组合 3">
            <a:extLst>
              <a:ext uri="{FF2B5EF4-FFF2-40B4-BE49-F238E27FC236}">
                <a16:creationId xmlns:a16="http://schemas.microsoft.com/office/drawing/2014/main" id="{7CCBADA5-BE51-4539-BE14-736AE54805E9}"/>
              </a:ext>
            </a:extLst>
          </p:cNvPr>
          <p:cNvGrpSpPr/>
          <p:nvPr/>
        </p:nvGrpSpPr>
        <p:grpSpPr>
          <a:xfrm>
            <a:off x="2695012" y="3398536"/>
            <a:ext cx="351052" cy="351052"/>
            <a:chOff x="2695012" y="3267911"/>
            <a:chExt cx="351052" cy="351052"/>
          </a:xfrm>
        </p:grpSpPr>
        <p:sp>
          <p:nvSpPr>
            <p:cNvPr id="67" name="椭圆 66"/>
            <p:cNvSpPr/>
            <p:nvPr/>
          </p:nvSpPr>
          <p:spPr>
            <a:xfrm>
              <a:off x="2695012" y="3267911"/>
              <a:ext cx="351052" cy="351052"/>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212834"/>
                </a:solidFill>
                <a:effectLst/>
                <a:uLnTx/>
                <a:uFillTx/>
                <a:latin typeface="Calibri Light"/>
                <a:ea typeface="微软雅黑 Light"/>
                <a:cs typeface="+mn-cs"/>
              </a:endParaRPr>
            </a:p>
          </p:txBody>
        </p:sp>
        <p:grpSp>
          <p:nvGrpSpPr>
            <p:cNvPr id="72" name="Group 59"/>
            <p:cNvGrpSpPr>
              <a:grpSpLocks noChangeAspect="1"/>
            </p:cNvGrpSpPr>
            <p:nvPr/>
          </p:nvGrpSpPr>
          <p:grpSpPr bwMode="auto">
            <a:xfrm>
              <a:off x="2759141" y="3323138"/>
              <a:ext cx="218168" cy="238153"/>
              <a:chOff x="1066" y="1985"/>
              <a:chExt cx="262" cy="286"/>
            </a:xfrm>
            <a:solidFill>
              <a:schemeClr val="bg1"/>
            </a:solidFill>
          </p:grpSpPr>
          <p:sp>
            <p:nvSpPr>
              <p:cNvPr id="74" name="Freeform 60"/>
              <p:cNvSpPr>
                <a:spLocks noEditPoints="1"/>
              </p:cNvSpPr>
              <p:nvPr/>
            </p:nvSpPr>
            <p:spPr bwMode="auto">
              <a:xfrm>
                <a:off x="1066" y="2005"/>
                <a:ext cx="262" cy="266"/>
              </a:xfrm>
              <a:custGeom>
                <a:avLst/>
                <a:gdLst>
                  <a:gd name="T0" fmla="*/ 572 w 642"/>
                  <a:gd name="T1" fmla="*/ 655 h 655"/>
                  <a:gd name="T2" fmla="*/ 70 w 642"/>
                  <a:gd name="T3" fmla="*/ 655 h 655"/>
                  <a:gd name="T4" fmla="*/ 19 w 642"/>
                  <a:gd name="T5" fmla="*/ 630 h 655"/>
                  <a:gd name="T6" fmla="*/ 0 w 642"/>
                  <a:gd name="T7" fmla="*/ 575 h 655"/>
                  <a:gd name="T8" fmla="*/ 0 w 642"/>
                  <a:gd name="T9" fmla="*/ 80 h 655"/>
                  <a:gd name="T10" fmla="*/ 19 w 642"/>
                  <a:gd name="T11" fmla="*/ 25 h 655"/>
                  <a:gd name="T12" fmla="*/ 70 w 642"/>
                  <a:gd name="T13" fmla="*/ 0 h 655"/>
                  <a:gd name="T14" fmla="*/ 93 w 642"/>
                  <a:gd name="T15" fmla="*/ 0 h 655"/>
                  <a:gd name="T16" fmla="*/ 111 w 642"/>
                  <a:gd name="T17" fmla="*/ 18 h 655"/>
                  <a:gd name="T18" fmla="*/ 93 w 642"/>
                  <a:gd name="T19" fmla="*/ 36 h 655"/>
                  <a:gd name="T20" fmla="*/ 70 w 642"/>
                  <a:gd name="T21" fmla="*/ 36 h 655"/>
                  <a:gd name="T22" fmla="*/ 47 w 642"/>
                  <a:gd name="T23" fmla="*/ 48 h 655"/>
                  <a:gd name="T24" fmla="*/ 36 w 642"/>
                  <a:gd name="T25" fmla="*/ 80 h 655"/>
                  <a:gd name="T26" fmla="*/ 36 w 642"/>
                  <a:gd name="T27" fmla="*/ 575 h 655"/>
                  <a:gd name="T28" fmla="*/ 47 w 642"/>
                  <a:gd name="T29" fmla="*/ 607 h 655"/>
                  <a:gd name="T30" fmla="*/ 70 w 642"/>
                  <a:gd name="T31" fmla="*/ 619 h 655"/>
                  <a:gd name="T32" fmla="*/ 572 w 642"/>
                  <a:gd name="T33" fmla="*/ 619 h 655"/>
                  <a:gd name="T34" fmla="*/ 595 w 642"/>
                  <a:gd name="T35" fmla="*/ 607 h 655"/>
                  <a:gd name="T36" fmla="*/ 606 w 642"/>
                  <a:gd name="T37" fmla="*/ 575 h 655"/>
                  <a:gd name="T38" fmla="*/ 606 w 642"/>
                  <a:gd name="T39" fmla="*/ 80 h 655"/>
                  <a:gd name="T40" fmla="*/ 595 w 642"/>
                  <a:gd name="T41" fmla="*/ 48 h 655"/>
                  <a:gd name="T42" fmla="*/ 572 w 642"/>
                  <a:gd name="T43" fmla="*/ 36 h 655"/>
                  <a:gd name="T44" fmla="*/ 547 w 642"/>
                  <a:gd name="T45" fmla="*/ 36 h 655"/>
                  <a:gd name="T46" fmla="*/ 529 w 642"/>
                  <a:gd name="T47" fmla="*/ 18 h 655"/>
                  <a:gd name="T48" fmla="*/ 547 w 642"/>
                  <a:gd name="T49" fmla="*/ 0 h 655"/>
                  <a:gd name="T50" fmla="*/ 572 w 642"/>
                  <a:gd name="T51" fmla="*/ 0 h 655"/>
                  <a:gd name="T52" fmla="*/ 622 w 642"/>
                  <a:gd name="T53" fmla="*/ 25 h 655"/>
                  <a:gd name="T54" fmla="*/ 642 w 642"/>
                  <a:gd name="T55" fmla="*/ 80 h 655"/>
                  <a:gd name="T56" fmla="*/ 642 w 642"/>
                  <a:gd name="T57" fmla="*/ 575 h 655"/>
                  <a:gd name="T58" fmla="*/ 622 w 642"/>
                  <a:gd name="T59" fmla="*/ 630 h 655"/>
                  <a:gd name="T60" fmla="*/ 572 w 642"/>
                  <a:gd name="T61" fmla="*/ 655 h 655"/>
                  <a:gd name="T62" fmla="*/ 418 w 642"/>
                  <a:gd name="T63" fmla="*/ 36 h 655"/>
                  <a:gd name="T64" fmla="*/ 224 w 642"/>
                  <a:gd name="T65" fmla="*/ 36 h 655"/>
                  <a:gd name="T66" fmla="*/ 206 w 642"/>
                  <a:gd name="T67" fmla="*/ 18 h 655"/>
                  <a:gd name="T68" fmla="*/ 224 w 642"/>
                  <a:gd name="T69" fmla="*/ 0 h 655"/>
                  <a:gd name="T70" fmla="*/ 418 w 642"/>
                  <a:gd name="T71" fmla="*/ 0 h 655"/>
                  <a:gd name="T72" fmla="*/ 436 w 642"/>
                  <a:gd name="T73" fmla="*/ 18 h 655"/>
                  <a:gd name="T74" fmla="*/ 418 w 642"/>
                  <a:gd name="T75" fmla="*/ 36 h 6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2" h="655">
                    <a:moveTo>
                      <a:pt x="572" y="655"/>
                    </a:moveTo>
                    <a:cubicBezTo>
                      <a:pt x="70" y="655"/>
                      <a:pt x="70" y="655"/>
                      <a:pt x="70" y="655"/>
                    </a:cubicBezTo>
                    <a:cubicBezTo>
                      <a:pt x="51" y="655"/>
                      <a:pt x="33" y="646"/>
                      <a:pt x="19" y="630"/>
                    </a:cubicBezTo>
                    <a:cubicBezTo>
                      <a:pt x="7" y="615"/>
                      <a:pt x="0" y="596"/>
                      <a:pt x="0" y="575"/>
                    </a:cubicBezTo>
                    <a:cubicBezTo>
                      <a:pt x="0" y="80"/>
                      <a:pt x="0" y="80"/>
                      <a:pt x="0" y="80"/>
                    </a:cubicBezTo>
                    <a:cubicBezTo>
                      <a:pt x="0" y="60"/>
                      <a:pt x="7" y="40"/>
                      <a:pt x="19" y="25"/>
                    </a:cubicBezTo>
                    <a:cubicBezTo>
                      <a:pt x="33" y="9"/>
                      <a:pt x="51" y="0"/>
                      <a:pt x="70" y="0"/>
                    </a:cubicBezTo>
                    <a:cubicBezTo>
                      <a:pt x="93" y="0"/>
                      <a:pt x="93" y="0"/>
                      <a:pt x="93" y="0"/>
                    </a:cubicBezTo>
                    <a:cubicBezTo>
                      <a:pt x="103" y="0"/>
                      <a:pt x="111" y="8"/>
                      <a:pt x="111" y="18"/>
                    </a:cubicBezTo>
                    <a:cubicBezTo>
                      <a:pt x="111" y="28"/>
                      <a:pt x="103" y="36"/>
                      <a:pt x="93" y="36"/>
                    </a:cubicBezTo>
                    <a:cubicBezTo>
                      <a:pt x="70" y="36"/>
                      <a:pt x="70" y="36"/>
                      <a:pt x="70" y="36"/>
                    </a:cubicBezTo>
                    <a:cubicBezTo>
                      <a:pt x="61" y="36"/>
                      <a:pt x="53" y="40"/>
                      <a:pt x="47" y="48"/>
                    </a:cubicBezTo>
                    <a:cubicBezTo>
                      <a:pt x="40" y="56"/>
                      <a:pt x="36" y="68"/>
                      <a:pt x="36" y="80"/>
                    </a:cubicBezTo>
                    <a:cubicBezTo>
                      <a:pt x="36" y="575"/>
                      <a:pt x="36" y="575"/>
                      <a:pt x="36" y="575"/>
                    </a:cubicBezTo>
                    <a:cubicBezTo>
                      <a:pt x="36" y="587"/>
                      <a:pt x="40" y="599"/>
                      <a:pt x="47" y="607"/>
                    </a:cubicBezTo>
                    <a:cubicBezTo>
                      <a:pt x="53" y="615"/>
                      <a:pt x="61" y="619"/>
                      <a:pt x="70" y="619"/>
                    </a:cubicBezTo>
                    <a:cubicBezTo>
                      <a:pt x="572" y="619"/>
                      <a:pt x="572" y="619"/>
                      <a:pt x="572" y="619"/>
                    </a:cubicBezTo>
                    <a:cubicBezTo>
                      <a:pt x="580" y="619"/>
                      <a:pt x="588" y="615"/>
                      <a:pt x="595" y="607"/>
                    </a:cubicBezTo>
                    <a:cubicBezTo>
                      <a:pt x="602" y="599"/>
                      <a:pt x="606" y="587"/>
                      <a:pt x="606" y="575"/>
                    </a:cubicBezTo>
                    <a:cubicBezTo>
                      <a:pt x="606" y="80"/>
                      <a:pt x="606" y="80"/>
                      <a:pt x="606" y="80"/>
                    </a:cubicBezTo>
                    <a:cubicBezTo>
                      <a:pt x="606" y="68"/>
                      <a:pt x="602" y="56"/>
                      <a:pt x="595" y="48"/>
                    </a:cubicBezTo>
                    <a:cubicBezTo>
                      <a:pt x="588" y="40"/>
                      <a:pt x="580" y="36"/>
                      <a:pt x="572" y="36"/>
                    </a:cubicBezTo>
                    <a:cubicBezTo>
                      <a:pt x="547" y="36"/>
                      <a:pt x="547" y="36"/>
                      <a:pt x="547" y="36"/>
                    </a:cubicBezTo>
                    <a:cubicBezTo>
                      <a:pt x="537" y="36"/>
                      <a:pt x="529" y="28"/>
                      <a:pt x="529" y="18"/>
                    </a:cubicBezTo>
                    <a:cubicBezTo>
                      <a:pt x="529" y="8"/>
                      <a:pt x="537" y="0"/>
                      <a:pt x="547" y="0"/>
                    </a:cubicBezTo>
                    <a:cubicBezTo>
                      <a:pt x="572" y="0"/>
                      <a:pt x="572" y="0"/>
                      <a:pt x="572" y="0"/>
                    </a:cubicBezTo>
                    <a:cubicBezTo>
                      <a:pt x="591" y="0"/>
                      <a:pt x="609" y="9"/>
                      <a:pt x="622" y="25"/>
                    </a:cubicBezTo>
                    <a:cubicBezTo>
                      <a:pt x="635" y="40"/>
                      <a:pt x="642" y="60"/>
                      <a:pt x="642" y="80"/>
                    </a:cubicBezTo>
                    <a:cubicBezTo>
                      <a:pt x="642" y="575"/>
                      <a:pt x="642" y="575"/>
                      <a:pt x="642" y="575"/>
                    </a:cubicBezTo>
                    <a:cubicBezTo>
                      <a:pt x="642" y="596"/>
                      <a:pt x="635" y="615"/>
                      <a:pt x="622" y="630"/>
                    </a:cubicBezTo>
                    <a:cubicBezTo>
                      <a:pt x="609" y="646"/>
                      <a:pt x="591" y="655"/>
                      <a:pt x="572" y="655"/>
                    </a:cubicBezTo>
                    <a:close/>
                    <a:moveTo>
                      <a:pt x="418" y="36"/>
                    </a:moveTo>
                    <a:cubicBezTo>
                      <a:pt x="224" y="36"/>
                      <a:pt x="224" y="36"/>
                      <a:pt x="224" y="36"/>
                    </a:cubicBezTo>
                    <a:cubicBezTo>
                      <a:pt x="214" y="36"/>
                      <a:pt x="206" y="28"/>
                      <a:pt x="206" y="18"/>
                    </a:cubicBezTo>
                    <a:cubicBezTo>
                      <a:pt x="206" y="8"/>
                      <a:pt x="214" y="0"/>
                      <a:pt x="224" y="0"/>
                    </a:cubicBezTo>
                    <a:cubicBezTo>
                      <a:pt x="418" y="0"/>
                      <a:pt x="418" y="0"/>
                      <a:pt x="418" y="0"/>
                    </a:cubicBezTo>
                    <a:cubicBezTo>
                      <a:pt x="428" y="0"/>
                      <a:pt x="436" y="8"/>
                      <a:pt x="436" y="18"/>
                    </a:cubicBezTo>
                    <a:cubicBezTo>
                      <a:pt x="436" y="28"/>
                      <a:pt x="428" y="36"/>
                      <a:pt x="418"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212834"/>
                  </a:solidFill>
                  <a:effectLst/>
                  <a:uLnTx/>
                  <a:uFillTx/>
                  <a:latin typeface="Calibri Light"/>
                  <a:ea typeface="微软雅黑 Light"/>
                  <a:cs typeface="+mn-cs"/>
                </a:endParaRPr>
              </a:p>
            </p:txBody>
          </p:sp>
          <p:sp>
            <p:nvSpPr>
              <p:cNvPr id="75" name="Freeform 61"/>
              <p:cNvSpPr>
                <a:spLocks noEditPoints="1"/>
              </p:cNvSpPr>
              <p:nvPr/>
            </p:nvSpPr>
            <p:spPr bwMode="auto">
              <a:xfrm>
                <a:off x="1124" y="1985"/>
                <a:ext cx="146" cy="64"/>
              </a:xfrm>
              <a:custGeom>
                <a:avLst/>
                <a:gdLst>
                  <a:gd name="T0" fmla="*/ 18 w 357"/>
                  <a:gd name="T1" fmla="*/ 0 h 157"/>
                  <a:gd name="T2" fmla="*/ 36 w 357"/>
                  <a:gd name="T3" fmla="*/ 18 h 157"/>
                  <a:gd name="T4" fmla="*/ 36 w 357"/>
                  <a:gd name="T5" fmla="*/ 139 h 157"/>
                  <a:gd name="T6" fmla="*/ 18 w 357"/>
                  <a:gd name="T7" fmla="*/ 157 h 157"/>
                  <a:gd name="T8" fmla="*/ 0 w 357"/>
                  <a:gd name="T9" fmla="*/ 139 h 157"/>
                  <a:gd name="T10" fmla="*/ 0 w 357"/>
                  <a:gd name="T11" fmla="*/ 18 h 157"/>
                  <a:gd name="T12" fmla="*/ 18 w 357"/>
                  <a:gd name="T13" fmla="*/ 0 h 157"/>
                  <a:gd name="T14" fmla="*/ 339 w 357"/>
                  <a:gd name="T15" fmla="*/ 0 h 157"/>
                  <a:gd name="T16" fmla="*/ 357 w 357"/>
                  <a:gd name="T17" fmla="*/ 18 h 157"/>
                  <a:gd name="T18" fmla="*/ 357 w 357"/>
                  <a:gd name="T19" fmla="*/ 139 h 157"/>
                  <a:gd name="T20" fmla="*/ 339 w 357"/>
                  <a:gd name="T21" fmla="*/ 157 h 157"/>
                  <a:gd name="T22" fmla="*/ 321 w 357"/>
                  <a:gd name="T23" fmla="*/ 139 h 157"/>
                  <a:gd name="T24" fmla="*/ 321 w 357"/>
                  <a:gd name="T25" fmla="*/ 18 h 157"/>
                  <a:gd name="T26" fmla="*/ 339 w 357"/>
                  <a:gd name="T27"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7" h="157">
                    <a:moveTo>
                      <a:pt x="18" y="0"/>
                    </a:moveTo>
                    <a:cubicBezTo>
                      <a:pt x="28" y="0"/>
                      <a:pt x="36" y="8"/>
                      <a:pt x="36" y="18"/>
                    </a:cubicBezTo>
                    <a:cubicBezTo>
                      <a:pt x="36" y="139"/>
                      <a:pt x="36" y="139"/>
                      <a:pt x="36" y="139"/>
                    </a:cubicBezTo>
                    <a:cubicBezTo>
                      <a:pt x="36" y="149"/>
                      <a:pt x="28" y="157"/>
                      <a:pt x="18" y="157"/>
                    </a:cubicBezTo>
                    <a:cubicBezTo>
                      <a:pt x="8" y="157"/>
                      <a:pt x="0" y="149"/>
                      <a:pt x="0" y="139"/>
                    </a:cubicBezTo>
                    <a:cubicBezTo>
                      <a:pt x="0" y="18"/>
                      <a:pt x="0" y="18"/>
                      <a:pt x="0" y="18"/>
                    </a:cubicBezTo>
                    <a:cubicBezTo>
                      <a:pt x="0" y="8"/>
                      <a:pt x="8" y="0"/>
                      <a:pt x="18" y="0"/>
                    </a:cubicBezTo>
                    <a:close/>
                    <a:moveTo>
                      <a:pt x="339" y="0"/>
                    </a:moveTo>
                    <a:cubicBezTo>
                      <a:pt x="349" y="0"/>
                      <a:pt x="357" y="8"/>
                      <a:pt x="357" y="18"/>
                    </a:cubicBezTo>
                    <a:cubicBezTo>
                      <a:pt x="357" y="139"/>
                      <a:pt x="357" y="139"/>
                      <a:pt x="357" y="139"/>
                    </a:cubicBezTo>
                    <a:cubicBezTo>
                      <a:pt x="357" y="149"/>
                      <a:pt x="349" y="157"/>
                      <a:pt x="339" y="157"/>
                    </a:cubicBezTo>
                    <a:cubicBezTo>
                      <a:pt x="329" y="157"/>
                      <a:pt x="321" y="149"/>
                      <a:pt x="321" y="139"/>
                    </a:cubicBezTo>
                    <a:cubicBezTo>
                      <a:pt x="321" y="18"/>
                      <a:pt x="321" y="18"/>
                      <a:pt x="321" y="18"/>
                    </a:cubicBezTo>
                    <a:cubicBezTo>
                      <a:pt x="321" y="8"/>
                      <a:pt x="329" y="0"/>
                      <a:pt x="33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212834"/>
                  </a:solidFill>
                  <a:effectLst/>
                  <a:uLnTx/>
                  <a:uFillTx/>
                  <a:latin typeface="Calibri Light"/>
                  <a:ea typeface="微软雅黑 Light"/>
                  <a:cs typeface="+mn-cs"/>
                </a:endParaRPr>
              </a:p>
            </p:txBody>
          </p:sp>
          <p:sp>
            <p:nvSpPr>
              <p:cNvPr id="76" name="Freeform 62"/>
              <p:cNvSpPr>
                <a:spLocks noEditPoints="1"/>
              </p:cNvSpPr>
              <p:nvPr/>
            </p:nvSpPr>
            <p:spPr bwMode="auto">
              <a:xfrm>
                <a:off x="1074" y="2044"/>
                <a:ext cx="246" cy="183"/>
              </a:xfrm>
              <a:custGeom>
                <a:avLst/>
                <a:gdLst>
                  <a:gd name="T0" fmla="*/ 0 w 603"/>
                  <a:gd name="T1" fmla="*/ 18 h 450"/>
                  <a:gd name="T2" fmla="*/ 18 w 603"/>
                  <a:gd name="T3" fmla="*/ 0 h 450"/>
                  <a:gd name="T4" fmla="*/ 585 w 603"/>
                  <a:gd name="T5" fmla="*/ 0 h 450"/>
                  <a:gd name="T6" fmla="*/ 603 w 603"/>
                  <a:gd name="T7" fmla="*/ 18 h 450"/>
                  <a:gd name="T8" fmla="*/ 585 w 603"/>
                  <a:gd name="T9" fmla="*/ 36 h 450"/>
                  <a:gd name="T10" fmla="*/ 18 w 603"/>
                  <a:gd name="T11" fmla="*/ 36 h 450"/>
                  <a:gd name="T12" fmla="*/ 0 w 603"/>
                  <a:gd name="T13" fmla="*/ 18 h 450"/>
                  <a:gd name="T14" fmla="*/ 306 w 603"/>
                  <a:gd name="T15" fmla="*/ 450 h 450"/>
                  <a:gd name="T16" fmla="*/ 184 w 603"/>
                  <a:gd name="T17" fmla="*/ 400 h 450"/>
                  <a:gd name="T18" fmla="*/ 134 w 603"/>
                  <a:gd name="T19" fmla="*/ 279 h 450"/>
                  <a:gd name="T20" fmla="*/ 184 w 603"/>
                  <a:gd name="T21" fmla="*/ 158 h 450"/>
                  <a:gd name="T22" fmla="*/ 306 w 603"/>
                  <a:gd name="T23" fmla="*/ 107 h 450"/>
                  <a:gd name="T24" fmla="*/ 324 w 603"/>
                  <a:gd name="T25" fmla="*/ 125 h 450"/>
                  <a:gd name="T26" fmla="*/ 306 w 603"/>
                  <a:gd name="T27" fmla="*/ 143 h 450"/>
                  <a:gd name="T28" fmla="*/ 170 w 603"/>
                  <a:gd name="T29" fmla="*/ 279 h 450"/>
                  <a:gd name="T30" fmla="*/ 306 w 603"/>
                  <a:gd name="T31" fmla="*/ 414 h 450"/>
                  <a:gd name="T32" fmla="*/ 441 w 603"/>
                  <a:gd name="T33" fmla="*/ 279 h 450"/>
                  <a:gd name="T34" fmla="*/ 459 w 603"/>
                  <a:gd name="T35" fmla="*/ 261 h 450"/>
                  <a:gd name="T36" fmla="*/ 477 w 603"/>
                  <a:gd name="T37" fmla="*/ 279 h 450"/>
                  <a:gd name="T38" fmla="*/ 427 w 603"/>
                  <a:gd name="T39" fmla="*/ 400 h 450"/>
                  <a:gd name="T40" fmla="*/ 306 w 603"/>
                  <a:gd name="T41" fmla="*/ 450 h 4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03" h="450">
                    <a:moveTo>
                      <a:pt x="0" y="18"/>
                    </a:moveTo>
                    <a:cubicBezTo>
                      <a:pt x="0" y="8"/>
                      <a:pt x="8" y="0"/>
                      <a:pt x="18" y="0"/>
                    </a:cubicBezTo>
                    <a:cubicBezTo>
                      <a:pt x="585" y="0"/>
                      <a:pt x="585" y="0"/>
                      <a:pt x="585" y="0"/>
                    </a:cubicBezTo>
                    <a:cubicBezTo>
                      <a:pt x="595" y="0"/>
                      <a:pt x="603" y="8"/>
                      <a:pt x="603" y="18"/>
                    </a:cubicBezTo>
                    <a:cubicBezTo>
                      <a:pt x="603" y="28"/>
                      <a:pt x="595" y="36"/>
                      <a:pt x="585" y="36"/>
                    </a:cubicBezTo>
                    <a:cubicBezTo>
                      <a:pt x="18" y="36"/>
                      <a:pt x="18" y="36"/>
                      <a:pt x="18" y="36"/>
                    </a:cubicBezTo>
                    <a:cubicBezTo>
                      <a:pt x="8" y="36"/>
                      <a:pt x="0" y="28"/>
                      <a:pt x="0" y="18"/>
                    </a:cubicBezTo>
                    <a:close/>
                    <a:moveTo>
                      <a:pt x="306" y="450"/>
                    </a:moveTo>
                    <a:cubicBezTo>
                      <a:pt x="260" y="450"/>
                      <a:pt x="217" y="433"/>
                      <a:pt x="184" y="400"/>
                    </a:cubicBezTo>
                    <a:cubicBezTo>
                      <a:pt x="152" y="368"/>
                      <a:pt x="134" y="325"/>
                      <a:pt x="134" y="279"/>
                    </a:cubicBezTo>
                    <a:cubicBezTo>
                      <a:pt x="134" y="233"/>
                      <a:pt x="152" y="190"/>
                      <a:pt x="184" y="158"/>
                    </a:cubicBezTo>
                    <a:cubicBezTo>
                      <a:pt x="217" y="125"/>
                      <a:pt x="260" y="107"/>
                      <a:pt x="306" y="107"/>
                    </a:cubicBezTo>
                    <a:cubicBezTo>
                      <a:pt x="316" y="107"/>
                      <a:pt x="324" y="115"/>
                      <a:pt x="324" y="125"/>
                    </a:cubicBezTo>
                    <a:cubicBezTo>
                      <a:pt x="324" y="135"/>
                      <a:pt x="316" y="143"/>
                      <a:pt x="306" y="143"/>
                    </a:cubicBezTo>
                    <a:cubicBezTo>
                      <a:pt x="231" y="143"/>
                      <a:pt x="170" y="204"/>
                      <a:pt x="170" y="279"/>
                    </a:cubicBezTo>
                    <a:cubicBezTo>
                      <a:pt x="170" y="354"/>
                      <a:pt x="231" y="414"/>
                      <a:pt x="306" y="414"/>
                    </a:cubicBezTo>
                    <a:cubicBezTo>
                      <a:pt x="380" y="414"/>
                      <a:pt x="441" y="354"/>
                      <a:pt x="441" y="279"/>
                    </a:cubicBezTo>
                    <a:cubicBezTo>
                      <a:pt x="441" y="269"/>
                      <a:pt x="449" y="261"/>
                      <a:pt x="459" y="261"/>
                    </a:cubicBezTo>
                    <a:cubicBezTo>
                      <a:pt x="469" y="261"/>
                      <a:pt x="477" y="269"/>
                      <a:pt x="477" y="279"/>
                    </a:cubicBezTo>
                    <a:cubicBezTo>
                      <a:pt x="477" y="325"/>
                      <a:pt x="459" y="368"/>
                      <a:pt x="427" y="400"/>
                    </a:cubicBezTo>
                    <a:cubicBezTo>
                      <a:pt x="395" y="433"/>
                      <a:pt x="351" y="450"/>
                      <a:pt x="306" y="45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212834"/>
                  </a:solidFill>
                  <a:effectLst/>
                  <a:uLnTx/>
                  <a:uFillTx/>
                  <a:latin typeface="Calibri Light"/>
                  <a:ea typeface="微软雅黑 Light"/>
                  <a:cs typeface="+mn-cs"/>
                </a:endParaRPr>
              </a:p>
            </p:txBody>
          </p:sp>
          <p:sp>
            <p:nvSpPr>
              <p:cNvPr id="77" name="Freeform 63"/>
              <p:cNvSpPr>
                <a:spLocks/>
              </p:cNvSpPr>
              <p:nvPr/>
            </p:nvSpPr>
            <p:spPr bwMode="auto">
              <a:xfrm>
                <a:off x="1193" y="2088"/>
                <a:ext cx="53" cy="72"/>
              </a:xfrm>
              <a:custGeom>
                <a:avLst/>
                <a:gdLst>
                  <a:gd name="T0" fmla="*/ 113 w 131"/>
                  <a:gd name="T1" fmla="*/ 176 h 176"/>
                  <a:gd name="T2" fmla="*/ 18 w 131"/>
                  <a:gd name="T3" fmla="*/ 176 h 176"/>
                  <a:gd name="T4" fmla="*/ 0 w 131"/>
                  <a:gd name="T5" fmla="*/ 158 h 176"/>
                  <a:gd name="T6" fmla="*/ 0 w 131"/>
                  <a:gd name="T7" fmla="*/ 18 h 176"/>
                  <a:gd name="T8" fmla="*/ 18 w 131"/>
                  <a:gd name="T9" fmla="*/ 0 h 176"/>
                  <a:gd name="T10" fmla="*/ 36 w 131"/>
                  <a:gd name="T11" fmla="*/ 18 h 176"/>
                  <a:gd name="T12" fmla="*/ 36 w 131"/>
                  <a:gd name="T13" fmla="*/ 140 h 176"/>
                  <a:gd name="T14" fmla="*/ 113 w 131"/>
                  <a:gd name="T15" fmla="*/ 140 h 176"/>
                  <a:gd name="T16" fmla="*/ 131 w 131"/>
                  <a:gd name="T17" fmla="*/ 158 h 176"/>
                  <a:gd name="T18" fmla="*/ 113 w 131"/>
                  <a:gd name="T19" fmla="*/ 176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176">
                    <a:moveTo>
                      <a:pt x="113" y="176"/>
                    </a:moveTo>
                    <a:cubicBezTo>
                      <a:pt x="18" y="176"/>
                      <a:pt x="18" y="176"/>
                      <a:pt x="18" y="176"/>
                    </a:cubicBezTo>
                    <a:cubicBezTo>
                      <a:pt x="8" y="176"/>
                      <a:pt x="0" y="168"/>
                      <a:pt x="0" y="158"/>
                    </a:cubicBezTo>
                    <a:cubicBezTo>
                      <a:pt x="0" y="18"/>
                      <a:pt x="0" y="18"/>
                      <a:pt x="0" y="18"/>
                    </a:cubicBezTo>
                    <a:cubicBezTo>
                      <a:pt x="0" y="8"/>
                      <a:pt x="8" y="0"/>
                      <a:pt x="18" y="0"/>
                    </a:cubicBezTo>
                    <a:cubicBezTo>
                      <a:pt x="28" y="0"/>
                      <a:pt x="36" y="8"/>
                      <a:pt x="36" y="18"/>
                    </a:cubicBezTo>
                    <a:cubicBezTo>
                      <a:pt x="36" y="140"/>
                      <a:pt x="36" y="140"/>
                      <a:pt x="36" y="140"/>
                    </a:cubicBezTo>
                    <a:cubicBezTo>
                      <a:pt x="113" y="140"/>
                      <a:pt x="113" y="140"/>
                      <a:pt x="113" y="140"/>
                    </a:cubicBezTo>
                    <a:cubicBezTo>
                      <a:pt x="123" y="140"/>
                      <a:pt x="131" y="148"/>
                      <a:pt x="131" y="158"/>
                    </a:cubicBezTo>
                    <a:cubicBezTo>
                      <a:pt x="131" y="168"/>
                      <a:pt x="123" y="176"/>
                      <a:pt x="113" y="1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212834"/>
                  </a:solidFill>
                  <a:effectLst/>
                  <a:uLnTx/>
                  <a:uFillTx/>
                  <a:latin typeface="Calibri Light"/>
                  <a:ea typeface="微软雅黑 Light"/>
                  <a:cs typeface="+mn-cs"/>
                </a:endParaRPr>
              </a:p>
            </p:txBody>
          </p:sp>
        </p:grpSp>
      </p:grpSp>
      <p:grpSp>
        <p:nvGrpSpPr>
          <p:cNvPr id="5" name="组合 4">
            <a:extLst>
              <a:ext uri="{FF2B5EF4-FFF2-40B4-BE49-F238E27FC236}">
                <a16:creationId xmlns:a16="http://schemas.microsoft.com/office/drawing/2014/main" id="{83A25A5F-BF37-43AB-9DB6-956974A1AD2E}"/>
              </a:ext>
            </a:extLst>
          </p:cNvPr>
          <p:cNvGrpSpPr/>
          <p:nvPr/>
        </p:nvGrpSpPr>
        <p:grpSpPr>
          <a:xfrm>
            <a:off x="4753617" y="3395484"/>
            <a:ext cx="351052" cy="351052"/>
            <a:chOff x="4753617" y="3264859"/>
            <a:chExt cx="351052" cy="351052"/>
          </a:xfrm>
        </p:grpSpPr>
        <p:sp>
          <p:nvSpPr>
            <p:cNvPr id="69" name="椭圆 68"/>
            <p:cNvSpPr/>
            <p:nvPr/>
          </p:nvSpPr>
          <p:spPr>
            <a:xfrm>
              <a:off x="4753617" y="3264859"/>
              <a:ext cx="351052" cy="351052"/>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212834"/>
                </a:solidFill>
                <a:effectLst/>
                <a:uLnTx/>
                <a:uFillTx/>
                <a:latin typeface="Calibri Light"/>
                <a:ea typeface="微软雅黑 Light"/>
                <a:cs typeface="+mn-cs"/>
              </a:endParaRPr>
            </a:p>
          </p:txBody>
        </p:sp>
        <p:grpSp>
          <p:nvGrpSpPr>
            <p:cNvPr id="79" name="Group 66"/>
            <p:cNvGrpSpPr>
              <a:grpSpLocks noChangeAspect="1"/>
            </p:cNvGrpSpPr>
            <p:nvPr/>
          </p:nvGrpSpPr>
          <p:grpSpPr bwMode="auto">
            <a:xfrm>
              <a:off x="4833100" y="3338400"/>
              <a:ext cx="192087" cy="207963"/>
              <a:chOff x="2111" y="2322"/>
              <a:chExt cx="121" cy="131"/>
            </a:xfrm>
            <a:solidFill>
              <a:schemeClr val="bg1"/>
            </a:solidFill>
          </p:grpSpPr>
          <p:sp>
            <p:nvSpPr>
              <p:cNvPr id="81" name="Freeform 67"/>
              <p:cNvSpPr>
                <a:spLocks/>
              </p:cNvSpPr>
              <p:nvPr/>
            </p:nvSpPr>
            <p:spPr bwMode="auto">
              <a:xfrm>
                <a:off x="2159" y="2350"/>
                <a:ext cx="40" cy="37"/>
              </a:xfrm>
              <a:custGeom>
                <a:avLst/>
                <a:gdLst>
                  <a:gd name="T0" fmla="*/ 89 w 213"/>
                  <a:gd name="T1" fmla="*/ 19 h 198"/>
                  <a:gd name="T2" fmla="*/ 196 w 213"/>
                  <a:gd name="T3" fmla="*/ 143 h 198"/>
                  <a:gd name="T4" fmla="*/ 208 w 213"/>
                  <a:gd name="T5" fmla="*/ 189 h 198"/>
                  <a:gd name="T6" fmla="*/ 206 w 213"/>
                  <a:gd name="T7" fmla="*/ 191 h 198"/>
                  <a:gd name="T8" fmla="*/ 158 w 213"/>
                  <a:gd name="T9" fmla="*/ 186 h 198"/>
                  <a:gd name="T10" fmla="*/ 22 w 213"/>
                  <a:gd name="T11" fmla="*/ 92 h 198"/>
                  <a:gd name="T12" fmla="*/ 13 w 213"/>
                  <a:gd name="T13" fmla="*/ 44 h 198"/>
                  <a:gd name="T14" fmla="*/ 40 w 213"/>
                  <a:gd name="T15" fmla="*/ 15 h 198"/>
                  <a:gd name="T16" fmla="*/ 89 w 213"/>
                  <a:gd name="T17" fmla="*/ 19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3" h="198">
                    <a:moveTo>
                      <a:pt x="89" y="19"/>
                    </a:moveTo>
                    <a:cubicBezTo>
                      <a:pt x="196" y="143"/>
                      <a:pt x="196" y="143"/>
                      <a:pt x="196" y="143"/>
                    </a:cubicBezTo>
                    <a:cubicBezTo>
                      <a:pt x="210" y="160"/>
                      <a:pt x="213" y="183"/>
                      <a:pt x="208" y="189"/>
                    </a:cubicBezTo>
                    <a:cubicBezTo>
                      <a:pt x="206" y="191"/>
                      <a:pt x="206" y="191"/>
                      <a:pt x="206" y="191"/>
                    </a:cubicBezTo>
                    <a:cubicBezTo>
                      <a:pt x="200" y="197"/>
                      <a:pt x="176" y="198"/>
                      <a:pt x="158" y="186"/>
                    </a:cubicBezTo>
                    <a:cubicBezTo>
                      <a:pt x="22" y="92"/>
                      <a:pt x="22" y="92"/>
                      <a:pt x="22" y="92"/>
                    </a:cubicBezTo>
                    <a:cubicBezTo>
                      <a:pt x="4" y="80"/>
                      <a:pt x="0" y="58"/>
                      <a:pt x="13" y="44"/>
                    </a:cubicBezTo>
                    <a:cubicBezTo>
                      <a:pt x="40" y="15"/>
                      <a:pt x="40" y="15"/>
                      <a:pt x="40" y="15"/>
                    </a:cubicBezTo>
                    <a:cubicBezTo>
                      <a:pt x="53" y="0"/>
                      <a:pt x="74" y="2"/>
                      <a:pt x="89" y="1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212834"/>
                  </a:solidFill>
                  <a:effectLst/>
                  <a:uLnTx/>
                  <a:uFillTx/>
                  <a:latin typeface="Calibri Light"/>
                  <a:ea typeface="微软雅黑 Light"/>
                  <a:cs typeface="+mn-cs"/>
                </a:endParaRPr>
              </a:p>
            </p:txBody>
          </p:sp>
          <p:sp>
            <p:nvSpPr>
              <p:cNvPr id="82" name="Freeform 68"/>
              <p:cNvSpPr>
                <a:spLocks noEditPoints="1"/>
              </p:cNvSpPr>
              <p:nvPr/>
            </p:nvSpPr>
            <p:spPr bwMode="auto">
              <a:xfrm>
                <a:off x="2129" y="2322"/>
                <a:ext cx="71" cy="90"/>
              </a:xfrm>
              <a:custGeom>
                <a:avLst/>
                <a:gdLst>
                  <a:gd name="T0" fmla="*/ 142 w 381"/>
                  <a:gd name="T1" fmla="*/ 449 h 481"/>
                  <a:gd name="T2" fmla="*/ 348 w 381"/>
                  <a:gd name="T3" fmla="*/ 236 h 481"/>
                  <a:gd name="T4" fmla="*/ 374 w 381"/>
                  <a:gd name="T5" fmla="*/ 235 h 481"/>
                  <a:gd name="T6" fmla="*/ 374 w 381"/>
                  <a:gd name="T7" fmla="*/ 260 h 481"/>
                  <a:gd name="T8" fmla="*/ 168 w 381"/>
                  <a:gd name="T9" fmla="*/ 474 h 481"/>
                  <a:gd name="T10" fmla="*/ 142 w 381"/>
                  <a:gd name="T11" fmla="*/ 474 h 481"/>
                  <a:gd name="T12" fmla="*/ 142 w 381"/>
                  <a:gd name="T13" fmla="*/ 449 h 481"/>
                  <a:gd name="T14" fmla="*/ 122 w 381"/>
                  <a:gd name="T15" fmla="*/ 245 h 481"/>
                  <a:gd name="T16" fmla="*/ 0 w 381"/>
                  <a:gd name="T17" fmla="*/ 123 h 481"/>
                  <a:gd name="T18" fmla="*/ 20 w 381"/>
                  <a:gd name="T19" fmla="*/ 56 h 481"/>
                  <a:gd name="T20" fmla="*/ 45 w 381"/>
                  <a:gd name="T21" fmla="*/ 51 h 481"/>
                  <a:gd name="T22" fmla="*/ 50 w 381"/>
                  <a:gd name="T23" fmla="*/ 76 h 481"/>
                  <a:gd name="T24" fmla="*/ 36 w 381"/>
                  <a:gd name="T25" fmla="*/ 123 h 481"/>
                  <a:gd name="T26" fmla="*/ 122 w 381"/>
                  <a:gd name="T27" fmla="*/ 209 h 481"/>
                  <a:gd name="T28" fmla="*/ 209 w 381"/>
                  <a:gd name="T29" fmla="*/ 123 h 481"/>
                  <a:gd name="T30" fmla="*/ 133 w 381"/>
                  <a:gd name="T31" fmla="*/ 37 h 481"/>
                  <a:gd name="T32" fmla="*/ 117 w 381"/>
                  <a:gd name="T33" fmla="*/ 17 h 481"/>
                  <a:gd name="T34" fmla="*/ 137 w 381"/>
                  <a:gd name="T35" fmla="*/ 2 h 481"/>
                  <a:gd name="T36" fmla="*/ 245 w 381"/>
                  <a:gd name="T37" fmla="*/ 123 h 481"/>
                  <a:gd name="T38" fmla="*/ 122 w 381"/>
                  <a:gd name="T39" fmla="*/ 245 h 481"/>
                  <a:gd name="T40" fmla="*/ 67 w 381"/>
                  <a:gd name="T41" fmla="*/ 52 h 481"/>
                  <a:gd name="T42" fmla="*/ 52 w 381"/>
                  <a:gd name="T43" fmla="*/ 44 h 481"/>
                  <a:gd name="T44" fmla="*/ 58 w 381"/>
                  <a:gd name="T45" fmla="*/ 19 h 481"/>
                  <a:gd name="T46" fmla="*/ 81 w 381"/>
                  <a:gd name="T47" fmla="*/ 8 h 481"/>
                  <a:gd name="T48" fmla="*/ 104 w 381"/>
                  <a:gd name="T49" fmla="*/ 19 h 481"/>
                  <a:gd name="T50" fmla="*/ 93 w 381"/>
                  <a:gd name="T51" fmla="*/ 42 h 481"/>
                  <a:gd name="T52" fmla="*/ 77 w 381"/>
                  <a:gd name="T53" fmla="*/ 50 h 481"/>
                  <a:gd name="T54" fmla="*/ 67 w 381"/>
                  <a:gd name="T55" fmla="*/ 52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81" h="481">
                    <a:moveTo>
                      <a:pt x="142" y="449"/>
                    </a:moveTo>
                    <a:cubicBezTo>
                      <a:pt x="348" y="236"/>
                      <a:pt x="348" y="236"/>
                      <a:pt x="348" y="236"/>
                    </a:cubicBezTo>
                    <a:cubicBezTo>
                      <a:pt x="355" y="228"/>
                      <a:pt x="366" y="228"/>
                      <a:pt x="374" y="235"/>
                    </a:cubicBezTo>
                    <a:cubicBezTo>
                      <a:pt x="381" y="242"/>
                      <a:pt x="381" y="253"/>
                      <a:pt x="374" y="260"/>
                    </a:cubicBezTo>
                    <a:cubicBezTo>
                      <a:pt x="168" y="474"/>
                      <a:pt x="168" y="474"/>
                      <a:pt x="168" y="474"/>
                    </a:cubicBezTo>
                    <a:cubicBezTo>
                      <a:pt x="161" y="481"/>
                      <a:pt x="150" y="481"/>
                      <a:pt x="142" y="474"/>
                    </a:cubicBezTo>
                    <a:cubicBezTo>
                      <a:pt x="135" y="467"/>
                      <a:pt x="135" y="456"/>
                      <a:pt x="142" y="449"/>
                    </a:cubicBezTo>
                    <a:close/>
                    <a:moveTo>
                      <a:pt x="122" y="245"/>
                    </a:moveTo>
                    <a:cubicBezTo>
                      <a:pt x="55" y="245"/>
                      <a:pt x="0" y="190"/>
                      <a:pt x="0" y="123"/>
                    </a:cubicBezTo>
                    <a:cubicBezTo>
                      <a:pt x="0" y="99"/>
                      <a:pt x="7" y="76"/>
                      <a:pt x="20" y="56"/>
                    </a:cubicBezTo>
                    <a:cubicBezTo>
                      <a:pt x="26" y="48"/>
                      <a:pt x="37" y="45"/>
                      <a:pt x="45" y="51"/>
                    </a:cubicBezTo>
                    <a:cubicBezTo>
                      <a:pt x="53" y="56"/>
                      <a:pt x="56" y="67"/>
                      <a:pt x="50" y="76"/>
                    </a:cubicBezTo>
                    <a:cubicBezTo>
                      <a:pt x="41" y="90"/>
                      <a:pt x="36" y="106"/>
                      <a:pt x="36" y="123"/>
                    </a:cubicBezTo>
                    <a:cubicBezTo>
                      <a:pt x="36" y="171"/>
                      <a:pt x="75" y="209"/>
                      <a:pt x="122" y="209"/>
                    </a:cubicBezTo>
                    <a:cubicBezTo>
                      <a:pt x="170" y="209"/>
                      <a:pt x="209" y="171"/>
                      <a:pt x="209" y="123"/>
                    </a:cubicBezTo>
                    <a:cubicBezTo>
                      <a:pt x="209" y="79"/>
                      <a:pt x="176" y="42"/>
                      <a:pt x="133" y="37"/>
                    </a:cubicBezTo>
                    <a:cubicBezTo>
                      <a:pt x="123" y="36"/>
                      <a:pt x="116" y="27"/>
                      <a:pt x="117" y="17"/>
                    </a:cubicBezTo>
                    <a:cubicBezTo>
                      <a:pt x="118" y="7"/>
                      <a:pt x="127" y="0"/>
                      <a:pt x="137" y="2"/>
                    </a:cubicBezTo>
                    <a:cubicBezTo>
                      <a:pt x="198" y="9"/>
                      <a:pt x="245" y="61"/>
                      <a:pt x="245" y="123"/>
                    </a:cubicBezTo>
                    <a:cubicBezTo>
                      <a:pt x="245" y="190"/>
                      <a:pt x="190" y="245"/>
                      <a:pt x="122" y="245"/>
                    </a:cubicBezTo>
                    <a:close/>
                    <a:moveTo>
                      <a:pt x="67" y="52"/>
                    </a:moveTo>
                    <a:cubicBezTo>
                      <a:pt x="61" y="52"/>
                      <a:pt x="55" y="50"/>
                      <a:pt x="52" y="44"/>
                    </a:cubicBezTo>
                    <a:cubicBezTo>
                      <a:pt x="47" y="36"/>
                      <a:pt x="49" y="25"/>
                      <a:pt x="58" y="19"/>
                    </a:cubicBezTo>
                    <a:cubicBezTo>
                      <a:pt x="65" y="15"/>
                      <a:pt x="73" y="11"/>
                      <a:pt x="81" y="8"/>
                    </a:cubicBezTo>
                    <a:cubicBezTo>
                      <a:pt x="91" y="5"/>
                      <a:pt x="101" y="9"/>
                      <a:pt x="104" y="19"/>
                    </a:cubicBezTo>
                    <a:cubicBezTo>
                      <a:pt x="107" y="28"/>
                      <a:pt x="103" y="38"/>
                      <a:pt x="93" y="42"/>
                    </a:cubicBezTo>
                    <a:cubicBezTo>
                      <a:pt x="87" y="44"/>
                      <a:pt x="82" y="47"/>
                      <a:pt x="77" y="50"/>
                    </a:cubicBezTo>
                    <a:cubicBezTo>
                      <a:pt x="74" y="52"/>
                      <a:pt x="71" y="52"/>
                      <a:pt x="67" y="5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212834"/>
                  </a:solidFill>
                  <a:effectLst/>
                  <a:uLnTx/>
                  <a:uFillTx/>
                  <a:latin typeface="Calibri Light"/>
                  <a:ea typeface="微软雅黑 Light"/>
                  <a:cs typeface="+mn-cs"/>
                </a:endParaRPr>
              </a:p>
            </p:txBody>
          </p:sp>
          <p:sp>
            <p:nvSpPr>
              <p:cNvPr id="83" name="Freeform 69"/>
              <p:cNvSpPr>
                <a:spLocks noEditPoints="1"/>
              </p:cNvSpPr>
              <p:nvPr/>
            </p:nvSpPr>
            <p:spPr bwMode="auto">
              <a:xfrm>
                <a:off x="2111" y="2406"/>
                <a:ext cx="121" cy="47"/>
              </a:xfrm>
              <a:custGeom>
                <a:avLst/>
                <a:gdLst>
                  <a:gd name="T0" fmla="*/ 597 w 648"/>
                  <a:gd name="T1" fmla="*/ 249 h 249"/>
                  <a:gd name="T2" fmla="*/ 50 w 648"/>
                  <a:gd name="T3" fmla="*/ 249 h 249"/>
                  <a:gd name="T4" fmla="*/ 0 w 648"/>
                  <a:gd name="T5" fmla="*/ 198 h 249"/>
                  <a:gd name="T6" fmla="*/ 0 w 648"/>
                  <a:gd name="T7" fmla="*/ 50 h 249"/>
                  <a:gd name="T8" fmla="*/ 50 w 648"/>
                  <a:gd name="T9" fmla="*/ 0 h 249"/>
                  <a:gd name="T10" fmla="*/ 597 w 648"/>
                  <a:gd name="T11" fmla="*/ 0 h 249"/>
                  <a:gd name="T12" fmla="*/ 648 w 648"/>
                  <a:gd name="T13" fmla="*/ 50 h 249"/>
                  <a:gd name="T14" fmla="*/ 648 w 648"/>
                  <a:gd name="T15" fmla="*/ 198 h 249"/>
                  <a:gd name="T16" fmla="*/ 597 w 648"/>
                  <a:gd name="T17" fmla="*/ 249 h 249"/>
                  <a:gd name="T18" fmla="*/ 50 w 648"/>
                  <a:gd name="T19" fmla="*/ 35 h 249"/>
                  <a:gd name="T20" fmla="*/ 36 w 648"/>
                  <a:gd name="T21" fmla="*/ 50 h 249"/>
                  <a:gd name="T22" fmla="*/ 36 w 648"/>
                  <a:gd name="T23" fmla="*/ 198 h 249"/>
                  <a:gd name="T24" fmla="*/ 50 w 648"/>
                  <a:gd name="T25" fmla="*/ 213 h 249"/>
                  <a:gd name="T26" fmla="*/ 597 w 648"/>
                  <a:gd name="T27" fmla="*/ 213 h 249"/>
                  <a:gd name="T28" fmla="*/ 612 w 648"/>
                  <a:gd name="T29" fmla="*/ 198 h 249"/>
                  <a:gd name="T30" fmla="*/ 612 w 648"/>
                  <a:gd name="T31" fmla="*/ 50 h 249"/>
                  <a:gd name="T32" fmla="*/ 597 w 648"/>
                  <a:gd name="T33" fmla="*/ 35 h 249"/>
                  <a:gd name="T34" fmla="*/ 50 w 648"/>
                  <a:gd name="T35" fmla="*/ 3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48" h="249">
                    <a:moveTo>
                      <a:pt x="597" y="249"/>
                    </a:moveTo>
                    <a:cubicBezTo>
                      <a:pt x="50" y="249"/>
                      <a:pt x="50" y="249"/>
                      <a:pt x="50" y="249"/>
                    </a:cubicBezTo>
                    <a:cubicBezTo>
                      <a:pt x="22" y="249"/>
                      <a:pt x="0" y="226"/>
                      <a:pt x="0" y="198"/>
                    </a:cubicBezTo>
                    <a:cubicBezTo>
                      <a:pt x="0" y="50"/>
                      <a:pt x="0" y="50"/>
                      <a:pt x="0" y="50"/>
                    </a:cubicBezTo>
                    <a:cubicBezTo>
                      <a:pt x="0" y="22"/>
                      <a:pt x="22" y="0"/>
                      <a:pt x="50" y="0"/>
                    </a:cubicBezTo>
                    <a:cubicBezTo>
                      <a:pt x="597" y="0"/>
                      <a:pt x="597" y="0"/>
                      <a:pt x="597" y="0"/>
                    </a:cubicBezTo>
                    <a:cubicBezTo>
                      <a:pt x="625" y="0"/>
                      <a:pt x="648" y="22"/>
                      <a:pt x="648" y="50"/>
                    </a:cubicBezTo>
                    <a:cubicBezTo>
                      <a:pt x="648" y="198"/>
                      <a:pt x="648" y="198"/>
                      <a:pt x="648" y="198"/>
                    </a:cubicBezTo>
                    <a:cubicBezTo>
                      <a:pt x="648" y="226"/>
                      <a:pt x="625" y="249"/>
                      <a:pt x="597" y="249"/>
                    </a:cubicBezTo>
                    <a:close/>
                    <a:moveTo>
                      <a:pt x="50" y="35"/>
                    </a:moveTo>
                    <a:cubicBezTo>
                      <a:pt x="42" y="35"/>
                      <a:pt x="36" y="42"/>
                      <a:pt x="36" y="50"/>
                    </a:cubicBezTo>
                    <a:cubicBezTo>
                      <a:pt x="36" y="198"/>
                      <a:pt x="36" y="198"/>
                      <a:pt x="36" y="198"/>
                    </a:cubicBezTo>
                    <a:cubicBezTo>
                      <a:pt x="36" y="206"/>
                      <a:pt x="42" y="213"/>
                      <a:pt x="50" y="213"/>
                    </a:cubicBezTo>
                    <a:cubicBezTo>
                      <a:pt x="597" y="213"/>
                      <a:pt x="597" y="213"/>
                      <a:pt x="597" y="213"/>
                    </a:cubicBezTo>
                    <a:cubicBezTo>
                      <a:pt x="605" y="213"/>
                      <a:pt x="612" y="206"/>
                      <a:pt x="612" y="198"/>
                    </a:cubicBezTo>
                    <a:cubicBezTo>
                      <a:pt x="612" y="50"/>
                      <a:pt x="612" y="50"/>
                      <a:pt x="612" y="50"/>
                    </a:cubicBezTo>
                    <a:cubicBezTo>
                      <a:pt x="612" y="42"/>
                      <a:pt x="605" y="35"/>
                      <a:pt x="597" y="35"/>
                    </a:cubicBezTo>
                    <a:lnTo>
                      <a:pt x="50" y="35"/>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srgbClr val="212834"/>
                  </a:solidFill>
                  <a:effectLst/>
                  <a:uLnTx/>
                  <a:uFillTx/>
                  <a:latin typeface="Calibri Light"/>
                  <a:ea typeface="微软雅黑 Light"/>
                  <a:cs typeface="+mn-cs"/>
                </a:endParaRPr>
              </a:p>
            </p:txBody>
          </p:sp>
        </p:grpSp>
      </p:grpSp>
      <p:grpSp>
        <p:nvGrpSpPr>
          <p:cNvPr id="3" name="组合 2">
            <a:extLst>
              <a:ext uri="{FF2B5EF4-FFF2-40B4-BE49-F238E27FC236}">
                <a16:creationId xmlns:a16="http://schemas.microsoft.com/office/drawing/2014/main" id="{66D84C08-FAAF-4053-906B-62B6D6C2E1BD}"/>
              </a:ext>
            </a:extLst>
          </p:cNvPr>
          <p:cNvGrpSpPr/>
          <p:nvPr/>
        </p:nvGrpSpPr>
        <p:grpSpPr>
          <a:xfrm>
            <a:off x="3302807" y="1034911"/>
            <a:ext cx="2457878" cy="799669"/>
            <a:chOff x="3302807" y="1034911"/>
            <a:chExt cx="2457878" cy="799669"/>
          </a:xfrm>
          <a:solidFill>
            <a:schemeClr val="accent1"/>
          </a:solidFill>
        </p:grpSpPr>
        <p:sp>
          <p:nvSpPr>
            <p:cNvPr id="278" name="íṡḷîḍê">
              <a:extLst>
                <a:ext uri="{FF2B5EF4-FFF2-40B4-BE49-F238E27FC236}">
                  <a16:creationId xmlns:a16="http://schemas.microsoft.com/office/drawing/2014/main" id="{287A9F6B-8EFF-476A-A972-9CED8F55B288}"/>
                </a:ext>
              </a:extLst>
            </p:cNvPr>
            <p:cNvSpPr/>
            <p:nvPr/>
          </p:nvSpPr>
          <p:spPr bwMode="auto">
            <a:xfrm>
              <a:off x="3518669" y="1287918"/>
              <a:ext cx="364442" cy="336408"/>
            </a:xfrm>
            <a:custGeom>
              <a:avLst/>
              <a:gdLst>
                <a:gd name="T0" fmla="*/ 154 w 159"/>
                <a:gd name="T1" fmla="*/ 43 h 146"/>
                <a:gd name="T2" fmla="*/ 133 w 159"/>
                <a:gd name="T3" fmla="*/ 41 h 146"/>
                <a:gd name="T4" fmla="*/ 159 w 159"/>
                <a:gd name="T5" fmla="*/ 25 h 146"/>
                <a:gd name="T6" fmla="*/ 133 w 159"/>
                <a:gd name="T7" fmla="*/ 24 h 146"/>
                <a:gd name="T8" fmla="*/ 97 w 159"/>
                <a:gd name="T9" fmla="*/ 38 h 146"/>
                <a:gd name="T10" fmla="*/ 106 w 159"/>
                <a:gd name="T11" fmla="*/ 24 h 146"/>
                <a:gd name="T12" fmla="*/ 72 w 159"/>
                <a:gd name="T13" fmla="*/ 34 h 146"/>
                <a:gd name="T14" fmla="*/ 66 w 159"/>
                <a:gd name="T15" fmla="*/ 36 h 146"/>
                <a:gd name="T16" fmla="*/ 0 w 159"/>
                <a:gd name="T17" fmla="*/ 23 h 146"/>
                <a:gd name="T18" fmla="*/ 28 w 159"/>
                <a:gd name="T19" fmla="*/ 34 h 146"/>
                <a:gd name="T20" fmla="*/ 30 w 159"/>
                <a:gd name="T21" fmla="*/ 41 h 146"/>
                <a:gd name="T22" fmla="*/ 11 w 159"/>
                <a:gd name="T23" fmla="*/ 40 h 146"/>
                <a:gd name="T24" fmla="*/ 41 w 159"/>
                <a:gd name="T25" fmla="*/ 60 h 146"/>
                <a:gd name="T26" fmla="*/ 24 w 159"/>
                <a:gd name="T27" fmla="*/ 60 h 146"/>
                <a:gd name="T28" fmla="*/ 46 w 159"/>
                <a:gd name="T29" fmla="*/ 79 h 146"/>
                <a:gd name="T30" fmla="*/ 35 w 159"/>
                <a:gd name="T31" fmla="*/ 78 h 146"/>
                <a:gd name="T32" fmla="*/ 54 w 159"/>
                <a:gd name="T33" fmla="*/ 92 h 146"/>
                <a:gd name="T34" fmla="*/ 54 w 159"/>
                <a:gd name="T35" fmla="*/ 96 h 146"/>
                <a:gd name="T36" fmla="*/ 46 w 159"/>
                <a:gd name="T37" fmla="*/ 96 h 146"/>
                <a:gd name="T38" fmla="*/ 64 w 159"/>
                <a:gd name="T39" fmla="*/ 108 h 146"/>
                <a:gd name="T40" fmla="*/ 64 w 159"/>
                <a:gd name="T41" fmla="*/ 114 h 146"/>
                <a:gd name="T42" fmla="*/ 60 w 159"/>
                <a:gd name="T43" fmla="*/ 115 h 146"/>
                <a:gd name="T44" fmla="*/ 81 w 159"/>
                <a:gd name="T45" fmla="*/ 146 h 146"/>
                <a:gd name="T46" fmla="*/ 103 w 159"/>
                <a:gd name="T47" fmla="*/ 117 h 146"/>
                <a:gd name="T48" fmla="*/ 98 w 159"/>
                <a:gd name="T49" fmla="*/ 114 h 146"/>
                <a:gd name="T50" fmla="*/ 99 w 159"/>
                <a:gd name="T51" fmla="*/ 107 h 146"/>
                <a:gd name="T52" fmla="*/ 115 w 159"/>
                <a:gd name="T53" fmla="*/ 97 h 146"/>
                <a:gd name="T54" fmla="*/ 112 w 159"/>
                <a:gd name="T55" fmla="*/ 92 h 146"/>
                <a:gd name="T56" fmla="*/ 131 w 159"/>
                <a:gd name="T57" fmla="*/ 79 h 146"/>
                <a:gd name="T58" fmla="*/ 119 w 159"/>
                <a:gd name="T59" fmla="*/ 79 h 146"/>
                <a:gd name="T60" fmla="*/ 117 w 159"/>
                <a:gd name="T61" fmla="*/ 75 h 146"/>
                <a:gd name="T62" fmla="*/ 141 w 159"/>
                <a:gd name="T63" fmla="*/ 59 h 146"/>
                <a:gd name="T64" fmla="*/ 125 w 159"/>
                <a:gd name="T65" fmla="*/ 58 h 146"/>
                <a:gd name="T66" fmla="*/ 124 w 159"/>
                <a:gd name="T67" fmla="*/ 54 h 146"/>
                <a:gd name="T68" fmla="*/ 154 w 159"/>
                <a:gd name="T69" fmla="*/ 43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59" h="146">
                  <a:moveTo>
                    <a:pt x="154" y="43"/>
                  </a:moveTo>
                  <a:cubicBezTo>
                    <a:pt x="133" y="41"/>
                    <a:pt x="133" y="41"/>
                    <a:pt x="133" y="41"/>
                  </a:cubicBezTo>
                  <a:cubicBezTo>
                    <a:pt x="137" y="34"/>
                    <a:pt x="155" y="37"/>
                    <a:pt x="159" y="25"/>
                  </a:cubicBezTo>
                  <a:cubicBezTo>
                    <a:pt x="133" y="24"/>
                    <a:pt x="133" y="24"/>
                    <a:pt x="133" y="24"/>
                  </a:cubicBezTo>
                  <a:cubicBezTo>
                    <a:pt x="114" y="21"/>
                    <a:pt x="107" y="39"/>
                    <a:pt x="97" y="38"/>
                  </a:cubicBezTo>
                  <a:cubicBezTo>
                    <a:pt x="88" y="29"/>
                    <a:pt x="100" y="28"/>
                    <a:pt x="106" y="24"/>
                  </a:cubicBezTo>
                  <a:cubicBezTo>
                    <a:pt x="80" y="0"/>
                    <a:pt x="72" y="32"/>
                    <a:pt x="72" y="34"/>
                  </a:cubicBezTo>
                  <a:cubicBezTo>
                    <a:pt x="71" y="37"/>
                    <a:pt x="68" y="38"/>
                    <a:pt x="66" y="36"/>
                  </a:cubicBezTo>
                  <a:cubicBezTo>
                    <a:pt x="58" y="12"/>
                    <a:pt x="33" y="22"/>
                    <a:pt x="0" y="23"/>
                  </a:cubicBezTo>
                  <a:cubicBezTo>
                    <a:pt x="8" y="31"/>
                    <a:pt x="17" y="32"/>
                    <a:pt x="28" y="34"/>
                  </a:cubicBezTo>
                  <a:cubicBezTo>
                    <a:pt x="30" y="36"/>
                    <a:pt x="32" y="38"/>
                    <a:pt x="30" y="41"/>
                  </a:cubicBezTo>
                  <a:cubicBezTo>
                    <a:pt x="11" y="40"/>
                    <a:pt x="11" y="40"/>
                    <a:pt x="11" y="40"/>
                  </a:cubicBezTo>
                  <a:cubicBezTo>
                    <a:pt x="19" y="58"/>
                    <a:pt x="35" y="49"/>
                    <a:pt x="41" y="60"/>
                  </a:cubicBezTo>
                  <a:cubicBezTo>
                    <a:pt x="24" y="60"/>
                    <a:pt x="24" y="60"/>
                    <a:pt x="24" y="60"/>
                  </a:cubicBezTo>
                  <a:cubicBezTo>
                    <a:pt x="25" y="75"/>
                    <a:pt x="41" y="68"/>
                    <a:pt x="46" y="79"/>
                  </a:cubicBezTo>
                  <a:cubicBezTo>
                    <a:pt x="35" y="78"/>
                    <a:pt x="35" y="78"/>
                    <a:pt x="35" y="78"/>
                  </a:cubicBezTo>
                  <a:cubicBezTo>
                    <a:pt x="40" y="90"/>
                    <a:pt x="48" y="91"/>
                    <a:pt x="54" y="92"/>
                  </a:cubicBezTo>
                  <a:cubicBezTo>
                    <a:pt x="54" y="96"/>
                    <a:pt x="54" y="96"/>
                    <a:pt x="54" y="96"/>
                  </a:cubicBezTo>
                  <a:cubicBezTo>
                    <a:pt x="46" y="96"/>
                    <a:pt x="46" y="96"/>
                    <a:pt x="46" y="96"/>
                  </a:cubicBezTo>
                  <a:cubicBezTo>
                    <a:pt x="46" y="104"/>
                    <a:pt x="57" y="109"/>
                    <a:pt x="64" y="108"/>
                  </a:cubicBezTo>
                  <a:cubicBezTo>
                    <a:pt x="64" y="114"/>
                    <a:pt x="64" y="114"/>
                    <a:pt x="64" y="114"/>
                  </a:cubicBezTo>
                  <a:cubicBezTo>
                    <a:pt x="60" y="115"/>
                    <a:pt x="60" y="115"/>
                    <a:pt x="60" y="115"/>
                  </a:cubicBezTo>
                  <a:cubicBezTo>
                    <a:pt x="81" y="146"/>
                    <a:pt x="81" y="146"/>
                    <a:pt x="81" y="146"/>
                  </a:cubicBezTo>
                  <a:cubicBezTo>
                    <a:pt x="103" y="117"/>
                    <a:pt x="103" y="117"/>
                    <a:pt x="103" y="117"/>
                  </a:cubicBezTo>
                  <a:cubicBezTo>
                    <a:pt x="98" y="114"/>
                    <a:pt x="98" y="114"/>
                    <a:pt x="98" y="114"/>
                  </a:cubicBezTo>
                  <a:cubicBezTo>
                    <a:pt x="99" y="107"/>
                    <a:pt x="99" y="107"/>
                    <a:pt x="99" y="107"/>
                  </a:cubicBezTo>
                  <a:cubicBezTo>
                    <a:pt x="105" y="108"/>
                    <a:pt x="111" y="106"/>
                    <a:pt x="115" y="97"/>
                  </a:cubicBezTo>
                  <a:cubicBezTo>
                    <a:pt x="114" y="95"/>
                    <a:pt x="99" y="99"/>
                    <a:pt x="112" y="92"/>
                  </a:cubicBezTo>
                  <a:cubicBezTo>
                    <a:pt x="120" y="91"/>
                    <a:pt x="125" y="85"/>
                    <a:pt x="131" y="79"/>
                  </a:cubicBezTo>
                  <a:cubicBezTo>
                    <a:pt x="119" y="79"/>
                    <a:pt x="119" y="79"/>
                    <a:pt x="119" y="79"/>
                  </a:cubicBezTo>
                  <a:cubicBezTo>
                    <a:pt x="117" y="78"/>
                    <a:pt x="116" y="76"/>
                    <a:pt x="117" y="75"/>
                  </a:cubicBezTo>
                  <a:cubicBezTo>
                    <a:pt x="125" y="74"/>
                    <a:pt x="137" y="70"/>
                    <a:pt x="141" y="59"/>
                  </a:cubicBezTo>
                  <a:cubicBezTo>
                    <a:pt x="125" y="58"/>
                    <a:pt x="125" y="58"/>
                    <a:pt x="125" y="58"/>
                  </a:cubicBezTo>
                  <a:cubicBezTo>
                    <a:pt x="122" y="57"/>
                    <a:pt x="123" y="55"/>
                    <a:pt x="124" y="54"/>
                  </a:cubicBezTo>
                  <a:cubicBezTo>
                    <a:pt x="134" y="54"/>
                    <a:pt x="145" y="50"/>
                    <a:pt x="154"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sz="1350" b="0" i="0" u="none" strike="noStrike" kern="1200" cap="none" spc="0" normalizeH="0" baseline="0" noProof="0">
                <a:ln>
                  <a:noFill/>
                </a:ln>
                <a:solidFill>
                  <a:srgbClr val="212834"/>
                </a:solidFill>
                <a:effectLst/>
                <a:uLnTx/>
                <a:uFillTx/>
                <a:latin typeface="Calibri Light"/>
                <a:ea typeface="微软雅黑 Light"/>
                <a:cs typeface="+mn-cs"/>
              </a:endParaRPr>
            </a:p>
          </p:txBody>
        </p:sp>
        <p:sp>
          <p:nvSpPr>
            <p:cNvPr id="279" name="íŝḻiḍè">
              <a:extLst>
                <a:ext uri="{FF2B5EF4-FFF2-40B4-BE49-F238E27FC236}">
                  <a16:creationId xmlns:a16="http://schemas.microsoft.com/office/drawing/2014/main" id="{806AF0E9-31DF-4E56-A171-A75B54509FFB}"/>
                </a:ext>
              </a:extLst>
            </p:cNvPr>
            <p:cNvSpPr/>
            <p:nvPr/>
          </p:nvSpPr>
          <p:spPr bwMode="auto">
            <a:xfrm>
              <a:off x="3344157" y="1504480"/>
              <a:ext cx="93914" cy="74290"/>
            </a:xfrm>
            <a:custGeom>
              <a:avLst/>
              <a:gdLst>
                <a:gd name="T0" fmla="*/ 6 w 41"/>
                <a:gd name="T1" fmla="*/ 15 h 32"/>
                <a:gd name="T2" fmla="*/ 9 w 41"/>
                <a:gd name="T3" fmla="*/ 16 h 32"/>
                <a:gd name="T4" fmla="*/ 37 w 41"/>
                <a:gd name="T5" fmla="*/ 18 h 32"/>
                <a:gd name="T6" fmla="*/ 41 w 41"/>
                <a:gd name="T7" fmla="*/ 16 h 32"/>
                <a:gd name="T8" fmla="*/ 32 w 41"/>
                <a:gd name="T9" fmla="*/ 0 h 32"/>
                <a:gd name="T10" fmla="*/ 28 w 41"/>
                <a:gd name="T11" fmla="*/ 1 h 32"/>
                <a:gd name="T12" fmla="*/ 35 w 41"/>
                <a:gd name="T13" fmla="*/ 14 h 32"/>
                <a:gd name="T14" fmla="*/ 30 w 41"/>
                <a:gd name="T15" fmla="*/ 13 h 32"/>
                <a:gd name="T16" fmla="*/ 4 w 41"/>
                <a:gd name="T17" fmla="*/ 12 h 32"/>
                <a:gd name="T18" fmla="*/ 0 w 41"/>
                <a:gd name="T19" fmla="*/ 14 h 32"/>
                <a:gd name="T20" fmla="*/ 10 w 41"/>
                <a:gd name="T21" fmla="*/ 32 h 32"/>
                <a:gd name="T22" fmla="*/ 14 w 41"/>
                <a:gd name="T23" fmla="*/ 30 h 32"/>
                <a:gd name="T24" fmla="*/ 6 w 41"/>
                <a:gd name="T25" fmla="*/ 1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 h="32">
                  <a:moveTo>
                    <a:pt x="6" y="15"/>
                  </a:moveTo>
                  <a:cubicBezTo>
                    <a:pt x="9" y="16"/>
                    <a:pt x="9" y="16"/>
                    <a:pt x="9" y="16"/>
                  </a:cubicBezTo>
                  <a:cubicBezTo>
                    <a:pt x="37" y="18"/>
                    <a:pt x="37" y="18"/>
                    <a:pt x="37" y="18"/>
                  </a:cubicBezTo>
                  <a:cubicBezTo>
                    <a:pt x="41" y="16"/>
                    <a:pt x="41" y="16"/>
                    <a:pt x="41" y="16"/>
                  </a:cubicBezTo>
                  <a:cubicBezTo>
                    <a:pt x="32" y="0"/>
                    <a:pt x="32" y="0"/>
                    <a:pt x="32" y="0"/>
                  </a:cubicBezTo>
                  <a:cubicBezTo>
                    <a:pt x="28" y="1"/>
                    <a:pt x="28" y="1"/>
                    <a:pt x="28" y="1"/>
                  </a:cubicBezTo>
                  <a:cubicBezTo>
                    <a:pt x="35" y="14"/>
                    <a:pt x="35" y="14"/>
                    <a:pt x="35" y="14"/>
                  </a:cubicBezTo>
                  <a:cubicBezTo>
                    <a:pt x="34" y="14"/>
                    <a:pt x="32" y="14"/>
                    <a:pt x="30" y="13"/>
                  </a:cubicBezTo>
                  <a:cubicBezTo>
                    <a:pt x="4" y="12"/>
                    <a:pt x="4" y="12"/>
                    <a:pt x="4" y="12"/>
                  </a:cubicBezTo>
                  <a:cubicBezTo>
                    <a:pt x="0" y="14"/>
                    <a:pt x="0" y="14"/>
                    <a:pt x="0" y="14"/>
                  </a:cubicBezTo>
                  <a:cubicBezTo>
                    <a:pt x="10" y="32"/>
                    <a:pt x="10" y="32"/>
                    <a:pt x="10" y="32"/>
                  </a:cubicBezTo>
                  <a:cubicBezTo>
                    <a:pt x="14" y="30"/>
                    <a:pt x="14" y="30"/>
                    <a:pt x="14" y="30"/>
                  </a:cubicBezTo>
                  <a:lnTo>
                    <a:pt x="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sz="1350" b="0" i="0" u="none" strike="noStrike" kern="1200" cap="none" spc="0" normalizeH="0" baseline="0" noProof="0">
                <a:ln>
                  <a:noFill/>
                </a:ln>
                <a:solidFill>
                  <a:srgbClr val="212834"/>
                </a:solidFill>
                <a:effectLst/>
                <a:uLnTx/>
                <a:uFillTx/>
                <a:latin typeface="Calibri Light"/>
                <a:ea typeface="微软雅黑 Light"/>
                <a:cs typeface="+mn-cs"/>
              </a:endParaRPr>
            </a:p>
          </p:txBody>
        </p:sp>
        <p:sp>
          <p:nvSpPr>
            <p:cNvPr id="280" name="îS1iďê">
              <a:extLst>
                <a:ext uri="{FF2B5EF4-FFF2-40B4-BE49-F238E27FC236}">
                  <a16:creationId xmlns:a16="http://schemas.microsoft.com/office/drawing/2014/main" id="{C556A509-69A3-4631-99A5-0878612F3C34}"/>
                </a:ext>
              </a:extLst>
            </p:cNvPr>
            <p:cNvSpPr/>
            <p:nvPr/>
          </p:nvSpPr>
          <p:spPr bwMode="auto">
            <a:xfrm>
              <a:off x="3369388" y="1550736"/>
              <a:ext cx="91811" cy="71487"/>
            </a:xfrm>
            <a:custGeom>
              <a:avLst/>
              <a:gdLst>
                <a:gd name="T0" fmla="*/ 128 w 131"/>
                <a:gd name="T1" fmla="*/ 46 h 102"/>
                <a:gd name="T2" fmla="*/ 85 w 131"/>
                <a:gd name="T3" fmla="*/ 66 h 102"/>
                <a:gd name="T4" fmla="*/ 66 w 131"/>
                <a:gd name="T5" fmla="*/ 30 h 102"/>
                <a:gd name="T6" fmla="*/ 108 w 131"/>
                <a:gd name="T7" fmla="*/ 10 h 102"/>
                <a:gd name="T8" fmla="*/ 105 w 131"/>
                <a:gd name="T9" fmla="*/ 0 h 102"/>
                <a:gd name="T10" fmla="*/ 0 w 131"/>
                <a:gd name="T11" fmla="*/ 46 h 102"/>
                <a:gd name="T12" fmla="*/ 7 w 131"/>
                <a:gd name="T13" fmla="*/ 56 h 102"/>
                <a:gd name="T14" fmla="*/ 56 w 131"/>
                <a:gd name="T15" fmla="*/ 33 h 102"/>
                <a:gd name="T16" fmla="*/ 72 w 131"/>
                <a:gd name="T17" fmla="*/ 73 h 102"/>
                <a:gd name="T18" fmla="*/ 23 w 131"/>
                <a:gd name="T19" fmla="*/ 92 h 102"/>
                <a:gd name="T20" fmla="*/ 30 w 131"/>
                <a:gd name="T21" fmla="*/ 102 h 102"/>
                <a:gd name="T22" fmla="*/ 131 w 131"/>
                <a:gd name="T23" fmla="*/ 56 h 102"/>
                <a:gd name="T24" fmla="*/ 128 w 131"/>
                <a:gd name="T25" fmla="*/ 46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1" h="102">
                  <a:moveTo>
                    <a:pt x="128" y="46"/>
                  </a:moveTo>
                  <a:lnTo>
                    <a:pt x="85" y="66"/>
                  </a:lnTo>
                  <a:lnTo>
                    <a:pt x="66" y="30"/>
                  </a:lnTo>
                  <a:lnTo>
                    <a:pt x="108" y="10"/>
                  </a:lnTo>
                  <a:lnTo>
                    <a:pt x="105" y="0"/>
                  </a:lnTo>
                  <a:lnTo>
                    <a:pt x="0" y="46"/>
                  </a:lnTo>
                  <a:lnTo>
                    <a:pt x="7" y="56"/>
                  </a:lnTo>
                  <a:lnTo>
                    <a:pt x="56" y="33"/>
                  </a:lnTo>
                  <a:lnTo>
                    <a:pt x="72" y="73"/>
                  </a:lnTo>
                  <a:lnTo>
                    <a:pt x="23" y="92"/>
                  </a:lnTo>
                  <a:lnTo>
                    <a:pt x="30" y="102"/>
                  </a:lnTo>
                  <a:lnTo>
                    <a:pt x="131" y="56"/>
                  </a:lnTo>
                  <a:lnTo>
                    <a:pt x="128" y="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sz="1350" b="0" i="0" u="none" strike="noStrike" kern="1200" cap="none" spc="0" normalizeH="0" baseline="0" noProof="0">
                <a:ln>
                  <a:noFill/>
                </a:ln>
                <a:solidFill>
                  <a:srgbClr val="212834"/>
                </a:solidFill>
                <a:effectLst/>
                <a:uLnTx/>
                <a:uFillTx/>
                <a:latin typeface="Calibri Light"/>
                <a:ea typeface="微软雅黑 Light"/>
                <a:cs typeface="+mn-cs"/>
              </a:endParaRPr>
            </a:p>
          </p:txBody>
        </p:sp>
        <p:sp>
          <p:nvSpPr>
            <p:cNvPr id="281" name="i$ḷíḓe">
              <a:extLst>
                <a:ext uri="{FF2B5EF4-FFF2-40B4-BE49-F238E27FC236}">
                  <a16:creationId xmlns:a16="http://schemas.microsoft.com/office/drawing/2014/main" id="{40936E26-89BF-4616-B5A3-11B7CED6C419}"/>
                </a:ext>
              </a:extLst>
            </p:cNvPr>
            <p:cNvSpPr/>
            <p:nvPr/>
          </p:nvSpPr>
          <p:spPr bwMode="auto">
            <a:xfrm>
              <a:off x="3394618" y="1599095"/>
              <a:ext cx="91811" cy="71487"/>
            </a:xfrm>
            <a:custGeom>
              <a:avLst/>
              <a:gdLst>
                <a:gd name="T0" fmla="*/ 72 w 131"/>
                <a:gd name="T1" fmla="*/ 76 h 102"/>
                <a:gd name="T2" fmla="*/ 85 w 131"/>
                <a:gd name="T3" fmla="*/ 69 h 102"/>
                <a:gd name="T4" fmla="*/ 66 w 131"/>
                <a:gd name="T5" fmla="*/ 30 h 102"/>
                <a:gd name="T6" fmla="*/ 98 w 131"/>
                <a:gd name="T7" fmla="*/ 17 h 102"/>
                <a:gd name="T8" fmla="*/ 118 w 131"/>
                <a:gd name="T9" fmla="*/ 56 h 102"/>
                <a:gd name="T10" fmla="*/ 131 w 131"/>
                <a:gd name="T11" fmla="*/ 53 h 102"/>
                <a:gd name="T12" fmla="*/ 105 w 131"/>
                <a:gd name="T13" fmla="*/ 0 h 102"/>
                <a:gd name="T14" fmla="*/ 0 w 131"/>
                <a:gd name="T15" fmla="*/ 50 h 102"/>
                <a:gd name="T16" fmla="*/ 30 w 131"/>
                <a:gd name="T17" fmla="*/ 102 h 102"/>
                <a:gd name="T18" fmla="*/ 39 w 131"/>
                <a:gd name="T19" fmla="*/ 96 h 102"/>
                <a:gd name="T20" fmla="*/ 20 w 131"/>
                <a:gd name="T21" fmla="*/ 53 h 102"/>
                <a:gd name="T22" fmla="*/ 52 w 131"/>
                <a:gd name="T23" fmla="*/ 36 h 102"/>
                <a:gd name="T24" fmla="*/ 72 w 131"/>
                <a:gd name="T25" fmla="*/ 76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1" h="102">
                  <a:moveTo>
                    <a:pt x="72" y="76"/>
                  </a:moveTo>
                  <a:lnTo>
                    <a:pt x="85" y="69"/>
                  </a:lnTo>
                  <a:lnTo>
                    <a:pt x="66" y="30"/>
                  </a:lnTo>
                  <a:lnTo>
                    <a:pt x="98" y="17"/>
                  </a:lnTo>
                  <a:lnTo>
                    <a:pt x="118" y="56"/>
                  </a:lnTo>
                  <a:lnTo>
                    <a:pt x="131" y="53"/>
                  </a:lnTo>
                  <a:lnTo>
                    <a:pt x="105" y="0"/>
                  </a:lnTo>
                  <a:lnTo>
                    <a:pt x="0" y="50"/>
                  </a:lnTo>
                  <a:lnTo>
                    <a:pt x="30" y="102"/>
                  </a:lnTo>
                  <a:lnTo>
                    <a:pt x="39" y="96"/>
                  </a:lnTo>
                  <a:lnTo>
                    <a:pt x="20" y="53"/>
                  </a:lnTo>
                  <a:lnTo>
                    <a:pt x="52" y="36"/>
                  </a:lnTo>
                  <a:lnTo>
                    <a:pt x="72" y="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sz="1350" b="0" i="0" u="none" strike="noStrike" kern="1200" cap="none" spc="0" normalizeH="0" baseline="0" noProof="0">
                <a:ln>
                  <a:noFill/>
                </a:ln>
                <a:solidFill>
                  <a:srgbClr val="212834"/>
                </a:solidFill>
                <a:effectLst/>
                <a:uLnTx/>
                <a:uFillTx/>
                <a:latin typeface="Calibri Light"/>
                <a:ea typeface="微软雅黑 Light"/>
                <a:cs typeface="+mn-cs"/>
              </a:endParaRPr>
            </a:p>
          </p:txBody>
        </p:sp>
        <p:sp>
          <p:nvSpPr>
            <p:cNvPr id="282" name="îş1íḍé">
              <a:extLst>
                <a:ext uri="{FF2B5EF4-FFF2-40B4-BE49-F238E27FC236}">
                  <a16:creationId xmlns:a16="http://schemas.microsoft.com/office/drawing/2014/main" id="{9C7C8CEC-E4C4-4AD2-B8C1-02466B3A8EA3}"/>
                </a:ext>
              </a:extLst>
            </p:cNvPr>
            <p:cNvSpPr/>
            <p:nvPr/>
          </p:nvSpPr>
          <p:spPr bwMode="auto">
            <a:xfrm>
              <a:off x="3431063" y="1647453"/>
              <a:ext cx="73589" cy="53265"/>
            </a:xfrm>
            <a:custGeom>
              <a:avLst/>
              <a:gdLst>
                <a:gd name="T0" fmla="*/ 32 w 32"/>
                <a:gd name="T1" fmla="*/ 3 h 23"/>
                <a:gd name="T2" fmla="*/ 30 w 32"/>
                <a:gd name="T3" fmla="*/ 0 h 23"/>
                <a:gd name="T4" fmla="*/ 13 w 32"/>
                <a:gd name="T5" fmla="*/ 16 h 23"/>
                <a:gd name="T6" fmla="*/ 10 w 32"/>
                <a:gd name="T7" fmla="*/ 19 h 23"/>
                <a:gd name="T8" fmla="*/ 7 w 32"/>
                <a:gd name="T9" fmla="*/ 20 h 23"/>
                <a:gd name="T10" fmla="*/ 5 w 32"/>
                <a:gd name="T11" fmla="*/ 19 h 23"/>
                <a:gd name="T12" fmla="*/ 4 w 32"/>
                <a:gd name="T13" fmla="*/ 16 h 23"/>
                <a:gd name="T14" fmla="*/ 7 w 32"/>
                <a:gd name="T15" fmla="*/ 11 h 23"/>
                <a:gd name="T16" fmla="*/ 5 w 32"/>
                <a:gd name="T17" fmla="*/ 10 h 23"/>
                <a:gd name="T18" fmla="*/ 0 w 32"/>
                <a:gd name="T19" fmla="*/ 16 h 23"/>
                <a:gd name="T20" fmla="*/ 2 w 32"/>
                <a:gd name="T21" fmla="*/ 21 h 23"/>
                <a:gd name="T22" fmla="*/ 6 w 32"/>
                <a:gd name="T23" fmla="*/ 23 h 23"/>
                <a:gd name="T24" fmla="*/ 10 w 32"/>
                <a:gd name="T25" fmla="*/ 22 h 23"/>
                <a:gd name="T26" fmla="*/ 15 w 32"/>
                <a:gd name="T27" fmla="*/ 18 h 23"/>
                <a:gd name="T28" fmla="*/ 32 w 32"/>
                <a:gd name="T29" fmla="*/ 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 h="23">
                  <a:moveTo>
                    <a:pt x="32" y="3"/>
                  </a:moveTo>
                  <a:cubicBezTo>
                    <a:pt x="30" y="0"/>
                    <a:pt x="30" y="0"/>
                    <a:pt x="30" y="0"/>
                  </a:cubicBezTo>
                  <a:cubicBezTo>
                    <a:pt x="13" y="16"/>
                    <a:pt x="13" y="16"/>
                    <a:pt x="13" y="16"/>
                  </a:cubicBezTo>
                  <a:cubicBezTo>
                    <a:pt x="11" y="18"/>
                    <a:pt x="10" y="19"/>
                    <a:pt x="10" y="19"/>
                  </a:cubicBezTo>
                  <a:cubicBezTo>
                    <a:pt x="9" y="19"/>
                    <a:pt x="8" y="20"/>
                    <a:pt x="7" y="20"/>
                  </a:cubicBezTo>
                  <a:cubicBezTo>
                    <a:pt x="6" y="20"/>
                    <a:pt x="6" y="19"/>
                    <a:pt x="5" y="19"/>
                  </a:cubicBezTo>
                  <a:cubicBezTo>
                    <a:pt x="4" y="18"/>
                    <a:pt x="4" y="17"/>
                    <a:pt x="4" y="16"/>
                  </a:cubicBezTo>
                  <a:cubicBezTo>
                    <a:pt x="4" y="15"/>
                    <a:pt x="6" y="13"/>
                    <a:pt x="7" y="11"/>
                  </a:cubicBezTo>
                  <a:cubicBezTo>
                    <a:pt x="5" y="10"/>
                    <a:pt x="5" y="10"/>
                    <a:pt x="5" y="10"/>
                  </a:cubicBezTo>
                  <a:cubicBezTo>
                    <a:pt x="2" y="12"/>
                    <a:pt x="1" y="14"/>
                    <a:pt x="0" y="16"/>
                  </a:cubicBezTo>
                  <a:cubicBezTo>
                    <a:pt x="0" y="18"/>
                    <a:pt x="1" y="20"/>
                    <a:pt x="2" y="21"/>
                  </a:cubicBezTo>
                  <a:cubicBezTo>
                    <a:pt x="3" y="22"/>
                    <a:pt x="4" y="23"/>
                    <a:pt x="6" y="23"/>
                  </a:cubicBezTo>
                  <a:cubicBezTo>
                    <a:pt x="7" y="23"/>
                    <a:pt x="9" y="23"/>
                    <a:pt x="10" y="22"/>
                  </a:cubicBezTo>
                  <a:cubicBezTo>
                    <a:pt x="12" y="22"/>
                    <a:pt x="13" y="20"/>
                    <a:pt x="15" y="18"/>
                  </a:cubicBezTo>
                  <a:lnTo>
                    <a:pt x="32"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sz="1350" b="0" i="0" u="none" strike="noStrike" kern="1200" cap="none" spc="0" normalizeH="0" baseline="0" noProof="0">
                <a:ln>
                  <a:noFill/>
                </a:ln>
                <a:solidFill>
                  <a:srgbClr val="212834"/>
                </a:solidFill>
                <a:effectLst/>
                <a:uLnTx/>
                <a:uFillTx/>
                <a:latin typeface="Calibri Light"/>
                <a:ea typeface="微软雅黑 Light"/>
                <a:cs typeface="+mn-cs"/>
              </a:endParaRPr>
            </a:p>
          </p:txBody>
        </p:sp>
        <p:sp>
          <p:nvSpPr>
            <p:cNvPr id="283" name="išḻïde">
              <a:extLst>
                <a:ext uri="{FF2B5EF4-FFF2-40B4-BE49-F238E27FC236}">
                  <a16:creationId xmlns:a16="http://schemas.microsoft.com/office/drawing/2014/main" id="{B844B0D7-8F6F-43FA-9A6C-676324F2F824}"/>
                </a:ext>
              </a:extLst>
            </p:cNvPr>
            <p:cNvSpPr/>
            <p:nvPr/>
          </p:nvSpPr>
          <p:spPr bwMode="auto">
            <a:xfrm>
              <a:off x="3465404" y="1659368"/>
              <a:ext cx="60273" cy="59572"/>
            </a:xfrm>
            <a:custGeom>
              <a:avLst/>
              <a:gdLst>
                <a:gd name="T0" fmla="*/ 79 w 86"/>
                <a:gd name="T1" fmla="*/ 0 h 85"/>
                <a:gd name="T2" fmla="*/ 0 w 86"/>
                <a:gd name="T3" fmla="*/ 79 h 85"/>
                <a:gd name="T4" fmla="*/ 7 w 86"/>
                <a:gd name="T5" fmla="*/ 85 h 85"/>
                <a:gd name="T6" fmla="*/ 86 w 86"/>
                <a:gd name="T7" fmla="*/ 6 h 85"/>
                <a:gd name="T8" fmla="*/ 79 w 86"/>
                <a:gd name="T9" fmla="*/ 0 h 85"/>
              </a:gdLst>
              <a:ahLst/>
              <a:cxnLst>
                <a:cxn ang="0">
                  <a:pos x="T0" y="T1"/>
                </a:cxn>
                <a:cxn ang="0">
                  <a:pos x="T2" y="T3"/>
                </a:cxn>
                <a:cxn ang="0">
                  <a:pos x="T4" y="T5"/>
                </a:cxn>
                <a:cxn ang="0">
                  <a:pos x="T6" y="T7"/>
                </a:cxn>
                <a:cxn ang="0">
                  <a:pos x="T8" y="T9"/>
                </a:cxn>
              </a:cxnLst>
              <a:rect l="0" t="0" r="r" b="b"/>
              <a:pathLst>
                <a:path w="86" h="85">
                  <a:moveTo>
                    <a:pt x="79" y="0"/>
                  </a:moveTo>
                  <a:lnTo>
                    <a:pt x="0" y="79"/>
                  </a:lnTo>
                  <a:lnTo>
                    <a:pt x="7" y="85"/>
                  </a:lnTo>
                  <a:lnTo>
                    <a:pt x="86" y="6"/>
                  </a:lnTo>
                  <a:lnTo>
                    <a:pt x="7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sz="1350" b="0" i="0" u="none" strike="noStrike" kern="1200" cap="none" spc="0" normalizeH="0" baseline="0" noProof="0">
                <a:ln>
                  <a:noFill/>
                </a:ln>
                <a:solidFill>
                  <a:srgbClr val="212834"/>
                </a:solidFill>
                <a:effectLst/>
                <a:uLnTx/>
                <a:uFillTx/>
                <a:latin typeface="Calibri Light"/>
                <a:ea typeface="微软雅黑 Light"/>
                <a:cs typeface="+mn-cs"/>
              </a:endParaRPr>
            </a:p>
          </p:txBody>
        </p:sp>
        <p:sp>
          <p:nvSpPr>
            <p:cNvPr id="284" name="ís1ïḓè">
              <a:extLst>
                <a:ext uri="{FF2B5EF4-FFF2-40B4-BE49-F238E27FC236}">
                  <a16:creationId xmlns:a16="http://schemas.microsoft.com/office/drawing/2014/main" id="{3FE775D4-DE8A-4CE9-A114-CDBEAD4F1AD2}"/>
                </a:ext>
              </a:extLst>
            </p:cNvPr>
            <p:cNvSpPr/>
            <p:nvPr/>
          </p:nvSpPr>
          <p:spPr bwMode="auto">
            <a:xfrm>
              <a:off x="3477319" y="1675487"/>
              <a:ext cx="73589" cy="80598"/>
            </a:xfrm>
            <a:custGeom>
              <a:avLst/>
              <a:gdLst>
                <a:gd name="T0" fmla="*/ 29 w 32"/>
                <a:gd name="T1" fmla="*/ 0 h 35"/>
                <a:gd name="T2" fmla="*/ 0 w 32"/>
                <a:gd name="T3" fmla="*/ 21 h 35"/>
                <a:gd name="T4" fmla="*/ 3 w 32"/>
                <a:gd name="T5" fmla="*/ 23 h 35"/>
                <a:gd name="T6" fmla="*/ 12 w 32"/>
                <a:gd name="T7" fmla="*/ 17 h 35"/>
                <a:gd name="T8" fmla="*/ 20 w 32"/>
                <a:gd name="T9" fmla="*/ 23 h 35"/>
                <a:gd name="T10" fmla="*/ 16 w 32"/>
                <a:gd name="T11" fmla="*/ 33 h 35"/>
                <a:gd name="T12" fmla="*/ 19 w 32"/>
                <a:gd name="T13" fmla="*/ 35 h 35"/>
                <a:gd name="T14" fmla="*/ 32 w 32"/>
                <a:gd name="T15" fmla="*/ 3 h 35"/>
                <a:gd name="T16" fmla="*/ 29 w 32"/>
                <a:gd name="T17" fmla="*/ 0 h 35"/>
                <a:gd name="T18" fmla="*/ 25 w 32"/>
                <a:gd name="T19" fmla="*/ 11 h 35"/>
                <a:gd name="T20" fmla="*/ 22 w 32"/>
                <a:gd name="T21" fmla="*/ 20 h 35"/>
                <a:gd name="T22" fmla="*/ 15 w 32"/>
                <a:gd name="T23" fmla="*/ 15 h 35"/>
                <a:gd name="T24" fmla="*/ 23 w 32"/>
                <a:gd name="T25" fmla="*/ 8 h 35"/>
                <a:gd name="T26" fmla="*/ 28 w 32"/>
                <a:gd name="T27" fmla="*/ 4 h 35"/>
                <a:gd name="T28" fmla="*/ 25 w 32"/>
                <a:gd name="T29" fmla="*/ 11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 h="35">
                  <a:moveTo>
                    <a:pt x="29" y="0"/>
                  </a:moveTo>
                  <a:cubicBezTo>
                    <a:pt x="0" y="21"/>
                    <a:pt x="0" y="21"/>
                    <a:pt x="0" y="21"/>
                  </a:cubicBezTo>
                  <a:cubicBezTo>
                    <a:pt x="3" y="23"/>
                    <a:pt x="3" y="23"/>
                    <a:pt x="3" y="23"/>
                  </a:cubicBezTo>
                  <a:cubicBezTo>
                    <a:pt x="12" y="17"/>
                    <a:pt x="12" y="17"/>
                    <a:pt x="12" y="17"/>
                  </a:cubicBezTo>
                  <a:cubicBezTo>
                    <a:pt x="20" y="23"/>
                    <a:pt x="20" y="23"/>
                    <a:pt x="20" y="23"/>
                  </a:cubicBezTo>
                  <a:cubicBezTo>
                    <a:pt x="16" y="33"/>
                    <a:pt x="16" y="33"/>
                    <a:pt x="16" y="33"/>
                  </a:cubicBezTo>
                  <a:cubicBezTo>
                    <a:pt x="19" y="35"/>
                    <a:pt x="19" y="35"/>
                    <a:pt x="19" y="35"/>
                  </a:cubicBezTo>
                  <a:cubicBezTo>
                    <a:pt x="32" y="3"/>
                    <a:pt x="32" y="3"/>
                    <a:pt x="32" y="3"/>
                  </a:cubicBezTo>
                  <a:lnTo>
                    <a:pt x="29" y="0"/>
                  </a:lnTo>
                  <a:close/>
                  <a:moveTo>
                    <a:pt x="25" y="11"/>
                  </a:moveTo>
                  <a:cubicBezTo>
                    <a:pt x="22" y="20"/>
                    <a:pt x="22" y="20"/>
                    <a:pt x="22" y="20"/>
                  </a:cubicBezTo>
                  <a:cubicBezTo>
                    <a:pt x="15" y="15"/>
                    <a:pt x="15" y="15"/>
                    <a:pt x="15" y="15"/>
                  </a:cubicBezTo>
                  <a:cubicBezTo>
                    <a:pt x="23" y="8"/>
                    <a:pt x="23" y="8"/>
                    <a:pt x="23" y="8"/>
                  </a:cubicBezTo>
                  <a:cubicBezTo>
                    <a:pt x="25" y="7"/>
                    <a:pt x="27" y="6"/>
                    <a:pt x="28" y="4"/>
                  </a:cubicBezTo>
                  <a:cubicBezTo>
                    <a:pt x="28" y="6"/>
                    <a:pt x="27" y="8"/>
                    <a:pt x="2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sz="1350" b="0" i="0" u="none" strike="noStrike" kern="1200" cap="none" spc="0" normalizeH="0" baseline="0" noProof="0">
                <a:ln>
                  <a:noFill/>
                </a:ln>
                <a:solidFill>
                  <a:srgbClr val="212834"/>
                </a:solidFill>
                <a:effectLst/>
                <a:uLnTx/>
                <a:uFillTx/>
                <a:latin typeface="Calibri Light"/>
                <a:ea typeface="微软雅黑 Light"/>
                <a:cs typeface="+mn-cs"/>
              </a:endParaRPr>
            </a:p>
          </p:txBody>
        </p:sp>
        <p:sp>
          <p:nvSpPr>
            <p:cNvPr id="285" name="ïṩlïďê">
              <a:extLst>
                <a:ext uri="{FF2B5EF4-FFF2-40B4-BE49-F238E27FC236}">
                  <a16:creationId xmlns:a16="http://schemas.microsoft.com/office/drawing/2014/main" id="{8265CF8C-E95C-483D-92F8-D862150EC3F0}"/>
                </a:ext>
              </a:extLst>
            </p:cNvPr>
            <p:cNvSpPr/>
            <p:nvPr/>
          </p:nvSpPr>
          <p:spPr bwMode="auto">
            <a:xfrm>
              <a:off x="3529882" y="1688803"/>
              <a:ext cx="80598" cy="87606"/>
            </a:xfrm>
            <a:custGeom>
              <a:avLst/>
              <a:gdLst>
                <a:gd name="T0" fmla="*/ 108 w 115"/>
                <a:gd name="T1" fmla="*/ 27 h 125"/>
                <a:gd name="T2" fmla="*/ 62 w 115"/>
                <a:gd name="T3" fmla="*/ 102 h 125"/>
                <a:gd name="T4" fmla="*/ 69 w 115"/>
                <a:gd name="T5" fmla="*/ 7 h 125"/>
                <a:gd name="T6" fmla="*/ 59 w 115"/>
                <a:gd name="T7" fmla="*/ 0 h 125"/>
                <a:gd name="T8" fmla="*/ 0 w 115"/>
                <a:gd name="T9" fmla="*/ 96 h 125"/>
                <a:gd name="T10" fmla="*/ 10 w 115"/>
                <a:gd name="T11" fmla="*/ 99 h 125"/>
                <a:gd name="T12" fmla="*/ 56 w 115"/>
                <a:gd name="T13" fmla="*/ 27 h 125"/>
                <a:gd name="T14" fmla="*/ 49 w 115"/>
                <a:gd name="T15" fmla="*/ 122 h 125"/>
                <a:gd name="T16" fmla="*/ 59 w 115"/>
                <a:gd name="T17" fmla="*/ 125 h 125"/>
                <a:gd name="T18" fmla="*/ 115 w 115"/>
                <a:gd name="T19" fmla="*/ 33 h 125"/>
                <a:gd name="T20" fmla="*/ 108 w 115"/>
                <a:gd name="T21" fmla="*/ 27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5" h="125">
                  <a:moveTo>
                    <a:pt x="108" y="27"/>
                  </a:moveTo>
                  <a:lnTo>
                    <a:pt x="62" y="102"/>
                  </a:lnTo>
                  <a:lnTo>
                    <a:pt x="69" y="7"/>
                  </a:lnTo>
                  <a:lnTo>
                    <a:pt x="59" y="0"/>
                  </a:lnTo>
                  <a:lnTo>
                    <a:pt x="0" y="96"/>
                  </a:lnTo>
                  <a:lnTo>
                    <a:pt x="10" y="99"/>
                  </a:lnTo>
                  <a:lnTo>
                    <a:pt x="56" y="27"/>
                  </a:lnTo>
                  <a:lnTo>
                    <a:pt x="49" y="122"/>
                  </a:lnTo>
                  <a:lnTo>
                    <a:pt x="59" y="125"/>
                  </a:lnTo>
                  <a:lnTo>
                    <a:pt x="115" y="33"/>
                  </a:lnTo>
                  <a:lnTo>
                    <a:pt x="108"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sz="1350" b="0" i="0" u="none" strike="noStrike" kern="1200" cap="none" spc="0" normalizeH="0" baseline="0" noProof="0">
                <a:ln>
                  <a:noFill/>
                </a:ln>
                <a:solidFill>
                  <a:srgbClr val="212834"/>
                </a:solidFill>
                <a:effectLst/>
                <a:uLnTx/>
                <a:uFillTx/>
                <a:latin typeface="Calibri Light"/>
                <a:ea typeface="微软雅黑 Light"/>
                <a:cs typeface="+mn-cs"/>
              </a:endParaRPr>
            </a:p>
          </p:txBody>
        </p:sp>
        <p:sp>
          <p:nvSpPr>
            <p:cNvPr id="286" name="íSliḋê">
              <a:extLst>
                <a:ext uri="{FF2B5EF4-FFF2-40B4-BE49-F238E27FC236}">
                  <a16:creationId xmlns:a16="http://schemas.microsoft.com/office/drawing/2014/main" id="{A75CA723-E7C4-46E8-B750-13300D48208D}"/>
                </a:ext>
              </a:extLst>
            </p:cNvPr>
            <p:cNvSpPr/>
            <p:nvPr/>
          </p:nvSpPr>
          <p:spPr bwMode="auto">
            <a:xfrm>
              <a:off x="3594360" y="1714735"/>
              <a:ext cx="56769" cy="77794"/>
            </a:xfrm>
            <a:custGeom>
              <a:avLst/>
              <a:gdLst>
                <a:gd name="T0" fmla="*/ 19 w 25"/>
                <a:gd name="T1" fmla="*/ 1 h 34"/>
                <a:gd name="T2" fmla="*/ 13 w 25"/>
                <a:gd name="T3" fmla="*/ 1 h 34"/>
                <a:gd name="T4" fmla="*/ 8 w 25"/>
                <a:gd name="T5" fmla="*/ 5 h 34"/>
                <a:gd name="T6" fmla="*/ 3 w 25"/>
                <a:gd name="T7" fmla="*/ 13 h 34"/>
                <a:gd name="T8" fmla="*/ 1 w 25"/>
                <a:gd name="T9" fmla="*/ 22 h 34"/>
                <a:gd name="T10" fmla="*/ 2 w 25"/>
                <a:gd name="T11" fmla="*/ 29 h 34"/>
                <a:gd name="T12" fmla="*/ 6 w 25"/>
                <a:gd name="T13" fmla="*/ 33 h 34"/>
                <a:gd name="T14" fmla="*/ 11 w 25"/>
                <a:gd name="T15" fmla="*/ 33 h 34"/>
                <a:gd name="T16" fmla="*/ 17 w 25"/>
                <a:gd name="T17" fmla="*/ 31 h 34"/>
                <a:gd name="T18" fmla="*/ 21 w 25"/>
                <a:gd name="T19" fmla="*/ 20 h 34"/>
                <a:gd name="T20" fmla="*/ 13 w 25"/>
                <a:gd name="T21" fmla="*/ 17 h 34"/>
                <a:gd name="T22" fmla="*/ 11 w 25"/>
                <a:gd name="T23" fmla="*/ 20 h 34"/>
                <a:gd name="T24" fmla="*/ 17 w 25"/>
                <a:gd name="T25" fmla="*/ 22 h 34"/>
                <a:gd name="T26" fmla="*/ 15 w 25"/>
                <a:gd name="T27" fmla="*/ 28 h 34"/>
                <a:gd name="T28" fmla="*/ 12 w 25"/>
                <a:gd name="T29" fmla="*/ 29 h 34"/>
                <a:gd name="T30" fmla="*/ 8 w 25"/>
                <a:gd name="T31" fmla="*/ 29 h 34"/>
                <a:gd name="T32" fmla="*/ 5 w 25"/>
                <a:gd name="T33" fmla="*/ 26 h 34"/>
                <a:gd name="T34" fmla="*/ 4 w 25"/>
                <a:gd name="T35" fmla="*/ 21 h 34"/>
                <a:gd name="T36" fmla="*/ 6 w 25"/>
                <a:gd name="T37" fmla="*/ 14 h 34"/>
                <a:gd name="T38" fmla="*/ 9 w 25"/>
                <a:gd name="T39" fmla="*/ 8 h 34"/>
                <a:gd name="T40" fmla="*/ 11 w 25"/>
                <a:gd name="T41" fmla="*/ 5 h 34"/>
                <a:gd name="T42" fmla="*/ 15 w 25"/>
                <a:gd name="T43" fmla="*/ 4 h 34"/>
                <a:gd name="T44" fmla="*/ 18 w 25"/>
                <a:gd name="T45" fmla="*/ 4 h 34"/>
                <a:gd name="T46" fmla="*/ 20 w 25"/>
                <a:gd name="T47" fmla="*/ 6 h 34"/>
                <a:gd name="T48" fmla="*/ 21 w 25"/>
                <a:gd name="T49" fmla="*/ 9 h 34"/>
                <a:gd name="T50" fmla="*/ 21 w 25"/>
                <a:gd name="T51" fmla="*/ 13 h 34"/>
                <a:gd name="T52" fmla="*/ 24 w 25"/>
                <a:gd name="T53" fmla="*/ 13 h 34"/>
                <a:gd name="T54" fmla="*/ 24 w 25"/>
                <a:gd name="T55" fmla="*/ 7 h 34"/>
                <a:gd name="T56" fmla="*/ 23 w 25"/>
                <a:gd name="T57" fmla="*/ 3 h 34"/>
                <a:gd name="T58" fmla="*/ 19 w 25"/>
                <a:gd name="T59" fmla="*/ 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5" h="34">
                  <a:moveTo>
                    <a:pt x="19" y="1"/>
                  </a:moveTo>
                  <a:cubicBezTo>
                    <a:pt x="18" y="0"/>
                    <a:pt x="15" y="0"/>
                    <a:pt x="13" y="1"/>
                  </a:cubicBezTo>
                  <a:cubicBezTo>
                    <a:pt x="11" y="1"/>
                    <a:pt x="9" y="3"/>
                    <a:pt x="8" y="5"/>
                  </a:cubicBezTo>
                  <a:cubicBezTo>
                    <a:pt x="6" y="7"/>
                    <a:pt x="4" y="10"/>
                    <a:pt x="3" y="13"/>
                  </a:cubicBezTo>
                  <a:cubicBezTo>
                    <a:pt x="2" y="16"/>
                    <a:pt x="1" y="19"/>
                    <a:pt x="1" y="22"/>
                  </a:cubicBezTo>
                  <a:cubicBezTo>
                    <a:pt x="0" y="25"/>
                    <a:pt x="1" y="27"/>
                    <a:pt x="2" y="29"/>
                  </a:cubicBezTo>
                  <a:cubicBezTo>
                    <a:pt x="3" y="31"/>
                    <a:pt x="4" y="32"/>
                    <a:pt x="6" y="33"/>
                  </a:cubicBezTo>
                  <a:cubicBezTo>
                    <a:pt x="8" y="34"/>
                    <a:pt x="9" y="34"/>
                    <a:pt x="11" y="33"/>
                  </a:cubicBezTo>
                  <a:cubicBezTo>
                    <a:pt x="13" y="33"/>
                    <a:pt x="15" y="32"/>
                    <a:pt x="17" y="31"/>
                  </a:cubicBezTo>
                  <a:cubicBezTo>
                    <a:pt x="21" y="20"/>
                    <a:pt x="21" y="20"/>
                    <a:pt x="21" y="20"/>
                  </a:cubicBezTo>
                  <a:cubicBezTo>
                    <a:pt x="13" y="17"/>
                    <a:pt x="13" y="17"/>
                    <a:pt x="13" y="17"/>
                  </a:cubicBezTo>
                  <a:cubicBezTo>
                    <a:pt x="11" y="20"/>
                    <a:pt x="11" y="20"/>
                    <a:pt x="11" y="20"/>
                  </a:cubicBezTo>
                  <a:cubicBezTo>
                    <a:pt x="17" y="22"/>
                    <a:pt x="17" y="22"/>
                    <a:pt x="17" y="22"/>
                  </a:cubicBezTo>
                  <a:cubicBezTo>
                    <a:pt x="15" y="28"/>
                    <a:pt x="15" y="28"/>
                    <a:pt x="15" y="28"/>
                  </a:cubicBezTo>
                  <a:cubicBezTo>
                    <a:pt x="14" y="29"/>
                    <a:pt x="13" y="29"/>
                    <a:pt x="12" y="29"/>
                  </a:cubicBezTo>
                  <a:cubicBezTo>
                    <a:pt x="10" y="30"/>
                    <a:pt x="9" y="30"/>
                    <a:pt x="8" y="29"/>
                  </a:cubicBezTo>
                  <a:cubicBezTo>
                    <a:pt x="6" y="29"/>
                    <a:pt x="5" y="28"/>
                    <a:pt x="5" y="26"/>
                  </a:cubicBezTo>
                  <a:cubicBezTo>
                    <a:pt x="4" y="25"/>
                    <a:pt x="3" y="23"/>
                    <a:pt x="4" y="21"/>
                  </a:cubicBezTo>
                  <a:cubicBezTo>
                    <a:pt x="4" y="19"/>
                    <a:pt x="4" y="17"/>
                    <a:pt x="6" y="14"/>
                  </a:cubicBezTo>
                  <a:cubicBezTo>
                    <a:pt x="7" y="12"/>
                    <a:pt x="8" y="10"/>
                    <a:pt x="9" y="8"/>
                  </a:cubicBezTo>
                  <a:cubicBezTo>
                    <a:pt x="10" y="7"/>
                    <a:pt x="11" y="6"/>
                    <a:pt x="11" y="5"/>
                  </a:cubicBezTo>
                  <a:cubicBezTo>
                    <a:pt x="12" y="5"/>
                    <a:pt x="13" y="4"/>
                    <a:pt x="15" y="4"/>
                  </a:cubicBezTo>
                  <a:cubicBezTo>
                    <a:pt x="16" y="4"/>
                    <a:pt x="17" y="4"/>
                    <a:pt x="18" y="4"/>
                  </a:cubicBezTo>
                  <a:cubicBezTo>
                    <a:pt x="19" y="5"/>
                    <a:pt x="20" y="5"/>
                    <a:pt x="20" y="6"/>
                  </a:cubicBezTo>
                  <a:cubicBezTo>
                    <a:pt x="21" y="7"/>
                    <a:pt x="21" y="8"/>
                    <a:pt x="21" y="9"/>
                  </a:cubicBezTo>
                  <a:cubicBezTo>
                    <a:pt x="22" y="10"/>
                    <a:pt x="21" y="11"/>
                    <a:pt x="21" y="13"/>
                  </a:cubicBezTo>
                  <a:cubicBezTo>
                    <a:pt x="24" y="13"/>
                    <a:pt x="24" y="13"/>
                    <a:pt x="24" y="13"/>
                  </a:cubicBezTo>
                  <a:cubicBezTo>
                    <a:pt x="24" y="11"/>
                    <a:pt x="25" y="9"/>
                    <a:pt x="24" y="7"/>
                  </a:cubicBezTo>
                  <a:cubicBezTo>
                    <a:pt x="24" y="6"/>
                    <a:pt x="24" y="4"/>
                    <a:pt x="23" y="3"/>
                  </a:cubicBezTo>
                  <a:cubicBezTo>
                    <a:pt x="22" y="2"/>
                    <a:pt x="21" y="1"/>
                    <a:pt x="19"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sz="1350" b="0" i="0" u="none" strike="noStrike" kern="1200" cap="none" spc="0" normalizeH="0" baseline="0" noProof="0">
                <a:ln>
                  <a:noFill/>
                </a:ln>
                <a:solidFill>
                  <a:srgbClr val="212834"/>
                </a:solidFill>
                <a:effectLst/>
                <a:uLnTx/>
                <a:uFillTx/>
                <a:latin typeface="Calibri Light"/>
                <a:ea typeface="微软雅黑 Light"/>
                <a:cs typeface="+mn-cs"/>
              </a:endParaRPr>
            </a:p>
          </p:txBody>
        </p:sp>
        <p:sp>
          <p:nvSpPr>
            <p:cNvPr id="287" name="ísļîdè">
              <a:extLst>
                <a:ext uri="{FF2B5EF4-FFF2-40B4-BE49-F238E27FC236}">
                  <a16:creationId xmlns:a16="http://schemas.microsoft.com/office/drawing/2014/main" id="{64D0D206-53E3-455D-A472-959181932798}"/>
                </a:ext>
              </a:extLst>
            </p:cNvPr>
            <p:cNvSpPr/>
            <p:nvPr/>
          </p:nvSpPr>
          <p:spPr bwMode="auto">
            <a:xfrm>
              <a:off x="3681266" y="1716837"/>
              <a:ext cx="45555" cy="78495"/>
            </a:xfrm>
            <a:custGeom>
              <a:avLst/>
              <a:gdLst>
                <a:gd name="T0" fmla="*/ 17 w 20"/>
                <a:gd name="T1" fmla="*/ 19 h 34"/>
                <a:gd name="T2" fmla="*/ 15 w 20"/>
                <a:gd name="T3" fmla="*/ 27 h 34"/>
                <a:gd name="T4" fmla="*/ 10 w 20"/>
                <a:gd name="T5" fmla="*/ 30 h 34"/>
                <a:gd name="T6" fmla="*/ 7 w 20"/>
                <a:gd name="T7" fmla="*/ 29 h 34"/>
                <a:gd name="T8" fmla="*/ 4 w 20"/>
                <a:gd name="T9" fmla="*/ 25 h 34"/>
                <a:gd name="T10" fmla="*/ 4 w 20"/>
                <a:gd name="T11" fmla="*/ 19 h 34"/>
                <a:gd name="T12" fmla="*/ 4 w 20"/>
                <a:gd name="T13" fmla="*/ 0 h 34"/>
                <a:gd name="T14" fmla="*/ 0 w 20"/>
                <a:gd name="T15" fmla="*/ 0 h 34"/>
                <a:gd name="T16" fmla="*/ 0 w 20"/>
                <a:gd name="T17" fmla="*/ 19 h 34"/>
                <a:gd name="T18" fmla="*/ 1 w 20"/>
                <a:gd name="T19" fmla="*/ 27 h 34"/>
                <a:gd name="T20" fmla="*/ 5 w 20"/>
                <a:gd name="T21" fmla="*/ 32 h 34"/>
                <a:gd name="T22" fmla="*/ 10 w 20"/>
                <a:gd name="T23" fmla="*/ 34 h 34"/>
                <a:gd name="T24" fmla="*/ 16 w 20"/>
                <a:gd name="T25" fmla="*/ 32 h 34"/>
                <a:gd name="T26" fmla="*/ 19 w 20"/>
                <a:gd name="T27" fmla="*/ 27 h 34"/>
                <a:gd name="T28" fmla="*/ 20 w 20"/>
                <a:gd name="T29" fmla="*/ 19 h 34"/>
                <a:gd name="T30" fmla="*/ 20 w 20"/>
                <a:gd name="T31" fmla="*/ 0 h 34"/>
                <a:gd name="T32" fmla="*/ 17 w 20"/>
                <a:gd name="T33" fmla="*/ 0 h 34"/>
                <a:gd name="T34" fmla="*/ 17 w 20"/>
                <a:gd name="T35" fmla="*/ 19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 h="34">
                  <a:moveTo>
                    <a:pt x="17" y="19"/>
                  </a:moveTo>
                  <a:cubicBezTo>
                    <a:pt x="17" y="23"/>
                    <a:pt x="16" y="26"/>
                    <a:pt x="15" y="27"/>
                  </a:cubicBezTo>
                  <a:cubicBezTo>
                    <a:pt x="14" y="29"/>
                    <a:pt x="13" y="30"/>
                    <a:pt x="10" y="30"/>
                  </a:cubicBezTo>
                  <a:cubicBezTo>
                    <a:pt x="9" y="30"/>
                    <a:pt x="8" y="29"/>
                    <a:pt x="7" y="29"/>
                  </a:cubicBezTo>
                  <a:cubicBezTo>
                    <a:pt x="6" y="28"/>
                    <a:pt x="5" y="27"/>
                    <a:pt x="4" y="25"/>
                  </a:cubicBezTo>
                  <a:cubicBezTo>
                    <a:pt x="4" y="24"/>
                    <a:pt x="4" y="22"/>
                    <a:pt x="4" y="19"/>
                  </a:cubicBezTo>
                  <a:cubicBezTo>
                    <a:pt x="4" y="0"/>
                    <a:pt x="4" y="0"/>
                    <a:pt x="4" y="0"/>
                  </a:cubicBezTo>
                  <a:cubicBezTo>
                    <a:pt x="0" y="0"/>
                    <a:pt x="0" y="0"/>
                    <a:pt x="0" y="0"/>
                  </a:cubicBezTo>
                  <a:cubicBezTo>
                    <a:pt x="0" y="19"/>
                    <a:pt x="0" y="19"/>
                    <a:pt x="0" y="19"/>
                  </a:cubicBezTo>
                  <a:cubicBezTo>
                    <a:pt x="0" y="23"/>
                    <a:pt x="1" y="25"/>
                    <a:pt x="1" y="27"/>
                  </a:cubicBezTo>
                  <a:cubicBezTo>
                    <a:pt x="2" y="29"/>
                    <a:pt x="3" y="31"/>
                    <a:pt x="5" y="32"/>
                  </a:cubicBezTo>
                  <a:cubicBezTo>
                    <a:pt x="6" y="33"/>
                    <a:pt x="8" y="34"/>
                    <a:pt x="10" y="34"/>
                  </a:cubicBezTo>
                  <a:cubicBezTo>
                    <a:pt x="13" y="34"/>
                    <a:pt x="15" y="33"/>
                    <a:pt x="16" y="32"/>
                  </a:cubicBezTo>
                  <a:cubicBezTo>
                    <a:pt x="18" y="31"/>
                    <a:pt x="19" y="29"/>
                    <a:pt x="19" y="27"/>
                  </a:cubicBezTo>
                  <a:cubicBezTo>
                    <a:pt x="20" y="25"/>
                    <a:pt x="20" y="22"/>
                    <a:pt x="20" y="19"/>
                  </a:cubicBezTo>
                  <a:cubicBezTo>
                    <a:pt x="20" y="0"/>
                    <a:pt x="20" y="0"/>
                    <a:pt x="20" y="0"/>
                  </a:cubicBezTo>
                  <a:cubicBezTo>
                    <a:pt x="17" y="0"/>
                    <a:pt x="17" y="0"/>
                    <a:pt x="17" y="0"/>
                  </a:cubicBezTo>
                  <a:lnTo>
                    <a:pt x="1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sz="1350" b="0" i="0" u="none" strike="noStrike" kern="1200" cap="none" spc="0" normalizeH="0" baseline="0" noProof="0">
                <a:ln>
                  <a:noFill/>
                </a:ln>
                <a:solidFill>
                  <a:srgbClr val="212834"/>
                </a:solidFill>
                <a:effectLst/>
                <a:uLnTx/>
                <a:uFillTx/>
                <a:latin typeface="Calibri Light"/>
                <a:ea typeface="微软雅黑 Light"/>
                <a:cs typeface="+mn-cs"/>
              </a:endParaRPr>
            </a:p>
          </p:txBody>
        </p:sp>
        <p:sp>
          <p:nvSpPr>
            <p:cNvPr id="288" name="îSlíḋé">
              <a:extLst>
                <a:ext uri="{FF2B5EF4-FFF2-40B4-BE49-F238E27FC236}">
                  <a16:creationId xmlns:a16="http://schemas.microsoft.com/office/drawing/2014/main" id="{C7A17BAC-77F4-45D2-BB08-88603BC65283}"/>
                </a:ext>
              </a:extLst>
            </p:cNvPr>
            <p:cNvSpPr/>
            <p:nvPr/>
          </p:nvSpPr>
          <p:spPr bwMode="auto">
            <a:xfrm>
              <a:off x="3733829" y="1709829"/>
              <a:ext cx="55367" cy="80598"/>
            </a:xfrm>
            <a:custGeom>
              <a:avLst/>
              <a:gdLst>
                <a:gd name="T0" fmla="*/ 53 w 79"/>
                <a:gd name="T1" fmla="*/ 0 h 115"/>
                <a:gd name="T2" fmla="*/ 62 w 79"/>
                <a:gd name="T3" fmla="*/ 86 h 115"/>
                <a:gd name="T4" fmla="*/ 10 w 79"/>
                <a:gd name="T5" fmla="*/ 3 h 115"/>
                <a:gd name="T6" fmla="*/ 0 w 79"/>
                <a:gd name="T7" fmla="*/ 7 h 115"/>
                <a:gd name="T8" fmla="*/ 13 w 79"/>
                <a:gd name="T9" fmla="*/ 115 h 115"/>
                <a:gd name="T10" fmla="*/ 23 w 79"/>
                <a:gd name="T11" fmla="*/ 115 h 115"/>
                <a:gd name="T12" fmla="*/ 13 w 79"/>
                <a:gd name="T13" fmla="*/ 30 h 115"/>
                <a:gd name="T14" fmla="*/ 66 w 79"/>
                <a:gd name="T15" fmla="*/ 109 h 115"/>
                <a:gd name="T16" fmla="*/ 79 w 79"/>
                <a:gd name="T17" fmla="*/ 109 h 115"/>
                <a:gd name="T18" fmla="*/ 62 w 79"/>
                <a:gd name="T19" fmla="*/ 0 h 115"/>
                <a:gd name="T20" fmla="*/ 53 w 79"/>
                <a:gd name="T21"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 h="115">
                  <a:moveTo>
                    <a:pt x="53" y="0"/>
                  </a:moveTo>
                  <a:lnTo>
                    <a:pt x="62" y="86"/>
                  </a:lnTo>
                  <a:lnTo>
                    <a:pt x="10" y="3"/>
                  </a:lnTo>
                  <a:lnTo>
                    <a:pt x="0" y="7"/>
                  </a:lnTo>
                  <a:lnTo>
                    <a:pt x="13" y="115"/>
                  </a:lnTo>
                  <a:lnTo>
                    <a:pt x="23" y="115"/>
                  </a:lnTo>
                  <a:lnTo>
                    <a:pt x="13" y="30"/>
                  </a:lnTo>
                  <a:lnTo>
                    <a:pt x="66" y="109"/>
                  </a:lnTo>
                  <a:lnTo>
                    <a:pt x="79" y="109"/>
                  </a:lnTo>
                  <a:lnTo>
                    <a:pt x="62" y="0"/>
                  </a:lnTo>
                  <a:lnTo>
                    <a:pt x="5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sz="1350" b="0" i="0" u="none" strike="noStrike" kern="1200" cap="none" spc="0" normalizeH="0" baseline="0" noProof="0">
                <a:ln>
                  <a:noFill/>
                </a:ln>
                <a:solidFill>
                  <a:srgbClr val="212834"/>
                </a:solidFill>
                <a:effectLst/>
                <a:uLnTx/>
                <a:uFillTx/>
                <a:latin typeface="Calibri Light"/>
                <a:ea typeface="微软雅黑 Light"/>
                <a:cs typeface="+mn-cs"/>
              </a:endParaRPr>
            </a:p>
          </p:txBody>
        </p:sp>
        <p:sp>
          <p:nvSpPr>
            <p:cNvPr id="289" name="íŝ1ïḓê">
              <a:extLst>
                <a:ext uri="{FF2B5EF4-FFF2-40B4-BE49-F238E27FC236}">
                  <a16:creationId xmlns:a16="http://schemas.microsoft.com/office/drawing/2014/main" id="{750395B6-DCDC-42E7-AC59-4D24666A5BA4}"/>
                </a:ext>
              </a:extLst>
            </p:cNvPr>
            <p:cNvSpPr/>
            <p:nvPr/>
          </p:nvSpPr>
          <p:spPr bwMode="auto">
            <a:xfrm>
              <a:off x="3782188" y="1695812"/>
              <a:ext cx="32239" cy="76393"/>
            </a:xfrm>
            <a:custGeom>
              <a:avLst/>
              <a:gdLst>
                <a:gd name="T0" fmla="*/ 0 w 46"/>
                <a:gd name="T1" fmla="*/ 4 h 109"/>
                <a:gd name="T2" fmla="*/ 36 w 46"/>
                <a:gd name="T3" fmla="*/ 109 h 109"/>
                <a:gd name="T4" fmla="*/ 46 w 46"/>
                <a:gd name="T5" fmla="*/ 106 h 109"/>
                <a:gd name="T6" fmla="*/ 10 w 46"/>
                <a:gd name="T7" fmla="*/ 0 h 109"/>
                <a:gd name="T8" fmla="*/ 0 w 46"/>
                <a:gd name="T9" fmla="*/ 4 h 109"/>
              </a:gdLst>
              <a:ahLst/>
              <a:cxnLst>
                <a:cxn ang="0">
                  <a:pos x="T0" y="T1"/>
                </a:cxn>
                <a:cxn ang="0">
                  <a:pos x="T2" y="T3"/>
                </a:cxn>
                <a:cxn ang="0">
                  <a:pos x="T4" y="T5"/>
                </a:cxn>
                <a:cxn ang="0">
                  <a:pos x="T6" y="T7"/>
                </a:cxn>
                <a:cxn ang="0">
                  <a:pos x="T8" y="T9"/>
                </a:cxn>
              </a:cxnLst>
              <a:rect l="0" t="0" r="r" b="b"/>
              <a:pathLst>
                <a:path w="46" h="109">
                  <a:moveTo>
                    <a:pt x="0" y="4"/>
                  </a:moveTo>
                  <a:lnTo>
                    <a:pt x="36" y="109"/>
                  </a:lnTo>
                  <a:lnTo>
                    <a:pt x="46" y="106"/>
                  </a:lnTo>
                  <a:lnTo>
                    <a:pt x="10" y="0"/>
                  </a:lnTo>
                  <a:lnTo>
                    <a:pt x="0"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sz="1350" b="0" i="0" u="none" strike="noStrike" kern="1200" cap="none" spc="0" normalizeH="0" baseline="0" noProof="0">
                <a:ln>
                  <a:noFill/>
                </a:ln>
                <a:solidFill>
                  <a:srgbClr val="212834"/>
                </a:solidFill>
                <a:effectLst/>
                <a:uLnTx/>
                <a:uFillTx/>
                <a:latin typeface="Calibri Light"/>
                <a:ea typeface="微软雅黑 Light"/>
                <a:cs typeface="+mn-cs"/>
              </a:endParaRPr>
            </a:p>
          </p:txBody>
        </p:sp>
        <p:sp>
          <p:nvSpPr>
            <p:cNvPr id="290" name="ï$ľíḑè">
              <a:extLst>
                <a:ext uri="{FF2B5EF4-FFF2-40B4-BE49-F238E27FC236}">
                  <a16:creationId xmlns:a16="http://schemas.microsoft.com/office/drawing/2014/main" id="{58AFBF27-B8EE-47A3-B972-70390167E4A3}"/>
                </a:ext>
              </a:extLst>
            </p:cNvPr>
            <p:cNvSpPr/>
            <p:nvPr/>
          </p:nvSpPr>
          <p:spPr bwMode="auto">
            <a:xfrm>
              <a:off x="3793401" y="1679692"/>
              <a:ext cx="55367" cy="83401"/>
            </a:xfrm>
            <a:custGeom>
              <a:avLst/>
              <a:gdLst>
                <a:gd name="T0" fmla="*/ 17 w 24"/>
                <a:gd name="T1" fmla="*/ 1 h 36"/>
                <a:gd name="T2" fmla="*/ 20 w 24"/>
                <a:gd name="T3" fmla="*/ 26 h 36"/>
                <a:gd name="T4" fmla="*/ 21 w 24"/>
                <a:gd name="T5" fmla="*/ 32 h 36"/>
                <a:gd name="T6" fmla="*/ 18 w 24"/>
                <a:gd name="T7" fmla="*/ 27 h 36"/>
                <a:gd name="T8" fmla="*/ 3 w 24"/>
                <a:gd name="T9" fmla="*/ 7 h 36"/>
                <a:gd name="T10" fmla="*/ 0 w 24"/>
                <a:gd name="T11" fmla="*/ 8 h 36"/>
                <a:gd name="T12" fmla="*/ 21 w 24"/>
                <a:gd name="T13" fmla="*/ 36 h 36"/>
                <a:gd name="T14" fmla="*/ 24 w 24"/>
                <a:gd name="T15" fmla="*/ 35 h 36"/>
                <a:gd name="T16" fmla="*/ 19 w 24"/>
                <a:gd name="T17" fmla="*/ 0 h 36"/>
                <a:gd name="T18" fmla="*/ 17 w 24"/>
                <a:gd name="T19" fmla="*/ 1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36">
                  <a:moveTo>
                    <a:pt x="17" y="1"/>
                  </a:moveTo>
                  <a:cubicBezTo>
                    <a:pt x="20" y="26"/>
                    <a:pt x="20" y="26"/>
                    <a:pt x="20" y="26"/>
                  </a:cubicBezTo>
                  <a:cubicBezTo>
                    <a:pt x="20" y="28"/>
                    <a:pt x="21" y="30"/>
                    <a:pt x="21" y="32"/>
                  </a:cubicBezTo>
                  <a:cubicBezTo>
                    <a:pt x="20" y="30"/>
                    <a:pt x="19" y="29"/>
                    <a:pt x="18" y="27"/>
                  </a:cubicBezTo>
                  <a:cubicBezTo>
                    <a:pt x="3" y="7"/>
                    <a:pt x="3" y="7"/>
                    <a:pt x="3" y="7"/>
                  </a:cubicBezTo>
                  <a:cubicBezTo>
                    <a:pt x="0" y="8"/>
                    <a:pt x="0" y="8"/>
                    <a:pt x="0" y="8"/>
                  </a:cubicBezTo>
                  <a:cubicBezTo>
                    <a:pt x="21" y="36"/>
                    <a:pt x="21" y="36"/>
                    <a:pt x="21" y="36"/>
                  </a:cubicBezTo>
                  <a:cubicBezTo>
                    <a:pt x="24" y="35"/>
                    <a:pt x="24" y="35"/>
                    <a:pt x="24" y="35"/>
                  </a:cubicBezTo>
                  <a:cubicBezTo>
                    <a:pt x="19" y="0"/>
                    <a:pt x="19" y="0"/>
                    <a:pt x="19" y="0"/>
                  </a:cubicBezTo>
                  <a:lnTo>
                    <a:pt x="1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sz="1350" b="0" i="0" u="none" strike="noStrike" kern="1200" cap="none" spc="0" normalizeH="0" baseline="0" noProof="0">
                <a:ln>
                  <a:noFill/>
                </a:ln>
                <a:solidFill>
                  <a:srgbClr val="212834"/>
                </a:solidFill>
                <a:effectLst/>
                <a:uLnTx/>
                <a:uFillTx/>
                <a:latin typeface="Calibri Light"/>
                <a:ea typeface="微软雅黑 Light"/>
                <a:cs typeface="+mn-cs"/>
              </a:endParaRPr>
            </a:p>
          </p:txBody>
        </p:sp>
        <p:sp>
          <p:nvSpPr>
            <p:cNvPr id="291" name="ïṧ1íḓè">
              <a:extLst>
                <a:ext uri="{FF2B5EF4-FFF2-40B4-BE49-F238E27FC236}">
                  <a16:creationId xmlns:a16="http://schemas.microsoft.com/office/drawing/2014/main" id="{4B782E1E-5ACD-47A8-9659-4A6DBA5F423E}"/>
                </a:ext>
              </a:extLst>
            </p:cNvPr>
            <p:cNvSpPr/>
            <p:nvPr/>
          </p:nvSpPr>
          <p:spPr bwMode="auto">
            <a:xfrm>
              <a:off x="3843863" y="1661470"/>
              <a:ext cx="68683" cy="78495"/>
            </a:xfrm>
            <a:custGeom>
              <a:avLst/>
              <a:gdLst>
                <a:gd name="T0" fmla="*/ 62 w 98"/>
                <a:gd name="T1" fmla="*/ 99 h 112"/>
                <a:gd name="T2" fmla="*/ 40 w 98"/>
                <a:gd name="T3" fmla="*/ 66 h 112"/>
                <a:gd name="T4" fmla="*/ 66 w 98"/>
                <a:gd name="T5" fmla="*/ 49 h 112"/>
                <a:gd name="T6" fmla="*/ 59 w 98"/>
                <a:gd name="T7" fmla="*/ 39 h 112"/>
                <a:gd name="T8" fmla="*/ 33 w 98"/>
                <a:gd name="T9" fmla="*/ 56 h 112"/>
                <a:gd name="T10" fmla="*/ 13 w 98"/>
                <a:gd name="T11" fmla="*/ 26 h 112"/>
                <a:gd name="T12" fmla="*/ 40 w 98"/>
                <a:gd name="T13" fmla="*/ 10 h 112"/>
                <a:gd name="T14" fmla="*/ 33 w 98"/>
                <a:gd name="T15" fmla="*/ 0 h 112"/>
                <a:gd name="T16" fmla="*/ 0 w 98"/>
                <a:gd name="T17" fmla="*/ 20 h 112"/>
                <a:gd name="T18" fmla="*/ 62 w 98"/>
                <a:gd name="T19" fmla="*/ 112 h 112"/>
                <a:gd name="T20" fmla="*/ 98 w 98"/>
                <a:gd name="T21" fmla="*/ 92 h 112"/>
                <a:gd name="T22" fmla="*/ 89 w 98"/>
                <a:gd name="T23" fmla="*/ 79 h 112"/>
                <a:gd name="T24" fmla="*/ 62 w 98"/>
                <a:gd name="T25" fmla="*/ 99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8" h="112">
                  <a:moveTo>
                    <a:pt x="62" y="99"/>
                  </a:moveTo>
                  <a:lnTo>
                    <a:pt x="40" y="66"/>
                  </a:lnTo>
                  <a:lnTo>
                    <a:pt x="66" y="49"/>
                  </a:lnTo>
                  <a:lnTo>
                    <a:pt x="59" y="39"/>
                  </a:lnTo>
                  <a:lnTo>
                    <a:pt x="33" y="56"/>
                  </a:lnTo>
                  <a:lnTo>
                    <a:pt x="13" y="26"/>
                  </a:lnTo>
                  <a:lnTo>
                    <a:pt x="40" y="10"/>
                  </a:lnTo>
                  <a:lnTo>
                    <a:pt x="33" y="0"/>
                  </a:lnTo>
                  <a:lnTo>
                    <a:pt x="0" y="20"/>
                  </a:lnTo>
                  <a:lnTo>
                    <a:pt x="62" y="112"/>
                  </a:lnTo>
                  <a:lnTo>
                    <a:pt x="98" y="92"/>
                  </a:lnTo>
                  <a:lnTo>
                    <a:pt x="89" y="79"/>
                  </a:lnTo>
                  <a:lnTo>
                    <a:pt x="62" y="9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sz="1350" b="0" i="0" u="none" strike="noStrike" kern="1200" cap="none" spc="0" normalizeH="0" baseline="0" noProof="0">
                <a:ln>
                  <a:noFill/>
                </a:ln>
                <a:solidFill>
                  <a:srgbClr val="212834"/>
                </a:solidFill>
                <a:effectLst/>
                <a:uLnTx/>
                <a:uFillTx/>
                <a:latin typeface="Calibri Light"/>
                <a:ea typeface="微软雅黑 Light"/>
                <a:cs typeface="+mn-cs"/>
              </a:endParaRPr>
            </a:p>
          </p:txBody>
        </p:sp>
        <p:sp>
          <p:nvSpPr>
            <p:cNvPr id="292" name="işļïḑê">
              <a:extLst>
                <a:ext uri="{FF2B5EF4-FFF2-40B4-BE49-F238E27FC236}">
                  <a16:creationId xmlns:a16="http://schemas.microsoft.com/office/drawing/2014/main" id="{3239B61C-0776-49E3-A798-22C07F513D45}"/>
                </a:ext>
              </a:extLst>
            </p:cNvPr>
            <p:cNvSpPr/>
            <p:nvPr/>
          </p:nvSpPr>
          <p:spPr bwMode="auto">
            <a:xfrm>
              <a:off x="3876102" y="1636239"/>
              <a:ext cx="82700" cy="78495"/>
            </a:xfrm>
            <a:custGeom>
              <a:avLst/>
              <a:gdLst>
                <a:gd name="T0" fmla="*/ 22 w 36"/>
                <a:gd name="T1" fmla="*/ 16 h 34"/>
                <a:gd name="T2" fmla="*/ 20 w 36"/>
                <a:gd name="T3" fmla="*/ 16 h 34"/>
                <a:gd name="T4" fmla="*/ 22 w 36"/>
                <a:gd name="T5" fmla="*/ 11 h 34"/>
                <a:gd name="T6" fmla="*/ 19 w 36"/>
                <a:gd name="T7" fmla="*/ 5 h 34"/>
                <a:gd name="T8" fmla="*/ 15 w 36"/>
                <a:gd name="T9" fmla="*/ 2 h 34"/>
                <a:gd name="T10" fmla="*/ 12 w 36"/>
                <a:gd name="T11" fmla="*/ 0 h 34"/>
                <a:gd name="T12" fmla="*/ 8 w 36"/>
                <a:gd name="T13" fmla="*/ 2 h 34"/>
                <a:gd name="T14" fmla="*/ 0 w 36"/>
                <a:gd name="T15" fmla="*/ 7 h 34"/>
                <a:gd name="T16" fmla="*/ 21 w 36"/>
                <a:gd name="T17" fmla="*/ 34 h 34"/>
                <a:gd name="T18" fmla="*/ 23 w 36"/>
                <a:gd name="T19" fmla="*/ 33 h 34"/>
                <a:gd name="T20" fmla="*/ 14 w 36"/>
                <a:gd name="T21" fmla="*/ 21 h 34"/>
                <a:gd name="T22" fmla="*/ 16 w 36"/>
                <a:gd name="T23" fmla="*/ 19 h 34"/>
                <a:gd name="T24" fmla="*/ 18 w 36"/>
                <a:gd name="T25" fmla="*/ 18 h 34"/>
                <a:gd name="T26" fmla="*/ 19 w 36"/>
                <a:gd name="T27" fmla="*/ 18 h 34"/>
                <a:gd name="T28" fmla="*/ 22 w 36"/>
                <a:gd name="T29" fmla="*/ 19 h 34"/>
                <a:gd name="T30" fmla="*/ 26 w 36"/>
                <a:gd name="T31" fmla="*/ 22 h 34"/>
                <a:gd name="T32" fmla="*/ 33 w 36"/>
                <a:gd name="T33" fmla="*/ 26 h 34"/>
                <a:gd name="T34" fmla="*/ 36 w 36"/>
                <a:gd name="T35" fmla="*/ 24 h 34"/>
                <a:gd name="T36" fmla="*/ 27 w 36"/>
                <a:gd name="T37" fmla="*/ 19 h 34"/>
                <a:gd name="T38" fmla="*/ 22 w 36"/>
                <a:gd name="T39" fmla="*/ 16 h 34"/>
                <a:gd name="T40" fmla="*/ 18 w 36"/>
                <a:gd name="T41" fmla="*/ 12 h 34"/>
                <a:gd name="T42" fmla="*/ 16 w 36"/>
                <a:gd name="T43" fmla="*/ 14 h 34"/>
                <a:gd name="T44" fmla="*/ 12 w 36"/>
                <a:gd name="T45" fmla="*/ 18 h 34"/>
                <a:gd name="T46" fmla="*/ 5 w 36"/>
                <a:gd name="T47" fmla="*/ 9 h 34"/>
                <a:gd name="T48" fmla="*/ 10 w 36"/>
                <a:gd name="T49" fmla="*/ 5 h 34"/>
                <a:gd name="T50" fmla="*/ 14 w 36"/>
                <a:gd name="T51" fmla="*/ 4 h 34"/>
                <a:gd name="T52" fmla="*/ 17 w 36"/>
                <a:gd name="T53" fmla="*/ 7 h 34"/>
                <a:gd name="T54" fmla="*/ 18 w 36"/>
                <a:gd name="T55" fmla="*/ 10 h 34"/>
                <a:gd name="T56" fmla="*/ 18 w 36"/>
                <a:gd name="T57" fmla="*/ 1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6" h="34">
                  <a:moveTo>
                    <a:pt x="22" y="16"/>
                  </a:moveTo>
                  <a:cubicBezTo>
                    <a:pt x="22" y="16"/>
                    <a:pt x="21" y="16"/>
                    <a:pt x="20" y="16"/>
                  </a:cubicBezTo>
                  <a:cubicBezTo>
                    <a:pt x="21" y="14"/>
                    <a:pt x="22" y="13"/>
                    <a:pt x="22" y="11"/>
                  </a:cubicBezTo>
                  <a:cubicBezTo>
                    <a:pt x="22" y="9"/>
                    <a:pt x="21" y="7"/>
                    <a:pt x="19" y="5"/>
                  </a:cubicBezTo>
                  <a:cubicBezTo>
                    <a:pt x="18" y="4"/>
                    <a:pt x="17" y="3"/>
                    <a:pt x="15" y="2"/>
                  </a:cubicBezTo>
                  <a:cubicBezTo>
                    <a:pt x="14" y="1"/>
                    <a:pt x="13" y="0"/>
                    <a:pt x="12" y="0"/>
                  </a:cubicBezTo>
                  <a:cubicBezTo>
                    <a:pt x="11" y="0"/>
                    <a:pt x="9" y="1"/>
                    <a:pt x="8" y="2"/>
                  </a:cubicBezTo>
                  <a:cubicBezTo>
                    <a:pt x="0" y="7"/>
                    <a:pt x="0" y="7"/>
                    <a:pt x="0" y="7"/>
                  </a:cubicBezTo>
                  <a:cubicBezTo>
                    <a:pt x="21" y="34"/>
                    <a:pt x="21" y="34"/>
                    <a:pt x="21" y="34"/>
                  </a:cubicBezTo>
                  <a:cubicBezTo>
                    <a:pt x="23" y="33"/>
                    <a:pt x="23" y="33"/>
                    <a:pt x="23" y="33"/>
                  </a:cubicBezTo>
                  <a:cubicBezTo>
                    <a:pt x="14" y="21"/>
                    <a:pt x="14" y="21"/>
                    <a:pt x="14" y="21"/>
                  </a:cubicBezTo>
                  <a:cubicBezTo>
                    <a:pt x="16" y="19"/>
                    <a:pt x="16" y="19"/>
                    <a:pt x="16" y="19"/>
                  </a:cubicBezTo>
                  <a:cubicBezTo>
                    <a:pt x="17" y="19"/>
                    <a:pt x="17" y="18"/>
                    <a:pt x="18" y="18"/>
                  </a:cubicBezTo>
                  <a:cubicBezTo>
                    <a:pt x="18" y="18"/>
                    <a:pt x="19" y="18"/>
                    <a:pt x="19" y="18"/>
                  </a:cubicBezTo>
                  <a:cubicBezTo>
                    <a:pt x="20" y="18"/>
                    <a:pt x="21" y="19"/>
                    <a:pt x="22" y="19"/>
                  </a:cubicBezTo>
                  <a:cubicBezTo>
                    <a:pt x="23" y="20"/>
                    <a:pt x="24" y="21"/>
                    <a:pt x="26" y="22"/>
                  </a:cubicBezTo>
                  <a:cubicBezTo>
                    <a:pt x="33" y="26"/>
                    <a:pt x="33" y="26"/>
                    <a:pt x="33" y="26"/>
                  </a:cubicBezTo>
                  <a:cubicBezTo>
                    <a:pt x="36" y="24"/>
                    <a:pt x="36" y="24"/>
                    <a:pt x="36" y="24"/>
                  </a:cubicBezTo>
                  <a:cubicBezTo>
                    <a:pt x="27" y="19"/>
                    <a:pt x="27" y="19"/>
                    <a:pt x="27" y="19"/>
                  </a:cubicBezTo>
                  <a:cubicBezTo>
                    <a:pt x="25" y="18"/>
                    <a:pt x="24" y="17"/>
                    <a:pt x="22" y="16"/>
                  </a:cubicBezTo>
                  <a:close/>
                  <a:moveTo>
                    <a:pt x="18" y="12"/>
                  </a:moveTo>
                  <a:cubicBezTo>
                    <a:pt x="18" y="13"/>
                    <a:pt x="17" y="14"/>
                    <a:pt x="16" y="14"/>
                  </a:cubicBezTo>
                  <a:cubicBezTo>
                    <a:pt x="12" y="18"/>
                    <a:pt x="12" y="18"/>
                    <a:pt x="12" y="18"/>
                  </a:cubicBezTo>
                  <a:cubicBezTo>
                    <a:pt x="5" y="9"/>
                    <a:pt x="5" y="9"/>
                    <a:pt x="5" y="9"/>
                  </a:cubicBezTo>
                  <a:cubicBezTo>
                    <a:pt x="10" y="5"/>
                    <a:pt x="10" y="5"/>
                    <a:pt x="10" y="5"/>
                  </a:cubicBezTo>
                  <a:cubicBezTo>
                    <a:pt x="11" y="4"/>
                    <a:pt x="13" y="4"/>
                    <a:pt x="14" y="4"/>
                  </a:cubicBezTo>
                  <a:cubicBezTo>
                    <a:pt x="15" y="5"/>
                    <a:pt x="16" y="6"/>
                    <a:pt x="17" y="7"/>
                  </a:cubicBezTo>
                  <a:cubicBezTo>
                    <a:pt x="18" y="8"/>
                    <a:pt x="18" y="9"/>
                    <a:pt x="18" y="10"/>
                  </a:cubicBezTo>
                  <a:cubicBezTo>
                    <a:pt x="19" y="11"/>
                    <a:pt x="19" y="11"/>
                    <a:pt x="1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sz="1350" b="0" i="0" u="none" strike="noStrike" kern="1200" cap="none" spc="0" normalizeH="0" baseline="0" noProof="0">
                <a:ln>
                  <a:noFill/>
                </a:ln>
                <a:solidFill>
                  <a:srgbClr val="212834"/>
                </a:solidFill>
                <a:effectLst/>
                <a:uLnTx/>
                <a:uFillTx/>
                <a:latin typeface="Calibri Light"/>
                <a:ea typeface="微软雅黑 Light"/>
                <a:cs typeface="+mn-cs"/>
              </a:endParaRPr>
            </a:p>
          </p:txBody>
        </p:sp>
        <p:sp>
          <p:nvSpPr>
            <p:cNvPr id="293" name="îŝ1îdé">
              <a:extLst>
                <a:ext uri="{FF2B5EF4-FFF2-40B4-BE49-F238E27FC236}">
                  <a16:creationId xmlns:a16="http://schemas.microsoft.com/office/drawing/2014/main" id="{8879627C-D934-460F-A3B3-8902653D5E50}"/>
                </a:ext>
              </a:extLst>
            </p:cNvPr>
            <p:cNvSpPr/>
            <p:nvPr/>
          </p:nvSpPr>
          <p:spPr bwMode="auto">
            <a:xfrm>
              <a:off x="3915349" y="1611009"/>
              <a:ext cx="77794" cy="61675"/>
            </a:xfrm>
            <a:custGeom>
              <a:avLst/>
              <a:gdLst>
                <a:gd name="T0" fmla="*/ 28 w 34"/>
                <a:gd name="T1" fmla="*/ 10 h 27"/>
                <a:gd name="T2" fmla="*/ 24 w 34"/>
                <a:gd name="T3" fmla="*/ 8 h 27"/>
                <a:gd name="T4" fmla="*/ 19 w 34"/>
                <a:gd name="T5" fmla="*/ 9 h 27"/>
                <a:gd name="T6" fmla="*/ 14 w 34"/>
                <a:gd name="T7" fmla="*/ 12 h 27"/>
                <a:gd name="T8" fmla="*/ 10 w 34"/>
                <a:gd name="T9" fmla="*/ 14 h 27"/>
                <a:gd name="T10" fmla="*/ 7 w 34"/>
                <a:gd name="T11" fmla="*/ 13 h 27"/>
                <a:gd name="T12" fmla="*/ 4 w 34"/>
                <a:gd name="T13" fmla="*/ 10 h 27"/>
                <a:gd name="T14" fmla="*/ 5 w 34"/>
                <a:gd name="T15" fmla="*/ 6 h 27"/>
                <a:gd name="T16" fmla="*/ 9 w 34"/>
                <a:gd name="T17" fmla="*/ 4 h 27"/>
                <a:gd name="T18" fmla="*/ 14 w 34"/>
                <a:gd name="T19" fmla="*/ 5 h 27"/>
                <a:gd name="T20" fmla="*/ 15 w 34"/>
                <a:gd name="T21" fmla="*/ 3 h 27"/>
                <a:gd name="T22" fmla="*/ 10 w 34"/>
                <a:gd name="T23" fmla="*/ 1 h 27"/>
                <a:gd name="T24" fmla="*/ 5 w 34"/>
                <a:gd name="T25" fmla="*/ 1 h 27"/>
                <a:gd name="T26" fmla="*/ 2 w 34"/>
                <a:gd name="T27" fmla="*/ 4 h 27"/>
                <a:gd name="T28" fmla="*/ 0 w 34"/>
                <a:gd name="T29" fmla="*/ 8 h 27"/>
                <a:gd name="T30" fmla="*/ 2 w 34"/>
                <a:gd name="T31" fmla="*/ 13 h 27"/>
                <a:gd name="T32" fmla="*/ 5 w 34"/>
                <a:gd name="T33" fmla="*/ 16 h 27"/>
                <a:gd name="T34" fmla="*/ 9 w 34"/>
                <a:gd name="T35" fmla="*/ 18 h 27"/>
                <a:gd name="T36" fmla="*/ 14 w 34"/>
                <a:gd name="T37" fmla="*/ 17 h 27"/>
                <a:gd name="T38" fmla="*/ 18 w 34"/>
                <a:gd name="T39" fmla="*/ 15 h 27"/>
                <a:gd name="T40" fmla="*/ 21 w 34"/>
                <a:gd name="T41" fmla="*/ 12 h 27"/>
                <a:gd name="T42" fmla="*/ 24 w 34"/>
                <a:gd name="T43" fmla="*/ 11 h 27"/>
                <a:gd name="T44" fmla="*/ 27 w 34"/>
                <a:gd name="T45" fmla="*/ 12 h 27"/>
                <a:gd name="T46" fmla="*/ 29 w 34"/>
                <a:gd name="T47" fmla="*/ 14 h 27"/>
                <a:gd name="T48" fmla="*/ 30 w 34"/>
                <a:gd name="T49" fmla="*/ 17 h 27"/>
                <a:gd name="T50" fmla="*/ 29 w 34"/>
                <a:gd name="T51" fmla="*/ 20 h 27"/>
                <a:gd name="T52" fmla="*/ 26 w 34"/>
                <a:gd name="T53" fmla="*/ 22 h 27"/>
                <a:gd name="T54" fmla="*/ 23 w 34"/>
                <a:gd name="T55" fmla="*/ 23 h 27"/>
                <a:gd name="T56" fmla="*/ 19 w 34"/>
                <a:gd name="T57" fmla="*/ 22 h 27"/>
                <a:gd name="T58" fmla="*/ 17 w 34"/>
                <a:gd name="T59" fmla="*/ 24 h 27"/>
                <a:gd name="T60" fmla="*/ 23 w 34"/>
                <a:gd name="T61" fmla="*/ 26 h 27"/>
                <a:gd name="T62" fmla="*/ 29 w 34"/>
                <a:gd name="T63" fmla="*/ 26 h 27"/>
                <a:gd name="T64" fmla="*/ 33 w 34"/>
                <a:gd name="T65" fmla="*/ 22 h 27"/>
                <a:gd name="T66" fmla="*/ 34 w 34"/>
                <a:gd name="T67" fmla="*/ 18 h 27"/>
                <a:gd name="T68" fmla="*/ 32 w 34"/>
                <a:gd name="T69" fmla="*/ 13 h 27"/>
                <a:gd name="T70" fmla="*/ 28 w 34"/>
                <a:gd name="T71" fmla="*/ 1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4" h="27">
                  <a:moveTo>
                    <a:pt x="28" y="10"/>
                  </a:moveTo>
                  <a:cubicBezTo>
                    <a:pt x="27" y="9"/>
                    <a:pt x="25" y="8"/>
                    <a:pt x="24" y="8"/>
                  </a:cubicBezTo>
                  <a:cubicBezTo>
                    <a:pt x="22" y="8"/>
                    <a:pt x="20" y="8"/>
                    <a:pt x="19" y="9"/>
                  </a:cubicBezTo>
                  <a:cubicBezTo>
                    <a:pt x="18" y="9"/>
                    <a:pt x="16" y="10"/>
                    <a:pt x="14" y="12"/>
                  </a:cubicBezTo>
                  <a:cubicBezTo>
                    <a:pt x="12" y="13"/>
                    <a:pt x="11" y="14"/>
                    <a:pt x="10" y="14"/>
                  </a:cubicBezTo>
                  <a:cubicBezTo>
                    <a:pt x="9" y="14"/>
                    <a:pt x="8" y="14"/>
                    <a:pt x="7" y="13"/>
                  </a:cubicBezTo>
                  <a:cubicBezTo>
                    <a:pt x="5" y="13"/>
                    <a:pt x="5" y="12"/>
                    <a:pt x="4" y="10"/>
                  </a:cubicBezTo>
                  <a:cubicBezTo>
                    <a:pt x="4" y="9"/>
                    <a:pt x="4" y="8"/>
                    <a:pt x="5" y="6"/>
                  </a:cubicBezTo>
                  <a:cubicBezTo>
                    <a:pt x="6" y="5"/>
                    <a:pt x="7" y="4"/>
                    <a:pt x="9" y="4"/>
                  </a:cubicBezTo>
                  <a:cubicBezTo>
                    <a:pt x="10" y="4"/>
                    <a:pt x="12" y="4"/>
                    <a:pt x="14" y="5"/>
                  </a:cubicBezTo>
                  <a:cubicBezTo>
                    <a:pt x="15" y="3"/>
                    <a:pt x="15" y="3"/>
                    <a:pt x="15" y="3"/>
                  </a:cubicBezTo>
                  <a:cubicBezTo>
                    <a:pt x="13" y="2"/>
                    <a:pt x="12" y="1"/>
                    <a:pt x="10" y="1"/>
                  </a:cubicBezTo>
                  <a:cubicBezTo>
                    <a:pt x="8" y="0"/>
                    <a:pt x="6" y="1"/>
                    <a:pt x="5" y="1"/>
                  </a:cubicBezTo>
                  <a:cubicBezTo>
                    <a:pt x="4" y="2"/>
                    <a:pt x="2" y="3"/>
                    <a:pt x="2" y="4"/>
                  </a:cubicBezTo>
                  <a:cubicBezTo>
                    <a:pt x="1" y="6"/>
                    <a:pt x="0" y="7"/>
                    <a:pt x="0" y="8"/>
                  </a:cubicBezTo>
                  <a:cubicBezTo>
                    <a:pt x="0" y="10"/>
                    <a:pt x="1" y="11"/>
                    <a:pt x="2" y="13"/>
                  </a:cubicBezTo>
                  <a:cubicBezTo>
                    <a:pt x="3" y="14"/>
                    <a:pt x="4" y="15"/>
                    <a:pt x="5" y="16"/>
                  </a:cubicBezTo>
                  <a:cubicBezTo>
                    <a:pt x="7" y="17"/>
                    <a:pt x="8" y="17"/>
                    <a:pt x="9" y="18"/>
                  </a:cubicBezTo>
                  <a:cubicBezTo>
                    <a:pt x="11" y="18"/>
                    <a:pt x="12" y="18"/>
                    <a:pt x="14" y="17"/>
                  </a:cubicBezTo>
                  <a:cubicBezTo>
                    <a:pt x="15" y="17"/>
                    <a:pt x="16" y="16"/>
                    <a:pt x="18" y="15"/>
                  </a:cubicBezTo>
                  <a:cubicBezTo>
                    <a:pt x="20" y="13"/>
                    <a:pt x="21" y="12"/>
                    <a:pt x="21" y="12"/>
                  </a:cubicBezTo>
                  <a:cubicBezTo>
                    <a:pt x="22" y="12"/>
                    <a:pt x="23" y="11"/>
                    <a:pt x="24" y="11"/>
                  </a:cubicBezTo>
                  <a:cubicBezTo>
                    <a:pt x="25" y="11"/>
                    <a:pt x="26" y="12"/>
                    <a:pt x="27" y="12"/>
                  </a:cubicBezTo>
                  <a:cubicBezTo>
                    <a:pt x="28" y="13"/>
                    <a:pt x="29" y="14"/>
                    <a:pt x="29" y="14"/>
                  </a:cubicBezTo>
                  <a:cubicBezTo>
                    <a:pt x="30" y="15"/>
                    <a:pt x="30" y="16"/>
                    <a:pt x="30" y="17"/>
                  </a:cubicBezTo>
                  <a:cubicBezTo>
                    <a:pt x="30" y="18"/>
                    <a:pt x="30" y="19"/>
                    <a:pt x="29" y="20"/>
                  </a:cubicBezTo>
                  <a:cubicBezTo>
                    <a:pt x="28" y="21"/>
                    <a:pt x="27" y="22"/>
                    <a:pt x="26" y="22"/>
                  </a:cubicBezTo>
                  <a:cubicBezTo>
                    <a:pt x="25" y="23"/>
                    <a:pt x="24" y="23"/>
                    <a:pt x="23" y="23"/>
                  </a:cubicBezTo>
                  <a:cubicBezTo>
                    <a:pt x="21" y="23"/>
                    <a:pt x="20" y="22"/>
                    <a:pt x="19" y="22"/>
                  </a:cubicBezTo>
                  <a:cubicBezTo>
                    <a:pt x="17" y="24"/>
                    <a:pt x="17" y="24"/>
                    <a:pt x="17" y="24"/>
                  </a:cubicBezTo>
                  <a:cubicBezTo>
                    <a:pt x="19" y="25"/>
                    <a:pt x="21" y="26"/>
                    <a:pt x="23" y="26"/>
                  </a:cubicBezTo>
                  <a:cubicBezTo>
                    <a:pt x="25" y="27"/>
                    <a:pt x="27" y="26"/>
                    <a:pt x="29" y="26"/>
                  </a:cubicBezTo>
                  <a:cubicBezTo>
                    <a:pt x="30" y="25"/>
                    <a:pt x="31" y="24"/>
                    <a:pt x="33" y="22"/>
                  </a:cubicBezTo>
                  <a:cubicBezTo>
                    <a:pt x="33" y="21"/>
                    <a:pt x="34" y="19"/>
                    <a:pt x="34" y="18"/>
                  </a:cubicBezTo>
                  <a:cubicBezTo>
                    <a:pt x="34" y="16"/>
                    <a:pt x="33" y="15"/>
                    <a:pt x="32" y="13"/>
                  </a:cubicBezTo>
                  <a:cubicBezTo>
                    <a:pt x="31" y="12"/>
                    <a:pt x="30" y="11"/>
                    <a:pt x="28"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sz="1350" b="0" i="0" u="none" strike="noStrike" kern="1200" cap="none" spc="0" normalizeH="0" baseline="0" noProof="0">
                <a:ln>
                  <a:noFill/>
                </a:ln>
                <a:solidFill>
                  <a:srgbClr val="212834"/>
                </a:solidFill>
                <a:effectLst/>
                <a:uLnTx/>
                <a:uFillTx/>
                <a:latin typeface="Calibri Light"/>
                <a:ea typeface="微软雅黑 Light"/>
                <a:cs typeface="+mn-cs"/>
              </a:endParaRPr>
            </a:p>
          </p:txBody>
        </p:sp>
        <p:sp>
          <p:nvSpPr>
            <p:cNvPr id="294" name="iṩlîḍe">
              <a:extLst>
                <a:ext uri="{FF2B5EF4-FFF2-40B4-BE49-F238E27FC236}">
                  <a16:creationId xmlns:a16="http://schemas.microsoft.com/office/drawing/2014/main" id="{A7A4A252-D490-4E3F-8F80-8AD4291766B6}"/>
                </a:ext>
              </a:extLst>
            </p:cNvPr>
            <p:cNvSpPr/>
            <p:nvPr/>
          </p:nvSpPr>
          <p:spPr bwMode="auto">
            <a:xfrm>
              <a:off x="3940580" y="1585778"/>
              <a:ext cx="75692" cy="43453"/>
            </a:xfrm>
            <a:custGeom>
              <a:avLst/>
              <a:gdLst>
                <a:gd name="T0" fmla="*/ 0 w 108"/>
                <a:gd name="T1" fmla="*/ 9 h 62"/>
                <a:gd name="T2" fmla="*/ 101 w 108"/>
                <a:gd name="T3" fmla="*/ 62 h 62"/>
                <a:gd name="T4" fmla="*/ 108 w 108"/>
                <a:gd name="T5" fmla="*/ 52 h 62"/>
                <a:gd name="T6" fmla="*/ 6 w 108"/>
                <a:gd name="T7" fmla="*/ 0 h 62"/>
                <a:gd name="T8" fmla="*/ 0 w 108"/>
                <a:gd name="T9" fmla="*/ 9 h 62"/>
              </a:gdLst>
              <a:ahLst/>
              <a:cxnLst>
                <a:cxn ang="0">
                  <a:pos x="T0" y="T1"/>
                </a:cxn>
                <a:cxn ang="0">
                  <a:pos x="T2" y="T3"/>
                </a:cxn>
                <a:cxn ang="0">
                  <a:pos x="T4" y="T5"/>
                </a:cxn>
                <a:cxn ang="0">
                  <a:pos x="T6" y="T7"/>
                </a:cxn>
                <a:cxn ang="0">
                  <a:pos x="T8" y="T9"/>
                </a:cxn>
              </a:cxnLst>
              <a:rect l="0" t="0" r="r" b="b"/>
              <a:pathLst>
                <a:path w="108" h="62">
                  <a:moveTo>
                    <a:pt x="0" y="9"/>
                  </a:moveTo>
                  <a:lnTo>
                    <a:pt x="101" y="62"/>
                  </a:lnTo>
                  <a:lnTo>
                    <a:pt x="108" y="52"/>
                  </a:lnTo>
                  <a:lnTo>
                    <a:pt x="6" y="0"/>
                  </a:lnTo>
                  <a:lnTo>
                    <a:pt x="0"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sz="1350" b="0" i="0" u="none" strike="noStrike" kern="1200" cap="none" spc="0" normalizeH="0" baseline="0" noProof="0">
                <a:ln>
                  <a:noFill/>
                </a:ln>
                <a:solidFill>
                  <a:srgbClr val="212834"/>
                </a:solidFill>
                <a:effectLst/>
                <a:uLnTx/>
                <a:uFillTx/>
                <a:latin typeface="Calibri Light"/>
                <a:ea typeface="微软雅黑 Light"/>
                <a:cs typeface="+mn-cs"/>
              </a:endParaRPr>
            </a:p>
          </p:txBody>
        </p:sp>
        <p:sp>
          <p:nvSpPr>
            <p:cNvPr id="295" name="ïṣlíḋe">
              <a:extLst>
                <a:ext uri="{FF2B5EF4-FFF2-40B4-BE49-F238E27FC236}">
                  <a16:creationId xmlns:a16="http://schemas.microsoft.com/office/drawing/2014/main" id="{46722948-E4EA-41BD-ABF1-EAFDD7F63170}"/>
                </a:ext>
              </a:extLst>
            </p:cNvPr>
            <p:cNvSpPr/>
            <p:nvPr/>
          </p:nvSpPr>
          <p:spPr bwMode="auto">
            <a:xfrm>
              <a:off x="3951793" y="1539522"/>
              <a:ext cx="82700" cy="55367"/>
            </a:xfrm>
            <a:custGeom>
              <a:avLst/>
              <a:gdLst>
                <a:gd name="T0" fmla="*/ 39 w 118"/>
                <a:gd name="T1" fmla="*/ 6 h 79"/>
                <a:gd name="T2" fmla="*/ 26 w 118"/>
                <a:gd name="T3" fmla="*/ 0 h 79"/>
                <a:gd name="T4" fmla="*/ 0 w 118"/>
                <a:gd name="T5" fmla="*/ 52 h 79"/>
                <a:gd name="T6" fmla="*/ 13 w 118"/>
                <a:gd name="T7" fmla="*/ 59 h 79"/>
                <a:gd name="T8" fmla="*/ 23 w 118"/>
                <a:gd name="T9" fmla="*/ 36 h 79"/>
                <a:gd name="T10" fmla="*/ 115 w 118"/>
                <a:gd name="T11" fmla="*/ 79 h 79"/>
                <a:gd name="T12" fmla="*/ 118 w 118"/>
                <a:gd name="T13" fmla="*/ 69 h 79"/>
                <a:gd name="T14" fmla="*/ 26 w 118"/>
                <a:gd name="T15" fmla="*/ 29 h 79"/>
                <a:gd name="T16" fmla="*/ 39 w 118"/>
                <a:gd name="T17" fmla="*/ 6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8" h="79">
                  <a:moveTo>
                    <a:pt x="39" y="6"/>
                  </a:moveTo>
                  <a:lnTo>
                    <a:pt x="26" y="0"/>
                  </a:lnTo>
                  <a:lnTo>
                    <a:pt x="0" y="52"/>
                  </a:lnTo>
                  <a:lnTo>
                    <a:pt x="13" y="59"/>
                  </a:lnTo>
                  <a:lnTo>
                    <a:pt x="23" y="36"/>
                  </a:lnTo>
                  <a:lnTo>
                    <a:pt x="115" y="79"/>
                  </a:lnTo>
                  <a:lnTo>
                    <a:pt x="118" y="69"/>
                  </a:lnTo>
                  <a:lnTo>
                    <a:pt x="26" y="29"/>
                  </a:lnTo>
                  <a:lnTo>
                    <a:pt x="39"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sz="1350" b="0" i="0" u="none" strike="noStrike" kern="1200" cap="none" spc="0" normalizeH="0" baseline="0" noProof="0">
                <a:ln>
                  <a:noFill/>
                </a:ln>
                <a:solidFill>
                  <a:srgbClr val="212834"/>
                </a:solidFill>
                <a:effectLst/>
                <a:uLnTx/>
                <a:uFillTx/>
                <a:latin typeface="Calibri Light"/>
                <a:ea typeface="微软雅黑 Light"/>
                <a:cs typeface="+mn-cs"/>
              </a:endParaRPr>
            </a:p>
          </p:txBody>
        </p:sp>
        <p:sp>
          <p:nvSpPr>
            <p:cNvPr id="296" name="ísļiďè">
              <a:extLst>
                <a:ext uri="{FF2B5EF4-FFF2-40B4-BE49-F238E27FC236}">
                  <a16:creationId xmlns:a16="http://schemas.microsoft.com/office/drawing/2014/main" id="{B8D2E2CB-F6A4-47A8-9C7B-F2B62544AD98}"/>
                </a:ext>
              </a:extLst>
            </p:cNvPr>
            <p:cNvSpPr/>
            <p:nvPr/>
          </p:nvSpPr>
          <p:spPr bwMode="auto">
            <a:xfrm>
              <a:off x="3573335" y="1604000"/>
              <a:ext cx="39248" cy="52564"/>
            </a:xfrm>
            <a:custGeom>
              <a:avLst/>
              <a:gdLst>
                <a:gd name="T0" fmla="*/ 17 w 17"/>
                <a:gd name="T1" fmla="*/ 1 h 23"/>
                <a:gd name="T2" fmla="*/ 17 w 17"/>
                <a:gd name="T3" fmla="*/ 0 h 23"/>
                <a:gd name="T4" fmla="*/ 10 w 17"/>
                <a:gd name="T5" fmla="*/ 0 h 23"/>
                <a:gd name="T6" fmla="*/ 10 w 17"/>
                <a:gd name="T7" fmla="*/ 1 h 23"/>
                <a:gd name="T8" fmla="*/ 12 w 17"/>
                <a:gd name="T9" fmla="*/ 1 h 23"/>
                <a:gd name="T10" fmla="*/ 13 w 17"/>
                <a:gd name="T11" fmla="*/ 2 h 23"/>
                <a:gd name="T12" fmla="*/ 13 w 17"/>
                <a:gd name="T13" fmla="*/ 3 h 23"/>
                <a:gd name="T14" fmla="*/ 11 w 17"/>
                <a:gd name="T15" fmla="*/ 5 h 23"/>
                <a:gd name="T16" fmla="*/ 5 w 17"/>
                <a:gd name="T17" fmla="*/ 16 h 23"/>
                <a:gd name="T18" fmla="*/ 3 w 17"/>
                <a:gd name="T19" fmla="*/ 18 h 23"/>
                <a:gd name="T20" fmla="*/ 2 w 17"/>
                <a:gd name="T21" fmla="*/ 19 h 23"/>
                <a:gd name="T22" fmla="*/ 0 w 17"/>
                <a:gd name="T23" fmla="*/ 18 h 23"/>
                <a:gd name="T24" fmla="*/ 0 w 17"/>
                <a:gd name="T25" fmla="*/ 19 h 23"/>
                <a:gd name="T26" fmla="*/ 8 w 17"/>
                <a:gd name="T27" fmla="*/ 23 h 23"/>
                <a:gd name="T28" fmla="*/ 8 w 17"/>
                <a:gd name="T29" fmla="*/ 22 h 23"/>
                <a:gd name="T30" fmla="*/ 6 w 17"/>
                <a:gd name="T31" fmla="*/ 21 h 23"/>
                <a:gd name="T32" fmla="*/ 6 w 17"/>
                <a:gd name="T33" fmla="*/ 20 h 23"/>
                <a:gd name="T34" fmla="*/ 7 w 17"/>
                <a:gd name="T35" fmla="*/ 18 h 23"/>
                <a:gd name="T36" fmla="*/ 17 w 17"/>
                <a:gd name="T37"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7" h="23">
                  <a:moveTo>
                    <a:pt x="17" y="1"/>
                  </a:moveTo>
                  <a:cubicBezTo>
                    <a:pt x="17" y="0"/>
                    <a:pt x="17" y="0"/>
                    <a:pt x="17" y="0"/>
                  </a:cubicBezTo>
                  <a:cubicBezTo>
                    <a:pt x="10" y="0"/>
                    <a:pt x="10" y="0"/>
                    <a:pt x="10" y="0"/>
                  </a:cubicBezTo>
                  <a:cubicBezTo>
                    <a:pt x="10" y="1"/>
                    <a:pt x="10" y="1"/>
                    <a:pt x="10" y="1"/>
                  </a:cubicBezTo>
                  <a:cubicBezTo>
                    <a:pt x="11" y="1"/>
                    <a:pt x="12" y="1"/>
                    <a:pt x="12" y="1"/>
                  </a:cubicBezTo>
                  <a:cubicBezTo>
                    <a:pt x="12" y="1"/>
                    <a:pt x="13" y="1"/>
                    <a:pt x="13" y="2"/>
                  </a:cubicBezTo>
                  <a:cubicBezTo>
                    <a:pt x="13" y="2"/>
                    <a:pt x="13" y="2"/>
                    <a:pt x="13" y="3"/>
                  </a:cubicBezTo>
                  <a:cubicBezTo>
                    <a:pt x="13" y="3"/>
                    <a:pt x="12" y="4"/>
                    <a:pt x="11" y="5"/>
                  </a:cubicBezTo>
                  <a:cubicBezTo>
                    <a:pt x="5" y="16"/>
                    <a:pt x="5" y="16"/>
                    <a:pt x="5" y="16"/>
                  </a:cubicBezTo>
                  <a:cubicBezTo>
                    <a:pt x="4" y="18"/>
                    <a:pt x="4" y="18"/>
                    <a:pt x="3" y="18"/>
                  </a:cubicBezTo>
                  <a:cubicBezTo>
                    <a:pt x="3" y="19"/>
                    <a:pt x="3" y="19"/>
                    <a:pt x="2" y="19"/>
                  </a:cubicBezTo>
                  <a:cubicBezTo>
                    <a:pt x="2" y="19"/>
                    <a:pt x="1" y="18"/>
                    <a:pt x="0" y="18"/>
                  </a:cubicBezTo>
                  <a:cubicBezTo>
                    <a:pt x="0" y="19"/>
                    <a:pt x="0" y="19"/>
                    <a:pt x="0" y="19"/>
                  </a:cubicBezTo>
                  <a:cubicBezTo>
                    <a:pt x="8" y="23"/>
                    <a:pt x="8" y="23"/>
                    <a:pt x="8" y="23"/>
                  </a:cubicBezTo>
                  <a:cubicBezTo>
                    <a:pt x="8" y="22"/>
                    <a:pt x="8" y="22"/>
                    <a:pt x="8" y="22"/>
                  </a:cubicBezTo>
                  <a:cubicBezTo>
                    <a:pt x="7" y="22"/>
                    <a:pt x="7" y="21"/>
                    <a:pt x="6" y="21"/>
                  </a:cubicBezTo>
                  <a:cubicBezTo>
                    <a:pt x="6" y="21"/>
                    <a:pt x="6" y="20"/>
                    <a:pt x="6" y="20"/>
                  </a:cubicBezTo>
                  <a:cubicBezTo>
                    <a:pt x="6" y="20"/>
                    <a:pt x="7" y="19"/>
                    <a:pt x="7" y="18"/>
                  </a:cubicBezTo>
                  <a:lnTo>
                    <a:pt x="1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sz="1350" b="0" i="0" u="none" strike="noStrike" kern="1200" cap="none" spc="0" normalizeH="0" baseline="0" noProof="0">
                <a:ln>
                  <a:noFill/>
                </a:ln>
                <a:solidFill>
                  <a:srgbClr val="212834"/>
                </a:solidFill>
                <a:effectLst/>
                <a:uLnTx/>
                <a:uFillTx/>
                <a:latin typeface="Calibri Light"/>
                <a:ea typeface="微软雅黑 Light"/>
                <a:cs typeface="+mn-cs"/>
              </a:endParaRPr>
            </a:p>
          </p:txBody>
        </p:sp>
        <p:sp>
          <p:nvSpPr>
            <p:cNvPr id="297" name="íṡlïde">
              <a:extLst>
                <a:ext uri="{FF2B5EF4-FFF2-40B4-BE49-F238E27FC236}">
                  <a16:creationId xmlns:a16="http://schemas.microsoft.com/office/drawing/2014/main" id="{AB47814B-BB21-4887-94E7-F46908DCD681}"/>
                </a:ext>
              </a:extLst>
            </p:cNvPr>
            <p:cNvSpPr/>
            <p:nvPr/>
          </p:nvSpPr>
          <p:spPr bwMode="auto">
            <a:xfrm>
              <a:off x="3646924" y="1622223"/>
              <a:ext cx="34342" cy="57470"/>
            </a:xfrm>
            <a:custGeom>
              <a:avLst/>
              <a:gdLst>
                <a:gd name="T0" fmla="*/ 9 w 15"/>
                <a:gd name="T1" fmla="*/ 1 h 25"/>
                <a:gd name="T2" fmla="*/ 4 w 15"/>
                <a:gd name="T3" fmla="*/ 2 h 25"/>
                <a:gd name="T4" fmla="*/ 2 w 15"/>
                <a:gd name="T5" fmla="*/ 5 h 25"/>
                <a:gd name="T6" fmla="*/ 2 w 15"/>
                <a:gd name="T7" fmla="*/ 8 h 25"/>
                <a:gd name="T8" fmla="*/ 5 w 15"/>
                <a:gd name="T9" fmla="*/ 12 h 25"/>
                <a:gd name="T10" fmla="*/ 1 w 15"/>
                <a:gd name="T11" fmla="*/ 15 h 25"/>
                <a:gd name="T12" fmla="*/ 0 w 15"/>
                <a:gd name="T13" fmla="*/ 18 h 25"/>
                <a:gd name="T14" fmla="*/ 1 w 15"/>
                <a:gd name="T15" fmla="*/ 22 h 25"/>
                <a:gd name="T16" fmla="*/ 6 w 15"/>
                <a:gd name="T17" fmla="*/ 25 h 25"/>
                <a:gd name="T18" fmla="*/ 11 w 15"/>
                <a:gd name="T19" fmla="*/ 24 h 25"/>
                <a:gd name="T20" fmla="*/ 14 w 15"/>
                <a:gd name="T21" fmla="*/ 20 h 25"/>
                <a:gd name="T22" fmla="*/ 13 w 15"/>
                <a:gd name="T23" fmla="*/ 16 h 25"/>
                <a:gd name="T24" fmla="*/ 9 w 15"/>
                <a:gd name="T25" fmla="*/ 12 h 25"/>
                <a:gd name="T26" fmla="*/ 14 w 15"/>
                <a:gd name="T27" fmla="*/ 9 h 25"/>
                <a:gd name="T28" fmla="*/ 15 w 15"/>
                <a:gd name="T29" fmla="*/ 7 h 25"/>
                <a:gd name="T30" fmla="*/ 14 w 15"/>
                <a:gd name="T31" fmla="*/ 3 h 25"/>
                <a:gd name="T32" fmla="*/ 9 w 15"/>
                <a:gd name="T33" fmla="*/ 1 h 25"/>
                <a:gd name="T34" fmla="*/ 11 w 15"/>
                <a:gd name="T35" fmla="*/ 19 h 25"/>
                <a:gd name="T36" fmla="*/ 11 w 15"/>
                <a:gd name="T37" fmla="*/ 21 h 25"/>
                <a:gd name="T38" fmla="*/ 10 w 15"/>
                <a:gd name="T39" fmla="*/ 23 h 25"/>
                <a:gd name="T40" fmla="*/ 6 w 15"/>
                <a:gd name="T41" fmla="*/ 24 h 25"/>
                <a:gd name="T42" fmla="*/ 3 w 15"/>
                <a:gd name="T43" fmla="*/ 22 h 25"/>
                <a:gd name="T44" fmla="*/ 3 w 15"/>
                <a:gd name="T45" fmla="*/ 18 h 25"/>
                <a:gd name="T46" fmla="*/ 4 w 15"/>
                <a:gd name="T47" fmla="*/ 15 h 25"/>
                <a:gd name="T48" fmla="*/ 6 w 15"/>
                <a:gd name="T49" fmla="*/ 13 h 25"/>
                <a:gd name="T50" fmla="*/ 11 w 15"/>
                <a:gd name="T51" fmla="*/ 19 h 25"/>
                <a:gd name="T52" fmla="*/ 12 w 15"/>
                <a:gd name="T53" fmla="*/ 8 h 25"/>
                <a:gd name="T54" fmla="*/ 8 w 15"/>
                <a:gd name="T55" fmla="*/ 11 h 25"/>
                <a:gd name="T56" fmla="*/ 6 w 15"/>
                <a:gd name="T57" fmla="*/ 8 h 25"/>
                <a:gd name="T58" fmla="*/ 5 w 15"/>
                <a:gd name="T59" fmla="*/ 6 h 25"/>
                <a:gd name="T60" fmla="*/ 5 w 15"/>
                <a:gd name="T61" fmla="*/ 5 h 25"/>
                <a:gd name="T62" fmla="*/ 6 w 15"/>
                <a:gd name="T63" fmla="*/ 2 h 25"/>
                <a:gd name="T64" fmla="*/ 9 w 15"/>
                <a:gd name="T65" fmla="*/ 2 h 25"/>
                <a:gd name="T66" fmla="*/ 12 w 15"/>
                <a:gd name="T67" fmla="*/ 3 h 25"/>
                <a:gd name="T68" fmla="*/ 12 w 15"/>
                <a:gd name="T69" fmla="*/ 6 h 25"/>
                <a:gd name="T70" fmla="*/ 12 w 15"/>
                <a:gd name="T71" fmla="*/ 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5" h="25">
                  <a:moveTo>
                    <a:pt x="9" y="1"/>
                  </a:moveTo>
                  <a:cubicBezTo>
                    <a:pt x="7" y="0"/>
                    <a:pt x="6" y="1"/>
                    <a:pt x="4" y="2"/>
                  </a:cubicBezTo>
                  <a:cubicBezTo>
                    <a:pt x="3" y="3"/>
                    <a:pt x="2" y="4"/>
                    <a:pt x="2" y="5"/>
                  </a:cubicBezTo>
                  <a:cubicBezTo>
                    <a:pt x="2" y="6"/>
                    <a:pt x="2" y="7"/>
                    <a:pt x="2" y="8"/>
                  </a:cubicBezTo>
                  <a:cubicBezTo>
                    <a:pt x="3" y="9"/>
                    <a:pt x="4" y="11"/>
                    <a:pt x="5" y="12"/>
                  </a:cubicBezTo>
                  <a:cubicBezTo>
                    <a:pt x="4" y="13"/>
                    <a:pt x="2" y="14"/>
                    <a:pt x="1" y="15"/>
                  </a:cubicBezTo>
                  <a:cubicBezTo>
                    <a:pt x="0" y="16"/>
                    <a:pt x="0" y="17"/>
                    <a:pt x="0" y="18"/>
                  </a:cubicBezTo>
                  <a:cubicBezTo>
                    <a:pt x="0" y="19"/>
                    <a:pt x="0" y="21"/>
                    <a:pt x="1" y="22"/>
                  </a:cubicBezTo>
                  <a:cubicBezTo>
                    <a:pt x="2" y="24"/>
                    <a:pt x="4" y="24"/>
                    <a:pt x="6" y="25"/>
                  </a:cubicBezTo>
                  <a:cubicBezTo>
                    <a:pt x="8" y="25"/>
                    <a:pt x="10" y="25"/>
                    <a:pt x="11" y="24"/>
                  </a:cubicBezTo>
                  <a:cubicBezTo>
                    <a:pt x="13" y="23"/>
                    <a:pt x="14" y="21"/>
                    <a:pt x="14" y="20"/>
                  </a:cubicBezTo>
                  <a:cubicBezTo>
                    <a:pt x="14" y="18"/>
                    <a:pt x="14" y="17"/>
                    <a:pt x="13" y="16"/>
                  </a:cubicBezTo>
                  <a:cubicBezTo>
                    <a:pt x="12" y="15"/>
                    <a:pt x="11" y="14"/>
                    <a:pt x="9" y="12"/>
                  </a:cubicBezTo>
                  <a:cubicBezTo>
                    <a:pt x="11" y="11"/>
                    <a:pt x="13" y="10"/>
                    <a:pt x="14" y="9"/>
                  </a:cubicBezTo>
                  <a:cubicBezTo>
                    <a:pt x="14" y="8"/>
                    <a:pt x="15" y="7"/>
                    <a:pt x="15" y="7"/>
                  </a:cubicBezTo>
                  <a:cubicBezTo>
                    <a:pt x="15" y="5"/>
                    <a:pt x="15" y="4"/>
                    <a:pt x="14" y="3"/>
                  </a:cubicBezTo>
                  <a:cubicBezTo>
                    <a:pt x="13" y="2"/>
                    <a:pt x="11" y="1"/>
                    <a:pt x="9" y="1"/>
                  </a:cubicBezTo>
                  <a:close/>
                  <a:moveTo>
                    <a:pt x="11" y="19"/>
                  </a:moveTo>
                  <a:cubicBezTo>
                    <a:pt x="11" y="19"/>
                    <a:pt x="11" y="20"/>
                    <a:pt x="11" y="21"/>
                  </a:cubicBezTo>
                  <a:cubicBezTo>
                    <a:pt x="11" y="22"/>
                    <a:pt x="10" y="23"/>
                    <a:pt x="10" y="23"/>
                  </a:cubicBezTo>
                  <a:cubicBezTo>
                    <a:pt x="9" y="24"/>
                    <a:pt x="8" y="24"/>
                    <a:pt x="6" y="24"/>
                  </a:cubicBezTo>
                  <a:cubicBezTo>
                    <a:pt x="5" y="24"/>
                    <a:pt x="4" y="23"/>
                    <a:pt x="3" y="22"/>
                  </a:cubicBezTo>
                  <a:cubicBezTo>
                    <a:pt x="3" y="21"/>
                    <a:pt x="2" y="20"/>
                    <a:pt x="3" y="18"/>
                  </a:cubicBezTo>
                  <a:cubicBezTo>
                    <a:pt x="3" y="17"/>
                    <a:pt x="3" y="16"/>
                    <a:pt x="4" y="15"/>
                  </a:cubicBezTo>
                  <a:cubicBezTo>
                    <a:pt x="4" y="15"/>
                    <a:pt x="5" y="14"/>
                    <a:pt x="6" y="13"/>
                  </a:cubicBezTo>
                  <a:cubicBezTo>
                    <a:pt x="9" y="15"/>
                    <a:pt x="10" y="17"/>
                    <a:pt x="11" y="19"/>
                  </a:cubicBezTo>
                  <a:close/>
                  <a:moveTo>
                    <a:pt x="12" y="8"/>
                  </a:moveTo>
                  <a:cubicBezTo>
                    <a:pt x="11" y="9"/>
                    <a:pt x="10" y="10"/>
                    <a:pt x="8" y="11"/>
                  </a:cubicBezTo>
                  <a:cubicBezTo>
                    <a:pt x="6" y="8"/>
                    <a:pt x="6" y="8"/>
                    <a:pt x="6" y="8"/>
                  </a:cubicBezTo>
                  <a:cubicBezTo>
                    <a:pt x="5" y="8"/>
                    <a:pt x="5" y="7"/>
                    <a:pt x="5" y="6"/>
                  </a:cubicBezTo>
                  <a:cubicBezTo>
                    <a:pt x="5" y="6"/>
                    <a:pt x="4" y="5"/>
                    <a:pt x="5" y="5"/>
                  </a:cubicBezTo>
                  <a:cubicBezTo>
                    <a:pt x="5" y="4"/>
                    <a:pt x="5" y="3"/>
                    <a:pt x="6" y="2"/>
                  </a:cubicBezTo>
                  <a:cubicBezTo>
                    <a:pt x="7" y="2"/>
                    <a:pt x="8" y="2"/>
                    <a:pt x="9" y="2"/>
                  </a:cubicBezTo>
                  <a:cubicBezTo>
                    <a:pt x="10" y="2"/>
                    <a:pt x="11" y="2"/>
                    <a:pt x="12" y="3"/>
                  </a:cubicBezTo>
                  <a:cubicBezTo>
                    <a:pt x="12" y="4"/>
                    <a:pt x="13" y="5"/>
                    <a:pt x="12" y="6"/>
                  </a:cubicBezTo>
                  <a:cubicBezTo>
                    <a:pt x="12" y="7"/>
                    <a:pt x="12" y="8"/>
                    <a:pt x="12"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sz="1350" b="0" i="0" u="none" strike="noStrike" kern="1200" cap="none" spc="0" normalizeH="0" baseline="0" noProof="0">
                <a:ln>
                  <a:noFill/>
                </a:ln>
                <a:solidFill>
                  <a:srgbClr val="212834"/>
                </a:solidFill>
                <a:effectLst/>
                <a:uLnTx/>
                <a:uFillTx/>
                <a:latin typeface="Calibri Light"/>
                <a:ea typeface="微软雅黑 Light"/>
                <a:cs typeface="+mn-cs"/>
              </a:endParaRPr>
            </a:p>
          </p:txBody>
        </p:sp>
        <p:sp>
          <p:nvSpPr>
            <p:cNvPr id="298" name="iṩlide">
              <a:extLst>
                <a:ext uri="{FF2B5EF4-FFF2-40B4-BE49-F238E27FC236}">
                  <a16:creationId xmlns:a16="http://schemas.microsoft.com/office/drawing/2014/main" id="{591E070F-5DE4-4251-A7B3-F0C3E376A4A1}"/>
                </a:ext>
              </a:extLst>
            </p:cNvPr>
            <p:cNvSpPr/>
            <p:nvPr/>
          </p:nvSpPr>
          <p:spPr bwMode="auto">
            <a:xfrm>
              <a:off x="3717710" y="1622223"/>
              <a:ext cx="37145" cy="60273"/>
            </a:xfrm>
            <a:custGeom>
              <a:avLst/>
              <a:gdLst>
                <a:gd name="T0" fmla="*/ 15 w 16"/>
                <a:gd name="T1" fmla="*/ 16 h 26"/>
                <a:gd name="T2" fmla="*/ 15 w 16"/>
                <a:gd name="T3" fmla="*/ 9 h 26"/>
                <a:gd name="T4" fmla="*/ 12 w 16"/>
                <a:gd name="T5" fmla="*/ 2 h 26"/>
                <a:gd name="T6" fmla="*/ 6 w 16"/>
                <a:gd name="T7" fmla="*/ 1 h 26"/>
                <a:gd name="T8" fmla="*/ 1 w 16"/>
                <a:gd name="T9" fmla="*/ 4 h 26"/>
                <a:gd name="T10" fmla="*/ 0 w 16"/>
                <a:gd name="T11" fmla="*/ 10 h 26"/>
                <a:gd name="T12" fmla="*/ 3 w 16"/>
                <a:gd name="T13" fmla="*/ 15 h 26"/>
                <a:gd name="T14" fmla="*/ 8 w 16"/>
                <a:gd name="T15" fmla="*/ 16 h 26"/>
                <a:gd name="T16" fmla="*/ 12 w 16"/>
                <a:gd name="T17" fmla="*/ 13 h 26"/>
                <a:gd name="T18" fmla="*/ 11 w 16"/>
                <a:gd name="T19" fmla="*/ 19 h 26"/>
                <a:gd name="T20" fmla="*/ 8 w 16"/>
                <a:gd name="T21" fmla="*/ 23 h 26"/>
                <a:gd name="T22" fmla="*/ 4 w 16"/>
                <a:gd name="T23" fmla="*/ 25 h 26"/>
                <a:gd name="T24" fmla="*/ 4 w 16"/>
                <a:gd name="T25" fmla="*/ 26 h 26"/>
                <a:gd name="T26" fmla="*/ 5 w 16"/>
                <a:gd name="T27" fmla="*/ 26 h 26"/>
                <a:gd name="T28" fmla="*/ 11 w 16"/>
                <a:gd name="T29" fmla="*/ 23 h 26"/>
                <a:gd name="T30" fmla="*/ 15 w 16"/>
                <a:gd name="T31" fmla="*/ 16 h 26"/>
                <a:gd name="T32" fmla="*/ 11 w 16"/>
                <a:gd name="T33" fmla="*/ 13 h 26"/>
                <a:gd name="T34" fmla="*/ 9 w 16"/>
                <a:gd name="T35" fmla="*/ 14 h 26"/>
                <a:gd name="T36" fmla="*/ 6 w 16"/>
                <a:gd name="T37" fmla="*/ 13 h 26"/>
                <a:gd name="T38" fmla="*/ 3 w 16"/>
                <a:gd name="T39" fmla="*/ 8 h 26"/>
                <a:gd name="T40" fmla="*/ 3 w 16"/>
                <a:gd name="T41" fmla="*/ 4 h 26"/>
                <a:gd name="T42" fmla="*/ 6 w 16"/>
                <a:gd name="T43" fmla="*/ 2 h 26"/>
                <a:gd name="T44" fmla="*/ 8 w 16"/>
                <a:gd name="T45" fmla="*/ 2 h 26"/>
                <a:gd name="T46" fmla="*/ 11 w 16"/>
                <a:gd name="T47" fmla="*/ 5 h 26"/>
                <a:gd name="T48" fmla="*/ 12 w 16"/>
                <a:gd name="T49" fmla="*/ 8 h 26"/>
                <a:gd name="T50" fmla="*/ 12 w 16"/>
                <a:gd name="T51" fmla="*/ 12 h 26"/>
                <a:gd name="T52" fmla="*/ 11 w 16"/>
                <a:gd name="T53"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 h="26">
                  <a:moveTo>
                    <a:pt x="15" y="16"/>
                  </a:moveTo>
                  <a:cubicBezTo>
                    <a:pt x="16" y="14"/>
                    <a:pt x="16" y="11"/>
                    <a:pt x="15" y="9"/>
                  </a:cubicBezTo>
                  <a:cubicBezTo>
                    <a:pt x="15" y="6"/>
                    <a:pt x="14" y="4"/>
                    <a:pt x="12" y="2"/>
                  </a:cubicBezTo>
                  <a:cubicBezTo>
                    <a:pt x="10" y="1"/>
                    <a:pt x="8" y="0"/>
                    <a:pt x="6" y="1"/>
                  </a:cubicBezTo>
                  <a:cubicBezTo>
                    <a:pt x="4" y="1"/>
                    <a:pt x="2" y="2"/>
                    <a:pt x="1" y="4"/>
                  </a:cubicBezTo>
                  <a:cubicBezTo>
                    <a:pt x="0" y="6"/>
                    <a:pt x="0" y="8"/>
                    <a:pt x="0" y="10"/>
                  </a:cubicBezTo>
                  <a:cubicBezTo>
                    <a:pt x="1" y="12"/>
                    <a:pt x="1" y="14"/>
                    <a:pt x="3" y="15"/>
                  </a:cubicBezTo>
                  <a:cubicBezTo>
                    <a:pt x="4" y="16"/>
                    <a:pt x="6" y="16"/>
                    <a:pt x="8" y="16"/>
                  </a:cubicBezTo>
                  <a:cubicBezTo>
                    <a:pt x="9" y="16"/>
                    <a:pt x="11" y="15"/>
                    <a:pt x="12" y="13"/>
                  </a:cubicBezTo>
                  <a:cubicBezTo>
                    <a:pt x="12" y="15"/>
                    <a:pt x="12" y="17"/>
                    <a:pt x="11" y="19"/>
                  </a:cubicBezTo>
                  <a:cubicBezTo>
                    <a:pt x="10" y="21"/>
                    <a:pt x="9" y="22"/>
                    <a:pt x="8" y="23"/>
                  </a:cubicBezTo>
                  <a:cubicBezTo>
                    <a:pt x="6" y="24"/>
                    <a:pt x="5" y="25"/>
                    <a:pt x="4" y="25"/>
                  </a:cubicBezTo>
                  <a:cubicBezTo>
                    <a:pt x="4" y="26"/>
                    <a:pt x="4" y="26"/>
                    <a:pt x="4" y="26"/>
                  </a:cubicBezTo>
                  <a:cubicBezTo>
                    <a:pt x="5" y="26"/>
                    <a:pt x="5" y="26"/>
                    <a:pt x="5" y="26"/>
                  </a:cubicBezTo>
                  <a:cubicBezTo>
                    <a:pt x="7" y="25"/>
                    <a:pt x="9" y="24"/>
                    <a:pt x="11" y="23"/>
                  </a:cubicBezTo>
                  <a:cubicBezTo>
                    <a:pt x="13" y="21"/>
                    <a:pt x="14" y="19"/>
                    <a:pt x="15" y="16"/>
                  </a:cubicBezTo>
                  <a:close/>
                  <a:moveTo>
                    <a:pt x="11" y="13"/>
                  </a:moveTo>
                  <a:cubicBezTo>
                    <a:pt x="10" y="14"/>
                    <a:pt x="9" y="14"/>
                    <a:pt x="9" y="14"/>
                  </a:cubicBezTo>
                  <a:cubicBezTo>
                    <a:pt x="8" y="14"/>
                    <a:pt x="7" y="14"/>
                    <a:pt x="6" y="13"/>
                  </a:cubicBezTo>
                  <a:cubicBezTo>
                    <a:pt x="4" y="12"/>
                    <a:pt x="3" y="10"/>
                    <a:pt x="3" y="8"/>
                  </a:cubicBezTo>
                  <a:cubicBezTo>
                    <a:pt x="3" y="6"/>
                    <a:pt x="3" y="5"/>
                    <a:pt x="3" y="4"/>
                  </a:cubicBezTo>
                  <a:cubicBezTo>
                    <a:pt x="4" y="3"/>
                    <a:pt x="5" y="2"/>
                    <a:pt x="6" y="2"/>
                  </a:cubicBezTo>
                  <a:cubicBezTo>
                    <a:pt x="7" y="2"/>
                    <a:pt x="8" y="2"/>
                    <a:pt x="8" y="2"/>
                  </a:cubicBezTo>
                  <a:cubicBezTo>
                    <a:pt x="9" y="3"/>
                    <a:pt x="10" y="4"/>
                    <a:pt x="11" y="5"/>
                  </a:cubicBezTo>
                  <a:cubicBezTo>
                    <a:pt x="11" y="6"/>
                    <a:pt x="12" y="7"/>
                    <a:pt x="12" y="8"/>
                  </a:cubicBezTo>
                  <a:cubicBezTo>
                    <a:pt x="12" y="9"/>
                    <a:pt x="12" y="10"/>
                    <a:pt x="12" y="12"/>
                  </a:cubicBezTo>
                  <a:cubicBezTo>
                    <a:pt x="12" y="13"/>
                    <a:pt x="11" y="13"/>
                    <a:pt x="11"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sz="1350" b="0" i="0" u="none" strike="noStrike" kern="1200" cap="none" spc="0" normalizeH="0" baseline="0" noProof="0">
                <a:ln>
                  <a:noFill/>
                </a:ln>
                <a:solidFill>
                  <a:srgbClr val="212834"/>
                </a:solidFill>
                <a:effectLst/>
                <a:uLnTx/>
                <a:uFillTx/>
                <a:latin typeface="Calibri Light"/>
                <a:ea typeface="微软雅黑 Light"/>
                <a:cs typeface="+mn-cs"/>
              </a:endParaRPr>
            </a:p>
          </p:txBody>
        </p:sp>
        <p:sp>
          <p:nvSpPr>
            <p:cNvPr id="299" name="îs1ïde">
              <a:extLst>
                <a:ext uri="{FF2B5EF4-FFF2-40B4-BE49-F238E27FC236}">
                  <a16:creationId xmlns:a16="http://schemas.microsoft.com/office/drawing/2014/main" id="{72B7F43E-D701-4C65-87C9-08765272CDA2}"/>
                </a:ext>
              </a:extLst>
            </p:cNvPr>
            <p:cNvSpPr/>
            <p:nvPr/>
          </p:nvSpPr>
          <p:spPr bwMode="auto">
            <a:xfrm>
              <a:off x="3782188" y="1613112"/>
              <a:ext cx="32239" cy="57470"/>
            </a:xfrm>
            <a:custGeom>
              <a:avLst/>
              <a:gdLst>
                <a:gd name="T0" fmla="*/ 11 w 14"/>
                <a:gd name="T1" fmla="*/ 24 h 25"/>
                <a:gd name="T2" fmla="*/ 14 w 14"/>
                <a:gd name="T3" fmla="*/ 0 h 25"/>
                <a:gd name="T4" fmla="*/ 14 w 14"/>
                <a:gd name="T5" fmla="*/ 0 h 25"/>
                <a:gd name="T6" fmla="*/ 1 w 14"/>
                <a:gd name="T7" fmla="*/ 2 h 25"/>
                <a:gd name="T8" fmla="*/ 0 w 14"/>
                <a:gd name="T9" fmla="*/ 8 h 25"/>
                <a:gd name="T10" fmla="*/ 0 w 14"/>
                <a:gd name="T11" fmla="*/ 8 h 25"/>
                <a:gd name="T12" fmla="*/ 2 w 14"/>
                <a:gd name="T13" fmla="*/ 5 h 25"/>
                <a:gd name="T14" fmla="*/ 5 w 14"/>
                <a:gd name="T15" fmla="*/ 4 h 25"/>
                <a:gd name="T16" fmla="*/ 12 w 14"/>
                <a:gd name="T17" fmla="*/ 3 h 25"/>
                <a:gd name="T18" fmla="*/ 9 w 14"/>
                <a:gd name="T19" fmla="*/ 25 h 25"/>
                <a:gd name="T20" fmla="*/ 11 w 14"/>
                <a:gd name="T21" fmla="*/ 2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 h="25">
                  <a:moveTo>
                    <a:pt x="11" y="24"/>
                  </a:moveTo>
                  <a:cubicBezTo>
                    <a:pt x="14" y="0"/>
                    <a:pt x="14" y="0"/>
                    <a:pt x="14" y="0"/>
                  </a:cubicBezTo>
                  <a:cubicBezTo>
                    <a:pt x="14" y="0"/>
                    <a:pt x="14" y="0"/>
                    <a:pt x="14" y="0"/>
                  </a:cubicBezTo>
                  <a:cubicBezTo>
                    <a:pt x="1" y="2"/>
                    <a:pt x="1" y="2"/>
                    <a:pt x="1" y="2"/>
                  </a:cubicBezTo>
                  <a:cubicBezTo>
                    <a:pt x="0" y="8"/>
                    <a:pt x="0" y="8"/>
                    <a:pt x="0" y="8"/>
                  </a:cubicBezTo>
                  <a:cubicBezTo>
                    <a:pt x="0" y="8"/>
                    <a:pt x="0" y="8"/>
                    <a:pt x="0" y="8"/>
                  </a:cubicBezTo>
                  <a:cubicBezTo>
                    <a:pt x="1" y="7"/>
                    <a:pt x="1" y="6"/>
                    <a:pt x="2" y="5"/>
                  </a:cubicBezTo>
                  <a:cubicBezTo>
                    <a:pt x="3" y="5"/>
                    <a:pt x="4" y="4"/>
                    <a:pt x="5" y="4"/>
                  </a:cubicBezTo>
                  <a:cubicBezTo>
                    <a:pt x="12" y="3"/>
                    <a:pt x="12" y="3"/>
                    <a:pt x="12" y="3"/>
                  </a:cubicBezTo>
                  <a:cubicBezTo>
                    <a:pt x="9" y="25"/>
                    <a:pt x="9" y="25"/>
                    <a:pt x="9" y="25"/>
                  </a:cubicBezTo>
                  <a:lnTo>
                    <a:pt x="11"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sz="1350" b="0" i="0" u="none" strike="noStrike" kern="1200" cap="none" spc="0" normalizeH="0" baseline="0" noProof="0">
                <a:ln>
                  <a:noFill/>
                </a:ln>
                <a:solidFill>
                  <a:srgbClr val="212834"/>
                </a:solidFill>
                <a:effectLst/>
                <a:uLnTx/>
                <a:uFillTx/>
                <a:latin typeface="Calibri Light"/>
                <a:ea typeface="微软雅黑 Light"/>
                <a:cs typeface="+mn-cs"/>
              </a:endParaRPr>
            </a:p>
          </p:txBody>
        </p:sp>
        <p:sp>
          <p:nvSpPr>
            <p:cNvPr id="300" name="i$ľïḑe">
              <a:extLst>
                <a:ext uri="{FF2B5EF4-FFF2-40B4-BE49-F238E27FC236}">
                  <a16:creationId xmlns:a16="http://schemas.microsoft.com/office/drawing/2014/main" id="{63AF60DB-7FC7-42D5-96A5-3722F48BC7B5}"/>
                </a:ext>
              </a:extLst>
            </p:cNvPr>
            <p:cNvSpPr/>
            <p:nvPr/>
          </p:nvSpPr>
          <p:spPr bwMode="auto">
            <a:xfrm>
              <a:off x="3349063" y="1294926"/>
              <a:ext cx="34342" cy="23128"/>
            </a:xfrm>
            <a:custGeom>
              <a:avLst/>
              <a:gdLst>
                <a:gd name="T0" fmla="*/ 8 w 15"/>
                <a:gd name="T1" fmla="*/ 7 h 10"/>
                <a:gd name="T2" fmla="*/ 12 w 15"/>
                <a:gd name="T3" fmla="*/ 10 h 10"/>
                <a:gd name="T4" fmla="*/ 14 w 15"/>
                <a:gd name="T5" fmla="*/ 3 h 10"/>
                <a:gd name="T6" fmla="*/ 10 w 15"/>
                <a:gd name="T7" fmla="*/ 0 h 10"/>
                <a:gd name="T8" fmla="*/ 0 w 15"/>
                <a:gd name="T9" fmla="*/ 2 h 10"/>
                <a:gd name="T10" fmla="*/ 8 w 15"/>
                <a:gd name="T11" fmla="*/ 7 h 10"/>
              </a:gdLst>
              <a:ahLst/>
              <a:cxnLst>
                <a:cxn ang="0">
                  <a:pos x="T0" y="T1"/>
                </a:cxn>
                <a:cxn ang="0">
                  <a:pos x="T2" y="T3"/>
                </a:cxn>
                <a:cxn ang="0">
                  <a:pos x="T4" y="T5"/>
                </a:cxn>
                <a:cxn ang="0">
                  <a:pos x="T6" y="T7"/>
                </a:cxn>
                <a:cxn ang="0">
                  <a:pos x="T8" y="T9"/>
                </a:cxn>
                <a:cxn ang="0">
                  <a:pos x="T10" y="T11"/>
                </a:cxn>
              </a:cxnLst>
              <a:rect l="0" t="0" r="r" b="b"/>
              <a:pathLst>
                <a:path w="15" h="10">
                  <a:moveTo>
                    <a:pt x="8" y="7"/>
                  </a:moveTo>
                  <a:cubicBezTo>
                    <a:pt x="12" y="10"/>
                    <a:pt x="12" y="10"/>
                    <a:pt x="12" y="10"/>
                  </a:cubicBezTo>
                  <a:cubicBezTo>
                    <a:pt x="12" y="7"/>
                    <a:pt x="15" y="5"/>
                    <a:pt x="14" y="3"/>
                  </a:cubicBezTo>
                  <a:cubicBezTo>
                    <a:pt x="10" y="0"/>
                    <a:pt x="10" y="0"/>
                    <a:pt x="10" y="0"/>
                  </a:cubicBezTo>
                  <a:cubicBezTo>
                    <a:pt x="7" y="0"/>
                    <a:pt x="3" y="0"/>
                    <a:pt x="0" y="2"/>
                  </a:cubicBezTo>
                  <a:cubicBezTo>
                    <a:pt x="1" y="4"/>
                    <a:pt x="4" y="8"/>
                    <a:pt x="8"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sz="1350" b="0" i="0" u="none" strike="noStrike" kern="1200" cap="none" spc="0" normalizeH="0" baseline="0" noProof="0">
                <a:ln>
                  <a:noFill/>
                </a:ln>
                <a:solidFill>
                  <a:srgbClr val="212834"/>
                </a:solidFill>
                <a:effectLst/>
                <a:uLnTx/>
                <a:uFillTx/>
                <a:latin typeface="Calibri Light"/>
                <a:ea typeface="微软雅黑 Light"/>
                <a:cs typeface="+mn-cs"/>
              </a:endParaRPr>
            </a:p>
          </p:txBody>
        </p:sp>
        <p:sp>
          <p:nvSpPr>
            <p:cNvPr id="301" name="iŝļíḍè">
              <a:extLst>
                <a:ext uri="{FF2B5EF4-FFF2-40B4-BE49-F238E27FC236}">
                  <a16:creationId xmlns:a16="http://schemas.microsoft.com/office/drawing/2014/main" id="{16894C3E-B152-41AC-A778-A76EFDBE9B90}"/>
                </a:ext>
              </a:extLst>
            </p:cNvPr>
            <p:cNvSpPr/>
            <p:nvPr/>
          </p:nvSpPr>
          <p:spPr bwMode="auto">
            <a:xfrm>
              <a:off x="3378499" y="1327165"/>
              <a:ext cx="27333" cy="18923"/>
            </a:xfrm>
            <a:custGeom>
              <a:avLst/>
              <a:gdLst>
                <a:gd name="T0" fmla="*/ 7 w 12"/>
                <a:gd name="T1" fmla="*/ 7 h 8"/>
                <a:gd name="T2" fmla="*/ 9 w 12"/>
                <a:gd name="T3" fmla="*/ 8 h 8"/>
                <a:gd name="T4" fmla="*/ 12 w 12"/>
                <a:gd name="T5" fmla="*/ 6 h 8"/>
                <a:gd name="T6" fmla="*/ 11 w 12"/>
                <a:gd name="T7" fmla="*/ 2 h 8"/>
                <a:gd name="T8" fmla="*/ 8 w 12"/>
                <a:gd name="T9" fmla="*/ 0 h 8"/>
                <a:gd name="T10" fmla="*/ 0 w 12"/>
                <a:gd name="T11" fmla="*/ 3 h 8"/>
                <a:gd name="T12" fmla="*/ 7 w 12"/>
                <a:gd name="T13" fmla="*/ 7 h 8"/>
              </a:gdLst>
              <a:ahLst/>
              <a:cxnLst>
                <a:cxn ang="0">
                  <a:pos x="T0" y="T1"/>
                </a:cxn>
                <a:cxn ang="0">
                  <a:pos x="T2" y="T3"/>
                </a:cxn>
                <a:cxn ang="0">
                  <a:pos x="T4" y="T5"/>
                </a:cxn>
                <a:cxn ang="0">
                  <a:pos x="T6" y="T7"/>
                </a:cxn>
                <a:cxn ang="0">
                  <a:pos x="T8" y="T9"/>
                </a:cxn>
                <a:cxn ang="0">
                  <a:pos x="T10" y="T11"/>
                </a:cxn>
                <a:cxn ang="0">
                  <a:pos x="T12" y="T13"/>
                </a:cxn>
              </a:cxnLst>
              <a:rect l="0" t="0" r="r" b="b"/>
              <a:pathLst>
                <a:path w="12" h="8">
                  <a:moveTo>
                    <a:pt x="7" y="7"/>
                  </a:moveTo>
                  <a:cubicBezTo>
                    <a:pt x="9" y="8"/>
                    <a:pt x="9" y="8"/>
                    <a:pt x="9" y="8"/>
                  </a:cubicBezTo>
                  <a:cubicBezTo>
                    <a:pt x="10" y="8"/>
                    <a:pt x="11" y="6"/>
                    <a:pt x="12" y="6"/>
                  </a:cubicBezTo>
                  <a:cubicBezTo>
                    <a:pt x="12" y="4"/>
                    <a:pt x="11" y="2"/>
                    <a:pt x="11" y="2"/>
                  </a:cubicBezTo>
                  <a:cubicBezTo>
                    <a:pt x="11" y="0"/>
                    <a:pt x="9" y="1"/>
                    <a:pt x="8" y="0"/>
                  </a:cubicBezTo>
                  <a:cubicBezTo>
                    <a:pt x="5" y="1"/>
                    <a:pt x="1" y="0"/>
                    <a:pt x="0" y="3"/>
                  </a:cubicBezTo>
                  <a:cubicBezTo>
                    <a:pt x="2" y="5"/>
                    <a:pt x="5" y="6"/>
                    <a:pt x="7"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sz="1350" b="0" i="0" u="none" strike="noStrike" kern="1200" cap="none" spc="0" normalizeH="0" baseline="0" noProof="0">
                <a:ln>
                  <a:noFill/>
                </a:ln>
                <a:solidFill>
                  <a:srgbClr val="212834"/>
                </a:solidFill>
                <a:effectLst/>
                <a:uLnTx/>
                <a:uFillTx/>
                <a:latin typeface="Calibri Light"/>
                <a:ea typeface="微软雅黑 Light"/>
                <a:cs typeface="+mn-cs"/>
              </a:endParaRPr>
            </a:p>
          </p:txBody>
        </p:sp>
        <p:sp>
          <p:nvSpPr>
            <p:cNvPr id="302" name="íṩḻîḋê">
              <a:extLst>
                <a:ext uri="{FF2B5EF4-FFF2-40B4-BE49-F238E27FC236}">
                  <a16:creationId xmlns:a16="http://schemas.microsoft.com/office/drawing/2014/main" id="{B55C85F1-4CDD-4FEE-BA42-FB9BC2DD3578}"/>
                </a:ext>
              </a:extLst>
            </p:cNvPr>
            <p:cNvSpPr/>
            <p:nvPr/>
          </p:nvSpPr>
          <p:spPr bwMode="auto">
            <a:xfrm>
              <a:off x="3394618" y="1244465"/>
              <a:ext cx="100922" cy="166101"/>
            </a:xfrm>
            <a:custGeom>
              <a:avLst/>
              <a:gdLst>
                <a:gd name="T0" fmla="*/ 9 w 44"/>
                <a:gd name="T1" fmla="*/ 32 h 72"/>
                <a:gd name="T2" fmla="*/ 12 w 44"/>
                <a:gd name="T3" fmla="*/ 31 h 72"/>
                <a:gd name="T4" fmla="*/ 15 w 44"/>
                <a:gd name="T5" fmla="*/ 33 h 72"/>
                <a:gd name="T6" fmla="*/ 13 w 44"/>
                <a:gd name="T7" fmla="*/ 44 h 72"/>
                <a:gd name="T8" fmla="*/ 8 w 44"/>
                <a:gd name="T9" fmla="*/ 41 h 72"/>
                <a:gd name="T10" fmla="*/ 14 w 44"/>
                <a:gd name="T11" fmla="*/ 68 h 72"/>
                <a:gd name="T12" fmla="*/ 26 w 44"/>
                <a:gd name="T13" fmla="*/ 72 h 72"/>
                <a:gd name="T14" fmla="*/ 27 w 44"/>
                <a:gd name="T15" fmla="*/ 69 h 72"/>
                <a:gd name="T16" fmla="*/ 15 w 44"/>
                <a:gd name="T17" fmla="*/ 52 h 72"/>
                <a:gd name="T18" fmla="*/ 21 w 44"/>
                <a:gd name="T19" fmla="*/ 49 h 72"/>
                <a:gd name="T20" fmla="*/ 21 w 44"/>
                <a:gd name="T21" fmla="*/ 40 h 72"/>
                <a:gd name="T22" fmla="*/ 26 w 44"/>
                <a:gd name="T23" fmla="*/ 45 h 72"/>
                <a:gd name="T24" fmla="*/ 19 w 44"/>
                <a:gd name="T25" fmla="*/ 31 h 72"/>
                <a:gd name="T26" fmla="*/ 19 w 44"/>
                <a:gd name="T27" fmla="*/ 21 h 72"/>
                <a:gd name="T28" fmla="*/ 30 w 44"/>
                <a:gd name="T29" fmla="*/ 30 h 72"/>
                <a:gd name="T30" fmla="*/ 26 w 44"/>
                <a:gd name="T31" fmla="*/ 19 h 72"/>
                <a:gd name="T32" fmla="*/ 29 w 44"/>
                <a:gd name="T33" fmla="*/ 16 h 72"/>
                <a:gd name="T34" fmla="*/ 43 w 44"/>
                <a:gd name="T35" fmla="*/ 28 h 72"/>
                <a:gd name="T36" fmla="*/ 29 w 44"/>
                <a:gd name="T37" fmla="*/ 8 h 72"/>
                <a:gd name="T38" fmla="*/ 24 w 44"/>
                <a:gd name="T39" fmla="*/ 6 h 72"/>
                <a:gd name="T40" fmla="*/ 24 w 44"/>
                <a:gd name="T41" fmla="*/ 13 h 72"/>
                <a:gd name="T42" fmla="*/ 17 w 44"/>
                <a:gd name="T43" fmla="*/ 11 h 72"/>
                <a:gd name="T44" fmla="*/ 16 w 44"/>
                <a:gd name="T45" fmla="*/ 0 h 72"/>
                <a:gd name="T46" fmla="*/ 14 w 44"/>
                <a:gd name="T47" fmla="*/ 6 h 72"/>
                <a:gd name="T48" fmla="*/ 9 w 44"/>
                <a:gd name="T49" fmla="*/ 8 h 72"/>
                <a:gd name="T50" fmla="*/ 16 w 44"/>
                <a:gd name="T51" fmla="*/ 16 h 72"/>
                <a:gd name="T52" fmla="*/ 16 w 44"/>
                <a:gd name="T53" fmla="*/ 25 h 72"/>
                <a:gd name="T54" fmla="*/ 11 w 44"/>
                <a:gd name="T55" fmla="*/ 20 h 72"/>
                <a:gd name="T56" fmla="*/ 0 w 44"/>
                <a:gd name="T57" fmla="*/ 19 h 72"/>
                <a:gd name="T58" fmla="*/ 9 w 44"/>
                <a:gd name="T59" fmla="*/ 28 h 72"/>
                <a:gd name="T60" fmla="*/ 9 w 44"/>
                <a:gd name="T61" fmla="*/ 3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4" h="72">
                  <a:moveTo>
                    <a:pt x="9" y="32"/>
                  </a:moveTo>
                  <a:cubicBezTo>
                    <a:pt x="10" y="33"/>
                    <a:pt x="11" y="32"/>
                    <a:pt x="12" y="31"/>
                  </a:cubicBezTo>
                  <a:cubicBezTo>
                    <a:pt x="15" y="33"/>
                    <a:pt x="15" y="33"/>
                    <a:pt x="15" y="33"/>
                  </a:cubicBezTo>
                  <a:cubicBezTo>
                    <a:pt x="16" y="37"/>
                    <a:pt x="15" y="41"/>
                    <a:pt x="13" y="44"/>
                  </a:cubicBezTo>
                  <a:cubicBezTo>
                    <a:pt x="11" y="46"/>
                    <a:pt x="10" y="42"/>
                    <a:pt x="8" y="41"/>
                  </a:cubicBezTo>
                  <a:cubicBezTo>
                    <a:pt x="10" y="50"/>
                    <a:pt x="15" y="60"/>
                    <a:pt x="14" y="68"/>
                  </a:cubicBezTo>
                  <a:cubicBezTo>
                    <a:pt x="20" y="72"/>
                    <a:pt x="24" y="72"/>
                    <a:pt x="26" y="72"/>
                  </a:cubicBezTo>
                  <a:cubicBezTo>
                    <a:pt x="27" y="69"/>
                    <a:pt x="27" y="69"/>
                    <a:pt x="27" y="69"/>
                  </a:cubicBezTo>
                  <a:cubicBezTo>
                    <a:pt x="19" y="64"/>
                    <a:pt x="16" y="54"/>
                    <a:pt x="15" y="52"/>
                  </a:cubicBezTo>
                  <a:cubicBezTo>
                    <a:pt x="21" y="49"/>
                    <a:pt x="21" y="49"/>
                    <a:pt x="21" y="49"/>
                  </a:cubicBezTo>
                  <a:cubicBezTo>
                    <a:pt x="21" y="46"/>
                    <a:pt x="20" y="41"/>
                    <a:pt x="21" y="40"/>
                  </a:cubicBezTo>
                  <a:cubicBezTo>
                    <a:pt x="24" y="41"/>
                    <a:pt x="25" y="43"/>
                    <a:pt x="26" y="45"/>
                  </a:cubicBezTo>
                  <a:cubicBezTo>
                    <a:pt x="33" y="42"/>
                    <a:pt x="22" y="36"/>
                    <a:pt x="19" y="31"/>
                  </a:cubicBezTo>
                  <a:cubicBezTo>
                    <a:pt x="19" y="27"/>
                    <a:pt x="19" y="24"/>
                    <a:pt x="19" y="21"/>
                  </a:cubicBezTo>
                  <a:cubicBezTo>
                    <a:pt x="23" y="22"/>
                    <a:pt x="27" y="27"/>
                    <a:pt x="30" y="30"/>
                  </a:cubicBezTo>
                  <a:cubicBezTo>
                    <a:pt x="33" y="27"/>
                    <a:pt x="27" y="23"/>
                    <a:pt x="26" y="19"/>
                  </a:cubicBezTo>
                  <a:cubicBezTo>
                    <a:pt x="25" y="17"/>
                    <a:pt x="27" y="17"/>
                    <a:pt x="29" y="16"/>
                  </a:cubicBezTo>
                  <a:cubicBezTo>
                    <a:pt x="43" y="28"/>
                    <a:pt x="43" y="28"/>
                    <a:pt x="43" y="28"/>
                  </a:cubicBezTo>
                  <a:cubicBezTo>
                    <a:pt x="44" y="21"/>
                    <a:pt x="34" y="15"/>
                    <a:pt x="29" y="8"/>
                  </a:cubicBezTo>
                  <a:cubicBezTo>
                    <a:pt x="30" y="6"/>
                    <a:pt x="29" y="4"/>
                    <a:pt x="24" y="6"/>
                  </a:cubicBezTo>
                  <a:cubicBezTo>
                    <a:pt x="22" y="6"/>
                    <a:pt x="19" y="7"/>
                    <a:pt x="24" y="13"/>
                  </a:cubicBezTo>
                  <a:cubicBezTo>
                    <a:pt x="21" y="17"/>
                    <a:pt x="19" y="12"/>
                    <a:pt x="17" y="11"/>
                  </a:cubicBezTo>
                  <a:cubicBezTo>
                    <a:pt x="18" y="6"/>
                    <a:pt x="20" y="1"/>
                    <a:pt x="16" y="0"/>
                  </a:cubicBezTo>
                  <a:cubicBezTo>
                    <a:pt x="16" y="2"/>
                    <a:pt x="16" y="4"/>
                    <a:pt x="14" y="6"/>
                  </a:cubicBezTo>
                  <a:cubicBezTo>
                    <a:pt x="9" y="8"/>
                    <a:pt x="9" y="8"/>
                    <a:pt x="9" y="8"/>
                  </a:cubicBezTo>
                  <a:cubicBezTo>
                    <a:pt x="9" y="10"/>
                    <a:pt x="14" y="13"/>
                    <a:pt x="16" y="16"/>
                  </a:cubicBezTo>
                  <a:cubicBezTo>
                    <a:pt x="17" y="20"/>
                    <a:pt x="16" y="23"/>
                    <a:pt x="16" y="25"/>
                  </a:cubicBezTo>
                  <a:cubicBezTo>
                    <a:pt x="12" y="27"/>
                    <a:pt x="13" y="22"/>
                    <a:pt x="11" y="20"/>
                  </a:cubicBezTo>
                  <a:cubicBezTo>
                    <a:pt x="7" y="17"/>
                    <a:pt x="2" y="18"/>
                    <a:pt x="0" y="19"/>
                  </a:cubicBezTo>
                  <a:cubicBezTo>
                    <a:pt x="9" y="28"/>
                    <a:pt x="9" y="28"/>
                    <a:pt x="9" y="28"/>
                  </a:cubicBezTo>
                  <a:cubicBezTo>
                    <a:pt x="9" y="29"/>
                    <a:pt x="6" y="32"/>
                    <a:pt x="9"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sz="1350" b="0" i="0" u="none" strike="noStrike" kern="1200" cap="none" spc="0" normalizeH="0" baseline="0" noProof="0">
                <a:ln>
                  <a:noFill/>
                </a:ln>
                <a:solidFill>
                  <a:srgbClr val="212834"/>
                </a:solidFill>
                <a:effectLst/>
                <a:uLnTx/>
                <a:uFillTx/>
                <a:latin typeface="Calibri Light"/>
                <a:ea typeface="微软雅黑 Light"/>
                <a:cs typeface="+mn-cs"/>
              </a:endParaRPr>
            </a:p>
          </p:txBody>
        </p:sp>
        <p:sp>
          <p:nvSpPr>
            <p:cNvPr id="303" name="íṡľiḑê">
              <a:extLst>
                <a:ext uri="{FF2B5EF4-FFF2-40B4-BE49-F238E27FC236}">
                  <a16:creationId xmlns:a16="http://schemas.microsoft.com/office/drawing/2014/main" id="{50FACC87-0893-4050-A8D0-EAB4B8908B71}"/>
                </a:ext>
              </a:extLst>
            </p:cNvPr>
            <p:cNvSpPr/>
            <p:nvPr/>
          </p:nvSpPr>
          <p:spPr bwMode="auto">
            <a:xfrm>
              <a:off x="3589455" y="1092381"/>
              <a:ext cx="30137" cy="30137"/>
            </a:xfrm>
            <a:custGeom>
              <a:avLst/>
              <a:gdLst>
                <a:gd name="T0" fmla="*/ 2 w 13"/>
                <a:gd name="T1" fmla="*/ 13 h 13"/>
                <a:gd name="T2" fmla="*/ 9 w 13"/>
                <a:gd name="T3" fmla="*/ 13 h 13"/>
                <a:gd name="T4" fmla="*/ 3 w 13"/>
                <a:gd name="T5" fmla="*/ 0 h 13"/>
                <a:gd name="T6" fmla="*/ 2 w 13"/>
                <a:gd name="T7" fmla="*/ 8 h 13"/>
                <a:gd name="T8" fmla="*/ 2 w 13"/>
                <a:gd name="T9" fmla="*/ 13 h 13"/>
              </a:gdLst>
              <a:ahLst/>
              <a:cxnLst>
                <a:cxn ang="0">
                  <a:pos x="T0" y="T1"/>
                </a:cxn>
                <a:cxn ang="0">
                  <a:pos x="T2" y="T3"/>
                </a:cxn>
                <a:cxn ang="0">
                  <a:pos x="T4" y="T5"/>
                </a:cxn>
                <a:cxn ang="0">
                  <a:pos x="T6" y="T7"/>
                </a:cxn>
                <a:cxn ang="0">
                  <a:pos x="T8" y="T9"/>
                </a:cxn>
              </a:cxnLst>
              <a:rect l="0" t="0" r="r" b="b"/>
              <a:pathLst>
                <a:path w="13" h="13">
                  <a:moveTo>
                    <a:pt x="2" y="13"/>
                  </a:moveTo>
                  <a:cubicBezTo>
                    <a:pt x="4" y="13"/>
                    <a:pt x="6" y="13"/>
                    <a:pt x="9" y="13"/>
                  </a:cubicBezTo>
                  <a:cubicBezTo>
                    <a:pt x="13" y="8"/>
                    <a:pt x="6" y="3"/>
                    <a:pt x="3" y="0"/>
                  </a:cubicBezTo>
                  <a:cubicBezTo>
                    <a:pt x="0" y="1"/>
                    <a:pt x="2" y="6"/>
                    <a:pt x="2" y="8"/>
                  </a:cubicBezTo>
                  <a:cubicBezTo>
                    <a:pt x="2" y="9"/>
                    <a:pt x="1" y="11"/>
                    <a:pt x="2"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sz="1350" b="0" i="0" u="none" strike="noStrike" kern="1200" cap="none" spc="0" normalizeH="0" baseline="0" noProof="0">
                <a:ln>
                  <a:noFill/>
                </a:ln>
                <a:solidFill>
                  <a:srgbClr val="212834"/>
                </a:solidFill>
                <a:effectLst/>
                <a:uLnTx/>
                <a:uFillTx/>
                <a:latin typeface="Calibri Light"/>
                <a:ea typeface="微软雅黑 Light"/>
                <a:cs typeface="+mn-cs"/>
              </a:endParaRPr>
            </a:p>
          </p:txBody>
        </p:sp>
        <p:sp>
          <p:nvSpPr>
            <p:cNvPr id="304" name="iṥļiḓe">
              <a:extLst>
                <a:ext uri="{FF2B5EF4-FFF2-40B4-BE49-F238E27FC236}">
                  <a16:creationId xmlns:a16="http://schemas.microsoft.com/office/drawing/2014/main" id="{84664816-6511-4C67-A1B7-4C4FAC399B69}"/>
                </a:ext>
              </a:extLst>
            </p:cNvPr>
            <p:cNvSpPr/>
            <p:nvPr/>
          </p:nvSpPr>
          <p:spPr bwMode="auto">
            <a:xfrm>
              <a:off x="3578241" y="1138637"/>
              <a:ext cx="18222" cy="25231"/>
            </a:xfrm>
            <a:custGeom>
              <a:avLst/>
              <a:gdLst>
                <a:gd name="T0" fmla="*/ 2 w 8"/>
                <a:gd name="T1" fmla="*/ 11 h 11"/>
                <a:gd name="T2" fmla="*/ 8 w 8"/>
                <a:gd name="T3" fmla="*/ 9 h 11"/>
                <a:gd name="T4" fmla="*/ 7 w 8"/>
                <a:gd name="T5" fmla="*/ 4 h 11"/>
                <a:gd name="T6" fmla="*/ 3 w 8"/>
                <a:gd name="T7" fmla="*/ 0 h 11"/>
                <a:gd name="T8" fmla="*/ 1 w 8"/>
                <a:gd name="T9" fmla="*/ 5 h 11"/>
                <a:gd name="T10" fmla="*/ 2 w 8"/>
                <a:gd name="T11" fmla="*/ 11 h 11"/>
              </a:gdLst>
              <a:ahLst/>
              <a:cxnLst>
                <a:cxn ang="0">
                  <a:pos x="T0" y="T1"/>
                </a:cxn>
                <a:cxn ang="0">
                  <a:pos x="T2" y="T3"/>
                </a:cxn>
                <a:cxn ang="0">
                  <a:pos x="T4" y="T5"/>
                </a:cxn>
                <a:cxn ang="0">
                  <a:pos x="T6" y="T7"/>
                </a:cxn>
                <a:cxn ang="0">
                  <a:pos x="T8" y="T9"/>
                </a:cxn>
                <a:cxn ang="0">
                  <a:pos x="T10" y="T11"/>
                </a:cxn>
              </a:cxnLst>
              <a:rect l="0" t="0" r="r" b="b"/>
              <a:pathLst>
                <a:path w="8" h="11">
                  <a:moveTo>
                    <a:pt x="2" y="11"/>
                  </a:moveTo>
                  <a:cubicBezTo>
                    <a:pt x="4" y="11"/>
                    <a:pt x="6" y="10"/>
                    <a:pt x="8" y="9"/>
                  </a:cubicBezTo>
                  <a:cubicBezTo>
                    <a:pt x="8" y="7"/>
                    <a:pt x="8" y="6"/>
                    <a:pt x="7" y="4"/>
                  </a:cubicBezTo>
                  <a:cubicBezTo>
                    <a:pt x="6" y="3"/>
                    <a:pt x="5" y="1"/>
                    <a:pt x="3" y="0"/>
                  </a:cubicBezTo>
                  <a:cubicBezTo>
                    <a:pt x="3" y="0"/>
                    <a:pt x="0" y="1"/>
                    <a:pt x="1" y="5"/>
                  </a:cubicBezTo>
                  <a:cubicBezTo>
                    <a:pt x="2" y="8"/>
                    <a:pt x="2" y="9"/>
                    <a:pt x="2"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sz="1350" b="0" i="0" u="none" strike="noStrike" kern="1200" cap="none" spc="0" normalizeH="0" baseline="0" noProof="0">
                <a:ln>
                  <a:noFill/>
                </a:ln>
                <a:solidFill>
                  <a:srgbClr val="212834"/>
                </a:solidFill>
                <a:effectLst/>
                <a:uLnTx/>
                <a:uFillTx/>
                <a:latin typeface="Calibri Light"/>
                <a:ea typeface="微软雅黑 Light"/>
                <a:cs typeface="+mn-cs"/>
              </a:endParaRPr>
            </a:p>
          </p:txBody>
        </p:sp>
        <p:sp>
          <p:nvSpPr>
            <p:cNvPr id="305" name="iŝ1îḋé">
              <a:extLst>
                <a:ext uri="{FF2B5EF4-FFF2-40B4-BE49-F238E27FC236}">
                  <a16:creationId xmlns:a16="http://schemas.microsoft.com/office/drawing/2014/main" id="{5517A43A-F938-4992-80B9-AD7C3EAC6ED5}"/>
                </a:ext>
              </a:extLst>
            </p:cNvPr>
            <p:cNvSpPr/>
            <p:nvPr/>
          </p:nvSpPr>
          <p:spPr bwMode="auto">
            <a:xfrm>
              <a:off x="3628702" y="1117611"/>
              <a:ext cx="41350" cy="39248"/>
            </a:xfrm>
            <a:custGeom>
              <a:avLst/>
              <a:gdLst>
                <a:gd name="T0" fmla="*/ 5 w 18"/>
                <a:gd name="T1" fmla="*/ 11 h 17"/>
                <a:gd name="T2" fmla="*/ 7 w 18"/>
                <a:gd name="T3" fmla="*/ 11 h 17"/>
                <a:gd name="T4" fmla="*/ 7 w 18"/>
                <a:gd name="T5" fmla="*/ 17 h 17"/>
                <a:gd name="T6" fmla="*/ 8 w 18"/>
                <a:gd name="T7" fmla="*/ 17 h 17"/>
                <a:gd name="T8" fmla="*/ 12 w 18"/>
                <a:gd name="T9" fmla="*/ 14 h 17"/>
                <a:gd name="T10" fmla="*/ 13 w 18"/>
                <a:gd name="T11" fmla="*/ 12 h 17"/>
                <a:gd name="T12" fmla="*/ 17 w 18"/>
                <a:gd name="T13" fmla="*/ 7 h 17"/>
                <a:gd name="T14" fmla="*/ 13 w 18"/>
                <a:gd name="T15" fmla="*/ 0 h 17"/>
                <a:gd name="T16" fmla="*/ 2 w 18"/>
                <a:gd name="T17" fmla="*/ 3 h 17"/>
                <a:gd name="T18" fmla="*/ 5 w 18"/>
                <a:gd name="T19" fmla="*/ 11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 h="17">
                  <a:moveTo>
                    <a:pt x="5" y="11"/>
                  </a:moveTo>
                  <a:cubicBezTo>
                    <a:pt x="7" y="11"/>
                    <a:pt x="7" y="11"/>
                    <a:pt x="7" y="11"/>
                  </a:cubicBezTo>
                  <a:cubicBezTo>
                    <a:pt x="7" y="13"/>
                    <a:pt x="7" y="15"/>
                    <a:pt x="7" y="17"/>
                  </a:cubicBezTo>
                  <a:cubicBezTo>
                    <a:pt x="8" y="17"/>
                    <a:pt x="8" y="17"/>
                    <a:pt x="8" y="17"/>
                  </a:cubicBezTo>
                  <a:cubicBezTo>
                    <a:pt x="9" y="15"/>
                    <a:pt x="11" y="15"/>
                    <a:pt x="12" y="14"/>
                  </a:cubicBezTo>
                  <a:cubicBezTo>
                    <a:pt x="13" y="12"/>
                    <a:pt x="13" y="12"/>
                    <a:pt x="13" y="12"/>
                  </a:cubicBezTo>
                  <a:cubicBezTo>
                    <a:pt x="17" y="7"/>
                    <a:pt x="17" y="7"/>
                    <a:pt x="17" y="7"/>
                  </a:cubicBezTo>
                  <a:cubicBezTo>
                    <a:pt x="18" y="5"/>
                    <a:pt x="17" y="2"/>
                    <a:pt x="13" y="0"/>
                  </a:cubicBezTo>
                  <a:cubicBezTo>
                    <a:pt x="10" y="1"/>
                    <a:pt x="7" y="2"/>
                    <a:pt x="2" y="3"/>
                  </a:cubicBezTo>
                  <a:cubicBezTo>
                    <a:pt x="0" y="7"/>
                    <a:pt x="3" y="10"/>
                    <a:pt x="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sz="1350" b="0" i="0" u="none" strike="noStrike" kern="1200" cap="none" spc="0" normalizeH="0" baseline="0" noProof="0">
                <a:ln>
                  <a:noFill/>
                </a:ln>
                <a:solidFill>
                  <a:srgbClr val="212834"/>
                </a:solidFill>
                <a:effectLst/>
                <a:uLnTx/>
                <a:uFillTx/>
                <a:latin typeface="Calibri Light"/>
                <a:ea typeface="微软雅黑 Light"/>
                <a:cs typeface="+mn-cs"/>
              </a:endParaRPr>
            </a:p>
          </p:txBody>
        </p:sp>
        <p:sp>
          <p:nvSpPr>
            <p:cNvPr id="306" name="iṩḷiḓè">
              <a:extLst>
                <a:ext uri="{FF2B5EF4-FFF2-40B4-BE49-F238E27FC236}">
                  <a16:creationId xmlns:a16="http://schemas.microsoft.com/office/drawing/2014/main" id="{A82762AE-EC0C-467C-8F9F-1CE8CEEE0EBF}"/>
                </a:ext>
              </a:extLst>
            </p:cNvPr>
            <p:cNvSpPr/>
            <p:nvPr/>
          </p:nvSpPr>
          <p:spPr bwMode="auto">
            <a:xfrm>
              <a:off x="3628702" y="1154756"/>
              <a:ext cx="38547" cy="29436"/>
            </a:xfrm>
            <a:custGeom>
              <a:avLst/>
              <a:gdLst>
                <a:gd name="T0" fmla="*/ 6 w 17"/>
                <a:gd name="T1" fmla="*/ 13 h 13"/>
                <a:gd name="T2" fmla="*/ 15 w 17"/>
                <a:gd name="T3" fmla="*/ 4 h 13"/>
                <a:gd name="T4" fmla="*/ 16 w 17"/>
                <a:gd name="T5" fmla="*/ 0 h 13"/>
                <a:gd name="T6" fmla="*/ 1 w 17"/>
                <a:gd name="T7" fmla="*/ 5 h 13"/>
                <a:gd name="T8" fmla="*/ 6 w 17"/>
                <a:gd name="T9" fmla="*/ 13 h 13"/>
              </a:gdLst>
              <a:ahLst/>
              <a:cxnLst>
                <a:cxn ang="0">
                  <a:pos x="T0" y="T1"/>
                </a:cxn>
                <a:cxn ang="0">
                  <a:pos x="T2" y="T3"/>
                </a:cxn>
                <a:cxn ang="0">
                  <a:pos x="T4" y="T5"/>
                </a:cxn>
                <a:cxn ang="0">
                  <a:pos x="T6" y="T7"/>
                </a:cxn>
                <a:cxn ang="0">
                  <a:pos x="T8" y="T9"/>
                </a:cxn>
              </a:cxnLst>
              <a:rect l="0" t="0" r="r" b="b"/>
              <a:pathLst>
                <a:path w="17" h="13">
                  <a:moveTo>
                    <a:pt x="6" y="13"/>
                  </a:moveTo>
                  <a:cubicBezTo>
                    <a:pt x="9" y="10"/>
                    <a:pt x="13" y="8"/>
                    <a:pt x="15" y="4"/>
                  </a:cubicBezTo>
                  <a:cubicBezTo>
                    <a:pt x="16" y="3"/>
                    <a:pt x="17" y="2"/>
                    <a:pt x="16" y="0"/>
                  </a:cubicBezTo>
                  <a:cubicBezTo>
                    <a:pt x="11" y="0"/>
                    <a:pt x="6" y="5"/>
                    <a:pt x="1" y="5"/>
                  </a:cubicBezTo>
                  <a:cubicBezTo>
                    <a:pt x="0" y="10"/>
                    <a:pt x="4" y="11"/>
                    <a:pt x="6"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sz="1350" b="0" i="0" u="none" strike="noStrike" kern="1200" cap="none" spc="0" normalizeH="0" baseline="0" noProof="0">
                <a:ln>
                  <a:noFill/>
                </a:ln>
                <a:solidFill>
                  <a:srgbClr val="212834"/>
                </a:solidFill>
                <a:effectLst/>
                <a:uLnTx/>
                <a:uFillTx/>
                <a:latin typeface="Calibri Light"/>
                <a:ea typeface="微软雅黑 Light"/>
                <a:cs typeface="+mn-cs"/>
              </a:endParaRPr>
            </a:p>
          </p:txBody>
        </p:sp>
        <p:sp>
          <p:nvSpPr>
            <p:cNvPr id="307" name="îṥ1ïďé">
              <a:extLst>
                <a:ext uri="{FF2B5EF4-FFF2-40B4-BE49-F238E27FC236}">
                  <a16:creationId xmlns:a16="http://schemas.microsoft.com/office/drawing/2014/main" id="{7487ACBC-01EA-4FA4-989F-B8CF52D26E66}"/>
                </a:ext>
              </a:extLst>
            </p:cNvPr>
            <p:cNvSpPr/>
            <p:nvPr/>
          </p:nvSpPr>
          <p:spPr bwMode="auto">
            <a:xfrm>
              <a:off x="3548104" y="1165970"/>
              <a:ext cx="53265" cy="73589"/>
            </a:xfrm>
            <a:custGeom>
              <a:avLst/>
              <a:gdLst>
                <a:gd name="T0" fmla="*/ 7 w 23"/>
                <a:gd name="T1" fmla="*/ 32 h 32"/>
                <a:gd name="T2" fmla="*/ 23 w 23"/>
                <a:gd name="T3" fmla="*/ 0 h 32"/>
                <a:gd name="T4" fmla="*/ 3 w 23"/>
                <a:gd name="T5" fmla="*/ 23 h 32"/>
                <a:gd name="T6" fmla="*/ 7 w 23"/>
                <a:gd name="T7" fmla="*/ 32 h 32"/>
              </a:gdLst>
              <a:ahLst/>
              <a:cxnLst>
                <a:cxn ang="0">
                  <a:pos x="T0" y="T1"/>
                </a:cxn>
                <a:cxn ang="0">
                  <a:pos x="T2" y="T3"/>
                </a:cxn>
                <a:cxn ang="0">
                  <a:pos x="T4" y="T5"/>
                </a:cxn>
                <a:cxn ang="0">
                  <a:pos x="T6" y="T7"/>
                </a:cxn>
              </a:cxnLst>
              <a:rect l="0" t="0" r="r" b="b"/>
              <a:pathLst>
                <a:path w="23" h="32">
                  <a:moveTo>
                    <a:pt x="7" y="32"/>
                  </a:moveTo>
                  <a:cubicBezTo>
                    <a:pt x="13" y="23"/>
                    <a:pt x="20" y="11"/>
                    <a:pt x="23" y="0"/>
                  </a:cubicBezTo>
                  <a:cubicBezTo>
                    <a:pt x="17" y="9"/>
                    <a:pt x="11" y="18"/>
                    <a:pt x="3" y="23"/>
                  </a:cubicBezTo>
                  <a:cubicBezTo>
                    <a:pt x="0" y="28"/>
                    <a:pt x="6" y="31"/>
                    <a:pt x="7"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sz="1350" b="0" i="0" u="none" strike="noStrike" kern="1200" cap="none" spc="0" normalizeH="0" baseline="0" noProof="0">
                <a:ln>
                  <a:noFill/>
                </a:ln>
                <a:solidFill>
                  <a:srgbClr val="212834"/>
                </a:solidFill>
                <a:effectLst/>
                <a:uLnTx/>
                <a:uFillTx/>
                <a:latin typeface="Calibri Light"/>
                <a:ea typeface="微软雅黑 Light"/>
                <a:cs typeface="+mn-cs"/>
              </a:endParaRPr>
            </a:p>
          </p:txBody>
        </p:sp>
        <p:sp>
          <p:nvSpPr>
            <p:cNvPr id="308" name="iSḷiḍé">
              <a:extLst>
                <a:ext uri="{FF2B5EF4-FFF2-40B4-BE49-F238E27FC236}">
                  <a16:creationId xmlns:a16="http://schemas.microsoft.com/office/drawing/2014/main" id="{85E0CC62-9C02-4B92-8F0F-645386D60E7E}"/>
                </a:ext>
              </a:extLst>
            </p:cNvPr>
            <p:cNvSpPr/>
            <p:nvPr/>
          </p:nvSpPr>
          <p:spPr bwMode="auto">
            <a:xfrm>
              <a:off x="3773077" y="1117611"/>
              <a:ext cx="93914" cy="101623"/>
            </a:xfrm>
            <a:custGeom>
              <a:avLst/>
              <a:gdLst>
                <a:gd name="T0" fmla="*/ 9 w 41"/>
                <a:gd name="T1" fmla="*/ 38 h 44"/>
                <a:gd name="T2" fmla="*/ 22 w 41"/>
                <a:gd name="T3" fmla="*/ 33 h 44"/>
                <a:gd name="T4" fmla="*/ 12 w 41"/>
                <a:gd name="T5" fmla="*/ 44 h 44"/>
                <a:gd name="T6" fmla="*/ 29 w 41"/>
                <a:gd name="T7" fmla="*/ 31 h 44"/>
                <a:gd name="T8" fmla="*/ 39 w 41"/>
                <a:gd name="T9" fmla="*/ 26 h 44"/>
                <a:gd name="T10" fmla="*/ 40 w 41"/>
                <a:gd name="T11" fmla="*/ 22 h 44"/>
                <a:gd name="T12" fmla="*/ 39 w 41"/>
                <a:gd name="T13" fmla="*/ 22 h 44"/>
                <a:gd name="T14" fmla="*/ 36 w 41"/>
                <a:gd name="T15" fmla="*/ 24 h 44"/>
                <a:gd name="T16" fmla="*/ 34 w 41"/>
                <a:gd name="T17" fmla="*/ 23 h 44"/>
                <a:gd name="T18" fmla="*/ 37 w 41"/>
                <a:gd name="T19" fmla="*/ 18 h 44"/>
                <a:gd name="T20" fmla="*/ 40 w 41"/>
                <a:gd name="T21" fmla="*/ 14 h 44"/>
                <a:gd name="T22" fmla="*/ 37 w 41"/>
                <a:gd name="T23" fmla="*/ 0 h 44"/>
                <a:gd name="T24" fmla="*/ 29 w 41"/>
                <a:gd name="T25" fmla="*/ 23 h 44"/>
                <a:gd name="T26" fmla="*/ 23 w 41"/>
                <a:gd name="T27" fmla="*/ 27 h 44"/>
                <a:gd name="T28" fmla="*/ 6 w 41"/>
                <a:gd name="T29" fmla="*/ 29 h 44"/>
                <a:gd name="T30" fmla="*/ 4 w 41"/>
                <a:gd name="T31" fmla="*/ 28 h 44"/>
                <a:gd name="T32" fmla="*/ 6 w 41"/>
                <a:gd name="T33" fmla="*/ 37 h 44"/>
                <a:gd name="T34" fmla="*/ 9 w 41"/>
                <a:gd name="T35" fmla="*/ 38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1" h="44">
                  <a:moveTo>
                    <a:pt x="9" y="38"/>
                  </a:moveTo>
                  <a:cubicBezTo>
                    <a:pt x="14" y="36"/>
                    <a:pt x="18" y="33"/>
                    <a:pt x="22" y="33"/>
                  </a:cubicBezTo>
                  <a:cubicBezTo>
                    <a:pt x="22" y="37"/>
                    <a:pt x="15" y="41"/>
                    <a:pt x="12" y="44"/>
                  </a:cubicBezTo>
                  <a:cubicBezTo>
                    <a:pt x="22" y="43"/>
                    <a:pt x="26" y="37"/>
                    <a:pt x="29" y="31"/>
                  </a:cubicBezTo>
                  <a:cubicBezTo>
                    <a:pt x="32" y="28"/>
                    <a:pt x="36" y="27"/>
                    <a:pt x="39" y="26"/>
                  </a:cubicBezTo>
                  <a:cubicBezTo>
                    <a:pt x="40" y="25"/>
                    <a:pt x="41" y="25"/>
                    <a:pt x="40" y="22"/>
                  </a:cubicBezTo>
                  <a:cubicBezTo>
                    <a:pt x="40" y="22"/>
                    <a:pt x="39" y="22"/>
                    <a:pt x="39" y="22"/>
                  </a:cubicBezTo>
                  <a:cubicBezTo>
                    <a:pt x="38" y="23"/>
                    <a:pt x="37" y="24"/>
                    <a:pt x="36" y="24"/>
                  </a:cubicBezTo>
                  <a:cubicBezTo>
                    <a:pt x="35" y="25"/>
                    <a:pt x="33" y="25"/>
                    <a:pt x="34" y="23"/>
                  </a:cubicBezTo>
                  <a:cubicBezTo>
                    <a:pt x="35" y="21"/>
                    <a:pt x="36" y="19"/>
                    <a:pt x="37" y="18"/>
                  </a:cubicBezTo>
                  <a:cubicBezTo>
                    <a:pt x="40" y="14"/>
                    <a:pt x="40" y="14"/>
                    <a:pt x="40" y="14"/>
                  </a:cubicBezTo>
                  <a:cubicBezTo>
                    <a:pt x="40" y="11"/>
                    <a:pt x="40" y="3"/>
                    <a:pt x="37" y="0"/>
                  </a:cubicBezTo>
                  <a:cubicBezTo>
                    <a:pt x="33" y="3"/>
                    <a:pt x="31" y="15"/>
                    <a:pt x="29" y="23"/>
                  </a:cubicBezTo>
                  <a:cubicBezTo>
                    <a:pt x="27" y="27"/>
                    <a:pt x="25" y="27"/>
                    <a:pt x="23" y="27"/>
                  </a:cubicBezTo>
                  <a:cubicBezTo>
                    <a:pt x="18" y="28"/>
                    <a:pt x="10" y="30"/>
                    <a:pt x="6" y="29"/>
                  </a:cubicBezTo>
                  <a:cubicBezTo>
                    <a:pt x="4" y="28"/>
                    <a:pt x="4" y="28"/>
                    <a:pt x="4" y="28"/>
                  </a:cubicBezTo>
                  <a:cubicBezTo>
                    <a:pt x="0" y="32"/>
                    <a:pt x="5" y="35"/>
                    <a:pt x="6" y="37"/>
                  </a:cubicBezTo>
                  <a:lnTo>
                    <a:pt x="9" y="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sz="1350" b="0" i="0" u="none" strike="noStrike" kern="1200" cap="none" spc="0" normalizeH="0" baseline="0" noProof="0">
                <a:ln>
                  <a:noFill/>
                </a:ln>
                <a:solidFill>
                  <a:srgbClr val="212834"/>
                </a:solidFill>
                <a:effectLst/>
                <a:uLnTx/>
                <a:uFillTx/>
                <a:latin typeface="Calibri Light"/>
                <a:ea typeface="微软雅黑 Light"/>
                <a:cs typeface="+mn-cs"/>
              </a:endParaRPr>
            </a:p>
          </p:txBody>
        </p:sp>
        <p:sp>
          <p:nvSpPr>
            <p:cNvPr id="309" name="îşļíďê">
              <a:extLst>
                <a:ext uri="{FF2B5EF4-FFF2-40B4-BE49-F238E27FC236}">
                  <a16:creationId xmlns:a16="http://schemas.microsoft.com/office/drawing/2014/main" id="{7223658F-FEF1-400D-9732-A04932804B6A}"/>
                </a:ext>
              </a:extLst>
            </p:cNvPr>
            <p:cNvSpPr/>
            <p:nvPr/>
          </p:nvSpPr>
          <p:spPr bwMode="auto">
            <a:xfrm>
              <a:off x="3846666" y="1210123"/>
              <a:ext cx="22427" cy="32239"/>
            </a:xfrm>
            <a:custGeom>
              <a:avLst/>
              <a:gdLst>
                <a:gd name="T0" fmla="*/ 4 w 10"/>
                <a:gd name="T1" fmla="*/ 14 h 14"/>
                <a:gd name="T2" fmla="*/ 9 w 10"/>
                <a:gd name="T3" fmla="*/ 12 h 14"/>
                <a:gd name="T4" fmla="*/ 2 w 10"/>
                <a:gd name="T5" fmla="*/ 0 h 14"/>
                <a:gd name="T6" fmla="*/ 1 w 10"/>
                <a:gd name="T7" fmla="*/ 10 h 14"/>
                <a:gd name="T8" fmla="*/ 4 w 10"/>
                <a:gd name="T9" fmla="*/ 14 h 14"/>
              </a:gdLst>
              <a:ahLst/>
              <a:cxnLst>
                <a:cxn ang="0">
                  <a:pos x="T0" y="T1"/>
                </a:cxn>
                <a:cxn ang="0">
                  <a:pos x="T2" y="T3"/>
                </a:cxn>
                <a:cxn ang="0">
                  <a:pos x="T4" y="T5"/>
                </a:cxn>
                <a:cxn ang="0">
                  <a:pos x="T6" y="T7"/>
                </a:cxn>
                <a:cxn ang="0">
                  <a:pos x="T8" y="T9"/>
                </a:cxn>
              </a:cxnLst>
              <a:rect l="0" t="0" r="r" b="b"/>
              <a:pathLst>
                <a:path w="10" h="14">
                  <a:moveTo>
                    <a:pt x="4" y="14"/>
                  </a:moveTo>
                  <a:cubicBezTo>
                    <a:pt x="6" y="14"/>
                    <a:pt x="7" y="14"/>
                    <a:pt x="9" y="12"/>
                  </a:cubicBezTo>
                  <a:cubicBezTo>
                    <a:pt x="10" y="7"/>
                    <a:pt x="8" y="2"/>
                    <a:pt x="2" y="0"/>
                  </a:cubicBezTo>
                  <a:cubicBezTo>
                    <a:pt x="0" y="3"/>
                    <a:pt x="2" y="6"/>
                    <a:pt x="1" y="10"/>
                  </a:cubicBezTo>
                  <a:cubicBezTo>
                    <a:pt x="0" y="13"/>
                    <a:pt x="3" y="12"/>
                    <a:pt x="4"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sz="1350" b="0" i="0" u="none" strike="noStrike" kern="1200" cap="none" spc="0" normalizeH="0" baseline="0" noProof="0">
                <a:ln>
                  <a:noFill/>
                </a:ln>
                <a:solidFill>
                  <a:srgbClr val="212834"/>
                </a:solidFill>
                <a:effectLst/>
                <a:uLnTx/>
                <a:uFillTx/>
                <a:latin typeface="Calibri Light"/>
                <a:ea typeface="微软雅黑 Light"/>
                <a:cs typeface="+mn-cs"/>
              </a:endParaRPr>
            </a:p>
          </p:txBody>
        </p:sp>
        <p:sp>
          <p:nvSpPr>
            <p:cNvPr id="310" name="îš1íḍê">
              <a:extLst>
                <a:ext uri="{FF2B5EF4-FFF2-40B4-BE49-F238E27FC236}">
                  <a16:creationId xmlns:a16="http://schemas.microsoft.com/office/drawing/2014/main" id="{229F980D-0870-4CA7-9899-1F53A3142C07}"/>
                </a:ext>
              </a:extLst>
            </p:cNvPr>
            <p:cNvSpPr/>
            <p:nvPr/>
          </p:nvSpPr>
          <p:spPr bwMode="auto">
            <a:xfrm>
              <a:off x="3944785" y="1278806"/>
              <a:ext cx="21025" cy="21025"/>
            </a:xfrm>
            <a:custGeom>
              <a:avLst/>
              <a:gdLst>
                <a:gd name="T0" fmla="*/ 7 w 9"/>
                <a:gd name="T1" fmla="*/ 6 h 9"/>
                <a:gd name="T2" fmla="*/ 8 w 9"/>
                <a:gd name="T3" fmla="*/ 1 h 9"/>
                <a:gd name="T4" fmla="*/ 2 w 9"/>
                <a:gd name="T5" fmla="*/ 2 h 9"/>
                <a:gd name="T6" fmla="*/ 0 w 9"/>
                <a:gd name="T7" fmla="*/ 6 h 9"/>
                <a:gd name="T8" fmla="*/ 7 w 9"/>
                <a:gd name="T9" fmla="*/ 6 h 9"/>
              </a:gdLst>
              <a:ahLst/>
              <a:cxnLst>
                <a:cxn ang="0">
                  <a:pos x="T0" y="T1"/>
                </a:cxn>
                <a:cxn ang="0">
                  <a:pos x="T2" y="T3"/>
                </a:cxn>
                <a:cxn ang="0">
                  <a:pos x="T4" y="T5"/>
                </a:cxn>
                <a:cxn ang="0">
                  <a:pos x="T6" y="T7"/>
                </a:cxn>
                <a:cxn ang="0">
                  <a:pos x="T8" y="T9"/>
                </a:cxn>
              </a:cxnLst>
              <a:rect l="0" t="0" r="r" b="b"/>
              <a:pathLst>
                <a:path w="9" h="9">
                  <a:moveTo>
                    <a:pt x="7" y="6"/>
                  </a:moveTo>
                  <a:cubicBezTo>
                    <a:pt x="8" y="4"/>
                    <a:pt x="9" y="2"/>
                    <a:pt x="8" y="1"/>
                  </a:cubicBezTo>
                  <a:cubicBezTo>
                    <a:pt x="6" y="0"/>
                    <a:pt x="4" y="2"/>
                    <a:pt x="2" y="2"/>
                  </a:cubicBezTo>
                  <a:cubicBezTo>
                    <a:pt x="0" y="3"/>
                    <a:pt x="0" y="5"/>
                    <a:pt x="0" y="6"/>
                  </a:cubicBezTo>
                  <a:cubicBezTo>
                    <a:pt x="1" y="9"/>
                    <a:pt x="4" y="8"/>
                    <a:pt x="7"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sz="1350" b="0" i="0" u="none" strike="noStrike" kern="1200" cap="none" spc="0" normalizeH="0" baseline="0" noProof="0">
                <a:ln>
                  <a:noFill/>
                </a:ln>
                <a:solidFill>
                  <a:srgbClr val="212834"/>
                </a:solidFill>
                <a:effectLst/>
                <a:uLnTx/>
                <a:uFillTx/>
                <a:latin typeface="Calibri Light"/>
                <a:ea typeface="微软雅黑 Light"/>
                <a:cs typeface="+mn-cs"/>
              </a:endParaRPr>
            </a:p>
          </p:txBody>
        </p:sp>
        <p:sp>
          <p:nvSpPr>
            <p:cNvPr id="311" name="íŝliḓê">
              <a:extLst>
                <a:ext uri="{FF2B5EF4-FFF2-40B4-BE49-F238E27FC236}">
                  <a16:creationId xmlns:a16="http://schemas.microsoft.com/office/drawing/2014/main" id="{6312F1A9-AC96-442B-9132-B510DF926A4C}"/>
                </a:ext>
              </a:extLst>
            </p:cNvPr>
            <p:cNvSpPr/>
            <p:nvPr/>
          </p:nvSpPr>
          <p:spPr bwMode="auto">
            <a:xfrm>
              <a:off x="3910443" y="1308943"/>
              <a:ext cx="61675" cy="62376"/>
            </a:xfrm>
            <a:custGeom>
              <a:avLst/>
              <a:gdLst>
                <a:gd name="T0" fmla="*/ 6 w 27"/>
                <a:gd name="T1" fmla="*/ 10 h 27"/>
                <a:gd name="T2" fmla="*/ 14 w 27"/>
                <a:gd name="T3" fmla="*/ 14 h 27"/>
                <a:gd name="T4" fmla="*/ 9 w 27"/>
                <a:gd name="T5" fmla="*/ 18 h 27"/>
                <a:gd name="T6" fmla="*/ 4 w 27"/>
                <a:gd name="T7" fmla="*/ 16 h 27"/>
                <a:gd name="T8" fmla="*/ 2 w 27"/>
                <a:gd name="T9" fmla="*/ 17 h 27"/>
                <a:gd name="T10" fmla="*/ 8 w 27"/>
                <a:gd name="T11" fmla="*/ 27 h 27"/>
                <a:gd name="T12" fmla="*/ 22 w 27"/>
                <a:gd name="T13" fmla="*/ 17 h 27"/>
                <a:gd name="T14" fmla="*/ 25 w 27"/>
                <a:gd name="T15" fmla="*/ 18 h 27"/>
                <a:gd name="T16" fmla="*/ 26 w 27"/>
                <a:gd name="T17" fmla="*/ 16 h 27"/>
                <a:gd name="T18" fmla="*/ 24 w 27"/>
                <a:gd name="T19" fmla="*/ 14 h 27"/>
                <a:gd name="T20" fmla="*/ 24 w 27"/>
                <a:gd name="T21" fmla="*/ 11 h 27"/>
                <a:gd name="T22" fmla="*/ 23 w 27"/>
                <a:gd name="T23" fmla="*/ 9 h 27"/>
                <a:gd name="T24" fmla="*/ 19 w 27"/>
                <a:gd name="T25" fmla="*/ 12 h 27"/>
                <a:gd name="T26" fmla="*/ 11 w 27"/>
                <a:gd name="T27" fmla="*/ 7 h 27"/>
                <a:gd name="T28" fmla="*/ 4 w 27"/>
                <a:gd name="T29" fmla="*/ 2 h 27"/>
                <a:gd name="T30" fmla="*/ 0 w 27"/>
                <a:gd name="T31" fmla="*/ 3 h 27"/>
                <a:gd name="T32" fmla="*/ 6 w 27"/>
                <a:gd name="T33" fmla="*/ 1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 h="27">
                  <a:moveTo>
                    <a:pt x="6" y="10"/>
                  </a:moveTo>
                  <a:cubicBezTo>
                    <a:pt x="9" y="11"/>
                    <a:pt x="12" y="12"/>
                    <a:pt x="14" y="14"/>
                  </a:cubicBezTo>
                  <a:cubicBezTo>
                    <a:pt x="14" y="15"/>
                    <a:pt x="11" y="17"/>
                    <a:pt x="9" y="18"/>
                  </a:cubicBezTo>
                  <a:cubicBezTo>
                    <a:pt x="7" y="19"/>
                    <a:pt x="6" y="16"/>
                    <a:pt x="4" y="16"/>
                  </a:cubicBezTo>
                  <a:cubicBezTo>
                    <a:pt x="3" y="15"/>
                    <a:pt x="2" y="15"/>
                    <a:pt x="2" y="17"/>
                  </a:cubicBezTo>
                  <a:cubicBezTo>
                    <a:pt x="4" y="20"/>
                    <a:pt x="4" y="25"/>
                    <a:pt x="8" y="27"/>
                  </a:cubicBezTo>
                  <a:cubicBezTo>
                    <a:pt x="13" y="23"/>
                    <a:pt x="17" y="20"/>
                    <a:pt x="22" y="17"/>
                  </a:cubicBezTo>
                  <a:cubicBezTo>
                    <a:pt x="25" y="18"/>
                    <a:pt x="25" y="18"/>
                    <a:pt x="25" y="18"/>
                  </a:cubicBezTo>
                  <a:cubicBezTo>
                    <a:pt x="26" y="18"/>
                    <a:pt x="27" y="17"/>
                    <a:pt x="26" y="16"/>
                  </a:cubicBezTo>
                  <a:cubicBezTo>
                    <a:pt x="26" y="16"/>
                    <a:pt x="25" y="14"/>
                    <a:pt x="24" y="14"/>
                  </a:cubicBezTo>
                  <a:cubicBezTo>
                    <a:pt x="24" y="11"/>
                    <a:pt x="24" y="11"/>
                    <a:pt x="24" y="11"/>
                  </a:cubicBezTo>
                  <a:cubicBezTo>
                    <a:pt x="23" y="9"/>
                    <a:pt x="23" y="9"/>
                    <a:pt x="23" y="9"/>
                  </a:cubicBezTo>
                  <a:cubicBezTo>
                    <a:pt x="22" y="10"/>
                    <a:pt x="20" y="11"/>
                    <a:pt x="19" y="12"/>
                  </a:cubicBezTo>
                  <a:cubicBezTo>
                    <a:pt x="16" y="10"/>
                    <a:pt x="13" y="9"/>
                    <a:pt x="11" y="7"/>
                  </a:cubicBezTo>
                  <a:cubicBezTo>
                    <a:pt x="8" y="6"/>
                    <a:pt x="6" y="4"/>
                    <a:pt x="4" y="2"/>
                  </a:cubicBezTo>
                  <a:cubicBezTo>
                    <a:pt x="1" y="0"/>
                    <a:pt x="0" y="1"/>
                    <a:pt x="0" y="3"/>
                  </a:cubicBezTo>
                  <a:cubicBezTo>
                    <a:pt x="0" y="9"/>
                    <a:pt x="3" y="10"/>
                    <a:pt x="6"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sz="1350" b="0" i="0" u="none" strike="noStrike" kern="1200" cap="none" spc="0" normalizeH="0" baseline="0" noProof="0">
                <a:ln>
                  <a:noFill/>
                </a:ln>
                <a:solidFill>
                  <a:srgbClr val="212834"/>
                </a:solidFill>
                <a:effectLst/>
                <a:uLnTx/>
                <a:uFillTx/>
                <a:latin typeface="Calibri Light"/>
                <a:ea typeface="微软雅黑 Light"/>
                <a:cs typeface="+mn-cs"/>
              </a:endParaRPr>
            </a:p>
          </p:txBody>
        </p:sp>
        <p:sp>
          <p:nvSpPr>
            <p:cNvPr id="312" name="iṡļiḍe">
              <a:extLst>
                <a:ext uri="{FF2B5EF4-FFF2-40B4-BE49-F238E27FC236}">
                  <a16:creationId xmlns:a16="http://schemas.microsoft.com/office/drawing/2014/main" id="{34D809A2-78E6-4EF1-8C7D-47377D6568A8}"/>
                </a:ext>
              </a:extLst>
            </p:cNvPr>
            <p:cNvSpPr/>
            <p:nvPr/>
          </p:nvSpPr>
          <p:spPr bwMode="auto">
            <a:xfrm>
              <a:off x="3935674" y="1271798"/>
              <a:ext cx="124051" cy="76393"/>
            </a:xfrm>
            <a:custGeom>
              <a:avLst/>
              <a:gdLst>
                <a:gd name="T0" fmla="*/ 52 w 54"/>
                <a:gd name="T1" fmla="*/ 10 h 33"/>
                <a:gd name="T2" fmla="*/ 41 w 54"/>
                <a:gd name="T3" fmla="*/ 13 h 33"/>
                <a:gd name="T4" fmla="*/ 37 w 54"/>
                <a:gd name="T5" fmla="*/ 11 h 33"/>
                <a:gd name="T6" fmla="*/ 35 w 54"/>
                <a:gd name="T7" fmla="*/ 12 h 33"/>
                <a:gd name="T8" fmla="*/ 29 w 54"/>
                <a:gd name="T9" fmla="*/ 15 h 33"/>
                <a:gd name="T10" fmla="*/ 28 w 54"/>
                <a:gd name="T11" fmla="*/ 13 h 33"/>
                <a:gd name="T12" fmla="*/ 23 w 54"/>
                <a:gd name="T13" fmla="*/ 15 h 33"/>
                <a:gd name="T14" fmla="*/ 19 w 54"/>
                <a:gd name="T15" fmla="*/ 15 h 33"/>
                <a:gd name="T16" fmla="*/ 26 w 54"/>
                <a:gd name="T17" fmla="*/ 0 h 33"/>
                <a:gd name="T18" fmla="*/ 19 w 54"/>
                <a:gd name="T19" fmla="*/ 6 h 33"/>
                <a:gd name="T20" fmla="*/ 14 w 54"/>
                <a:gd name="T21" fmla="*/ 10 h 33"/>
                <a:gd name="T22" fmla="*/ 10 w 54"/>
                <a:gd name="T23" fmla="*/ 15 h 33"/>
                <a:gd name="T24" fmla="*/ 17 w 54"/>
                <a:gd name="T25" fmla="*/ 16 h 33"/>
                <a:gd name="T26" fmla="*/ 24 w 54"/>
                <a:gd name="T27" fmla="*/ 19 h 33"/>
                <a:gd name="T28" fmla="*/ 23 w 54"/>
                <a:gd name="T29" fmla="*/ 23 h 33"/>
                <a:gd name="T30" fmla="*/ 3 w 54"/>
                <a:gd name="T31" fmla="*/ 13 h 33"/>
                <a:gd name="T32" fmla="*/ 0 w 54"/>
                <a:gd name="T33" fmla="*/ 15 h 33"/>
                <a:gd name="T34" fmla="*/ 4 w 54"/>
                <a:gd name="T35" fmla="*/ 21 h 33"/>
                <a:gd name="T36" fmla="*/ 8 w 54"/>
                <a:gd name="T37" fmla="*/ 22 h 33"/>
                <a:gd name="T38" fmla="*/ 24 w 54"/>
                <a:gd name="T39" fmla="*/ 27 h 33"/>
                <a:gd name="T40" fmla="*/ 14 w 54"/>
                <a:gd name="T41" fmla="*/ 26 h 33"/>
                <a:gd name="T42" fmla="*/ 21 w 54"/>
                <a:gd name="T43" fmla="*/ 30 h 33"/>
                <a:gd name="T44" fmla="*/ 29 w 54"/>
                <a:gd name="T45" fmla="*/ 33 h 33"/>
                <a:gd name="T46" fmla="*/ 34 w 54"/>
                <a:gd name="T47" fmla="*/ 28 h 33"/>
                <a:gd name="T48" fmla="*/ 45 w 54"/>
                <a:gd name="T49" fmla="*/ 28 h 33"/>
                <a:gd name="T50" fmla="*/ 46 w 54"/>
                <a:gd name="T51" fmla="*/ 23 h 33"/>
                <a:gd name="T52" fmla="*/ 42 w 54"/>
                <a:gd name="T53" fmla="*/ 19 h 33"/>
                <a:gd name="T54" fmla="*/ 43 w 54"/>
                <a:gd name="T55" fmla="*/ 18 h 33"/>
                <a:gd name="T56" fmla="*/ 50 w 54"/>
                <a:gd name="T57" fmla="*/ 17 h 33"/>
                <a:gd name="T58" fmla="*/ 52 w 54"/>
                <a:gd name="T59" fmla="*/ 10 h 33"/>
                <a:gd name="T60" fmla="*/ 38 w 54"/>
                <a:gd name="T61" fmla="*/ 23 h 33"/>
                <a:gd name="T62" fmla="*/ 30 w 54"/>
                <a:gd name="T63" fmla="*/ 24 h 33"/>
                <a:gd name="T64" fmla="*/ 33 w 54"/>
                <a:gd name="T65" fmla="*/ 23 h 33"/>
                <a:gd name="T66" fmla="*/ 35 w 54"/>
                <a:gd name="T67" fmla="*/ 21 h 33"/>
                <a:gd name="T68" fmla="*/ 31 w 54"/>
                <a:gd name="T69" fmla="*/ 20 h 33"/>
                <a:gd name="T70" fmla="*/ 30 w 54"/>
                <a:gd name="T71" fmla="*/ 19 h 33"/>
                <a:gd name="T72" fmla="*/ 33 w 54"/>
                <a:gd name="T73" fmla="*/ 17 h 33"/>
                <a:gd name="T74" fmla="*/ 37 w 54"/>
                <a:gd name="T75" fmla="*/ 17 h 33"/>
                <a:gd name="T76" fmla="*/ 38 w 54"/>
                <a:gd name="T77" fmla="*/ 2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4" h="33">
                  <a:moveTo>
                    <a:pt x="52" y="10"/>
                  </a:moveTo>
                  <a:cubicBezTo>
                    <a:pt x="49" y="11"/>
                    <a:pt x="45" y="11"/>
                    <a:pt x="41" y="13"/>
                  </a:cubicBezTo>
                  <a:cubicBezTo>
                    <a:pt x="39" y="13"/>
                    <a:pt x="38" y="12"/>
                    <a:pt x="37" y="11"/>
                  </a:cubicBezTo>
                  <a:cubicBezTo>
                    <a:pt x="35" y="11"/>
                    <a:pt x="34" y="11"/>
                    <a:pt x="35" y="12"/>
                  </a:cubicBezTo>
                  <a:cubicBezTo>
                    <a:pt x="33" y="14"/>
                    <a:pt x="31" y="15"/>
                    <a:pt x="29" y="15"/>
                  </a:cubicBezTo>
                  <a:cubicBezTo>
                    <a:pt x="28" y="13"/>
                    <a:pt x="28" y="13"/>
                    <a:pt x="28" y="13"/>
                  </a:cubicBezTo>
                  <a:cubicBezTo>
                    <a:pt x="25" y="12"/>
                    <a:pt x="25" y="14"/>
                    <a:pt x="23" y="15"/>
                  </a:cubicBezTo>
                  <a:cubicBezTo>
                    <a:pt x="23" y="14"/>
                    <a:pt x="19" y="16"/>
                    <a:pt x="19" y="15"/>
                  </a:cubicBezTo>
                  <a:cubicBezTo>
                    <a:pt x="21" y="11"/>
                    <a:pt x="26" y="5"/>
                    <a:pt x="26" y="0"/>
                  </a:cubicBezTo>
                  <a:cubicBezTo>
                    <a:pt x="23" y="0"/>
                    <a:pt x="22" y="3"/>
                    <a:pt x="19" y="6"/>
                  </a:cubicBezTo>
                  <a:cubicBezTo>
                    <a:pt x="14" y="10"/>
                    <a:pt x="14" y="10"/>
                    <a:pt x="14" y="10"/>
                  </a:cubicBezTo>
                  <a:cubicBezTo>
                    <a:pt x="12" y="12"/>
                    <a:pt x="10" y="13"/>
                    <a:pt x="10" y="15"/>
                  </a:cubicBezTo>
                  <a:cubicBezTo>
                    <a:pt x="12" y="15"/>
                    <a:pt x="14" y="16"/>
                    <a:pt x="17" y="16"/>
                  </a:cubicBezTo>
                  <a:cubicBezTo>
                    <a:pt x="20" y="18"/>
                    <a:pt x="21" y="19"/>
                    <a:pt x="24" y="19"/>
                  </a:cubicBezTo>
                  <a:cubicBezTo>
                    <a:pt x="25" y="21"/>
                    <a:pt x="24" y="22"/>
                    <a:pt x="23" y="23"/>
                  </a:cubicBezTo>
                  <a:cubicBezTo>
                    <a:pt x="16" y="20"/>
                    <a:pt x="9" y="16"/>
                    <a:pt x="3" y="13"/>
                  </a:cubicBezTo>
                  <a:cubicBezTo>
                    <a:pt x="1" y="13"/>
                    <a:pt x="1" y="14"/>
                    <a:pt x="0" y="15"/>
                  </a:cubicBezTo>
                  <a:cubicBezTo>
                    <a:pt x="2" y="17"/>
                    <a:pt x="3" y="20"/>
                    <a:pt x="4" y="21"/>
                  </a:cubicBezTo>
                  <a:cubicBezTo>
                    <a:pt x="8" y="22"/>
                    <a:pt x="8" y="22"/>
                    <a:pt x="8" y="22"/>
                  </a:cubicBezTo>
                  <a:cubicBezTo>
                    <a:pt x="9" y="22"/>
                    <a:pt x="20" y="25"/>
                    <a:pt x="24" y="27"/>
                  </a:cubicBezTo>
                  <a:cubicBezTo>
                    <a:pt x="23" y="29"/>
                    <a:pt x="15" y="25"/>
                    <a:pt x="14" y="26"/>
                  </a:cubicBezTo>
                  <a:cubicBezTo>
                    <a:pt x="16" y="29"/>
                    <a:pt x="19" y="28"/>
                    <a:pt x="21" y="30"/>
                  </a:cubicBezTo>
                  <a:cubicBezTo>
                    <a:pt x="24" y="31"/>
                    <a:pt x="27" y="32"/>
                    <a:pt x="29" y="33"/>
                  </a:cubicBezTo>
                  <a:cubicBezTo>
                    <a:pt x="31" y="31"/>
                    <a:pt x="32" y="28"/>
                    <a:pt x="34" y="28"/>
                  </a:cubicBezTo>
                  <a:cubicBezTo>
                    <a:pt x="37" y="28"/>
                    <a:pt x="42" y="30"/>
                    <a:pt x="45" y="28"/>
                  </a:cubicBezTo>
                  <a:cubicBezTo>
                    <a:pt x="45" y="26"/>
                    <a:pt x="46" y="24"/>
                    <a:pt x="46" y="23"/>
                  </a:cubicBezTo>
                  <a:cubicBezTo>
                    <a:pt x="45" y="21"/>
                    <a:pt x="42" y="20"/>
                    <a:pt x="42" y="19"/>
                  </a:cubicBezTo>
                  <a:cubicBezTo>
                    <a:pt x="42" y="19"/>
                    <a:pt x="42" y="18"/>
                    <a:pt x="43" y="18"/>
                  </a:cubicBezTo>
                  <a:cubicBezTo>
                    <a:pt x="46" y="18"/>
                    <a:pt x="48" y="18"/>
                    <a:pt x="50" y="17"/>
                  </a:cubicBezTo>
                  <a:cubicBezTo>
                    <a:pt x="51" y="18"/>
                    <a:pt x="54" y="12"/>
                    <a:pt x="52" y="10"/>
                  </a:cubicBezTo>
                  <a:close/>
                  <a:moveTo>
                    <a:pt x="38" y="23"/>
                  </a:moveTo>
                  <a:cubicBezTo>
                    <a:pt x="36" y="24"/>
                    <a:pt x="33" y="24"/>
                    <a:pt x="30" y="24"/>
                  </a:cubicBezTo>
                  <a:cubicBezTo>
                    <a:pt x="29" y="23"/>
                    <a:pt x="32" y="23"/>
                    <a:pt x="33" y="23"/>
                  </a:cubicBezTo>
                  <a:cubicBezTo>
                    <a:pt x="34" y="22"/>
                    <a:pt x="34" y="22"/>
                    <a:pt x="35" y="21"/>
                  </a:cubicBezTo>
                  <a:cubicBezTo>
                    <a:pt x="34" y="20"/>
                    <a:pt x="33" y="19"/>
                    <a:pt x="31" y="20"/>
                  </a:cubicBezTo>
                  <a:cubicBezTo>
                    <a:pt x="30" y="20"/>
                    <a:pt x="29" y="19"/>
                    <a:pt x="30" y="19"/>
                  </a:cubicBezTo>
                  <a:cubicBezTo>
                    <a:pt x="31" y="19"/>
                    <a:pt x="32" y="18"/>
                    <a:pt x="33" y="17"/>
                  </a:cubicBezTo>
                  <a:cubicBezTo>
                    <a:pt x="34" y="17"/>
                    <a:pt x="35" y="17"/>
                    <a:pt x="37" y="17"/>
                  </a:cubicBezTo>
                  <a:cubicBezTo>
                    <a:pt x="37" y="19"/>
                    <a:pt x="39" y="21"/>
                    <a:pt x="38"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sz="1350" b="0" i="0" u="none" strike="noStrike" kern="1200" cap="none" spc="0" normalizeH="0" baseline="0" noProof="0">
                <a:ln>
                  <a:noFill/>
                </a:ln>
                <a:solidFill>
                  <a:srgbClr val="212834"/>
                </a:solidFill>
                <a:effectLst/>
                <a:uLnTx/>
                <a:uFillTx/>
                <a:latin typeface="Calibri Light"/>
                <a:ea typeface="微软雅黑 Light"/>
                <a:cs typeface="+mn-cs"/>
              </a:endParaRPr>
            </a:p>
          </p:txBody>
        </p:sp>
        <p:sp>
          <p:nvSpPr>
            <p:cNvPr id="313" name="ï$ļïdé">
              <a:extLst>
                <a:ext uri="{FF2B5EF4-FFF2-40B4-BE49-F238E27FC236}">
                  <a16:creationId xmlns:a16="http://schemas.microsoft.com/office/drawing/2014/main" id="{0CB37F2C-A43C-4A1A-971A-3E96BB5168F0}"/>
                </a:ext>
              </a:extLst>
            </p:cNvPr>
            <p:cNvSpPr/>
            <p:nvPr/>
          </p:nvSpPr>
          <p:spPr bwMode="auto">
            <a:xfrm>
              <a:off x="3302807" y="1034911"/>
              <a:ext cx="795464" cy="799669"/>
            </a:xfrm>
            <a:custGeom>
              <a:avLst/>
              <a:gdLst>
                <a:gd name="T0" fmla="*/ 174 w 347"/>
                <a:gd name="T1" fmla="*/ 0 h 347"/>
                <a:gd name="T2" fmla="*/ 0 w 347"/>
                <a:gd name="T3" fmla="*/ 173 h 347"/>
                <a:gd name="T4" fmla="*/ 174 w 347"/>
                <a:gd name="T5" fmla="*/ 347 h 347"/>
                <a:gd name="T6" fmla="*/ 347 w 347"/>
                <a:gd name="T7" fmla="*/ 173 h 347"/>
                <a:gd name="T8" fmla="*/ 174 w 347"/>
                <a:gd name="T9" fmla="*/ 0 h 347"/>
                <a:gd name="T10" fmla="*/ 174 w 347"/>
                <a:gd name="T11" fmla="*/ 343 h 347"/>
                <a:gd name="T12" fmla="*/ 4 w 347"/>
                <a:gd name="T13" fmla="*/ 173 h 347"/>
                <a:gd name="T14" fmla="*/ 174 w 347"/>
                <a:gd name="T15" fmla="*/ 4 h 347"/>
                <a:gd name="T16" fmla="*/ 343 w 347"/>
                <a:gd name="T17" fmla="*/ 173 h 347"/>
                <a:gd name="T18" fmla="*/ 174 w 347"/>
                <a:gd name="T19" fmla="*/ 343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7" h="347">
                  <a:moveTo>
                    <a:pt x="174" y="0"/>
                  </a:moveTo>
                  <a:cubicBezTo>
                    <a:pt x="78" y="0"/>
                    <a:pt x="0" y="78"/>
                    <a:pt x="0" y="173"/>
                  </a:cubicBezTo>
                  <a:cubicBezTo>
                    <a:pt x="0" y="269"/>
                    <a:pt x="78" y="347"/>
                    <a:pt x="174" y="347"/>
                  </a:cubicBezTo>
                  <a:cubicBezTo>
                    <a:pt x="269" y="347"/>
                    <a:pt x="347" y="269"/>
                    <a:pt x="347" y="173"/>
                  </a:cubicBezTo>
                  <a:cubicBezTo>
                    <a:pt x="347" y="78"/>
                    <a:pt x="269" y="0"/>
                    <a:pt x="174" y="0"/>
                  </a:cubicBezTo>
                  <a:close/>
                  <a:moveTo>
                    <a:pt x="174" y="343"/>
                  </a:moveTo>
                  <a:cubicBezTo>
                    <a:pt x="80" y="343"/>
                    <a:pt x="4" y="267"/>
                    <a:pt x="4" y="173"/>
                  </a:cubicBezTo>
                  <a:cubicBezTo>
                    <a:pt x="4" y="80"/>
                    <a:pt x="80" y="4"/>
                    <a:pt x="174" y="4"/>
                  </a:cubicBezTo>
                  <a:cubicBezTo>
                    <a:pt x="267" y="4"/>
                    <a:pt x="343" y="80"/>
                    <a:pt x="343" y="173"/>
                  </a:cubicBezTo>
                  <a:cubicBezTo>
                    <a:pt x="343" y="267"/>
                    <a:pt x="267" y="343"/>
                    <a:pt x="174" y="3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sz="1350" b="0" i="0" u="none" strike="noStrike" kern="1200" cap="none" spc="0" normalizeH="0" baseline="0" noProof="0">
                <a:ln>
                  <a:noFill/>
                </a:ln>
                <a:solidFill>
                  <a:srgbClr val="212834"/>
                </a:solidFill>
                <a:effectLst/>
                <a:uLnTx/>
                <a:uFillTx/>
                <a:latin typeface="Calibri Light"/>
                <a:ea typeface="微软雅黑 Light"/>
                <a:cs typeface="+mn-cs"/>
              </a:endParaRPr>
            </a:p>
          </p:txBody>
        </p:sp>
        <p:sp>
          <p:nvSpPr>
            <p:cNvPr id="314" name="íšlíḓe">
              <a:extLst>
                <a:ext uri="{FF2B5EF4-FFF2-40B4-BE49-F238E27FC236}">
                  <a16:creationId xmlns:a16="http://schemas.microsoft.com/office/drawing/2014/main" id="{9746FD95-CF7F-489F-B774-C66741CD815D}"/>
                </a:ext>
              </a:extLst>
            </p:cNvPr>
            <p:cNvSpPr/>
            <p:nvPr/>
          </p:nvSpPr>
          <p:spPr bwMode="auto">
            <a:xfrm>
              <a:off x="3481524" y="1212226"/>
              <a:ext cx="440834" cy="377758"/>
            </a:xfrm>
            <a:custGeom>
              <a:avLst/>
              <a:gdLst>
                <a:gd name="T0" fmla="*/ 28 w 192"/>
                <a:gd name="T1" fmla="*/ 164 h 164"/>
                <a:gd name="T2" fmla="*/ 31 w 192"/>
                <a:gd name="T3" fmla="*/ 164 h 164"/>
                <a:gd name="T4" fmla="*/ 2 w 192"/>
                <a:gd name="T5" fmla="*/ 96 h 164"/>
                <a:gd name="T6" fmla="*/ 96 w 192"/>
                <a:gd name="T7" fmla="*/ 2 h 164"/>
                <a:gd name="T8" fmla="*/ 190 w 192"/>
                <a:gd name="T9" fmla="*/ 96 h 164"/>
                <a:gd name="T10" fmla="*/ 160 w 192"/>
                <a:gd name="T11" fmla="*/ 164 h 164"/>
                <a:gd name="T12" fmla="*/ 163 w 192"/>
                <a:gd name="T13" fmla="*/ 164 h 164"/>
                <a:gd name="T14" fmla="*/ 192 w 192"/>
                <a:gd name="T15" fmla="*/ 96 h 164"/>
                <a:gd name="T16" fmla="*/ 96 w 192"/>
                <a:gd name="T17" fmla="*/ 0 h 164"/>
                <a:gd name="T18" fmla="*/ 0 w 192"/>
                <a:gd name="T19" fmla="*/ 96 h 164"/>
                <a:gd name="T20" fmla="*/ 28 w 192"/>
                <a:gd name="T21" fmla="*/ 16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2" h="164">
                  <a:moveTo>
                    <a:pt x="28" y="164"/>
                  </a:moveTo>
                  <a:cubicBezTo>
                    <a:pt x="31" y="164"/>
                    <a:pt x="31" y="164"/>
                    <a:pt x="31" y="164"/>
                  </a:cubicBezTo>
                  <a:cubicBezTo>
                    <a:pt x="13" y="147"/>
                    <a:pt x="2" y="123"/>
                    <a:pt x="2" y="96"/>
                  </a:cubicBezTo>
                  <a:cubicBezTo>
                    <a:pt x="2" y="45"/>
                    <a:pt x="44" y="2"/>
                    <a:pt x="96" y="2"/>
                  </a:cubicBezTo>
                  <a:cubicBezTo>
                    <a:pt x="147" y="2"/>
                    <a:pt x="190" y="45"/>
                    <a:pt x="190" y="96"/>
                  </a:cubicBezTo>
                  <a:cubicBezTo>
                    <a:pt x="190" y="123"/>
                    <a:pt x="178" y="147"/>
                    <a:pt x="160" y="164"/>
                  </a:cubicBezTo>
                  <a:cubicBezTo>
                    <a:pt x="163" y="164"/>
                    <a:pt x="163" y="164"/>
                    <a:pt x="163" y="164"/>
                  </a:cubicBezTo>
                  <a:cubicBezTo>
                    <a:pt x="181" y="147"/>
                    <a:pt x="192" y="123"/>
                    <a:pt x="192" y="96"/>
                  </a:cubicBezTo>
                  <a:cubicBezTo>
                    <a:pt x="192" y="43"/>
                    <a:pt x="148" y="0"/>
                    <a:pt x="96" y="0"/>
                  </a:cubicBezTo>
                  <a:cubicBezTo>
                    <a:pt x="43" y="0"/>
                    <a:pt x="0" y="43"/>
                    <a:pt x="0" y="96"/>
                  </a:cubicBezTo>
                  <a:cubicBezTo>
                    <a:pt x="0" y="123"/>
                    <a:pt x="11" y="147"/>
                    <a:pt x="28" y="1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sz="1350" b="0" i="0" u="none" strike="noStrike" kern="1200" cap="none" spc="0" normalizeH="0" baseline="0" noProof="0">
                <a:ln>
                  <a:noFill/>
                </a:ln>
                <a:solidFill>
                  <a:srgbClr val="212834"/>
                </a:solidFill>
                <a:effectLst/>
                <a:uLnTx/>
                <a:uFillTx/>
                <a:latin typeface="Calibri Light"/>
                <a:ea typeface="微软雅黑 Light"/>
                <a:cs typeface="+mn-cs"/>
              </a:endParaRPr>
            </a:p>
          </p:txBody>
        </p:sp>
        <p:sp>
          <p:nvSpPr>
            <p:cNvPr id="315" name="ïṣļïḍê">
              <a:extLst>
                <a:ext uri="{FF2B5EF4-FFF2-40B4-BE49-F238E27FC236}">
                  <a16:creationId xmlns:a16="http://schemas.microsoft.com/office/drawing/2014/main" id="{3CB9ADD3-D595-4AA6-AE19-F32EF6BDAE17}"/>
                </a:ext>
              </a:extLst>
            </p:cNvPr>
            <p:cNvSpPr/>
            <p:nvPr/>
          </p:nvSpPr>
          <p:spPr bwMode="auto">
            <a:xfrm>
              <a:off x="3972118" y="1573864"/>
              <a:ext cx="85504" cy="46256"/>
            </a:xfrm>
            <a:custGeom>
              <a:avLst/>
              <a:gdLst>
                <a:gd name="T0" fmla="*/ 36 w 37"/>
                <a:gd name="T1" fmla="*/ 20 h 20"/>
                <a:gd name="T2" fmla="*/ 22 w 37"/>
                <a:gd name="T3" fmla="*/ 16 h 20"/>
                <a:gd name="T4" fmla="*/ 0 w 37"/>
                <a:gd name="T5" fmla="*/ 20 h 20"/>
                <a:gd name="T6" fmla="*/ 1 w 37"/>
                <a:gd name="T7" fmla="*/ 16 h 20"/>
                <a:gd name="T8" fmla="*/ 12 w 37"/>
                <a:gd name="T9" fmla="*/ 14 h 20"/>
                <a:gd name="T10" fmla="*/ 19 w 37"/>
                <a:gd name="T11" fmla="*/ 14 h 20"/>
                <a:gd name="T12" fmla="*/ 13 w 37"/>
                <a:gd name="T13" fmla="*/ 10 h 20"/>
                <a:gd name="T14" fmla="*/ 5 w 37"/>
                <a:gd name="T15" fmla="*/ 3 h 20"/>
                <a:gd name="T16" fmla="*/ 6 w 37"/>
                <a:gd name="T17" fmla="*/ 0 h 20"/>
                <a:gd name="T18" fmla="*/ 23 w 37"/>
                <a:gd name="T19" fmla="*/ 13 h 20"/>
                <a:gd name="T20" fmla="*/ 37 w 37"/>
                <a:gd name="T21" fmla="*/ 17 h 20"/>
                <a:gd name="T22" fmla="*/ 36 w 37"/>
                <a:gd name="T23"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20">
                  <a:moveTo>
                    <a:pt x="36" y="20"/>
                  </a:moveTo>
                  <a:cubicBezTo>
                    <a:pt x="22" y="16"/>
                    <a:pt x="22" y="16"/>
                    <a:pt x="22" y="16"/>
                  </a:cubicBezTo>
                  <a:cubicBezTo>
                    <a:pt x="0" y="20"/>
                    <a:pt x="0" y="20"/>
                    <a:pt x="0" y="20"/>
                  </a:cubicBezTo>
                  <a:cubicBezTo>
                    <a:pt x="1" y="16"/>
                    <a:pt x="1" y="16"/>
                    <a:pt x="1" y="16"/>
                  </a:cubicBezTo>
                  <a:cubicBezTo>
                    <a:pt x="12" y="14"/>
                    <a:pt x="12" y="14"/>
                    <a:pt x="12" y="14"/>
                  </a:cubicBezTo>
                  <a:cubicBezTo>
                    <a:pt x="14" y="14"/>
                    <a:pt x="17" y="14"/>
                    <a:pt x="19" y="14"/>
                  </a:cubicBezTo>
                  <a:cubicBezTo>
                    <a:pt x="17" y="13"/>
                    <a:pt x="15" y="11"/>
                    <a:pt x="13" y="10"/>
                  </a:cubicBezTo>
                  <a:cubicBezTo>
                    <a:pt x="5" y="3"/>
                    <a:pt x="5" y="3"/>
                    <a:pt x="5" y="3"/>
                  </a:cubicBezTo>
                  <a:cubicBezTo>
                    <a:pt x="6" y="0"/>
                    <a:pt x="6" y="0"/>
                    <a:pt x="6" y="0"/>
                  </a:cubicBezTo>
                  <a:cubicBezTo>
                    <a:pt x="23" y="13"/>
                    <a:pt x="23" y="13"/>
                    <a:pt x="23" y="13"/>
                  </a:cubicBezTo>
                  <a:cubicBezTo>
                    <a:pt x="37" y="17"/>
                    <a:pt x="37" y="17"/>
                    <a:pt x="37" y="17"/>
                  </a:cubicBezTo>
                  <a:lnTo>
                    <a:pt x="36"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sz="1350" b="0" i="0" u="none" strike="noStrike" kern="1200" cap="none" spc="0" normalizeH="0" baseline="0" noProof="0">
                <a:ln>
                  <a:noFill/>
                </a:ln>
                <a:solidFill>
                  <a:srgbClr val="212834"/>
                </a:solidFill>
                <a:effectLst/>
                <a:uLnTx/>
                <a:uFillTx/>
                <a:latin typeface="Calibri Light"/>
                <a:ea typeface="微软雅黑 Light"/>
                <a:cs typeface="+mn-cs"/>
              </a:endParaRPr>
            </a:p>
          </p:txBody>
        </p:sp>
        <p:sp>
          <p:nvSpPr>
            <p:cNvPr id="316" name="ís1íḍe">
              <a:extLst>
                <a:ext uri="{FF2B5EF4-FFF2-40B4-BE49-F238E27FC236}">
                  <a16:creationId xmlns:a16="http://schemas.microsoft.com/office/drawing/2014/main" id="{887333CD-D7F8-458C-824B-FBBEB7C39283}"/>
                </a:ext>
              </a:extLst>
            </p:cNvPr>
            <p:cNvSpPr/>
            <p:nvPr/>
          </p:nvSpPr>
          <p:spPr bwMode="auto">
            <a:xfrm>
              <a:off x="4302919" y="1198209"/>
              <a:ext cx="54666" cy="94615"/>
            </a:xfrm>
            <a:custGeom>
              <a:avLst/>
              <a:gdLst>
                <a:gd name="T0" fmla="*/ 20 w 24"/>
                <a:gd name="T1" fmla="*/ 28 h 41"/>
                <a:gd name="T2" fmla="*/ 14 w 24"/>
                <a:gd name="T3" fmla="*/ 9 h 41"/>
                <a:gd name="T4" fmla="*/ 4 w 24"/>
                <a:gd name="T5" fmla="*/ 10 h 41"/>
                <a:gd name="T6" fmla="*/ 5 w 24"/>
                <a:gd name="T7" fmla="*/ 32 h 41"/>
                <a:gd name="T8" fmla="*/ 20 w 24"/>
                <a:gd name="T9" fmla="*/ 28 h 41"/>
              </a:gdLst>
              <a:ahLst/>
              <a:cxnLst>
                <a:cxn ang="0">
                  <a:pos x="T0" y="T1"/>
                </a:cxn>
                <a:cxn ang="0">
                  <a:pos x="T2" y="T3"/>
                </a:cxn>
                <a:cxn ang="0">
                  <a:pos x="T4" y="T5"/>
                </a:cxn>
                <a:cxn ang="0">
                  <a:pos x="T6" y="T7"/>
                </a:cxn>
                <a:cxn ang="0">
                  <a:pos x="T8" y="T9"/>
                </a:cxn>
              </a:cxnLst>
              <a:rect l="0" t="0" r="r" b="b"/>
              <a:pathLst>
                <a:path w="24" h="41">
                  <a:moveTo>
                    <a:pt x="20" y="28"/>
                  </a:moveTo>
                  <a:cubicBezTo>
                    <a:pt x="24" y="20"/>
                    <a:pt x="14" y="9"/>
                    <a:pt x="14" y="9"/>
                  </a:cubicBezTo>
                  <a:cubicBezTo>
                    <a:pt x="14" y="9"/>
                    <a:pt x="8" y="0"/>
                    <a:pt x="4" y="10"/>
                  </a:cubicBezTo>
                  <a:cubicBezTo>
                    <a:pt x="0" y="20"/>
                    <a:pt x="0" y="23"/>
                    <a:pt x="5" y="32"/>
                  </a:cubicBezTo>
                  <a:cubicBezTo>
                    <a:pt x="9" y="41"/>
                    <a:pt x="16" y="35"/>
                    <a:pt x="20"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sz="1350" b="0" i="0" u="none" strike="noStrike" kern="1200" cap="none" spc="0" normalizeH="0" baseline="0" noProof="0">
                <a:ln>
                  <a:noFill/>
                </a:ln>
                <a:solidFill>
                  <a:srgbClr val="212834"/>
                </a:solidFill>
                <a:effectLst/>
                <a:uLnTx/>
                <a:uFillTx/>
                <a:latin typeface="Calibri Light"/>
                <a:ea typeface="微软雅黑 Light"/>
                <a:cs typeface="+mn-cs"/>
              </a:endParaRPr>
            </a:p>
          </p:txBody>
        </p:sp>
        <p:sp>
          <p:nvSpPr>
            <p:cNvPr id="317" name="íşlïḋe">
              <a:extLst>
                <a:ext uri="{FF2B5EF4-FFF2-40B4-BE49-F238E27FC236}">
                  <a16:creationId xmlns:a16="http://schemas.microsoft.com/office/drawing/2014/main" id="{BE51D723-58D3-490E-864F-9654C16DCA7E}"/>
                </a:ext>
              </a:extLst>
            </p:cNvPr>
            <p:cNvSpPr/>
            <p:nvPr/>
          </p:nvSpPr>
          <p:spPr bwMode="auto">
            <a:xfrm>
              <a:off x="4279791" y="1281610"/>
              <a:ext cx="57470" cy="91811"/>
            </a:xfrm>
            <a:custGeom>
              <a:avLst/>
              <a:gdLst>
                <a:gd name="T0" fmla="*/ 4 w 25"/>
                <a:gd name="T1" fmla="*/ 34 h 40"/>
                <a:gd name="T2" fmla="*/ 13 w 25"/>
                <a:gd name="T3" fmla="*/ 36 h 40"/>
                <a:gd name="T4" fmla="*/ 21 w 25"/>
                <a:gd name="T5" fmla="*/ 17 h 40"/>
                <a:gd name="T6" fmla="*/ 14 w 25"/>
                <a:gd name="T7" fmla="*/ 10 h 40"/>
                <a:gd name="T8" fmla="*/ 10 w 25"/>
                <a:gd name="T9" fmla="*/ 4 h 40"/>
                <a:gd name="T10" fmla="*/ 0 w 25"/>
                <a:gd name="T11" fmla="*/ 13 h 40"/>
                <a:gd name="T12" fmla="*/ 5 w 25"/>
                <a:gd name="T13" fmla="*/ 25 h 40"/>
                <a:gd name="T14" fmla="*/ 4 w 25"/>
                <a:gd name="T15" fmla="*/ 34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40">
                  <a:moveTo>
                    <a:pt x="4" y="34"/>
                  </a:moveTo>
                  <a:cubicBezTo>
                    <a:pt x="4" y="34"/>
                    <a:pt x="2" y="40"/>
                    <a:pt x="13" y="36"/>
                  </a:cubicBezTo>
                  <a:cubicBezTo>
                    <a:pt x="23" y="31"/>
                    <a:pt x="25" y="21"/>
                    <a:pt x="21" y="17"/>
                  </a:cubicBezTo>
                  <a:cubicBezTo>
                    <a:pt x="18" y="12"/>
                    <a:pt x="14" y="10"/>
                    <a:pt x="14" y="10"/>
                  </a:cubicBezTo>
                  <a:cubicBezTo>
                    <a:pt x="14" y="10"/>
                    <a:pt x="11" y="8"/>
                    <a:pt x="10" y="4"/>
                  </a:cubicBezTo>
                  <a:cubicBezTo>
                    <a:pt x="9" y="0"/>
                    <a:pt x="1" y="9"/>
                    <a:pt x="0" y="13"/>
                  </a:cubicBezTo>
                  <a:cubicBezTo>
                    <a:pt x="0" y="18"/>
                    <a:pt x="1" y="20"/>
                    <a:pt x="5" y="25"/>
                  </a:cubicBezTo>
                  <a:cubicBezTo>
                    <a:pt x="8" y="30"/>
                    <a:pt x="4" y="34"/>
                    <a:pt x="4"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sz="1350" b="0" i="0" u="none" strike="noStrike" kern="1200" cap="none" spc="0" normalizeH="0" baseline="0" noProof="0">
                <a:ln>
                  <a:noFill/>
                </a:ln>
                <a:solidFill>
                  <a:srgbClr val="212834"/>
                </a:solidFill>
                <a:effectLst/>
                <a:uLnTx/>
                <a:uFillTx/>
                <a:latin typeface="Calibri Light"/>
                <a:ea typeface="微软雅黑 Light"/>
                <a:cs typeface="+mn-cs"/>
              </a:endParaRPr>
            </a:p>
          </p:txBody>
        </p:sp>
        <p:sp>
          <p:nvSpPr>
            <p:cNvPr id="318" name="iŝļîḍé">
              <a:extLst>
                <a:ext uri="{FF2B5EF4-FFF2-40B4-BE49-F238E27FC236}">
                  <a16:creationId xmlns:a16="http://schemas.microsoft.com/office/drawing/2014/main" id="{CD432CB2-B0D0-4622-B992-13AA75B01E45}"/>
                </a:ext>
              </a:extLst>
            </p:cNvPr>
            <p:cNvSpPr/>
            <p:nvPr/>
          </p:nvSpPr>
          <p:spPr bwMode="auto">
            <a:xfrm>
              <a:off x="4231432" y="1248670"/>
              <a:ext cx="330100" cy="295058"/>
            </a:xfrm>
            <a:custGeom>
              <a:avLst/>
              <a:gdLst>
                <a:gd name="T0" fmla="*/ 138 w 144"/>
                <a:gd name="T1" fmla="*/ 24 h 128"/>
                <a:gd name="T2" fmla="*/ 135 w 144"/>
                <a:gd name="T3" fmla="*/ 20 h 128"/>
                <a:gd name="T4" fmla="*/ 126 w 144"/>
                <a:gd name="T5" fmla="*/ 23 h 128"/>
                <a:gd name="T6" fmla="*/ 117 w 144"/>
                <a:gd name="T7" fmla="*/ 29 h 128"/>
                <a:gd name="T8" fmla="*/ 120 w 144"/>
                <a:gd name="T9" fmla="*/ 23 h 128"/>
                <a:gd name="T10" fmla="*/ 131 w 144"/>
                <a:gd name="T11" fmla="*/ 15 h 128"/>
                <a:gd name="T12" fmla="*/ 138 w 144"/>
                <a:gd name="T13" fmla="*/ 9 h 128"/>
                <a:gd name="T14" fmla="*/ 127 w 144"/>
                <a:gd name="T15" fmla="*/ 5 h 128"/>
                <a:gd name="T16" fmla="*/ 112 w 144"/>
                <a:gd name="T17" fmla="*/ 5 h 128"/>
                <a:gd name="T18" fmla="*/ 102 w 144"/>
                <a:gd name="T19" fmla="*/ 8 h 128"/>
                <a:gd name="T20" fmla="*/ 100 w 144"/>
                <a:gd name="T21" fmla="*/ 24 h 128"/>
                <a:gd name="T22" fmla="*/ 88 w 144"/>
                <a:gd name="T23" fmla="*/ 33 h 128"/>
                <a:gd name="T24" fmla="*/ 83 w 144"/>
                <a:gd name="T25" fmla="*/ 31 h 128"/>
                <a:gd name="T26" fmla="*/ 91 w 144"/>
                <a:gd name="T27" fmla="*/ 26 h 128"/>
                <a:gd name="T28" fmla="*/ 91 w 144"/>
                <a:gd name="T29" fmla="*/ 21 h 128"/>
                <a:gd name="T30" fmla="*/ 82 w 144"/>
                <a:gd name="T31" fmla="*/ 10 h 128"/>
                <a:gd name="T32" fmla="*/ 70 w 144"/>
                <a:gd name="T33" fmla="*/ 12 h 128"/>
                <a:gd name="T34" fmla="*/ 63 w 144"/>
                <a:gd name="T35" fmla="*/ 30 h 128"/>
                <a:gd name="T36" fmla="*/ 58 w 144"/>
                <a:gd name="T37" fmla="*/ 42 h 128"/>
                <a:gd name="T38" fmla="*/ 58 w 144"/>
                <a:gd name="T39" fmla="*/ 52 h 128"/>
                <a:gd name="T40" fmla="*/ 39 w 144"/>
                <a:gd name="T41" fmla="*/ 61 h 128"/>
                <a:gd name="T42" fmla="*/ 35 w 144"/>
                <a:gd name="T43" fmla="*/ 58 h 128"/>
                <a:gd name="T44" fmla="*/ 9 w 144"/>
                <a:gd name="T45" fmla="*/ 90 h 128"/>
                <a:gd name="T46" fmla="*/ 3 w 144"/>
                <a:gd name="T47" fmla="*/ 115 h 128"/>
                <a:gd name="T48" fmla="*/ 20 w 144"/>
                <a:gd name="T49" fmla="*/ 114 h 128"/>
                <a:gd name="T50" fmla="*/ 33 w 144"/>
                <a:gd name="T51" fmla="*/ 82 h 128"/>
                <a:gd name="T52" fmla="*/ 42 w 144"/>
                <a:gd name="T53" fmla="*/ 80 h 128"/>
                <a:gd name="T54" fmla="*/ 56 w 144"/>
                <a:gd name="T55" fmla="*/ 73 h 128"/>
                <a:gd name="T56" fmla="*/ 58 w 144"/>
                <a:gd name="T57" fmla="*/ 79 h 128"/>
                <a:gd name="T58" fmla="*/ 58 w 144"/>
                <a:gd name="T59" fmla="*/ 89 h 128"/>
                <a:gd name="T60" fmla="*/ 76 w 144"/>
                <a:gd name="T61" fmla="*/ 70 h 128"/>
                <a:gd name="T62" fmla="*/ 77 w 144"/>
                <a:gd name="T63" fmla="*/ 60 h 128"/>
                <a:gd name="T64" fmla="*/ 95 w 144"/>
                <a:gd name="T65" fmla="*/ 42 h 128"/>
                <a:gd name="T66" fmla="*/ 95 w 144"/>
                <a:gd name="T67" fmla="*/ 53 h 128"/>
                <a:gd name="T68" fmla="*/ 96 w 144"/>
                <a:gd name="T69" fmla="*/ 67 h 128"/>
                <a:gd name="T70" fmla="*/ 113 w 144"/>
                <a:gd name="T71" fmla="*/ 50 h 128"/>
                <a:gd name="T72" fmla="*/ 116 w 144"/>
                <a:gd name="T73" fmla="*/ 50 h 128"/>
                <a:gd name="T74" fmla="*/ 117 w 144"/>
                <a:gd name="T75" fmla="*/ 87 h 128"/>
                <a:gd name="T76" fmla="*/ 135 w 144"/>
                <a:gd name="T77" fmla="*/ 66 h 128"/>
                <a:gd name="T78" fmla="*/ 134 w 144"/>
                <a:gd name="T79" fmla="*/ 40 h 128"/>
                <a:gd name="T80" fmla="*/ 144 w 144"/>
                <a:gd name="T81" fmla="*/ 28 h 128"/>
                <a:gd name="T82" fmla="*/ 138 w 144"/>
                <a:gd name="T83" fmla="*/ 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44" h="128">
                  <a:moveTo>
                    <a:pt x="138" y="24"/>
                  </a:moveTo>
                  <a:cubicBezTo>
                    <a:pt x="138" y="24"/>
                    <a:pt x="135" y="23"/>
                    <a:pt x="135" y="20"/>
                  </a:cubicBezTo>
                  <a:cubicBezTo>
                    <a:pt x="135" y="20"/>
                    <a:pt x="130" y="17"/>
                    <a:pt x="126" y="23"/>
                  </a:cubicBezTo>
                  <a:cubicBezTo>
                    <a:pt x="122" y="28"/>
                    <a:pt x="120" y="30"/>
                    <a:pt x="117" y="29"/>
                  </a:cubicBezTo>
                  <a:cubicBezTo>
                    <a:pt x="114" y="28"/>
                    <a:pt x="118" y="25"/>
                    <a:pt x="120" y="23"/>
                  </a:cubicBezTo>
                  <a:cubicBezTo>
                    <a:pt x="123" y="22"/>
                    <a:pt x="127" y="16"/>
                    <a:pt x="131" y="15"/>
                  </a:cubicBezTo>
                  <a:cubicBezTo>
                    <a:pt x="136" y="14"/>
                    <a:pt x="138" y="14"/>
                    <a:pt x="138" y="9"/>
                  </a:cubicBezTo>
                  <a:cubicBezTo>
                    <a:pt x="138" y="5"/>
                    <a:pt x="137" y="0"/>
                    <a:pt x="127" y="5"/>
                  </a:cubicBezTo>
                  <a:cubicBezTo>
                    <a:pt x="117" y="10"/>
                    <a:pt x="114" y="9"/>
                    <a:pt x="112" y="5"/>
                  </a:cubicBezTo>
                  <a:cubicBezTo>
                    <a:pt x="109" y="0"/>
                    <a:pt x="103" y="1"/>
                    <a:pt x="102" y="8"/>
                  </a:cubicBezTo>
                  <a:cubicBezTo>
                    <a:pt x="102" y="16"/>
                    <a:pt x="100" y="24"/>
                    <a:pt x="100" y="24"/>
                  </a:cubicBezTo>
                  <a:cubicBezTo>
                    <a:pt x="88" y="33"/>
                    <a:pt x="88" y="33"/>
                    <a:pt x="88" y="33"/>
                  </a:cubicBezTo>
                  <a:cubicBezTo>
                    <a:pt x="88" y="33"/>
                    <a:pt x="79" y="34"/>
                    <a:pt x="83" y="31"/>
                  </a:cubicBezTo>
                  <a:cubicBezTo>
                    <a:pt x="87" y="27"/>
                    <a:pt x="91" y="26"/>
                    <a:pt x="91" y="26"/>
                  </a:cubicBezTo>
                  <a:cubicBezTo>
                    <a:pt x="91" y="21"/>
                    <a:pt x="91" y="21"/>
                    <a:pt x="91" y="21"/>
                  </a:cubicBezTo>
                  <a:cubicBezTo>
                    <a:pt x="91" y="21"/>
                    <a:pt x="84" y="15"/>
                    <a:pt x="82" y="10"/>
                  </a:cubicBezTo>
                  <a:cubicBezTo>
                    <a:pt x="80" y="4"/>
                    <a:pt x="71" y="2"/>
                    <a:pt x="70" y="12"/>
                  </a:cubicBezTo>
                  <a:cubicBezTo>
                    <a:pt x="69" y="22"/>
                    <a:pt x="68" y="27"/>
                    <a:pt x="63" y="30"/>
                  </a:cubicBezTo>
                  <a:cubicBezTo>
                    <a:pt x="58" y="34"/>
                    <a:pt x="48" y="39"/>
                    <a:pt x="58" y="42"/>
                  </a:cubicBezTo>
                  <a:cubicBezTo>
                    <a:pt x="67" y="45"/>
                    <a:pt x="61" y="48"/>
                    <a:pt x="58" y="52"/>
                  </a:cubicBezTo>
                  <a:cubicBezTo>
                    <a:pt x="54" y="56"/>
                    <a:pt x="42" y="65"/>
                    <a:pt x="39" y="61"/>
                  </a:cubicBezTo>
                  <a:cubicBezTo>
                    <a:pt x="35" y="58"/>
                    <a:pt x="35" y="58"/>
                    <a:pt x="35" y="58"/>
                  </a:cubicBezTo>
                  <a:cubicBezTo>
                    <a:pt x="35" y="58"/>
                    <a:pt x="18" y="82"/>
                    <a:pt x="9" y="90"/>
                  </a:cubicBezTo>
                  <a:cubicBezTo>
                    <a:pt x="1" y="97"/>
                    <a:pt x="0" y="105"/>
                    <a:pt x="3" y="115"/>
                  </a:cubicBezTo>
                  <a:cubicBezTo>
                    <a:pt x="5" y="126"/>
                    <a:pt x="17" y="128"/>
                    <a:pt x="20" y="114"/>
                  </a:cubicBezTo>
                  <a:cubicBezTo>
                    <a:pt x="22" y="100"/>
                    <a:pt x="29" y="88"/>
                    <a:pt x="33" y="82"/>
                  </a:cubicBezTo>
                  <a:cubicBezTo>
                    <a:pt x="37" y="75"/>
                    <a:pt x="42" y="80"/>
                    <a:pt x="42" y="80"/>
                  </a:cubicBezTo>
                  <a:cubicBezTo>
                    <a:pt x="42" y="80"/>
                    <a:pt x="51" y="80"/>
                    <a:pt x="56" y="73"/>
                  </a:cubicBezTo>
                  <a:cubicBezTo>
                    <a:pt x="60" y="66"/>
                    <a:pt x="60" y="76"/>
                    <a:pt x="58" y="79"/>
                  </a:cubicBezTo>
                  <a:cubicBezTo>
                    <a:pt x="56" y="82"/>
                    <a:pt x="49" y="89"/>
                    <a:pt x="58" y="89"/>
                  </a:cubicBezTo>
                  <a:cubicBezTo>
                    <a:pt x="66" y="89"/>
                    <a:pt x="73" y="80"/>
                    <a:pt x="76" y="70"/>
                  </a:cubicBezTo>
                  <a:cubicBezTo>
                    <a:pt x="77" y="60"/>
                    <a:pt x="77" y="60"/>
                    <a:pt x="77" y="60"/>
                  </a:cubicBezTo>
                  <a:cubicBezTo>
                    <a:pt x="77" y="60"/>
                    <a:pt x="88" y="47"/>
                    <a:pt x="95" y="42"/>
                  </a:cubicBezTo>
                  <a:cubicBezTo>
                    <a:pt x="95" y="53"/>
                    <a:pt x="95" y="53"/>
                    <a:pt x="95" y="53"/>
                  </a:cubicBezTo>
                  <a:cubicBezTo>
                    <a:pt x="95" y="53"/>
                    <a:pt x="86" y="65"/>
                    <a:pt x="96" y="67"/>
                  </a:cubicBezTo>
                  <a:cubicBezTo>
                    <a:pt x="106" y="69"/>
                    <a:pt x="110" y="61"/>
                    <a:pt x="113" y="50"/>
                  </a:cubicBezTo>
                  <a:cubicBezTo>
                    <a:pt x="116" y="50"/>
                    <a:pt x="116" y="50"/>
                    <a:pt x="116" y="50"/>
                  </a:cubicBezTo>
                  <a:cubicBezTo>
                    <a:pt x="117" y="87"/>
                    <a:pt x="117" y="87"/>
                    <a:pt x="117" y="87"/>
                  </a:cubicBezTo>
                  <a:cubicBezTo>
                    <a:pt x="117" y="87"/>
                    <a:pt x="132" y="87"/>
                    <a:pt x="135" y="66"/>
                  </a:cubicBezTo>
                  <a:cubicBezTo>
                    <a:pt x="134" y="40"/>
                    <a:pt x="134" y="40"/>
                    <a:pt x="134" y="40"/>
                  </a:cubicBezTo>
                  <a:cubicBezTo>
                    <a:pt x="134" y="40"/>
                    <a:pt x="143" y="34"/>
                    <a:pt x="144" y="28"/>
                  </a:cubicBezTo>
                  <a:cubicBezTo>
                    <a:pt x="144" y="23"/>
                    <a:pt x="138" y="24"/>
                    <a:pt x="138"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sz="1350" b="0" i="0" u="none" strike="noStrike" kern="1200" cap="none" spc="0" normalizeH="0" baseline="0" noProof="0">
                <a:ln>
                  <a:noFill/>
                </a:ln>
                <a:solidFill>
                  <a:srgbClr val="212834"/>
                </a:solidFill>
                <a:effectLst/>
                <a:uLnTx/>
                <a:uFillTx/>
                <a:latin typeface="Calibri Light"/>
                <a:ea typeface="微软雅黑 Light"/>
                <a:cs typeface="+mn-cs"/>
              </a:endParaRPr>
            </a:p>
          </p:txBody>
        </p:sp>
        <p:sp>
          <p:nvSpPr>
            <p:cNvPr id="319" name="íṧḷídé">
              <a:extLst>
                <a:ext uri="{FF2B5EF4-FFF2-40B4-BE49-F238E27FC236}">
                  <a16:creationId xmlns:a16="http://schemas.microsoft.com/office/drawing/2014/main" id="{D828B031-5F62-4931-981F-212BE078F3B5}"/>
                </a:ext>
              </a:extLst>
            </p:cNvPr>
            <p:cNvSpPr/>
            <p:nvPr/>
          </p:nvSpPr>
          <p:spPr bwMode="auto">
            <a:xfrm>
              <a:off x="4768283" y="1194004"/>
              <a:ext cx="52564" cy="82700"/>
            </a:xfrm>
            <a:custGeom>
              <a:avLst/>
              <a:gdLst>
                <a:gd name="T0" fmla="*/ 10 w 23"/>
                <a:gd name="T1" fmla="*/ 6 h 36"/>
                <a:gd name="T2" fmla="*/ 3 w 23"/>
                <a:gd name="T3" fmla="*/ 10 h 36"/>
                <a:gd name="T4" fmla="*/ 3 w 23"/>
                <a:gd name="T5" fmla="*/ 30 h 36"/>
                <a:gd name="T6" fmla="*/ 19 w 23"/>
                <a:gd name="T7" fmla="*/ 30 h 36"/>
                <a:gd name="T8" fmla="*/ 18 w 23"/>
                <a:gd name="T9" fmla="*/ 14 h 36"/>
                <a:gd name="T10" fmla="*/ 10 w 23"/>
                <a:gd name="T11" fmla="*/ 6 h 36"/>
              </a:gdLst>
              <a:ahLst/>
              <a:cxnLst>
                <a:cxn ang="0">
                  <a:pos x="T0" y="T1"/>
                </a:cxn>
                <a:cxn ang="0">
                  <a:pos x="T2" y="T3"/>
                </a:cxn>
                <a:cxn ang="0">
                  <a:pos x="T4" y="T5"/>
                </a:cxn>
                <a:cxn ang="0">
                  <a:pos x="T6" y="T7"/>
                </a:cxn>
                <a:cxn ang="0">
                  <a:pos x="T8" y="T9"/>
                </a:cxn>
                <a:cxn ang="0">
                  <a:pos x="T10" y="T11"/>
                </a:cxn>
              </a:cxnLst>
              <a:rect l="0" t="0" r="r" b="b"/>
              <a:pathLst>
                <a:path w="23" h="36">
                  <a:moveTo>
                    <a:pt x="10" y="6"/>
                  </a:moveTo>
                  <a:cubicBezTo>
                    <a:pt x="10" y="6"/>
                    <a:pt x="6" y="0"/>
                    <a:pt x="3" y="10"/>
                  </a:cubicBezTo>
                  <a:cubicBezTo>
                    <a:pt x="0" y="19"/>
                    <a:pt x="4" y="24"/>
                    <a:pt x="3" y="30"/>
                  </a:cubicBezTo>
                  <a:cubicBezTo>
                    <a:pt x="2" y="36"/>
                    <a:pt x="15" y="34"/>
                    <a:pt x="19" y="30"/>
                  </a:cubicBezTo>
                  <a:cubicBezTo>
                    <a:pt x="23" y="27"/>
                    <a:pt x="23" y="18"/>
                    <a:pt x="18" y="14"/>
                  </a:cubicBezTo>
                  <a:cubicBezTo>
                    <a:pt x="12" y="9"/>
                    <a:pt x="10" y="6"/>
                    <a:pt x="1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sz="1350" b="0" i="0" u="none" strike="noStrike" kern="1200" cap="none" spc="0" normalizeH="0" baseline="0" noProof="0">
                <a:ln>
                  <a:noFill/>
                </a:ln>
                <a:solidFill>
                  <a:srgbClr val="212834"/>
                </a:solidFill>
                <a:effectLst/>
                <a:uLnTx/>
                <a:uFillTx/>
                <a:latin typeface="Calibri Light"/>
                <a:ea typeface="微软雅黑 Light"/>
                <a:cs typeface="+mn-cs"/>
              </a:endParaRPr>
            </a:p>
          </p:txBody>
        </p:sp>
        <p:sp>
          <p:nvSpPr>
            <p:cNvPr id="320" name="îSḻiḋe">
              <a:extLst>
                <a:ext uri="{FF2B5EF4-FFF2-40B4-BE49-F238E27FC236}">
                  <a16:creationId xmlns:a16="http://schemas.microsoft.com/office/drawing/2014/main" id="{8D93F6B1-44C7-45E8-AB04-E2865EBA0988}"/>
                </a:ext>
              </a:extLst>
            </p:cNvPr>
            <p:cNvSpPr/>
            <p:nvPr/>
          </p:nvSpPr>
          <p:spPr bwMode="auto">
            <a:xfrm>
              <a:off x="4726932" y="1285815"/>
              <a:ext cx="61675" cy="80598"/>
            </a:xfrm>
            <a:custGeom>
              <a:avLst/>
              <a:gdLst>
                <a:gd name="T0" fmla="*/ 8 w 27"/>
                <a:gd name="T1" fmla="*/ 31 h 35"/>
                <a:gd name="T2" fmla="*/ 21 w 27"/>
                <a:gd name="T3" fmla="*/ 25 h 35"/>
                <a:gd name="T4" fmla="*/ 16 w 27"/>
                <a:gd name="T5" fmla="*/ 8 h 35"/>
                <a:gd name="T6" fmla="*/ 8 w 27"/>
                <a:gd name="T7" fmla="*/ 4 h 35"/>
                <a:gd name="T8" fmla="*/ 2 w 27"/>
                <a:gd name="T9" fmla="*/ 19 h 35"/>
                <a:gd name="T10" fmla="*/ 8 w 27"/>
                <a:gd name="T11" fmla="*/ 31 h 35"/>
              </a:gdLst>
              <a:ahLst/>
              <a:cxnLst>
                <a:cxn ang="0">
                  <a:pos x="T0" y="T1"/>
                </a:cxn>
                <a:cxn ang="0">
                  <a:pos x="T2" y="T3"/>
                </a:cxn>
                <a:cxn ang="0">
                  <a:pos x="T4" y="T5"/>
                </a:cxn>
                <a:cxn ang="0">
                  <a:pos x="T6" y="T7"/>
                </a:cxn>
                <a:cxn ang="0">
                  <a:pos x="T8" y="T9"/>
                </a:cxn>
                <a:cxn ang="0">
                  <a:pos x="T10" y="T11"/>
                </a:cxn>
              </a:cxnLst>
              <a:rect l="0" t="0" r="r" b="b"/>
              <a:pathLst>
                <a:path w="27" h="35">
                  <a:moveTo>
                    <a:pt x="8" y="31"/>
                  </a:moveTo>
                  <a:cubicBezTo>
                    <a:pt x="8" y="31"/>
                    <a:pt x="15" y="35"/>
                    <a:pt x="21" y="25"/>
                  </a:cubicBezTo>
                  <a:cubicBezTo>
                    <a:pt x="27" y="14"/>
                    <a:pt x="16" y="8"/>
                    <a:pt x="16" y="8"/>
                  </a:cubicBezTo>
                  <a:cubicBezTo>
                    <a:pt x="16" y="8"/>
                    <a:pt x="13" y="0"/>
                    <a:pt x="8" y="4"/>
                  </a:cubicBezTo>
                  <a:cubicBezTo>
                    <a:pt x="3" y="7"/>
                    <a:pt x="0" y="13"/>
                    <a:pt x="2" y="19"/>
                  </a:cubicBezTo>
                  <a:cubicBezTo>
                    <a:pt x="5" y="25"/>
                    <a:pt x="7" y="23"/>
                    <a:pt x="8" y="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sz="1350" b="0" i="0" u="none" strike="noStrike" kern="1200" cap="none" spc="0" normalizeH="0" baseline="0" noProof="0">
                <a:ln>
                  <a:noFill/>
                </a:ln>
                <a:solidFill>
                  <a:srgbClr val="212834"/>
                </a:solidFill>
                <a:effectLst/>
                <a:uLnTx/>
                <a:uFillTx/>
                <a:latin typeface="Calibri Light"/>
                <a:ea typeface="微软雅黑 Light"/>
                <a:cs typeface="+mn-cs"/>
              </a:endParaRPr>
            </a:p>
          </p:txBody>
        </p:sp>
        <p:sp>
          <p:nvSpPr>
            <p:cNvPr id="321" name="í$ḻîḓè">
              <a:extLst>
                <a:ext uri="{FF2B5EF4-FFF2-40B4-BE49-F238E27FC236}">
                  <a16:creationId xmlns:a16="http://schemas.microsoft.com/office/drawing/2014/main" id="{9D83C036-5005-4576-9BB0-41DAF431CD46}"/>
                </a:ext>
              </a:extLst>
            </p:cNvPr>
            <p:cNvSpPr/>
            <p:nvPr/>
          </p:nvSpPr>
          <p:spPr bwMode="auto">
            <a:xfrm>
              <a:off x="4635121" y="1341182"/>
              <a:ext cx="160495" cy="198341"/>
            </a:xfrm>
            <a:custGeom>
              <a:avLst/>
              <a:gdLst>
                <a:gd name="T0" fmla="*/ 63 w 70"/>
                <a:gd name="T1" fmla="*/ 12 h 86"/>
                <a:gd name="T2" fmla="*/ 15 w 70"/>
                <a:gd name="T3" fmla="*/ 58 h 86"/>
                <a:gd name="T4" fmla="*/ 17 w 70"/>
                <a:gd name="T5" fmla="*/ 76 h 86"/>
                <a:gd name="T6" fmla="*/ 33 w 70"/>
                <a:gd name="T7" fmla="*/ 73 h 86"/>
                <a:gd name="T8" fmla="*/ 70 w 70"/>
                <a:gd name="T9" fmla="*/ 14 h 86"/>
                <a:gd name="T10" fmla="*/ 70 w 70"/>
                <a:gd name="T11" fmla="*/ 10 h 86"/>
                <a:gd name="T12" fmla="*/ 63 w 70"/>
                <a:gd name="T13" fmla="*/ 12 h 86"/>
              </a:gdLst>
              <a:ahLst/>
              <a:cxnLst>
                <a:cxn ang="0">
                  <a:pos x="T0" y="T1"/>
                </a:cxn>
                <a:cxn ang="0">
                  <a:pos x="T2" y="T3"/>
                </a:cxn>
                <a:cxn ang="0">
                  <a:pos x="T4" y="T5"/>
                </a:cxn>
                <a:cxn ang="0">
                  <a:pos x="T6" y="T7"/>
                </a:cxn>
                <a:cxn ang="0">
                  <a:pos x="T8" y="T9"/>
                </a:cxn>
                <a:cxn ang="0">
                  <a:pos x="T10" y="T11"/>
                </a:cxn>
                <a:cxn ang="0">
                  <a:pos x="T12" y="T13"/>
                </a:cxn>
              </a:cxnLst>
              <a:rect l="0" t="0" r="r" b="b"/>
              <a:pathLst>
                <a:path w="70" h="86">
                  <a:moveTo>
                    <a:pt x="63" y="12"/>
                  </a:moveTo>
                  <a:cubicBezTo>
                    <a:pt x="56" y="25"/>
                    <a:pt x="29" y="52"/>
                    <a:pt x="15" y="58"/>
                  </a:cubicBezTo>
                  <a:cubicBezTo>
                    <a:pt x="0" y="64"/>
                    <a:pt x="17" y="76"/>
                    <a:pt x="17" y="76"/>
                  </a:cubicBezTo>
                  <a:cubicBezTo>
                    <a:pt x="17" y="76"/>
                    <a:pt x="24" y="86"/>
                    <a:pt x="33" y="73"/>
                  </a:cubicBezTo>
                  <a:cubicBezTo>
                    <a:pt x="43" y="60"/>
                    <a:pt x="59" y="40"/>
                    <a:pt x="70" y="14"/>
                  </a:cubicBezTo>
                  <a:cubicBezTo>
                    <a:pt x="70" y="12"/>
                    <a:pt x="70" y="10"/>
                    <a:pt x="70" y="10"/>
                  </a:cubicBezTo>
                  <a:cubicBezTo>
                    <a:pt x="70" y="10"/>
                    <a:pt x="70" y="0"/>
                    <a:pt x="63"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sz="1350" b="0" i="0" u="none" strike="noStrike" kern="1200" cap="none" spc="0" normalizeH="0" baseline="0" noProof="0">
                <a:ln>
                  <a:noFill/>
                </a:ln>
                <a:solidFill>
                  <a:srgbClr val="212834"/>
                </a:solidFill>
                <a:effectLst/>
                <a:uLnTx/>
                <a:uFillTx/>
                <a:latin typeface="Calibri Light"/>
                <a:ea typeface="微软雅黑 Light"/>
                <a:cs typeface="+mn-cs"/>
              </a:endParaRPr>
            </a:p>
          </p:txBody>
        </p:sp>
        <p:sp>
          <p:nvSpPr>
            <p:cNvPr id="322" name="ïŝḷíḍe">
              <a:extLst>
                <a:ext uri="{FF2B5EF4-FFF2-40B4-BE49-F238E27FC236}">
                  <a16:creationId xmlns:a16="http://schemas.microsoft.com/office/drawing/2014/main" id="{BF409861-028C-4A4B-8C86-BE4D2487C441}"/>
                </a:ext>
              </a:extLst>
            </p:cNvPr>
            <p:cNvSpPr/>
            <p:nvPr/>
          </p:nvSpPr>
          <p:spPr bwMode="auto">
            <a:xfrm>
              <a:off x="4850282" y="1255679"/>
              <a:ext cx="119845" cy="108632"/>
            </a:xfrm>
            <a:custGeom>
              <a:avLst/>
              <a:gdLst>
                <a:gd name="T0" fmla="*/ 37 w 52"/>
                <a:gd name="T1" fmla="*/ 2 h 47"/>
                <a:gd name="T2" fmla="*/ 10 w 52"/>
                <a:gd name="T3" fmla="*/ 11 h 47"/>
                <a:gd name="T4" fmla="*/ 6 w 52"/>
                <a:gd name="T5" fmla="*/ 21 h 47"/>
                <a:gd name="T6" fmla="*/ 19 w 52"/>
                <a:gd name="T7" fmla="*/ 29 h 47"/>
                <a:gd name="T8" fmla="*/ 25 w 52"/>
                <a:gd name="T9" fmla="*/ 32 h 47"/>
                <a:gd name="T10" fmla="*/ 20 w 52"/>
                <a:gd name="T11" fmla="*/ 47 h 47"/>
                <a:gd name="T12" fmla="*/ 36 w 52"/>
                <a:gd name="T13" fmla="*/ 41 h 47"/>
                <a:gd name="T14" fmla="*/ 51 w 52"/>
                <a:gd name="T15" fmla="*/ 17 h 47"/>
                <a:gd name="T16" fmla="*/ 37 w 52"/>
                <a:gd name="T17" fmla="*/ 2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47">
                  <a:moveTo>
                    <a:pt x="37" y="2"/>
                  </a:moveTo>
                  <a:cubicBezTo>
                    <a:pt x="27" y="5"/>
                    <a:pt x="10" y="11"/>
                    <a:pt x="10" y="11"/>
                  </a:cubicBezTo>
                  <a:cubicBezTo>
                    <a:pt x="10" y="11"/>
                    <a:pt x="0" y="14"/>
                    <a:pt x="6" y="21"/>
                  </a:cubicBezTo>
                  <a:cubicBezTo>
                    <a:pt x="12" y="28"/>
                    <a:pt x="12" y="33"/>
                    <a:pt x="19" y="29"/>
                  </a:cubicBezTo>
                  <a:cubicBezTo>
                    <a:pt x="27" y="26"/>
                    <a:pt x="27" y="28"/>
                    <a:pt x="25" y="32"/>
                  </a:cubicBezTo>
                  <a:cubicBezTo>
                    <a:pt x="24" y="36"/>
                    <a:pt x="19" y="43"/>
                    <a:pt x="20" y="47"/>
                  </a:cubicBezTo>
                  <a:cubicBezTo>
                    <a:pt x="20" y="47"/>
                    <a:pt x="32" y="46"/>
                    <a:pt x="36" y="41"/>
                  </a:cubicBezTo>
                  <a:cubicBezTo>
                    <a:pt x="39" y="35"/>
                    <a:pt x="50" y="24"/>
                    <a:pt x="51" y="17"/>
                  </a:cubicBezTo>
                  <a:cubicBezTo>
                    <a:pt x="52" y="9"/>
                    <a:pt x="46" y="0"/>
                    <a:pt x="3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sz="1350" b="0" i="0" u="none" strike="noStrike" kern="1200" cap="none" spc="0" normalizeH="0" baseline="0" noProof="0">
                <a:ln>
                  <a:noFill/>
                </a:ln>
                <a:solidFill>
                  <a:srgbClr val="212834"/>
                </a:solidFill>
                <a:effectLst/>
                <a:uLnTx/>
                <a:uFillTx/>
                <a:latin typeface="Calibri Light"/>
                <a:ea typeface="微软雅黑 Light"/>
                <a:cs typeface="+mn-cs"/>
              </a:endParaRPr>
            </a:p>
          </p:txBody>
        </p:sp>
        <p:sp>
          <p:nvSpPr>
            <p:cNvPr id="323" name="íṩļiḋe">
              <a:extLst>
                <a:ext uri="{FF2B5EF4-FFF2-40B4-BE49-F238E27FC236}">
                  <a16:creationId xmlns:a16="http://schemas.microsoft.com/office/drawing/2014/main" id="{4187BC23-1FA4-4FB9-A8FB-AD7706B65F86}"/>
                </a:ext>
              </a:extLst>
            </p:cNvPr>
            <p:cNvSpPr/>
            <p:nvPr/>
          </p:nvSpPr>
          <p:spPr bwMode="auto">
            <a:xfrm>
              <a:off x="4839068" y="1362208"/>
              <a:ext cx="100922" cy="66581"/>
            </a:xfrm>
            <a:custGeom>
              <a:avLst/>
              <a:gdLst>
                <a:gd name="T0" fmla="*/ 31 w 44"/>
                <a:gd name="T1" fmla="*/ 3 h 29"/>
                <a:gd name="T2" fmla="*/ 8 w 44"/>
                <a:gd name="T3" fmla="*/ 9 h 29"/>
                <a:gd name="T4" fmla="*/ 7 w 44"/>
                <a:gd name="T5" fmla="*/ 20 h 29"/>
                <a:gd name="T6" fmla="*/ 31 w 44"/>
                <a:gd name="T7" fmla="*/ 23 h 29"/>
                <a:gd name="T8" fmla="*/ 44 w 44"/>
                <a:gd name="T9" fmla="*/ 2 h 29"/>
                <a:gd name="T10" fmla="*/ 31 w 44"/>
                <a:gd name="T11" fmla="*/ 3 h 29"/>
              </a:gdLst>
              <a:ahLst/>
              <a:cxnLst>
                <a:cxn ang="0">
                  <a:pos x="T0" y="T1"/>
                </a:cxn>
                <a:cxn ang="0">
                  <a:pos x="T2" y="T3"/>
                </a:cxn>
                <a:cxn ang="0">
                  <a:pos x="T4" y="T5"/>
                </a:cxn>
                <a:cxn ang="0">
                  <a:pos x="T6" y="T7"/>
                </a:cxn>
                <a:cxn ang="0">
                  <a:pos x="T8" y="T9"/>
                </a:cxn>
                <a:cxn ang="0">
                  <a:pos x="T10" y="T11"/>
                </a:cxn>
              </a:cxnLst>
              <a:rect l="0" t="0" r="r" b="b"/>
              <a:pathLst>
                <a:path w="44" h="29">
                  <a:moveTo>
                    <a:pt x="31" y="3"/>
                  </a:moveTo>
                  <a:cubicBezTo>
                    <a:pt x="24" y="6"/>
                    <a:pt x="8" y="9"/>
                    <a:pt x="8" y="9"/>
                  </a:cubicBezTo>
                  <a:cubicBezTo>
                    <a:pt x="8" y="9"/>
                    <a:pt x="0" y="13"/>
                    <a:pt x="7" y="20"/>
                  </a:cubicBezTo>
                  <a:cubicBezTo>
                    <a:pt x="13" y="27"/>
                    <a:pt x="22" y="29"/>
                    <a:pt x="31" y="23"/>
                  </a:cubicBezTo>
                  <a:cubicBezTo>
                    <a:pt x="41" y="17"/>
                    <a:pt x="43" y="13"/>
                    <a:pt x="44" y="2"/>
                  </a:cubicBezTo>
                  <a:cubicBezTo>
                    <a:pt x="44" y="2"/>
                    <a:pt x="38" y="0"/>
                    <a:pt x="3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sz="1350" b="0" i="0" u="none" strike="noStrike" kern="1200" cap="none" spc="0" normalizeH="0" baseline="0" noProof="0">
                <a:ln>
                  <a:noFill/>
                </a:ln>
                <a:solidFill>
                  <a:srgbClr val="212834"/>
                </a:solidFill>
                <a:effectLst/>
                <a:uLnTx/>
                <a:uFillTx/>
                <a:latin typeface="Calibri Light"/>
                <a:ea typeface="微软雅黑 Light"/>
                <a:cs typeface="+mn-cs"/>
              </a:endParaRPr>
            </a:p>
          </p:txBody>
        </p:sp>
        <p:sp>
          <p:nvSpPr>
            <p:cNvPr id="324" name="îṡlïḍé">
              <a:extLst>
                <a:ext uri="{FF2B5EF4-FFF2-40B4-BE49-F238E27FC236}">
                  <a16:creationId xmlns:a16="http://schemas.microsoft.com/office/drawing/2014/main" id="{3BBC0D06-AB07-47BD-B194-99E2CD4F1F27}"/>
                </a:ext>
              </a:extLst>
            </p:cNvPr>
            <p:cNvSpPr/>
            <p:nvPr/>
          </p:nvSpPr>
          <p:spPr bwMode="auto">
            <a:xfrm>
              <a:off x="5091374" y="1186995"/>
              <a:ext cx="250203" cy="276135"/>
            </a:xfrm>
            <a:custGeom>
              <a:avLst/>
              <a:gdLst>
                <a:gd name="T0" fmla="*/ 108 w 109"/>
                <a:gd name="T1" fmla="*/ 54 h 120"/>
                <a:gd name="T2" fmla="*/ 97 w 109"/>
                <a:gd name="T3" fmla="*/ 52 h 120"/>
                <a:gd name="T4" fmla="*/ 84 w 109"/>
                <a:gd name="T5" fmla="*/ 58 h 120"/>
                <a:gd name="T6" fmla="*/ 89 w 109"/>
                <a:gd name="T7" fmla="*/ 43 h 120"/>
                <a:gd name="T8" fmla="*/ 85 w 109"/>
                <a:gd name="T9" fmla="*/ 10 h 120"/>
                <a:gd name="T10" fmla="*/ 70 w 109"/>
                <a:gd name="T11" fmla="*/ 16 h 120"/>
                <a:gd name="T12" fmla="*/ 68 w 109"/>
                <a:gd name="T13" fmla="*/ 53 h 120"/>
                <a:gd name="T14" fmla="*/ 53 w 109"/>
                <a:gd name="T15" fmla="*/ 72 h 120"/>
                <a:gd name="T16" fmla="*/ 11 w 109"/>
                <a:gd name="T17" fmla="*/ 79 h 120"/>
                <a:gd name="T18" fmla="*/ 2 w 109"/>
                <a:gd name="T19" fmla="*/ 89 h 120"/>
                <a:gd name="T20" fmla="*/ 20 w 109"/>
                <a:gd name="T21" fmla="*/ 100 h 120"/>
                <a:gd name="T22" fmla="*/ 31 w 109"/>
                <a:gd name="T23" fmla="*/ 98 h 120"/>
                <a:gd name="T24" fmla="*/ 41 w 109"/>
                <a:gd name="T25" fmla="*/ 94 h 120"/>
                <a:gd name="T26" fmla="*/ 49 w 109"/>
                <a:gd name="T27" fmla="*/ 90 h 120"/>
                <a:gd name="T28" fmla="*/ 54 w 109"/>
                <a:gd name="T29" fmla="*/ 92 h 120"/>
                <a:gd name="T30" fmla="*/ 32 w 109"/>
                <a:gd name="T31" fmla="*/ 110 h 120"/>
                <a:gd name="T32" fmla="*/ 35 w 109"/>
                <a:gd name="T33" fmla="*/ 119 h 120"/>
                <a:gd name="T34" fmla="*/ 70 w 109"/>
                <a:gd name="T35" fmla="*/ 92 h 120"/>
                <a:gd name="T36" fmla="*/ 89 w 109"/>
                <a:gd name="T37" fmla="*/ 72 h 120"/>
                <a:gd name="T38" fmla="*/ 108 w 109"/>
                <a:gd name="T39" fmla="*/ 54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9" h="120">
                  <a:moveTo>
                    <a:pt x="108" y="54"/>
                  </a:moveTo>
                  <a:cubicBezTo>
                    <a:pt x="109" y="45"/>
                    <a:pt x="101" y="49"/>
                    <a:pt x="97" y="52"/>
                  </a:cubicBezTo>
                  <a:cubicBezTo>
                    <a:pt x="94" y="54"/>
                    <a:pt x="86" y="57"/>
                    <a:pt x="84" y="58"/>
                  </a:cubicBezTo>
                  <a:cubicBezTo>
                    <a:pt x="84" y="58"/>
                    <a:pt x="86" y="48"/>
                    <a:pt x="89" y="43"/>
                  </a:cubicBezTo>
                  <a:cubicBezTo>
                    <a:pt x="92" y="37"/>
                    <a:pt x="96" y="21"/>
                    <a:pt x="85" y="10"/>
                  </a:cubicBezTo>
                  <a:cubicBezTo>
                    <a:pt x="74" y="0"/>
                    <a:pt x="72" y="5"/>
                    <a:pt x="70" y="16"/>
                  </a:cubicBezTo>
                  <a:cubicBezTo>
                    <a:pt x="67" y="26"/>
                    <a:pt x="72" y="36"/>
                    <a:pt x="68" y="53"/>
                  </a:cubicBezTo>
                  <a:cubicBezTo>
                    <a:pt x="64" y="70"/>
                    <a:pt x="64" y="68"/>
                    <a:pt x="53" y="72"/>
                  </a:cubicBezTo>
                  <a:cubicBezTo>
                    <a:pt x="42" y="76"/>
                    <a:pt x="27" y="81"/>
                    <a:pt x="11" y="79"/>
                  </a:cubicBezTo>
                  <a:cubicBezTo>
                    <a:pt x="3" y="78"/>
                    <a:pt x="0" y="75"/>
                    <a:pt x="2" y="89"/>
                  </a:cubicBezTo>
                  <a:cubicBezTo>
                    <a:pt x="2" y="89"/>
                    <a:pt x="4" y="97"/>
                    <a:pt x="20" y="100"/>
                  </a:cubicBezTo>
                  <a:cubicBezTo>
                    <a:pt x="24" y="101"/>
                    <a:pt x="27" y="99"/>
                    <a:pt x="31" y="98"/>
                  </a:cubicBezTo>
                  <a:cubicBezTo>
                    <a:pt x="35" y="98"/>
                    <a:pt x="38" y="96"/>
                    <a:pt x="41" y="94"/>
                  </a:cubicBezTo>
                  <a:cubicBezTo>
                    <a:pt x="46" y="92"/>
                    <a:pt x="49" y="90"/>
                    <a:pt x="49" y="90"/>
                  </a:cubicBezTo>
                  <a:cubicBezTo>
                    <a:pt x="49" y="90"/>
                    <a:pt x="55" y="89"/>
                    <a:pt x="54" y="92"/>
                  </a:cubicBezTo>
                  <a:cubicBezTo>
                    <a:pt x="53" y="95"/>
                    <a:pt x="47" y="104"/>
                    <a:pt x="32" y="110"/>
                  </a:cubicBezTo>
                  <a:cubicBezTo>
                    <a:pt x="17" y="116"/>
                    <a:pt x="29" y="120"/>
                    <a:pt x="35" y="119"/>
                  </a:cubicBezTo>
                  <a:cubicBezTo>
                    <a:pt x="40" y="118"/>
                    <a:pt x="61" y="116"/>
                    <a:pt x="70" y="92"/>
                  </a:cubicBezTo>
                  <a:cubicBezTo>
                    <a:pt x="80" y="69"/>
                    <a:pt x="89" y="72"/>
                    <a:pt x="89" y="72"/>
                  </a:cubicBezTo>
                  <a:cubicBezTo>
                    <a:pt x="89" y="72"/>
                    <a:pt x="107" y="63"/>
                    <a:pt x="108"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sz="1350" b="0" i="0" u="none" strike="noStrike" kern="1200" cap="none" spc="0" normalizeH="0" baseline="0" noProof="0">
                <a:ln>
                  <a:noFill/>
                </a:ln>
                <a:solidFill>
                  <a:srgbClr val="212834"/>
                </a:solidFill>
                <a:effectLst/>
                <a:uLnTx/>
                <a:uFillTx/>
                <a:latin typeface="Calibri Light"/>
                <a:ea typeface="微软雅黑 Light"/>
                <a:cs typeface="+mn-cs"/>
              </a:endParaRPr>
            </a:p>
          </p:txBody>
        </p:sp>
        <p:sp>
          <p:nvSpPr>
            <p:cNvPr id="325" name="iS1îḓè">
              <a:extLst>
                <a:ext uri="{FF2B5EF4-FFF2-40B4-BE49-F238E27FC236}">
                  <a16:creationId xmlns:a16="http://schemas.microsoft.com/office/drawing/2014/main" id="{52FD45E1-E0E9-4862-9373-4589A2865D40}"/>
                </a:ext>
              </a:extLst>
            </p:cNvPr>
            <p:cNvSpPr/>
            <p:nvPr/>
          </p:nvSpPr>
          <p:spPr bwMode="auto">
            <a:xfrm>
              <a:off x="5288313" y="1394447"/>
              <a:ext cx="71487" cy="82700"/>
            </a:xfrm>
            <a:custGeom>
              <a:avLst/>
              <a:gdLst>
                <a:gd name="T0" fmla="*/ 17 w 31"/>
                <a:gd name="T1" fmla="*/ 6 h 36"/>
                <a:gd name="T2" fmla="*/ 3 w 31"/>
                <a:gd name="T3" fmla="*/ 7 h 36"/>
                <a:gd name="T4" fmla="*/ 9 w 31"/>
                <a:gd name="T5" fmla="*/ 27 h 36"/>
                <a:gd name="T6" fmla="*/ 12 w 31"/>
                <a:gd name="T7" fmla="*/ 36 h 36"/>
                <a:gd name="T8" fmla="*/ 26 w 31"/>
                <a:gd name="T9" fmla="*/ 17 h 36"/>
                <a:gd name="T10" fmla="*/ 17 w 31"/>
                <a:gd name="T11" fmla="*/ 6 h 36"/>
              </a:gdLst>
              <a:ahLst/>
              <a:cxnLst>
                <a:cxn ang="0">
                  <a:pos x="T0" y="T1"/>
                </a:cxn>
                <a:cxn ang="0">
                  <a:pos x="T2" y="T3"/>
                </a:cxn>
                <a:cxn ang="0">
                  <a:pos x="T4" y="T5"/>
                </a:cxn>
                <a:cxn ang="0">
                  <a:pos x="T6" y="T7"/>
                </a:cxn>
                <a:cxn ang="0">
                  <a:pos x="T8" y="T9"/>
                </a:cxn>
                <a:cxn ang="0">
                  <a:pos x="T10" y="T11"/>
                </a:cxn>
              </a:cxnLst>
              <a:rect l="0" t="0" r="r" b="b"/>
              <a:pathLst>
                <a:path w="31" h="36">
                  <a:moveTo>
                    <a:pt x="17" y="6"/>
                  </a:moveTo>
                  <a:cubicBezTo>
                    <a:pt x="17" y="6"/>
                    <a:pt x="6" y="0"/>
                    <a:pt x="3" y="7"/>
                  </a:cubicBezTo>
                  <a:cubicBezTo>
                    <a:pt x="0" y="14"/>
                    <a:pt x="6" y="23"/>
                    <a:pt x="9" y="27"/>
                  </a:cubicBezTo>
                  <a:cubicBezTo>
                    <a:pt x="12" y="31"/>
                    <a:pt x="5" y="36"/>
                    <a:pt x="12" y="36"/>
                  </a:cubicBezTo>
                  <a:cubicBezTo>
                    <a:pt x="20" y="36"/>
                    <a:pt x="31" y="33"/>
                    <a:pt x="26" y="17"/>
                  </a:cubicBezTo>
                  <a:cubicBezTo>
                    <a:pt x="23" y="10"/>
                    <a:pt x="17" y="6"/>
                    <a:pt x="17"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sz="1350" b="0" i="0" u="none" strike="noStrike" kern="1200" cap="none" spc="0" normalizeH="0" baseline="0" noProof="0">
                <a:ln>
                  <a:noFill/>
                </a:ln>
                <a:solidFill>
                  <a:srgbClr val="212834"/>
                </a:solidFill>
                <a:effectLst/>
                <a:uLnTx/>
                <a:uFillTx/>
                <a:latin typeface="Calibri Light"/>
                <a:ea typeface="微软雅黑 Light"/>
                <a:cs typeface="+mn-cs"/>
              </a:endParaRPr>
            </a:p>
          </p:txBody>
        </p:sp>
        <p:sp>
          <p:nvSpPr>
            <p:cNvPr id="326" name="íṡḷiḑê">
              <a:extLst>
                <a:ext uri="{FF2B5EF4-FFF2-40B4-BE49-F238E27FC236}">
                  <a16:creationId xmlns:a16="http://schemas.microsoft.com/office/drawing/2014/main" id="{E691A876-345F-4701-81CB-BD37AC60EF36}"/>
                </a:ext>
              </a:extLst>
            </p:cNvPr>
            <p:cNvSpPr/>
            <p:nvPr/>
          </p:nvSpPr>
          <p:spPr bwMode="auto">
            <a:xfrm>
              <a:off x="5490157" y="1294926"/>
              <a:ext cx="41350" cy="64478"/>
            </a:xfrm>
            <a:custGeom>
              <a:avLst/>
              <a:gdLst>
                <a:gd name="T0" fmla="*/ 11 w 18"/>
                <a:gd name="T1" fmla="*/ 27 h 28"/>
                <a:gd name="T2" fmla="*/ 17 w 18"/>
                <a:gd name="T3" fmla="*/ 10 h 28"/>
                <a:gd name="T4" fmla="*/ 14 w 18"/>
                <a:gd name="T5" fmla="*/ 4 h 28"/>
                <a:gd name="T6" fmla="*/ 8 w 18"/>
                <a:gd name="T7" fmla="*/ 0 h 28"/>
                <a:gd name="T8" fmla="*/ 1 w 18"/>
                <a:gd name="T9" fmla="*/ 12 h 28"/>
                <a:gd name="T10" fmla="*/ 11 w 18"/>
                <a:gd name="T11" fmla="*/ 27 h 28"/>
              </a:gdLst>
              <a:ahLst/>
              <a:cxnLst>
                <a:cxn ang="0">
                  <a:pos x="T0" y="T1"/>
                </a:cxn>
                <a:cxn ang="0">
                  <a:pos x="T2" y="T3"/>
                </a:cxn>
                <a:cxn ang="0">
                  <a:pos x="T4" y="T5"/>
                </a:cxn>
                <a:cxn ang="0">
                  <a:pos x="T6" y="T7"/>
                </a:cxn>
                <a:cxn ang="0">
                  <a:pos x="T8" y="T9"/>
                </a:cxn>
                <a:cxn ang="0">
                  <a:pos x="T10" y="T11"/>
                </a:cxn>
              </a:cxnLst>
              <a:rect l="0" t="0" r="r" b="b"/>
              <a:pathLst>
                <a:path w="18" h="28">
                  <a:moveTo>
                    <a:pt x="11" y="27"/>
                  </a:moveTo>
                  <a:cubicBezTo>
                    <a:pt x="15" y="25"/>
                    <a:pt x="18" y="21"/>
                    <a:pt x="17" y="10"/>
                  </a:cubicBezTo>
                  <a:cubicBezTo>
                    <a:pt x="16" y="7"/>
                    <a:pt x="15" y="6"/>
                    <a:pt x="14" y="4"/>
                  </a:cubicBezTo>
                  <a:cubicBezTo>
                    <a:pt x="11" y="2"/>
                    <a:pt x="9" y="0"/>
                    <a:pt x="8" y="0"/>
                  </a:cubicBezTo>
                  <a:cubicBezTo>
                    <a:pt x="6" y="0"/>
                    <a:pt x="0" y="2"/>
                    <a:pt x="1" y="12"/>
                  </a:cubicBezTo>
                  <a:cubicBezTo>
                    <a:pt x="2" y="21"/>
                    <a:pt x="7" y="28"/>
                    <a:pt x="11"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sz="1350" b="0" i="0" u="none" strike="noStrike" kern="1200" cap="none" spc="0" normalizeH="0" baseline="0" noProof="0">
                <a:ln>
                  <a:noFill/>
                </a:ln>
                <a:solidFill>
                  <a:srgbClr val="212834"/>
                </a:solidFill>
                <a:effectLst/>
                <a:uLnTx/>
                <a:uFillTx/>
                <a:latin typeface="Calibri Light"/>
                <a:ea typeface="微软雅黑 Light"/>
                <a:cs typeface="+mn-cs"/>
              </a:endParaRPr>
            </a:p>
          </p:txBody>
        </p:sp>
        <p:sp>
          <p:nvSpPr>
            <p:cNvPr id="327" name="iṩ1íḓê">
              <a:extLst>
                <a:ext uri="{FF2B5EF4-FFF2-40B4-BE49-F238E27FC236}">
                  <a16:creationId xmlns:a16="http://schemas.microsoft.com/office/drawing/2014/main" id="{3A9BCC3F-C22C-476C-BB6C-4DF2BD2F2633}"/>
                </a:ext>
              </a:extLst>
            </p:cNvPr>
            <p:cNvSpPr/>
            <p:nvPr/>
          </p:nvSpPr>
          <p:spPr bwMode="auto">
            <a:xfrm>
              <a:off x="5464927" y="1142842"/>
              <a:ext cx="275434" cy="373553"/>
            </a:xfrm>
            <a:custGeom>
              <a:avLst/>
              <a:gdLst>
                <a:gd name="T0" fmla="*/ 100 w 120"/>
                <a:gd name="T1" fmla="*/ 60 h 162"/>
                <a:gd name="T2" fmla="*/ 107 w 120"/>
                <a:gd name="T3" fmla="*/ 27 h 162"/>
                <a:gd name="T4" fmla="*/ 95 w 120"/>
                <a:gd name="T5" fmla="*/ 23 h 162"/>
                <a:gd name="T6" fmla="*/ 91 w 120"/>
                <a:gd name="T7" fmla="*/ 3 h 162"/>
                <a:gd name="T8" fmla="*/ 84 w 120"/>
                <a:gd name="T9" fmla="*/ 9 h 162"/>
                <a:gd name="T10" fmla="*/ 77 w 120"/>
                <a:gd name="T11" fmla="*/ 19 h 162"/>
                <a:gd name="T12" fmla="*/ 69 w 120"/>
                <a:gd name="T13" fmla="*/ 19 h 162"/>
                <a:gd name="T14" fmla="*/ 56 w 120"/>
                <a:gd name="T15" fmla="*/ 28 h 162"/>
                <a:gd name="T16" fmla="*/ 60 w 120"/>
                <a:gd name="T17" fmla="*/ 33 h 162"/>
                <a:gd name="T18" fmla="*/ 59 w 120"/>
                <a:gd name="T19" fmla="*/ 43 h 162"/>
                <a:gd name="T20" fmla="*/ 50 w 120"/>
                <a:gd name="T21" fmla="*/ 52 h 162"/>
                <a:gd name="T22" fmla="*/ 52 w 120"/>
                <a:gd name="T23" fmla="*/ 60 h 162"/>
                <a:gd name="T24" fmla="*/ 48 w 120"/>
                <a:gd name="T25" fmla="*/ 56 h 162"/>
                <a:gd name="T26" fmla="*/ 32 w 120"/>
                <a:gd name="T27" fmla="*/ 37 h 162"/>
                <a:gd name="T28" fmla="*/ 26 w 120"/>
                <a:gd name="T29" fmla="*/ 50 h 162"/>
                <a:gd name="T30" fmla="*/ 33 w 120"/>
                <a:gd name="T31" fmla="*/ 76 h 162"/>
                <a:gd name="T32" fmla="*/ 45 w 120"/>
                <a:gd name="T33" fmla="*/ 77 h 162"/>
                <a:gd name="T34" fmla="*/ 58 w 120"/>
                <a:gd name="T35" fmla="*/ 72 h 162"/>
                <a:gd name="T36" fmla="*/ 62 w 120"/>
                <a:gd name="T37" fmla="*/ 75 h 162"/>
                <a:gd name="T38" fmla="*/ 22 w 120"/>
                <a:gd name="T39" fmla="*/ 101 h 162"/>
                <a:gd name="T40" fmla="*/ 25 w 120"/>
                <a:gd name="T41" fmla="*/ 111 h 162"/>
                <a:gd name="T42" fmla="*/ 55 w 120"/>
                <a:gd name="T43" fmla="*/ 100 h 162"/>
                <a:gd name="T44" fmla="*/ 59 w 120"/>
                <a:gd name="T45" fmla="*/ 103 h 162"/>
                <a:gd name="T46" fmla="*/ 39 w 120"/>
                <a:gd name="T47" fmla="*/ 119 h 162"/>
                <a:gd name="T48" fmla="*/ 12 w 120"/>
                <a:gd name="T49" fmla="*/ 128 h 162"/>
                <a:gd name="T50" fmla="*/ 7 w 120"/>
                <a:gd name="T51" fmla="*/ 136 h 162"/>
                <a:gd name="T52" fmla="*/ 30 w 120"/>
                <a:gd name="T53" fmla="*/ 141 h 162"/>
                <a:gd name="T54" fmla="*/ 55 w 120"/>
                <a:gd name="T55" fmla="*/ 136 h 162"/>
                <a:gd name="T56" fmla="*/ 43 w 120"/>
                <a:gd name="T57" fmla="*/ 148 h 162"/>
                <a:gd name="T58" fmla="*/ 50 w 120"/>
                <a:gd name="T59" fmla="*/ 158 h 162"/>
                <a:gd name="T60" fmla="*/ 71 w 120"/>
                <a:gd name="T61" fmla="*/ 149 h 162"/>
                <a:gd name="T62" fmla="*/ 71 w 120"/>
                <a:gd name="T63" fmla="*/ 125 h 162"/>
                <a:gd name="T64" fmla="*/ 79 w 120"/>
                <a:gd name="T65" fmla="*/ 120 h 162"/>
                <a:gd name="T66" fmla="*/ 75 w 120"/>
                <a:gd name="T67" fmla="*/ 102 h 162"/>
                <a:gd name="T68" fmla="*/ 96 w 120"/>
                <a:gd name="T69" fmla="*/ 86 h 162"/>
                <a:gd name="T70" fmla="*/ 102 w 120"/>
                <a:gd name="T71" fmla="*/ 75 h 162"/>
                <a:gd name="T72" fmla="*/ 100 w 120"/>
                <a:gd name="T73" fmla="*/ 60 h 162"/>
                <a:gd name="T74" fmla="*/ 90 w 120"/>
                <a:gd name="T75" fmla="*/ 49 h 162"/>
                <a:gd name="T76" fmla="*/ 86 w 120"/>
                <a:gd name="T77" fmla="*/ 53 h 162"/>
                <a:gd name="T78" fmla="*/ 83 w 120"/>
                <a:gd name="T79" fmla="*/ 53 h 162"/>
                <a:gd name="T80" fmla="*/ 80 w 120"/>
                <a:gd name="T81" fmla="*/ 48 h 162"/>
                <a:gd name="T82" fmla="*/ 89 w 120"/>
                <a:gd name="T83" fmla="*/ 44 h 162"/>
                <a:gd name="T84" fmla="*/ 90 w 120"/>
                <a:gd name="T85" fmla="*/ 49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0" h="162">
                  <a:moveTo>
                    <a:pt x="100" y="60"/>
                  </a:moveTo>
                  <a:cubicBezTo>
                    <a:pt x="108" y="50"/>
                    <a:pt x="120" y="40"/>
                    <a:pt x="107" y="27"/>
                  </a:cubicBezTo>
                  <a:cubicBezTo>
                    <a:pt x="107" y="27"/>
                    <a:pt x="105" y="24"/>
                    <a:pt x="95" y="23"/>
                  </a:cubicBezTo>
                  <a:cubicBezTo>
                    <a:pt x="95" y="23"/>
                    <a:pt x="105" y="8"/>
                    <a:pt x="91" y="3"/>
                  </a:cubicBezTo>
                  <a:cubicBezTo>
                    <a:pt x="91" y="3"/>
                    <a:pt x="88" y="0"/>
                    <a:pt x="84" y="9"/>
                  </a:cubicBezTo>
                  <a:cubicBezTo>
                    <a:pt x="80" y="17"/>
                    <a:pt x="77" y="17"/>
                    <a:pt x="77" y="19"/>
                  </a:cubicBezTo>
                  <a:cubicBezTo>
                    <a:pt x="77" y="21"/>
                    <a:pt x="74" y="21"/>
                    <a:pt x="69" y="19"/>
                  </a:cubicBezTo>
                  <a:cubicBezTo>
                    <a:pt x="64" y="17"/>
                    <a:pt x="56" y="19"/>
                    <a:pt x="56" y="28"/>
                  </a:cubicBezTo>
                  <a:cubicBezTo>
                    <a:pt x="56" y="28"/>
                    <a:pt x="56" y="31"/>
                    <a:pt x="60" y="33"/>
                  </a:cubicBezTo>
                  <a:cubicBezTo>
                    <a:pt x="63" y="36"/>
                    <a:pt x="66" y="37"/>
                    <a:pt x="59" y="43"/>
                  </a:cubicBezTo>
                  <a:cubicBezTo>
                    <a:pt x="53" y="49"/>
                    <a:pt x="50" y="40"/>
                    <a:pt x="50" y="52"/>
                  </a:cubicBezTo>
                  <a:cubicBezTo>
                    <a:pt x="50" y="52"/>
                    <a:pt x="57" y="57"/>
                    <a:pt x="52" y="60"/>
                  </a:cubicBezTo>
                  <a:cubicBezTo>
                    <a:pt x="47" y="63"/>
                    <a:pt x="48" y="59"/>
                    <a:pt x="48" y="56"/>
                  </a:cubicBezTo>
                  <a:cubicBezTo>
                    <a:pt x="48" y="59"/>
                    <a:pt x="43" y="42"/>
                    <a:pt x="32" y="37"/>
                  </a:cubicBezTo>
                  <a:cubicBezTo>
                    <a:pt x="30" y="37"/>
                    <a:pt x="24" y="37"/>
                    <a:pt x="26" y="50"/>
                  </a:cubicBezTo>
                  <a:cubicBezTo>
                    <a:pt x="28" y="63"/>
                    <a:pt x="32" y="66"/>
                    <a:pt x="33" y="76"/>
                  </a:cubicBezTo>
                  <a:cubicBezTo>
                    <a:pt x="33" y="87"/>
                    <a:pt x="43" y="82"/>
                    <a:pt x="45" y="77"/>
                  </a:cubicBezTo>
                  <a:cubicBezTo>
                    <a:pt x="46" y="72"/>
                    <a:pt x="58" y="72"/>
                    <a:pt x="58" y="72"/>
                  </a:cubicBezTo>
                  <a:cubicBezTo>
                    <a:pt x="58" y="72"/>
                    <a:pt x="68" y="71"/>
                    <a:pt x="62" y="75"/>
                  </a:cubicBezTo>
                  <a:cubicBezTo>
                    <a:pt x="56" y="80"/>
                    <a:pt x="22" y="101"/>
                    <a:pt x="22" y="101"/>
                  </a:cubicBezTo>
                  <a:cubicBezTo>
                    <a:pt x="22" y="101"/>
                    <a:pt x="9" y="108"/>
                    <a:pt x="25" y="111"/>
                  </a:cubicBezTo>
                  <a:cubicBezTo>
                    <a:pt x="42" y="113"/>
                    <a:pt x="55" y="100"/>
                    <a:pt x="55" y="100"/>
                  </a:cubicBezTo>
                  <a:cubicBezTo>
                    <a:pt x="55" y="100"/>
                    <a:pt x="61" y="95"/>
                    <a:pt x="59" y="103"/>
                  </a:cubicBezTo>
                  <a:cubicBezTo>
                    <a:pt x="56" y="111"/>
                    <a:pt x="39" y="119"/>
                    <a:pt x="39" y="119"/>
                  </a:cubicBezTo>
                  <a:cubicBezTo>
                    <a:pt x="39" y="119"/>
                    <a:pt x="23" y="125"/>
                    <a:pt x="12" y="128"/>
                  </a:cubicBezTo>
                  <a:cubicBezTo>
                    <a:pt x="0" y="130"/>
                    <a:pt x="4" y="130"/>
                    <a:pt x="7" y="136"/>
                  </a:cubicBezTo>
                  <a:cubicBezTo>
                    <a:pt x="10" y="143"/>
                    <a:pt x="21" y="147"/>
                    <a:pt x="30" y="141"/>
                  </a:cubicBezTo>
                  <a:cubicBezTo>
                    <a:pt x="38" y="135"/>
                    <a:pt x="56" y="129"/>
                    <a:pt x="55" y="136"/>
                  </a:cubicBezTo>
                  <a:cubicBezTo>
                    <a:pt x="55" y="143"/>
                    <a:pt x="54" y="145"/>
                    <a:pt x="43" y="148"/>
                  </a:cubicBezTo>
                  <a:cubicBezTo>
                    <a:pt x="32" y="152"/>
                    <a:pt x="37" y="154"/>
                    <a:pt x="50" y="158"/>
                  </a:cubicBezTo>
                  <a:cubicBezTo>
                    <a:pt x="63" y="162"/>
                    <a:pt x="71" y="157"/>
                    <a:pt x="71" y="149"/>
                  </a:cubicBezTo>
                  <a:cubicBezTo>
                    <a:pt x="71" y="140"/>
                    <a:pt x="71" y="125"/>
                    <a:pt x="71" y="125"/>
                  </a:cubicBezTo>
                  <a:cubicBezTo>
                    <a:pt x="71" y="125"/>
                    <a:pt x="76" y="121"/>
                    <a:pt x="79" y="120"/>
                  </a:cubicBezTo>
                  <a:cubicBezTo>
                    <a:pt x="82" y="119"/>
                    <a:pt x="85" y="103"/>
                    <a:pt x="75" y="102"/>
                  </a:cubicBezTo>
                  <a:cubicBezTo>
                    <a:pt x="75" y="102"/>
                    <a:pt x="81" y="90"/>
                    <a:pt x="96" y="86"/>
                  </a:cubicBezTo>
                  <a:cubicBezTo>
                    <a:pt x="96" y="86"/>
                    <a:pt x="102" y="84"/>
                    <a:pt x="102" y="75"/>
                  </a:cubicBezTo>
                  <a:cubicBezTo>
                    <a:pt x="102" y="66"/>
                    <a:pt x="91" y="70"/>
                    <a:pt x="100" y="60"/>
                  </a:cubicBezTo>
                  <a:close/>
                  <a:moveTo>
                    <a:pt x="90" y="49"/>
                  </a:moveTo>
                  <a:cubicBezTo>
                    <a:pt x="88" y="51"/>
                    <a:pt x="86" y="53"/>
                    <a:pt x="86" y="53"/>
                  </a:cubicBezTo>
                  <a:cubicBezTo>
                    <a:pt x="85" y="59"/>
                    <a:pt x="85" y="55"/>
                    <a:pt x="83" y="53"/>
                  </a:cubicBezTo>
                  <a:cubicBezTo>
                    <a:pt x="80" y="51"/>
                    <a:pt x="80" y="48"/>
                    <a:pt x="80" y="48"/>
                  </a:cubicBezTo>
                  <a:cubicBezTo>
                    <a:pt x="81" y="38"/>
                    <a:pt x="89" y="44"/>
                    <a:pt x="89" y="44"/>
                  </a:cubicBezTo>
                  <a:cubicBezTo>
                    <a:pt x="89" y="44"/>
                    <a:pt x="92" y="48"/>
                    <a:pt x="90" y="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sz="1350" b="0" i="0" u="none" strike="noStrike" kern="1200" cap="none" spc="0" normalizeH="0" baseline="0" noProof="0">
                <a:ln>
                  <a:noFill/>
                </a:ln>
                <a:solidFill>
                  <a:srgbClr val="212834"/>
                </a:solidFill>
                <a:effectLst/>
                <a:uLnTx/>
                <a:uFillTx/>
                <a:latin typeface="Calibri Light"/>
                <a:ea typeface="微软雅黑 Light"/>
                <a:cs typeface="+mn-cs"/>
              </a:endParaRPr>
            </a:p>
          </p:txBody>
        </p:sp>
        <p:sp>
          <p:nvSpPr>
            <p:cNvPr id="328" name="ïşľïďé">
              <a:extLst>
                <a:ext uri="{FF2B5EF4-FFF2-40B4-BE49-F238E27FC236}">
                  <a16:creationId xmlns:a16="http://schemas.microsoft.com/office/drawing/2014/main" id="{C7856B17-8346-44AC-B882-2039D9BC5ED8}"/>
                </a:ext>
              </a:extLst>
            </p:cNvPr>
            <p:cNvSpPr/>
            <p:nvPr/>
          </p:nvSpPr>
          <p:spPr bwMode="auto">
            <a:xfrm>
              <a:off x="4199193" y="1624325"/>
              <a:ext cx="73589" cy="92512"/>
            </a:xfrm>
            <a:custGeom>
              <a:avLst/>
              <a:gdLst>
                <a:gd name="T0" fmla="*/ 0 w 105"/>
                <a:gd name="T1" fmla="*/ 132 h 132"/>
                <a:gd name="T2" fmla="*/ 0 w 105"/>
                <a:gd name="T3" fmla="*/ 109 h 132"/>
                <a:gd name="T4" fmla="*/ 69 w 105"/>
                <a:gd name="T5" fmla="*/ 23 h 132"/>
                <a:gd name="T6" fmla="*/ 7 w 105"/>
                <a:gd name="T7" fmla="*/ 23 h 132"/>
                <a:gd name="T8" fmla="*/ 7 w 105"/>
                <a:gd name="T9" fmla="*/ 0 h 132"/>
                <a:gd name="T10" fmla="*/ 102 w 105"/>
                <a:gd name="T11" fmla="*/ 0 h 132"/>
                <a:gd name="T12" fmla="*/ 102 w 105"/>
                <a:gd name="T13" fmla="*/ 23 h 132"/>
                <a:gd name="T14" fmla="*/ 33 w 105"/>
                <a:gd name="T15" fmla="*/ 112 h 132"/>
                <a:gd name="T16" fmla="*/ 105 w 105"/>
                <a:gd name="T17" fmla="*/ 112 h 132"/>
                <a:gd name="T18" fmla="*/ 105 w 105"/>
                <a:gd name="T19" fmla="*/ 132 h 132"/>
                <a:gd name="T20" fmla="*/ 0 w 105"/>
                <a:gd name="T21"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5" h="132">
                  <a:moveTo>
                    <a:pt x="0" y="132"/>
                  </a:moveTo>
                  <a:lnTo>
                    <a:pt x="0" y="109"/>
                  </a:lnTo>
                  <a:lnTo>
                    <a:pt x="69" y="23"/>
                  </a:lnTo>
                  <a:lnTo>
                    <a:pt x="7" y="23"/>
                  </a:lnTo>
                  <a:lnTo>
                    <a:pt x="7" y="0"/>
                  </a:lnTo>
                  <a:lnTo>
                    <a:pt x="102" y="0"/>
                  </a:lnTo>
                  <a:lnTo>
                    <a:pt x="102" y="23"/>
                  </a:lnTo>
                  <a:lnTo>
                    <a:pt x="33" y="112"/>
                  </a:lnTo>
                  <a:lnTo>
                    <a:pt x="105" y="112"/>
                  </a:lnTo>
                  <a:lnTo>
                    <a:pt x="105" y="132"/>
                  </a:lnTo>
                  <a:lnTo>
                    <a:pt x="0" y="1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sz="1350" b="0" i="0" u="none" strike="noStrike" kern="1200" cap="none" spc="0" normalizeH="0" baseline="0" noProof="0">
                <a:ln>
                  <a:noFill/>
                </a:ln>
                <a:solidFill>
                  <a:srgbClr val="212834"/>
                </a:solidFill>
                <a:effectLst/>
                <a:uLnTx/>
                <a:uFillTx/>
                <a:latin typeface="Calibri Light"/>
                <a:ea typeface="微软雅黑 Light"/>
                <a:cs typeface="+mn-cs"/>
              </a:endParaRPr>
            </a:p>
          </p:txBody>
        </p:sp>
        <p:sp>
          <p:nvSpPr>
            <p:cNvPr id="329" name="ïśḷïḍê">
              <a:extLst>
                <a:ext uri="{FF2B5EF4-FFF2-40B4-BE49-F238E27FC236}">
                  <a16:creationId xmlns:a16="http://schemas.microsoft.com/office/drawing/2014/main" id="{5400AE71-211C-434C-9D64-092243D22274}"/>
                </a:ext>
              </a:extLst>
            </p:cNvPr>
            <p:cNvSpPr/>
            <p:nvPr/>
          </p:nvSpPr>
          <p:spPr bwMode="auto">
            <a:xfrm>
              <a:off x="4291004" y="1624325"/>
              <a:ext cx="73589" cy="92512"/>
            </a:xfrm>
            <a:custGeom>
              <a:avLst/>
              <a:gdLst>
                <a:gd name="T0" fmla="*/ 0 w 105"/>
                <a:gd name="T1" fmla="*/ 132 h 132"/>
                <a:gd name="T2" fmla="*/ 0 w 105"/>
                <a:gd name="T3" fmla="*/ 0 h 132"/>
                <a:gd name="T4" fmla="*/ 30 w 105"/>
                <a:gd name="T5" fmla="*/ 0 h 132"/>
                <a:gd name="T6" fmla="*/ 30 w 105"/>
                <a:gd name="T7" fmla="*/ 53 h 132"/>
                <a:gd name="T8" fmla="*/ 79 w 105"/>
                <a:gd name="T9" fmla="*/ 53 h 132"/>
                <a:gd name="T10" fmla="*/ 79 w 105"/>
                <a:gd name="T11" fmla="*/ 0 h 132"/>
                <a:gd name="T12" fmla="*/ 105 w 105"/>
                <a:gd name="T13" fmla="*/ 0 h 132"/>
                <a:gd name="T14" fmla="*/ 105 w 105"/>
                <a:gd name="T15" fmla="*/ 132 h 132"/>
                <a:gd name="T16" fmla="*/ 79 w 105"/>
                <a:gd name="T17" fmla="*/ 132 h 132"/>
                <a:gd name="T18" fmla="*/ 79 w 105"/>
                <a:gd name="T19" fmla="*/ 76 h 132"/>
                <a:gd name="T20" fmla="*/ 30 w 105"/>
                <a:gd name="T21" fmla="*/ 76 h 132"/>
                <a:gd name="T22" fmla="*/ 30 w 105"/>
                <a:gd name="T23" fmla="*/ 132 h 132"/>
                <a:gd name="T24" fmla="*/ 0 w 105"/>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5" h="132">
                  <a:moveTo>
                    <a:pt x="0" y="132"/>
                  </a:moveTo>
                  <a:lnTo>
                    <a:pt x="0" y="0"/>
                  </a:lnTo>
                  <a:lnTo>
                    <a:pt x="30" y="0"/>
                  </a:lnTo>
                  <a:lnTo>
                    <a:pt x="30" y="53"/>
                  </a:lnTo>
                  <a:lnTo>
                    <a:pt x="79" y="53"/>
                  </a:lnTo>
                  <a:lnTo>
                    <a:pt x="79" y="0"/>
                  </a:lnTo>
                  <a:lnTo>
                    <a:pt x="105" y="0"/>
                  </a:lnTo>
                  <a:lnTo>
                    <a:pt x="105" y="132"/>
                  </a:lnTo>
                  <a:lnTo>
                    <a:pt x="79" y="132"/>
                  </a:lnTo>
                  <a:lnTo>
                    <a:pt x="79" y="76"/>
                  </a:lnTo>
                  <a:lnTo>
                    <a:pt x="30" y="76"/>
                  </a:lnTo>
                  <a:lnTo>
                    <a:pt x="30" y="132"/>
                  </a:lnTo>
                  <a:lnTo>
                    <a:pt x="0" y="1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sz="1350" b="0" i="0" u="none" strike="noStrike" kern="1200" cap="none" spc="0" normalizeH="0" baseline="0" noProof="0">
                <a:ln>
                  <a:noFill/>
                </a:ln>
                <a:solidFill>
                  <a:srgbClr val="212834"/>
                </a:solidFill>
                <a:effectLst/>
                <a:uLnTx/>
                <a:uFillTx/>
                <a:latin typeface="Calibri Light"/>
                <a:ea typeface="微软雅黑 Light"/>
                <a:cs typeface="+mn-cs"/>
              </a:endParaRPr>
            </a:p>
          </p:txBody>
        </p:sp>
        <p:sp>
          <p:nvSpPr>
            <p:cNvPr id="330" name="ïṡḷíḑé">
              <a:extLst>
                <a:ext uri="{FF2B5EF4-FFF2-40B4-BE49-F238E27FC236}">
                  <a16:creationId xmlns:a16="http://schemas.microsoft.com/office/drawing/2014/main" id="{26E537EA-7059-4AF6-BEA2-BD6C229DB864}"/>
                </a:ext>
              </a:extLst>
            </p:cNvPr>
            <p:cNvSpPr/>
            <p:nvPr/>
          </p:nvSpPr>
          <p:spPr bwMode="auto">
            <a:xfrm>
              <a:off x="4391926" y="1624325"/>
              <a:ext cx="68683" cy="92512"/>
            </a:xfrm>
            <a:custGeom>
              <a:avLst/>
              <a:gdLst>
                <a:gd name="T0" fmla="*/ 0 w 98"/>
                <a:gd name="T1" fmla="*/ 132 h 132"/>
                <a:gd name="T2" fmla="*/ 0 w 98"/>
                <a:gd name="T3" fmla="*/ 0 h 132"/>
                <a:gd name="T4" fmla="*/ 95 w 98"/>
                <a:gd name="T5" fmla="*/ 0 h 132"/>
                <a:gd name="T6" fmla="*/ 95 w 98"/>
                <a:gd name="T7" fmla="*/ 23 h 132"/>
                <a:gd name="T8" fmla="*/ 26 w 98"/>
                <a:gd name="T9" fmla="*/ 23 h 132"/>
                <a:gd name="T10" fmla="*/ 26 w 98"/>
                <a:gd name="T11" fmla="*/ 53 h 132"/>
                <a:gd name="T12" fmla="*/ 92 w 98"/>
                <a:gd name="T13" fmla="*/ 53 h 132"/>
                <a:gd name="T14" fmla="*/ 92 w 98"/>
                <a:gd name="T15" fmla="*/ 76 h 132"/>
                <a:gd name="T16" fmla="*/ 26 w 98"/>
                <a:gd name="T17" fmla="*/ 76 h 132"/>
                <a:gd name="T18" fmla="*/ 26 w 98"/>
                <a:gd name="T19" fmla="*/ 112 h 132"/>
                <a:gd name="T20" fmla="*/ 98 w 98"/>
                <a:gd name="T21" fmla="*/ 112 h 132"/>
                <a:gd name="T22" fmla="*/ 98 w 98"/>
                <a:gd name="T23" fmla="*/ 132 h 132"/>
                <a:gd name="T24" fmla="*/ 0 w 98"/>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8" h="132">
                  <a:moveTo>
                    <a:pt x="0" y="132"/>
                  </a:moveTo>
                  <a:lnTo>
                    <a:pt x="0" y="0"/>
                  </a:lnTo>
                  <a:lnTo>
                    <a:pt x="95" y="0"/>
                  </a:lnTo>
                  <a:lnTo>
                    <a:pt x="95" y="23"/>
                  </a:lnTo>
                  <a:lnTo>
                    <a:pt x="26" y="23"/>
                  </a:lnTo>
                  <a:lnTo>
                    <a:pt x="26" y="53"/>
                  </a:lnTo>
                  <a:lnTo>
                    <a:pt x="92" y="53"/>
                  </a:lnTo>
                  <a:lnTo>
                    <a:pt x="92" y="76"/>
                  </a:lnTo>
                  <a:lnTo>
                    <a:pt x="26" y="76"/>
                  </a:lnTo>
                  <a:lnTo>
                    <a:pt x="26" y="112"/>
                  </a:lnTo>
                  <a:lnTo>
                    <a:pt x="98" y="112"/>
                  </a:lnTo>
                  <a:lnTo>
                    <a:pt x="98" y="132"/>
                  </a:lnTo>
                  <a:lnTo>
                    <a:pt x="0" y="1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sz="1350" b="0" i="0" u="none" strike="noStrike" kern="1200" cap="none" spc="0" normalizeH="0" baseline="0" noProof="0">
                <a:ln>
                  <a:noFill/>
                </a:ln>
                <a:solidFill>
                  <a:srgbClr val="212834"/>
                </a:solidFill>
                <a:effectLst/>
                <a:uLnTx/>
                <a:uFillTx/>
                <a:latin typeface="Calibri Light"/>
                <a:ea typeface="微软雅黑 Light"/>
                <a:cs typeface="+mn-cs"/>
              </a:endParaRPr>
            </a:p>
          </p:txBody>
        </p:sp>
        <p:sp>
          <p:nvSpPr>
            <p:cNvPr id="331" name="iśḻíde">
              <a:extLst>
                <a:ext uri="{FF2B5EF4-FFF2-40B4-BE49-F238E27FC236}">
                  <a16:creationId xmlns:a16="http://schemas.microsoft.com/office/drawing/2014/main" id="{1976890C-E464-49D7-8A56-6F5595DF2F19}"/>
                </a:ext>
              </a:extLst>
            </p:cNvPr>
            <p:cNvSpPr/>
            <p:nvPr/>
          </p:nvSpPr>
          <p:spPr bwMode="auto">
            <a:xfrm>
              <a:off x="4476729" y="1624325"/>
              <a:ext cx="59572" cy="94615"/>
            </a:xfrm>
            <a:custGeom>
              <a:avLst/>
              <a:gdLst>
                <a:gd name="T0" fmla="*/ 18 w 26"/>
                <a:gd name="T1" fmla="*/ 0 h 41"/>
                <a:gd name="T2" fmla="*/ 26 w 26"/>
                <a:gd name="T3" fmla="*/ 0 h 41"/>
                <a:gd name="T4" fmla="*/ 26 w 26"/>
                <a:gd name="T5" fmla="*/ 26 h 41"/>
                <a:gd name="T6" fmla="*/ 25 w 26"/>
                <a:gd name="T7" fmla="*/ 33 h 41"/>
                <a:gd name="T8" fmla="*/ 20 w 26"/>
                <a:gd name="T9" fmla="*/ 39 h 41"/>
                <a:gd name="T10" fmla="*/ 12 w 26"/>
                <a:gd name="T11" fmla="*/ 41 h 41"/>
                <a:gd name="T12" fmla="*/ 3 w 26"/>
                <a:gd name="T13" fmla="*/ 38 h 41"/>
                <a:gd name="T14" fmla="*/ 0 w 26"/>
                <a:gd name="T15" fmla="*/ 28 h 41"/>
                <a:gd name="T16" fmla="*/ 8 w 26"/>
                <a:gd name="T17" fmla="*/ 27 h 41"/>
                <a:gd name="T18" fmla="*/ 9 w 26"/>
                <a:gd name="T19" fmla="*/ 32 h 41"/>
                <a:gd name="T20" fmla="*/ 13 w 26"/>
                <a:gd name="T21" fmla="*/ 34 h 41"/>
                <a:gd name="T22" fmla="*/ 16 w 26"/>
                <a:gd name="T23" fmla="*/ 33 h 41"/>
                <a:gd name="T24" fmla="*/ 18 w 26"/>
                <a:gd name="T25" fmla="*/ 26 h 41"/>
                <a:gd name="T26" fmla="*/ 18 w 26"/>
                <a:gd name="T27"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6" h="41">
                  <a:moveTo>
                    <a:pt x="18" y="0"/>
                  </a:moveTo>
                  <a:cubicBezTo>
                    <a:pt x="26" y="0"/>
                    <a:pt x="26" y="0"/>
                    <a:pt x="26" y="0"/>
                  </a:cubicBezTo>
                  <a:cubicBezTo>
                    <a:pt x="26" y="26"/>
                    <a:pt x="26" y="26"/>
                    <a:pt x="26" y="26"/>
                  </a:cubicBezTo>
                  <a:cubicBezTo>
                    <a:pt x="26" y="29"/>
                    <a:pt x="25" y="32"/>
                    <a:pt x="25" y="33"/>
                  </a:cubicBezTo>
                  <a:cubicBezTo>
                    <a:pt x="24" y="36"/>
                    <a:pt x="23" y="37"/>
                    <a:pt x="20" y="39"/>
                  </a:cubicBezTo>
                  <a:cubicBezTo>
                    <a:pt x="18" y="40"/>
                    <a:pt x="16" y="41"/>
                    <a:pt x="12" y="41"/>
                  </a:cubicBezTo>
                  <a:cubicBezTo>
                    <a:pt x="8" y="41"/>
                    <a:pt x="5" y="40"/>
                    <a:pt x="3" y="38"/>
                  </a:cubicBezTo>
                  <a:cubicBezTo>
                    <a:pt x="1" y="35"/>
                    <a:pt x="0" y="32"/>
                    <a:pt x="0" y="28"/>
                  </a:cubicBezTo>
                  <a:cubicBezTo>
                    <a:pt x="8" y="27"/>
                    <a:pt x="8" y="27"/>
                    <a:pt x="8" y="27"/>
                  </a:cubicBezTo>
                  <a:cubicBezTo>
                    <a:pt x="8" y="29"/>
                    <a:pt x="8" y="31"/>
                    <a:pt x="9" y="32"/>
                  </a:cubicBezTo>
                  <a:cubicBezTo>
                    <a:pt x="10" y="33"/>
                    <a:pt x="11" y="34"/>
                    <a:pt x="13" y="34"/>
                  </a:cubicBezTo>
                  <a:cubicBezTo>
                    <a:pt x="14" y="34"/>
                    <a:pt x="16" y="34"/>
                    <a:pt x="16" y="33"/>
                  </a:cubicBezTo>
                  <a:cubicBezTo>
                    <a:pt x="17" y="32"/>
                    <a:pt x="18" y="29"/>
                    <a:pt x="18" y="26"/>
                  </a:cubicBezTo>
                  <a:lnTo>
                    <a:pt x="1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sz="1350" b="0" i="0" u="none" strike="noStrike" kern="1200" cap="none" spc="0" normalizeH="0" baseline="0" noProof="0">
                <a:ln>
                  <a:noFill/>
                </a:ln>
                <a:solidFill>
                  <a:srgbClr val="212834"/>
                </a:solidFill>
                <a:effectLst/>
                <a:uLnTx/>
                <a:uFillTx/>
                <a:latin typeface="Calibri Light"/>
                <a:ea typeface="微软雅黑 Light"/>
                <a:cs typeface="+mn-cs"/>
              </a:endParaRPr>
            </a:p>
          </p:txBody>
        </p:sp>
        <p:sp>
          <p:nvSpPr>
            <p:cNvPr id="332" name="í$ḻîdê">
              <a:extLst>
                <a:ext uri="{FF2B5EF4-FFF2-40B4-BE49-F238E27FC236}">
                  <a16:creationId xmlns:a16="http://schemas.microsoft.com/office/drawing/2014/main" id="{EE37FCC0-BA3E-46AB-AA25-E8A852E64BA4}"/>
                </a:ext>
              </a:extLst>
            </p:cNvPr>
            <p:cNvSpPr/>
            <p:nvPr/>
          </p:nvSpPr>
          <p:spPr bwMode="auto">
            <a:xfrm>
              <a:off x="4561532" y="1624325"/>
              <a:ext cx="18222" cy="925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sz="1350" b="0" i="0" u="none" strike="noStrike" kern="1200" cap="none" spc="0" normalizeH="0" baseline="0" noProof="0">
                <a:ln>
                  <a:noFill/>
                </a:ln>
                <a:solidFill>
                  <a:srgbClr val="212834"/>
                </a:solidFill>
                <a:effectLst/>
                <a:uLnTx/>
                <a:uFillTx/>
                <a:latin typeface="Calibri Light"/>
                <a:ea typeface="微软雅黑 Light"/>
                <a:cs typeface="+mn-cs"/>
              </a:endParaRPr>
            </a:p>
          </p:txBody>
        </p:sp>
        <p:sp>
          <p:nvSpPr>
            <p:cNvPr id="333" name="iṩḷídé">
              <a:extLst>
                <a:ext uri="{FF2B5EF4-FFF2-40B4-BE49-F238E27FC236}">
                  <a16:creationId xmlns:a16="http://schemas.microsoft.com/office/drawing/2014/main" id="{55021612-2C18-4DB5-BF13-3A7FB1DDF245}"/>
                </a:ext>
              </a:extLst>
            </p:cNvPr>
            <p:cNvSpPr/>
            <p:nvPr/>
          </p:nvSpPr>
          <p:spPr bwMode="auto">
            <a:xfrm>
              <a:off x="4595874" y="1624325"/>
              <a:ext cx="91811" cy="92512"/>
            </a:xfrm>
            <a:custGeom>
              <a:avLst/>
              <a:gdLst>
                <a:gd name="T0" fmla="*/ 131 w 131"/>
                <a:gd name="T1" fmla="*/ 132 h 132"/>
                <a:gd name="T2" fmla="*/ 102 w 131"/>
                <a:gd name="T3" fmla="*/ 132 h 132"/>
                <a:gd name="T4" fmla="*/ 92 w 131"/>
                <a:gd name="T5" fmla="*/ 102 h 132"/>
                <a:gd name="T6" fmla="*/ 40 w 131"/>
                <a:gd name="T7" fmla="*/ 102 h 132"/>
                <a:gd name="T8" fmla="*/ 26 w 131"/>
                <a:gd name="T9" fmla="*/ 132 h 132"/>
                <a:gd name="T10" fmla="*/ 0 w 131"/>
                <a:gd name="T11" fmla="*/ 132 h 132"/>
                <a:gd name="T12" fmla="*/ 49 w 131"/>
                <a:gd name="T13" fmla="*/ 0 h 132"/>
                <a:gd name="T14" fmla="*/ 79 w 131"/>
                <a:gd name="T15" fmla="*/ 0 h 132"/>
                <a:gd name="T16" fmla="*/ 131 w 131"/>
                <a:gd name="T17" fmla="*/ 132 h 132"/>
                <a:gd name="T18" fmla="*/ 131 w 131"/>
                <a:gd name="T19" fmla="*/ 132 h 132"/>
                <a:gd name="T20" fmla="*/ 82 w 131"/>
                <a:gd name="T21" fmla="*/ 83 h 132"/>
                <a:gd name="T22" fmla="*/ 66 w 131"/>
                <a:gd name="T23" fmla="*/ 33 h 132"/>
                <a:gd name="T24" fmla="*/ 46 w 131"/>
                <a:gd name="T25" fmla="*/ 83 h 132"/>
                <a:gd name="T26" fmla="*/ 82 w 131"/>
                <a:gd name="T27" fmla="*/ 83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1" h="132">
                  <a:moveTo>
                    <a:pt x="131" y="132"/>
                  </a:moveTo>
                  <a:lnTo>
                    <a:pt x="102" y="132"/>
                  </a:lnTo>
                  <a:lnTo>
                    <a:pt x="92" y="102"/>
                  </a:lnTo>
                  <a:lnTo>
                    <a:pt x="40" y="102"/>
                  </a:lnTo>
                  <a:lnTo>
                    <a:pt x="26" y="132"/>
                  </a:lnTo>
                  <a:lnTo>
                    <a:pt x="0" y="132"/>
                  </a:lnTo>
                  <a:lnTo>
                    <a:pt x="49" y="0"/>
                  </a:lnTo>
                  <a:lnTo>
                    <a:pt x="79" y="0"/>
                  </a:lnTo>
                  <a:lnTo>
                    <a:pt x="131" y="132"/>
                  </a:lnTo>
                  <a:lnTo>
                    <a:pt x="131" y="132"/>
                  </a:lnTo>
                  <a:close/>
                  <a:moveTo>
                    <a:pt x="82" y="83"/>
                  </a:moveTo>
                  <a:lnTo>
                    <a:pt x="66" y="33"/>
                  </a:lnTo>
                  <a:lnTo>
                    <a:pt x="46" y="83"/>
                  </a:lnTo>
                  <a:lnTo>
                    <a:pt x="82" y="8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sz="1350" b="0" i="0" u="none" strike="noStrike" kern="1200" cap="none" spc="0" normalizeH="0" baseline="0" noProof="0">
                <a:ln>
                  <a:noFill/>
                </a:ln>
                <a:solidFill>
                  <a:srgbClr val="212834"/>
                </a:solidFill>
                <a:effectLst/>
                <a:uLnTx/>
                <a:uFillTx/>
                <a:latin typeface="Calibri Light"/>
                <a:ea typeface="微软雅黑 Light"/>
                <a:cs typeface="+mn-cs"/>
              </a:endParaRPr>
            </a:p>
          </p:txBody>
        </p:sp>
        <p:sp>
          <p:nvSpPr>
            <p:cNvPr id="334" name="iślíḓè">
              <a:extLst>
                <a:ext uri="{FF2B5EF4-FFF2-40B4-BE49-F238E27FC236}">
                  <a16:creationId xmlns:a16="http://schemas.microsoft.com/office/drawing/2014/main" id="{BA342C8F-EA49-4FD0-992E-5818AA259DC2}"/>
                </a:ext>
              </a:extLst>
            </p:cNvPr>
            <p:cNvSpPr/>
            <p:nvPr/>
          </p:nvSpPr>
          <p:spPr bwMode="auto">
            <a:xfrm>
              <a:off x="4703805" y="1624325"/>
              <a:ext cx="73589" cy="92512"/>
            </a:xfrm>
            <a:custGeom>
              <a:avLst/>
              <a:gdLst>
                <a:gd name="T0" fmla="*/ 0 w 105"/>
                <a:gd name="T1" fmla="*/ 132 h 132"/>
                <a:gd name="T2" fmla="*/ 0 w 105"/>
                <a:gd name="T3" fmla="*/ 0 h 132"/>
                <a:gd name="T4" fmla="*/ 26 w 105"/>
                <a:gd name="T5" fmla="*/ 0 h 132"/>
                <a:gd name="T6" fmla="*/ 82 w 105"/>
                <a:gd name="T7" fmla="*/ 89 h 132"/>
                <a:gd name="T8" fmla="*/ 82 w 105"/>
                <a:gd name="T9" fmla="*/ 0 h 132"/>
                <a:gd name="T10" fmla="*/ 105 w 105"/>
                <a:gd name="T11" fmla="*/ 0 h 132"/>
                <a:gd name="T12" fmla="*/ 105 w 105"/>
                <a:gd name="T13" fmla="*/ 132 h 132"/>
                <a:gd name="T14" fmla="*/ 79 w 105"/>
                <a:gd name="T15" fmla="*/ 132 h 132"/>
                <a:gd name="T16" fmla="*/ 26 w 105"/>
                <a:gd name="T17" fmla="*/ 46 h 132"/>
                <a:gd name="T18" fmla="*/ 26 w 105"/>
                <a:gd name="T19" fmla="*/ 132 h 132"/>
                <a:gd name="T20" fmla="*/ 0 w 105"/>
                <a:gd name="T21"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5" h="132">
                  <a:moveTo>
                    <a:pt x="0" y="132"/>
                  </a:moveTo>
                  <a:lnTo>
                    <a:pt x="0" y="0"/>
                  </a:lnTo>
                  <a:lnTo>
                    <a:pt x="26" y="0"/>
                  </a:lnTo>
                  <a:lnTo>
                    <a:pt x="82" y="89"/>
                  </a:lnTo>
                  <a:lnTo>
                    <a:pt x="82" y="0"/>
                  </a:lnTo>
                  <a:lnTo>
                    <a:pt x="105" y="0"/>
                  </a:lnTo>
                  <a:lnTo>
                    <a:pt x="105" y="132"/>
                  </a:lnTo>
                  <a:lnTo>
                    <a:pt x="79" y="132"/>
                  </a:lnTo>
                  <a:lnTo>
                    <a:pt x="26" y="46"/>
                  </a:lnTo>
                  <a:lnTo>
                    <a:pt x="26" y="132"/>
                  </a:lnTo>
                  <a:lnTo>
                    <a:pt x="0" y="1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sz="1350" b="0" i="0" u="none" strike="noStrike" kern="1200" cap="none" spc="0" normalizeH="0" baseline="0" noProof="0">
                <a:ln>
                  <a:noFill/>
                </a:ln>
                <a:solidFill>
                  <a:srgbClr val="212834"/>
                </a:solidFill>
                <a:effectLst/>
                <a:uLnTx/>
                <a:uFillTx/>
                <a:latin typeface="Calibri Light"/>
                <a:ea typeface="微软雅黑 Light"/>
                <a:cs typeface="+mn-cs"/>
              </a:endParaRPr>
            </a:p>
          </p:txBody>
        </p:sp>
        <p:sp>
          <p:nvSpPr>
            <p:cNvPr id="335" name="îṥ1ïḋe">
              <a:extLst>
                <a:ext uri="{FF2B5EF4-FFF2-40B4-BE49-F238E27FC236}">
                  <a16:creationId xmlns:a16="http://schemas.microsoft.com/office/drawing/2014/main" id="{D9688026-21B5-4EE4-B1B3-8C8D1B3B2402}"/>
                </a:ext>
              </a:extLst>
            </p:cNvPr>
            <p:cNvSpPr/>
            <p:nvPr/>
          </p:nvSpPr>
          <p:spPr bwMode="auto">
            <a:xfrm>
              <a:off x="4799821" y="1624325"/>
              <a:ext cx="87606" cy="94615"/>
            </a:xfrm>
            <a:custGeom>
              <a:avLst/>
              <a:gdLst>
                <a:gd name="T0" fmla="*/ 20 w 38"/>
                <a:gd name="T1" fmla="*/ 26 h 41"/>
                <a:gd name="T2" fmla="*/ 20 w 38"/>
                <a:gd name="T3" fmla="*/ 19 h 41"/>
                <a:gd name="T4" fmla="*/ 38 w 38"/>
                <a:gd name="T5" fmla="*/ 19 h 41"/>
                <a:gd name="T6" fmla="*/ 38 w 38"/>
                <a:gd name="T7" fmla="*/ 35 h 41"/>
                <a:gd name="T8" fmla="*/ 30 w 38"/>
                <a:gd name="T9" fmla="*/ 39 h 41"/>
                <a:gd name="T10" fmla="*/ 21 w 38"/>
                <a:gd name="T11" fmla="*/ 41 h 41"/>
                <a:gd name="T12" fmla="*/ 10 w 38"/>
                <a:gd name="T13" fmla="*/ 38 h 41"/>
                <a:gd name="T14" fmla="*/ 3 w 38"/>
                <a:gd name="T15" fmla="*/ 31 h 41"/>
                <a:gd name="T16" fmla="*/ 0 w 38"/>
                <a:gd name="T17" fmla="*/ 20 h 41"/>
                <a:gd name="T18" fmla="*/ 3 w 38"/>
                <a:gd name="T19" fmla="*/ 9 h 41"/>
                <a:gd name="T20" fmla="*/ 11 w 38"/>
                <a:gd name="T21" fmla="*/ 2 h 41"/>
                <a:gd name="T22" fmla="*/ 20 w 38"/>
                <a:gd name="T23" fmla="*/ 0 h 41"/>
                <a:gd name="T24" fmla="*/ 32 w 38"/>
                <a:gd name="T25" fmla="*/ 3 h 41"/>
                <a:gd name="T26" fmla="*/ 37 w 38"/>
                <a:gd name="T27" fmla="*/ 11 h 41"/>
                <a:gd name="T28" fmla="*/ 29 w 38"/>
                <a:gd name="T29" fmla="*/ 13 h 41"/>
                <a:gd name="T30" fmla="*/ 26 w 38"/>
                <a:gd name="T31" fmla="*/ 8 h 41"/>
                <a:gd name="T32" fmla="*/ 20 w 38"/>
                <a:gd name="T33" fmla="*/ 7 h 41"/>
                <a:gd name="T34" fmla="*/ 12 w 38"/>
                <a:gd name="T35" fmla="*/ 10 h 41"/>
                <a:gd name="T36" fmla="*/ 9 w 38"/>
                <a:gd name="T37" fmla="*/ 20 h 41"/>
                <a:gd name="T38" fmla="*/ 12 w 38"/>
                <a:gd name="T39" fmla="*/ 31 h 41"/>
                <a:gd name="T40" fmla="*/ 20 w 38"/>
                <a:gd name="T41" fmla="*/ 34 h 41"/>
                <a:gd name="T42" fmla="*/ 25 w 38"/>
                <a:gd name="T43" fmla="*/ 33 h 41"/>
                <a:gd name="T44" fmla="*/ 29 w 38"/>
                <a:gd name="T45" fmla="*/ 31 h 41"/>
                <a:gd name="T46" fmla="*/ 29 w 38"/>
                <a:gd name="T47" fmla="*/ 26 h 41"/>
                <a:gd name="T48" fmla="*/ 20 w 38"/>
                <a:gd name="T49" fmla="*/ 2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 h="41">
                  <a:moveTo>
                    <a:pt x="20" y="26"/>
                  </a:moveTo>
                  <a:cubicBezTo>
                    <a:pt x="20" y="19"/>
                    <a:pt x="20" y="19"/>
                    <a:pt x="20" y="19"/>
                  </a:cubicBezTo>
                  <a:cubicBezTo>
                    <a:pt x="38" y="19"/>
                    <a:pt x="38" y="19"/>
                    <a:pt x="38" y="19"/>
                  </a:cubicBezTo>
                  <a:cubicBezTo>
                    <a:pt x="38" y="35"/>
                    <a:pt x="38" y="35"/>
                    <a:pt x="38" y="35"/>
                  </a:cubicBezTo>
                  <a:cubicBezTo>
                    <a:pt x="36" y="36"/>
                    <a:pt x="33" y="38"/>
                    <a:pt x="30" y="39"/>
                  </a:cubicBezTo>
                  <a:cubicBezTo>
                    <a:pt x="27" y="40"/>
                    <a:pt x="24" y="41"/>
                    <a:pt x="21" y="41"/>
                  </a:cubicBezTo>
                  <a:cubicBezTo>
                    <a:pt x="16" y="41"/>
                    <a:pt x="13" y="40"/>
                    <a:pt x="10" y="38"/>
                  </a:cubicBezTo>
                  <a:cubicBezTo>
                    <a:pt x="6" y="37"/>
                    <a:pt x="4" y="34"/>
                    <a:pt x="3" y="31"/>
                  </a:cubicBezTo>
                  <a:cubicBezTo>
                    <a:pt x="1" y="28"/>
                    <a:pt x="0" y="24"/>
                    <a:pt x="0" y="20"/>
                  </a:cubicBezTo>
                  <a:cubicBezTo>
                    <a:pt x="0" y="16"/>
                    <a:pt x="1" y="12"/>
                    <a:pt x="3" y="9"/>
                  </a:cubicBezTo>
                  <a:cubicBezTo>
                    <a:pt x="5" y="6"/>
                    <a:pt x="7" y="3"/>
                    <a:pt x="11" y="2"/>
                  </a:cubicBezTo>
                  <a:cubicBezTo>
                    <a:pt x="13" y="0"/>
                    <a:pt x="16" y="0"/>
                    <a:pt x="20" y="0"/>
                  </a:cubicBezTo>
                  <a:cubicBezTo>
                    <a:pt x="25" y="0"/>
                    <a:pt x="29" y="1"/>
                    <a:pt x="32" y="3"/>
                  </a:cubicBezTo>
                  <a:cubicBezTo>
                    <a:pt x="34" y="5"/>
                    <a:pt x="36" y="8"/>
                    <a:pt x="37" y="11"/>
                  </a:cubicBezTo>
                  <a:cubicBezTo>
                    <a:pt x="29" y="13"/>
                    <a:pt x="29" y="13"/>
                    <a:pt x="29" y="13"/>
                  </a:cubicBezTo>
                  <a:cubicBezTo>
                    <a:pt x="29" y="11"/>
                    <a:pt x="27" y="9"/>
                    <a:pt x="26" y="8"/>
                  </a:cubicBezTo>
                  <a:cubicBezTo>
                    <a:pt x="24" y="7"/>
                    <a:pt x="22" y="7"/>
                    <a:pt x="20" y="7"/>
                  </a:cubicBezTo>
                  <a:cubicBezTo>
                    <a:pt x="17" y="7"/>
                    <a:pt x="14" y="8"/>
                    <a:pt x="12" y="10"/>
                  </a:cubicBezTo>
                  <a:cubicBezTo>
                    <a:pt x="10" y="12"/>
                    <a:pt x="9" y="16"/>
                    <a:pt x="9" y="20"/>
                  </a:cubicBezTo>
                  <a:cubicBezTo>
                    <a:pt x="9" y="25"/>
                    <a:pt x="10" y="28"/>
                    <a:pt x="12" y="31"/>
                  </a:cubicBezTo>
                  <a:cubicBezTo>
                    <a:pt x="14" y="33"/>
                    <a:pt x="17" y="34"/>
                    <a:pt x="20" y="34"/>
                  </a:cubicBezTo>
                  <a:cubicBezTo>
                    <a:pt x="22" y="34"/>
                    <a:pt x="23" y="34"/>
                    <a:pt x="25" y="33"/>
                  </a:cubicBezTo>
                  <a:cubicBezTo>
                    <a:pt x="27" y="32"/>
                    <a:pt x="28" y="32"/>
                    <a:pt x="29" y="31"/>
                  </a:cubicBezTo>
                  <a:cubicBezTo>
                    <a:pt x="29" y="26"/>
                    <a:pt x="29" y="26"/>
                    <a:pt x="29" y="26"/>
                  </a:cubicBezTo>
                  <a:lnTo>
                    <a:pt x="20"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sz="1350" b="0" i="0" u="none" strike="noStrike" kern="1200" cap="none" spc="0" normalizeH="0" baseline="0" noProof="0">
                <a:ln>
                  <a:noFill/>
                </a:ln>
                <a:solidFill>
                  <a:srgbClr val="212834"/>
                </a:solidFill>
                <a:effectLst/>
                <a:uLnTx/>
                <a:uFillTx/>
                <a:latin typeface="Calibri Light"/>
                <a:ea typeface="微软雅黑 Light"/>
                <a:cs typeface="+mn-cs"/>
              </a:endParaRPr>
            </a:p>
          </p:txBody>
        </p:sp>
        <p:sp>
          <p:nvSpPr>
            <p:cNvPr id="336" name="iṧḷídè">
              <a:extLst>
                <a:ext uri="{FF2B5EF4-FFF2-40B4-BE49-F238E27FC236}">
                  <a16:creationId xmlns:a16="http://schemas.microsoft.com/office/drawing/2014/main" id="{5621242B-F02B-4E41-A48E-A16AC5DB5CCB}"/>
                </a:ext>
              </a:extLst>
            </p:cNvPr>
            <p:cNvSpPr/>
            <p:nvPr/>
          </p:nvSpPr>
          <p:spPr bwMode="auto">
            <a:xfrm>
              <a:off x="4937888" y="1624325"/>
              <a:ext cx="72888" cy="94615"/>
            </a:xfrm>
            <a:custGeom>
              <a:avLst/>
              <a:gdLst>
                <a:gd name="T0" fmla="*/ 0 w 32"/>
                <a:gd name="T1" fmla="*/ 0 h 41"/>
                <a:gd name="T2" fmla="*/ 9 w 32"/>
                <a:gd name="T3" fmla="*/ 0 h 41"/>
                <a:gd name="T4" fmla="*/ 9 w 32"/>
                <a:gd name="T5" fmla="*/ 22 h 41"/>
                <a:gd name="T6" fmla="*/ 9 w 32"/>
                <a:gd name="T7" fmla="*/ 29 h 41"/>
                <a:gd name="T8" fmla="*/ 11 w 32"/>
                <a:gd name="T9" fmla="*/ 33 h 41"/>
                <a:gd name="T10" fmla="*/ 17 w 32"/>
                <a:gd name="T11" fmla="*/ 34 h 41"/>
                <a:gd name="T12" fmla="*/ 22 w 32"/>
                <a:gd name="T13" fmla="*/ 33 h 41"/>
                <a:gd name="T14" fmla="*/ 24 w 32"/>
                <a:gd name="T15" fmla="*/ 29 h 41"/>
                <a:gd name="T16" fmla="*/ 24 w 32"/>
                <a:gd name="T17" fmla="*/ 22 h 41"/>
                <a:gd name="T18" fmla="*/ 24 w 32"/>
                <a:gd name="T19" fmla="*/ 0 h 41"/>
                <a:gd name="T20" fmla="*/ 32 w 32"/>
                <a:gd name="T21" fmla="*/ 0 h 41"/>
                <a:gd name="T22" fmla="*/ 32 w 32"/>
                <a:gd name="T23" fmla="*/ 21 h 41"/>
                <a:gd name="T24" fmla="*/ 32 w 32"/>
                <a:gd name="T25" fmla="*/ 32 h 41"/>
                <a:gd name="T26" fmla="*/ 29 w 32"/>
                <a:gd name="T27" fmla="*/ 37 h 41"/>
                <a:gd name="T28" fmla="*/ 25 w 32"/>
                <a:gd name="T29" fmla="*/ 40 h 41"/>
                <a:gd name="T30" fmla="*/ 17 w 32"/>
                <a:gd name="T31" fmla="*/ 41 h 41"/>
                <a:gd name="T32" fmla="*/ 8 w 32"/>
                <a:gd name="T33" fmla="*/ 40 h 41"/>
                <a:gd name="T34" fmla="*/ 4 w 32"/>
                <a:gd name="T35" fmla="*/ 36 h 41"/>
                <a:gd name="T36" fmla="*/ 1 w 32"/>
                <a:gd name="T37" fmla="*/ 32 h 41"/>
                <a:gd name="T38" fmla="*/ 0 w 32"/>
                <a:gd name="T39" fmla="*/ 22 h 41"/>
                <a:gd name="T40" fmla="*/ 0 w 32"/>
                <a:gd name="T41"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 h="41">
                  <a:moveTo>
                    <a:pt x="0" y="0"/>
                  </a:moveTo>
                  <a:cubicBezTo>
                    <a:pt x="9" y="0"/>
                    <a:pt x="9" y="0"/>
                    <a:pt x="9" y="0"/>
                  </a:cubicBezTo>
                  <a:cubicBezTo>
                    <a:pt x="9" y="22"/>
                    <a:pt x="9" y="22"/>
                    <a:pt x="9" y="22"/>
                  </a:cubicBezTo>
                  <a:cubicBezTo>
                    <a:pt x="9" y="25"/>
                    <a:pt x="9" y="28"/>
                    <a:pt x="9" y="29"/>
                  </a:cubicBezTo>
                  <a:cubicBezTo>
                    <a:pt x="9" y="30"/>
                    <a:pt x="10" y="32"/>
                    <a:pt x="11" y="33"/>
                  </a:cubicBezTo>
                  <a:cubicBezTo>
                    <a:pt x="13" y="34"/>
                    <a:pt x="14" y="34"/>
                    <a:pt x="17" y="34"/>
                  </a:cubicBezTo>
                  <a:cubicBezTo>
                    <a:pt x="19" y="34"/>
                    <a:pt x="21" y="34"/>
                    <a:pt x="22" y="33"/>
                  </a:cubicBezTo>
                  <a:cubicBezTo>
                    <a:pt x="23" y="32"/>
                    <a:pt x="24" y="31"/>
                    <a:pt x="24" y="29"/>
                  </a:cubicBezTo>
                  <a:cubicBezTo>
                    <a:pt x="24" y="28"/>
                    <a:pt x="24" y="26"/>
                    <a:pt x="24" y="22"/>
                  </a:cubicBezTo>
                  <a:cubicBezTo>
                    <a:pt x="24" y="0"/>
                    <a:pt x="24" y="0"/>
                    <a:pt x="24" y="0"/>
                  </a:cubicBezTo>
                  <a:cubicBezTo>
                    <a:pt x="32" y="0"/>
                    <a:pt x="32" y="0"/>
                    <a:pt x="32" y="0"/>
                  </a:cubicBezTo>
                  <a:cubicBezTo>
                    <a:pt x="32" y="21"/>
                    <a:pt x="32" y="21"/>
                    <a:pt x="32" y="21"/>
                  </a:cubicBezTo>
                  <a:cubicBezTo>
                    <a:pt x="32" y="26"/>
                    <a:pt x="32" y="30"/>
                    <a:pt x="32" y="32"/>
                  </a:cubicBezTo>
                  <a:cubicBezTo>
                    <a:pt x="31" y="34"/>
                    <a:pt x="30" y="35"/>
                    <a:pt x="29" y="37"/>
                  </a:cubicBezTo>
                  <a:cubicBezTo>
                    <a:pt x="28" y="38"/>
                    <a:pt x="27" y="39"/>
                    <a:pt x="25" y="40"/>
                  </a:cubicBezTo>
                  <a:cubicBezTo>
                    <a:pt x="23" y="41"/>
                    <a:pt x="20" y="41"/>
                    <a:pt x="17" y="41"/>
                  </a:cubicBezTo>
                  <a:cubicBezTo>
                    <a:pt x="13" y="41"/>
                    <a:pt x="10" y="41"/>
                    <a:pt x="8" y="40"/>
                  </a:cubicBezTo>
                  <a:cubicBezTo>
                    <a:pt x="6" y="39"/>
                    <a:pt x="5" y="38"/>
                    <a:pt x="4" y="36"/>
                  </a:cubicBezTo>
                  <a:cubicBezTo>
                    <a:pt x="2" y="35"/>
                    <a:pt x="2" y="33"/>
                    <a:pt x="1" y="32"/>
                  </a:cubicBezTo>
                  <a:cubicBezTo>
                    <a:pt x="1" y="30"/>
                    <a:pt x="0" y="26"/>
                    <a:pt x="0" y="22"/>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sz="1350" b="0" i="0" u="none" strike="noStrike" kern="1200" cap="none" spc="0" normalizeH="0" baseline="0" noProof="0">
                <a:ln>
                  <a:noFill/>
                </a:ln>
                <a:solidFill>
                  <a:srgbClr val="212834"/>
                </a:solidFill>
                <a:effectLst/>
                <a:uLnTx/>
                <a:uFillTx/>
                <a:latin typeface="Calibri Light"/>
                <a:ea typeface="微软雅黑 Light"/>
                <a:cs typeface="+mn-cs"/>
              </a:endParaRPr>
            </a:p>
          </p:txBody>
        </p:sp>
        <p:sp>
          <p:nvSpPr>
            <p:cNvPr id="337" name="ïṩḷíḍé">
              <a:extLst>
                <a:ext uri="{FF2B5EF4-FFF2-40B4-BE49-F238E27FC236}">
                  <a16:creationId xmlns:a16="http://schemas.microsoft.com/office/drawing/2014/main" id="{F5C0AAD8-6A7A-4C9F-B763-5DC0FCA73DC5}"/>
                </a:ext>
              </a:extLst>
            </p:cNvPr>
            <p:cNvSpPr/>
            <p:nvPr/>
          </p:nvSpPr>
          <p:spPr bwMode="auto">
            <a:xfrm>
              <a:off x="5038810" y="1624325"/>
              <a:ext cx="72888" cy="92512"/>
            </a:xfrm>
            <a:custGeom>
              <a:avLst/>
              <a:gdLst>
                <a:gd name="T0" fmla="*/ 0 w 104"/>
                <a:gd name="T1" fmla="*/ 132 h 132"/>
                <a:gd name="T2" fmla="*/ 0 w 104"/>
                <a:gd name="T3" fmla="*/ 0 h 132"/>
                <a:gd name="T4" fmla="*/ 26 w 104"/>
                <a:gd name="T5" fmla="*/ 0 h 132"/>
                <a:gd name="T6" fmla="*/ 78 w 104"/>
                <a:gd name="T7" fmla="*/ 89 h 132"/>
                <a:gd name="T8" fmla="*/ 78 w 104"/>
                <a:gd name="T9" fmla="*/ 0 h 132"/>
                <a:gd name="T10" fmla="*/ 104 w 104"/>
                <a:gd name="T11" fmla="*/ 0 h 132"/>
                <a:gd name="T12" fmla="*/ 104 w 104"/>
                <a:gd name="T13" fmla="*/ 132 h 132"/>
                <a:gd name="T14" fmla="*/ 78 w 104"/>
                <a:gd name="T15" fmla="*/ 132 h 132"/>
                <a:gd name="T16" fmla="*/ 23 w 104"/>
                <a:gd name="T17" fmla="*/ 46 h 132"/>
                <a:gd name="T18" fmla="*/ 23 w 104"/>
                <a:gd name="T19" fmla="*/ 132 h 132"/>
                <a:gd name="T20" fmla="*/ 0 w 104"/>
                <a:gd name="T21"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4" h="132">
                  <a:moveTo>
                    <a:pt x="0" y="132"/>
                  </a:moveTo>
                  <a:lnTo>
                    <a:pt x="0" y="0"/>
                  </a:lnTo>
                  <a:lnTo>
                    <a:pt x="26" y="0"/>
                  </a:lnTo>
                  <a:lnTo>
                    <a:pt x="78" y="89"/>
                  </a:lnTo>
                  <a:lnTo>
                    <a:pt x="78" y="0"/>
                  </a:lnTo>
                  <a:lnTo>
                    <a:pt x="104" y="0"/>
                  </a:lnTo>
                  <a:lnTo>
                    <a:pt x="104" y="132"/>
                  </a:lnTo>
                  <a:lnTo>
                    <a:pt x="78" y="132"/>
                  </a:lnTo>
                  <a:lnTo>
                    <a:pt x="23" y="46"/>
                  </a:lnTo>
                  <a:lnTo>
                    <a:pt x="23" y="132"/>
                  </a:lnTo>
                  <a:lnTo>
                    <a:pt x="0" y="1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sz="1350" b="0" i="0" u="none" strike="noStrike" kern="1200" cap="none" spc="0" normalizeH="0" baseline="0" noProof="0">
                <a:ln>
                  <a:noFill/>
                </a:ln>
                <a:solidFill>
                  <a:srgbClr val="212834"/>
                </a:solidFill>
                <a:effectLst/>
                <a:uLnTx/>
                <a:uFillTx/>
                <a:latin typeface="Calibri Light"/>
                <a:ea typeface="微软雅黑 Light"/>
                <a:cs typeface="+mn-cs"/>
              </a:endParaRPr>
            </a:p>
          </p:txBody>
        </p:sp>
        <p:sp>
          <p:nvSpPr>
            <p:cNvPr id="338" name="ï$liḓê">
              <a:extLst>
                <a:ext uri="{FF2B5EF4-FFF2-40B4-BE49-F238E27FC236}">
                  <a16:creationId xmlns:a16="http://schemas.microsoft.com/office/drawing/2014/main" id="{DBB63E19-B164-4D6C-A8D1-1442DCE5E414}"/>
                </a:ext>
              </a:extLst>
            </p:cNvPr>
            <p:cNvSpPr/>
            <p:nvPr/>
          </p:nvSpPr>
          <p:spPr bwMode="auto">
            <a:xfrm>
              <a:off x="5136929" y="1624325"/>
              <a:ext cx="18923" cy="925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sz="1350" b="0" i="0" u="none" strike="noStrike" kern="1200" cap="none" spc="0" normalizeH="0" baseline="0" noProof="0">
                <a:ln>
                  <a:noFill/>
                </a:ln>
                <a:solidFill>
                  <a:srgbClr val="212834"/>
                </a:solidFill>
                <a:effectLst/>
                <a:uLnTx/>
                <a:uFillTx/>
                <a:latin typeface="Calibri Light"/>
                <a:ea typeface="微软雅黑 Light"/>
                <a:cs typeface="+mn-cs"/>
              </a:endParaRPr>
            </a:p>
          </p:txBody>
        </p:sp>
        <p:sp>
          <p:nvSpPr>
            <p:cNvPr id="339" name="iṩlidè">
              <a:extLst>
                <a:ext uri="{FF2B5EF4-FFF2-40B4-BE49-F238E27FC236}">
                  <a16:creationId xmlns:a16="http://schemas.microsoft.com/office/drawing/2014/main" id="{DB01E386-8469-48C4-986D-D71EFAA6AE72}"/>
                </a:ext>
              </a:extLst>
            </p:cNvPr>
            <p:cNvSpPr/>
            <p:nvPr/>
          </p:nvSpPr>
          <p:spPr bwMode="auto">
            <a:xfrm>
              <a:off x="5171271" y="1624325"/>
              <a:ext cx="84803" cy="92512"/>
            </a:xfrm>
            <a:custGeom>
              <a:avLst/>
              <a:gdLst>
                <a:gd name="T0" fmla="*/ 46 w 121"/>
                <a:gd name="T1" fmla="*/ 132 h 132"/>
                <a:gd name="T2" fmla="*/ 0 w 121"/>
                <a:gd name="T3" fmla="*/ 0 h 132"/>
                <a:gd name="T4" fmla="*/ 30 w 121"/>
                <a:gd name="T5" fmla="*/ 0 h 132"/>
                <a:gd name="T6" fmla="*/ 63 w 121"/>
                <a:gd name="T7" fmla="*/ 99 h 132"/>
                <a:gd name="T8" fmla="*/ 92 w 121"/>
                <a:gd name="T9" fmla="*/ 0 h 132"/>
                <a:gd name="T10" fmla="*/ 121 w 121"/>
                <a:gd name="T11" fmla="*/ 0 h 132"/>
                <a:gd name="T12" fmla="*/ 76 w 121"/>
                <a:gd name="T13" fmla="*/ 132 h 132"/>
                <a:gd name="T14" fmla="*/ 46 w 121"/>
                <a:gd name="T15" fmla="*/ 132 h 1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1" h="132">
                  <a:moveTo>
                    <a:pt x="46" y="132"/>
                  </a:moveTo>
                  <a:lnTo>
                    <a:pt x="0" y="0"/>
                  </a:lnTo>
                  <a:lnTo>
                    <a:pt x="30" y="0"/>
                  </a:lnTo>
                  <a:lnTo>
                    <a:pt x="63" y="99"/>
                  </a:lnTo>
                  <a:lnTo>
                    <a:pt x="92" y="0"/>
                  </a:lnTo>
                  <a:lnTo>
                    <a:pt x="121" y="0"/>
                  </a:lnTo>
                  <a:lnTo>
                    <a:pt x="76" y="132"/>
                  </a:lnTo>
                  <a:lnTo>
                    <a:pt x="46" y="1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sz="1350" b="0" i="0" u="none" strike="noStrike" kern="1200" cap="none" spc="0" normalizeH="0" baseline="0" noProof="0">
                <a:ln>
                  <a:noFill/>
                </a:ln>
                <a:solidFill>
                  <a:srgbClr val="212834"/>
                </a:solidFill>
                <a:effectLst/>
                <a:uLnTx/>
                <a:uFillTx/>
                <a:latin typeface="Calibri Light"/>
                <a:ea typeface="微软雅黑 Light"/>
                <a:cs typeface="+mn-cs"/>
              </a:endParaRPr>
            </a:p>
          </p:txBody>
        </p:sp>
        <p:sp>
          <p:nvSpPr>
            <p:cNvPr id="340" name="íṧļîḓé">
              <a:extLst>
                <a:ext uri="{FF2B5EF4-FFF2-40B4-BE49-F238E27FC236}">
                  <a16:creationId xmlns:a16="http://schemas.microsoft.com/office/drawing/2014/main" id="{9B9DF8C8-DB75-40D8-974B-F1B08107D066}"/>
                </a:ext>
              </a:extLst>
            </p:cNvPr>
            <p:cNvSpPr/>
            <p:nvPr/>
          </p:nvSpPr>
          <p:spPr bwMode="auto">
            <a:xfrm>
              <a:off x="5272193" y="1624325"/>
              <a:ext cx="71487" cy="92512"/>
            </a:xfrm>
            <a:custGeom>
              <a:avLst/>
              <a:gdLst>
                <a:gd name="T0" fmla="*/ 0 w 102"/>
                <a:gd name="T1" fmla="*/ 132 h 132"/>
                <a:gd name="T2" fmla="*/ 0 w 102"/>
                <a:gd name="T3" fmla="*/ 0 h 132"/>
                <a:gd name="T4" fmla="*/ 99 w 102"/>
                <a:gd name="T5" fmla="*/ 0 h 132"/>
                <a:gd name="T6" fmla="*/ 99 w 102"/>
                <a:gd name="T7" fmla="*/ 23 h 132"/>
                <a:gd name="T8" fmla="*/ 27 w 102"/>
                <a:gd name="T9" fmla="*/ 23 h 132"/>
                <a:gd name="T10" fmla="*/ 27 w 102"/>
                <a:gd name="T11" fmla="*/ 53 h 132"/>
                <a:gd name="T12" fmla="*/ 92 w 102"/>
                <a:gd name="T13" fmla="*/ 53 h 132"/>
                <a:gd name="T14" fmla="*/ 92 w 102"/>
                <a:gd name="T15" fmla="*/ 76 h 132"/>
                <a:gd name="T16" fmla="*/ 27 w 102"/>
                <a:gd name="T17" fmla="*/ 76 h 132"/>
                <a:gd name="T18" fmla="*/ 27 w 102"/>
                <a:gd name="T19" fmla="*/ 112 h 132"/>
                <a:gd name="T20" fmla="*/ 102 w 102"/>
                <a:gd name="T21" fmla="*/ 112 h 132"/>
                <a:gd name="T22" fmla="*/ 102 w 102"/>
                <a:gd name="T23" fmla="*/ 132 h 132"/>
                <a:gd name="T24" fmla="*/ 0 w 102"/>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2" h="132">
                  <a:moveTo>
                    <a:pt x="0" y="132"/>
                  </a:moveTo>
                  <a:lnTo>
                    <a:pt x="0" y="0"/>
                  </a:lnTo>
                  <a:lnTo>
                    <a:pt x="99" y="0"/>
                  </a:lnTo>
                  <a:lnTo>
                    <a:pt x="99" y="23"/>
                  </a:lnTo>
                  <a:lnTo>
                    <a:pt x="27" y="23"/>
                  </a:lnTo>
                  <a:lnTo>
                    <a:pt x="27" y="53"/>
                  </a:lnTo>
                  <a:lnTo>
                    <a:pt x="92" y="53"/>
                  </a:lnTo>
                  <a:lnTo>
                    <a:pt x="92" y="76"/>
                  </a:lnTo>
                  <a:lnTo>
                    <a:pt x="27" y="76"/>
                  </a:lnTo>
                  <a:lnTo>
                    <a:pt x="27" y="112"/>
                  </a:lnTo>
                  <a:lnTo>
                    <a:pt x="102" y="112"/>
                  </a:lnTo>
                  <a:lnTo>
                    <a:pt x="102" y="132"/>
                  </a:lnTo>
                  <a:lnTo>
                    <a:pt x="0" y="1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sz="1350" b="0" i="0" u="none" strike="noStrike" kern="1200" cap="none" spc="0" normalizeH="0" baseline="0" noProof="0">
                <a:ln>
                  <a:noFill/>
                </a:ln>
                <a:solidFill>
                  <a:srgbClr val="212834"/>
                </a:solidFill>
                <a:effectLst/>
                <a:uLnTx/>
                <a:uFillTx/>
                <a:latin typeface="Calibri Light"/>
                <a:ea typeface="微软雅黑 Light"/>
                <a:cs typeface="+mn-cs"/>
              </a:endParaRPr>
            </a:p>
          </p:txBody>
        </p:sp>
        <p:sp>
          <p:nvSpPr>
            <p:cNvPr id="341" name="iṩḻîḑè">
              <a:extLst>
                <a:ext uri="{FF2B5EF4-FFF2-40B4-BE49-F238E27FC236}">
                  <a16:creationId xmlns:a16="http://schemas.microsoft.com/office/drawing/2014/main" id="{7FAFC254-A06D-45D9-A667-A57F351CCA48}"/>
                </a:ext>
              </a:extLst>
            </p:cNvPr>
            <p:cNvSpPr/>
            <p:nvPr/>
          </p:nvSpPr>
          <p:spPr bwMode="auto">
            <a:xfrm>
              <a:off x="5366808" y="1624325"/>
              <a:ext cx="79897" cy="92512"/>
            </a:xfrm>
            <a:custGeom>
              <a:avLst/>
              <a:gdLst>
                <a:gd name="T0" fmla="*/ 0 w 35"/>
                <a:gd name="T1" fmla="*/ 40 h 40"/>
                <a:gd name="T2" fmla="*/ 0 w 35"/>
                <a:gd name="T3" fmla="*/ 0 h 40"/>
                <a:gd name="T4" fmla="*/ 17 w 35"/>
                <a:gd name="T5" fmla="*/ 0 h 40"/>
                <a:gd name="T6" fmla="*/ 26 w 35"/>
                <a:gd name="T7" fmla="*/ 1 h 40"/>
                <a:gd name="T8" fmla="*/ 30 w 35"/>
                <a:gd name="T9" fmla="*/ 5 h 40"/>
                <a:gd name="T10" fmla="*/ 32 w 35"/>
                <a:gd name="T11" fmla="*/ 12 h 40"/>
                <a:gd name="T12" fmla="*/ 30 w 35"/>
                <a:gd name="T13" fmla="*/ 19 h 40"/>
                <a:gd name="T14" fmla="*/ 22 w 35"/>
                <a:gd name="T15" fmla="*/ 23 h 40"/>
                <a:gd name="T16" fmla="*/ 26 w 35"/>
                <a:gd name="T17" fmla="*/ 26 h 40"/>
                <a:gd name="T18" fmla="*/ 31 w 35"/>
                <a:gd name="T19" fmla="*/ 33 h 40"/>
                <a:gd name="T20" fmla="*/ 35 w 35"/>
                <a:gd name="T21" fmla="*/ 40 h 40"/>
                <a:gd name="T22" fmla="*/ 26 w 35"/>
                <a:gd name="T23" fmla="*/ 40 h 40"/>
                <a:gd name="T24" fmla="*/ 20 w 35"/>
                <a:gd name="T25" fmla="*/ 32 h 40"/>
                <a:gd name="T26" fmla="*/ 16 w 35"/>
                <a:gd name="T27" fmla="*/ 26 h 40"/>
                <a:gd name="T28" fmla="*/ 13 w 35"/>
                <a:gd name="T29" fmla="*/ 24 h 40"/>
                <a:gd name="T30" fmla="*/ 9 w 35"/>
                <a:gd name="T31" fmla="*/ 24 h 40"/>
                <a:gd name="T32" fmla="*/ 8 w 35"/>
                <a:gd name="T33" fmla="*/ 24 h 40"/>
                <a:gd name="T34" fmla="*/ 8 w 35"/>
                <a:gd name="T35" fmla="*/ 40 h 40"/>
                <a:gd name="T36" fmla="*/ 0 w 35"/>
                <a:gd name="T37" fmla="*/ 40 h 40"/>
                <a:gd name="T38" fmla="*/ 8 w 35"/>
                <a:gd name="T39" fmla="*/ 17 h 40"/>
                <a:gd name="T40" fmla="*/ 14 w 35"/>
                <a:gd name="T41" fmla="*/ 17 h 40"/>
                <a:gd name="T42" fmla="*/ 21 w 35"/>
                <a:gd name="T43" fmla="*/ 17 h 40"/>
                <a:gd name="T44" fmla="*/ 23 w 35"/>
                <a:gd name="T45" fmla="*/ 15 h 40"/>
                <a:gd name="T46" fmla="*/ 24 w 35"/>
                <a:gd name="T47" fmla="*/ 12 h 40"/>
                <a:gd name="T48" fmla="*/ 23 w 35"/>
                <a:gd name="T49" fmla="*/ 9 h 40"/>
                <a:gd name="T50" fmla="*/ 20 w 35"/>
                <a:gd name="T51" fmla="*/ 7 h 40"/>
                <a:gd name="T52" fmla="*/ 14 w 35"/>
                <a:gd name="T53" fmla="*/ 7 h 40"/>
                <a:gd name="T54" fmla="*/ 8 w 35"/>
                <a:gd name="T55" fmla="*/ 7 h 40"/>
                <a:gd name="T56" fmla="*/ 8 w 35"/>
                <a:gd name="T57" fmla="*/ 17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 h="40">
                  <a:moveTo>
                    <a:pt x="0" y="40"/>
                  </a:moveTo>
                  <a:cubicBezTo>
                    <a:pt x="0" y="0"/>
                    <a:pt x="0" y="0"/>
                    <a:pt x="0" y="0"/>
                  </a:cubicBezTo>
                  <a:cubicBezTo>
                    <a:pt x="17" y="0"/>
                    <a:pt x="17" y="0"/>
                    <a:pt x="17" y="0"/>
                  </a:cubicBezTo>
                  <a:cubicBezTo>
                    <a:pt x="21" y="0"/>
                    <a:pt x="24" y="1"/>
                    <a:pt x="26" y="1"/>
                  </a:cubicBezTo>
                  <a:cubicBezTo>
                    <a:pt x="28" y="2"/>
                    <a:pt x="29" y="3"/>
                    <a:pt x="30" y="5"/>
                  </a:cubicBezTo>
                  <a:cubicBezTo>
                    <a:pt x="32" y="7"/>
                    <a:pt x="32" y="9"/>
                    <a:pt x="32" y="12"/>
                  </a:cubicBezTo>
                  <a:cubicBezTo>
                    <a:pt x="32" y="15"/>
                    <a:pt x="31" y="17"/>
                    <a:pt x="30" y="19"/>
                  </a:cubicBezTo>
                  <a:cubicBezTo>
                    <a:pt x="28" y="21"/>
                    <a:pt x="25" y="22"/>
                    <a:pt x="22" y="23"/>
                  </a:cubicBezTo>
                  <a:cubicBezTo>
                    <a:pt x="23" y="24"/>
                    <a:pt x="25" y="25"/>
                    <a:pt x="26" y="26"/>
                  </a:cubicBezTo>
                  <a:cubicBezTo>
                    <a:pt x="27" y="27"/>
                    <a:pt x="29" y="29"/>
                    <a:pt x="31" y="33"/>
                  </a:cubicBezTo>
                  <a:cubicBezTo>
                    <a:pt x="35" y="40"/>
                    <a:pt x="35" y="40"/>
                    <a:pt x="35" y="40"/>
                  </a:cubicBezTo>
                  <a:cubicBezTo>
                    <a:pt x="26" y="40"/>
                    <a:pt x="26" y="40"/>
                    <a:pt x="26" y="40"/>
                  </a:cubicBezTo>
                  <a:cubicBezTo>
                    <a:pt x="20" y="32"/>
                    <a:pt x="20" y="32"/>
                    <a:pt x="20" y="32"/>
                  </a:cubicBezTo>
                  <a:cubicBezTo>
                    <a:pt x="18" y="29"/>
                    <a:pt x="17" y="27"/>
                    <a:pt x="16" y="26"/>
                  </a:cubicBezTo>
                  <a:cubicBezTo>
                    <a:pt x="15" y="25"/>
                    <a:pt x="14" y="24"/>
                    <a:pt x="13" y="24"/>
                  </a:cubicBezTo>
                  <a:cubicBezTo>
                    <a:pt x="12" y="24"/>
                    <a:pt x="11" y="24"/>
                    <a:pt x="9" y="24"/>
                  </a:cubicBezTo>
                  <a:cubicBezTo>
                    <a:pt x="8" y="24"/>
                    <a:pt x="8" y="24"/>
                    <a:pt x="8" y="24"/>
                  </a:cubicBezTo>
                  <a:cubicBezTo>
                    <a:pt x="8" y="40"/>
                    <a:pt x="8" y="40"/>
                    <a:pt x="8" y="40"/>
                  </a:cubicBezTo>
                  <a:cubicBezTo>
                    <a:pt x="0" y="40"/>
                    <a:pt x="0" y="40"/>
                    <a:pt x="0" y="40"/>
                  </a:cubicBezTo>
                  <a:close/>
                  <a:moveTo>
                    <a:pt x="8" y="17"/>
                  </a:moveTo>
                  <a:cubicBezTo>
                    <a:pt x="14" y="17"/>
                    <a:pt x="14" y="17"/>
                    <a:pt x="14" y="17"/>
                  </a:cubicBezTo>
                  <a:cubicBezTo>
                    <a:pt x="17" y="17"/>
                    <a:pt x="20" y="17"/>
                    <a:pt x="21" y="17"/>
                  </a:cubicBezTo>
                  <a:cubicBezTo>
                    <a:pt x="22" y="16"/>
                    <a:pt x="23" y="16"/>
                    <a:pt x="23" y="15"/>
                  </a:cubicBezTo>
                  <a:cubicBezTo>
                    <a:pt x="24" y="14"/>
                    <a:pt x="24" y="13"/>
                    <a:pt x="24" y="12"/>
                  </a:cubicBezTo>
                  <a:cubicBezTo>
                    <a:pt x="24" y="11"/>
                    <a:pt x="24" y="10"/>
                    <a:pt x="23" y="9"/>
                  </a:cubicBezTo>
                  <a:cubicBezTo>
                    <a:pt x="22" y="8"/>
                    <a:pt x="21" y="8"/>
                    <a:pt x="20" y="7"/>
                  </a:cubicBezTo>
                  <a:cubicBezTo>
                    <a:pt x="19" y="7"/>
                    <a:pt x="17" y="7"/>
                    <a:pt x="14" y="7"/>
                  </a:cubicBezTo>
                  <a:cubicBezTo>
                    <a:pt x="8" y="7"/>
                    <a:pt x="8" y="7"/>
                    <a:pt x="8" y="7"/>
                  </a:cubicBezTo>
                  <a:lnTo>
                    <a:pt x="8"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sz="1350" b="0" i="0" u="none" strike="noStrike" kern="1200" cap="none" spc="0" normalizeH="0" baseline="0" noProof="0">
                <a:ln>
                  <a:noFill/>
                </a:ln>
                <a:solidFill>
                  <a:srgbClr val="212834"/>
                </a:solidFill>
                <a:effectLst/>
                <a:uLnTx/>
                <a:uFillTx/>
                <a:latin typeface="Calibri Light"/>
                <a:ea typeface="微软雅黑 Light"/>
                <a:cs typeface="+mn-cs"/>
              </a:endParaRPr>
            </a:p>
          </p:txBody>
        </p:sp>
        <p:sp>
          <p:nvSpPr>
            <p:cNvPr id="342" name="ïṣľíḑé">
              <a:extLst>
                <a:ext uri="{FF2B5EF4-FFF2-40B4-BE49-F238E27FC236}">
                  <a16:creationId xmlns:a16="http://schemas.microsoft.com/office/drawing/2014/main" id="{C53AED53-52AD-4727-9D20-6EBDD347D342}"/>
                </a:ext>
              </a:extLst>
            </p:cNvPr>
            <p:cNvSpPr/>
            <p:nvPr/>
          </p:nvSpPr>
          <p:spPr bwMode="auto">
            <a:xfrm>
              <a:off x="5460722" y="1624325"/>
              <a:ext cx="72888" cy="94615"/>
            </a:xfrm>
            <a:custGeom>
              <a:avLst/>
              <a:gdLst>
                <a:gd name="T0" fmla="*/ 0 w 32"/>
                <a:gd name="T1" fmla="*/ 27 h 41"/>
                <a:gd name="T2" fmla="*/ 8 w 32"/>
                <a:gd name="T3" fmla="*/ 27 h 41"/>
                <a:gd name="T4" fmla="*/ 11 w 32"/>
                <a:gd name="T5" fmla="*/ 32 h 41"/>
                <a:gd name="T6" fmla="*/ 16 w 32"/>
                <a:gd name="T7" fmla="*/ 34 h 41"/>
                <a:gd name="T8" fmla="*/ 22 w 32"/>
                <a:gd name="T9" fmla="*/ 33 h 41"/>
                <a:gd name="T10" fmla="*/ 24 w 32"/>
                <a:gd name="T11" fmla="*/ 29 h 41"/>
                <a:gd name="T12" fmla="*/ 23 w 32"/>
                <a:gd name="T13" fmla="*/ 26 h 41"/>
                <a:gd name="T14" fmla="*/ 21 w 32"/>
                <a:gd name="T15" fmla="*/ 25 h 41"/>
                <a:gd name="T16" fmla="*/ 14 w 32"/>
                <a:gd name="T17" fmla="*/ 23 h 41"/>
                <a:gd name="T18" fmla="*/ 5 w 32"/>
                <a:gd name="T19" fmla="*/ 19 h 41"/>
                <a:gd name="T20" fmla="*/ 1 w 32"/>
                <a:gd name="T21" fmla="*/ 11 h 41"/>
                <a:gd name="T22" fmla="*/ 3 w 32"/>
                <a:gd name="T23" fmla="*/ 5 h 41"/>
                <a:gd name="T24" fmla="*/ 8 w 32"/>
                <a:gd name="T25" fmla="*/ 1 h 41"/>
                <a:gd name="T26" fmla="*/ 16 w 32"/>
                <a:gd name="T27" fmla="*/ 0 h 41"/>
                <a:gd name="T28" fmla="*/ 27 w 32"/>
                <a:gd name="T29" fmla="*/ 3 h 41"/>
                <a:gd name="T30" fmla="*/ 31 w 32"/>
                <a:gd name="T31" fmla="*/ 12 h 41"/>
                <a:gd name="T32" fmla="*/ 23 w 32"/>
                <a:gd name="T33" fmla="*/ 12 h 41"/>
                <a:gd name="T34" fmla="*/ 21 w 32"/>
                <a:gd name="T35" fmla="*/ 8 h 41"/>
                <a:gd name="T36" fmla="*/ 16 w 32"/>
                <a:gd name="T37" fmla="*/ 6 h 41"/>
                <a:gd name="T38" fmla="*/ 10 w 32"/>
                <a:gd name="T39" fmla="*/ 8 h 41"/>
                <a:gd name="T40" fmla="*/ 9 w 32"/>
                <a:gd name="T41" fmla="*/ 10 h 41"/>
                <a:gd name="T42" fmla="*/ 10 w 32"/>
                <a:gd name="T43" fmla="*/ 13 h 41"/>
                <a:gd name="T44" fmla="*/ 18 w 32"/>
                <a:gd name="T45" fmla="*/ 15 h 41"/>
                <a:gd name="T46" fmla="*/ 26 w 32"/>
                <a:gd name="T47" fmla="*/ 18 h 41"/>
                <a:gd name="T48" fmla="*/ 31 w 32"/>
                <a:gd name="T49" fmla="*/ 22 h 41"/>
                <a:gd name="T50" fmla="*/ 32 w 32"/>
                <a:gd name="T51" fmla="*/ 29 h 41"/>
                <a:gd name="T52" fmla="*/ 30 w 32"/>
                <a:gd name="T53" fmla="*/ 35 h 41"/>
                <a:gd name="T54" fmla="*/ 25 w 32"/>
                <a:gd name="T55" fmla="*/ 40 h 41"/>
                <a:gd name="T56" fmla="*/ 16 w 32"/>
                <a:gd name="T57" fmla="*/ 41 h 41"/>
                <a:gd name="T58" fmla="*/ 5 w 32"/>
                <a:gd name="T59" fmla="*/ 38 h 41"/>
                <a:gd name="T60" fmla="*/ 0 w 32"/>
                <a:gd name="T61" fmla="*/ 27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2" h="41">
                  <a:moveTo>
                    <a:pt x="0" y="27"/>
                  </a:moveTo>
                  <a:cubicBezTo>
                    <a:pt x="8" y="27"/>
                    <a:pt x="8" y="27"/>
                    <a:pt x="8" y="27"/>
                  </a:cubicBezTo>
                  <a:cubicBezTo>
                    <a:pt x="8" y="29"/>
                    <a:pt x="9" y="31"/>
                    <a:pt x="11" y="32"/>
                  </a:cubicBezTo>
                  <a:cubicBezTo>
                    <a:pt x="12" y="34"/>
                    <a:pt x="14" y="34"/>
                    <a:pt x="16" y="34"/>
                  </a:cubicBezTo>
                  <a:cubicBezTo>
                    <a:pt x="19" y="34"/>
                    <a:pt x="21" y="34"/>
                    <a:pt x="22" y="33"/>
                  </a:cubicBezTo>
                  <a:cubicBezTo>
                    <a:pt x="24" y="31"/>
                    <a:pt x="24" y="30"/>
                    <a:pt x="24" y="29"/>
                  </a:cubicBezTo>
                  <a:cubicBezTo>
                    <a:pt x="24" y="28"/>
                    <a:pt x="24" y="27"/>
                    <a:pt x="23" y="26"/>
                  </a:cubicBezTo>
                  <a:cubicBezTo>
                    <a:pt x="23" y="26"/>
                    <a:pt x="22" y="25"/>
                    <a:pt x="21" y="25"/>
                  </a:cubicBezTo>
                  <a:cubicBezTo>
                    <a:pt x="20" y="24"/>
                    <a:pt x="17" y="24"/>
                    <a:pt x="14" y="23"/>
                  </a:cubicBezTo>
                  <a:cubicBezTo>
                    <a:pt x="10" y="22"/>
                    <a:pt x="7" y="20"/>
                    <a:pt x="5" y="19"/>
                  </a:cubicBezTo>
                  <a:cubicBezTo>
                    <a:pt x="3" y="17"/>
                    <a:pt x="1" y="14"/>
                    <a:pt x="1" y="11"/>
                  </a:cubicBezTo>
                  <a:cubicBezTo>
                    <a:pt x="1" y="9"/>
                    <a:pt x="2" y="7"/>
                    <a:pt x="3" y="5"/>
                  </a:cubicBezTo>
                  <a:cubicBezTo>
                    <a:pt x="4" y="3"/>
                    <a:pt x="6" y="2"/>
                    <a:pt x="8" y="1"/>
                  </a:cubicBezTo>
                  <a:cubicBezTo>
                    <a:pt x="10" y="0"/>
                    <a:pt x="13" y="0"/>
                    <a:pt x="16" y="0"/>
                  </a:cubicBezTo>
                  <a:cubicBezTo>
                    <a:pt x="21" y="0"/>
                    <a:pt x="25" y="1"/>
                    <a:pt x="27" y="3"/>
                  </a:cubicBezTo>
                  <a:cubicBezTo>
                    <a:pt x="30" y="5"/>
                    <a:pt x="31" y="8"/>
                    <a:pt x="31" y="12"/>
                  </a:cubicBezTo>
                  <a:cubicBezTo>
                    <a:pt x="23" y="12"/>
                    <a:pt x="23" y="12"/>
                    <a:pt x="23" y="12"/>
                  </a:cubicBezTo>
                  <a:cubicBezTo>
                    <a:pt x="23" y="10"/>
                    <a:pt x="22" y="9"/>
                    <a:pt x="21" y="8"/>
                  </a:cubicBezTo>
                  <a:cubicBezTo>
                    <a:pt x="20" y="7"/>
                    <a:pt x="18" y="6"/>
                    <a:pt x="16" y="6"/>
                  </a:cubicBezTo>
                  <a:cubicBezTo>
                    <a:pt x="13" y="6"/>
                    <a:pt x="12" y="7"/>
                    <a:pt x="10" y="8"/>
                  </a:cubicBezTo>
                  <a:cubicBezTo>
                    <a:pt x="9" y="8"/>
                    <a:pt x="9" y="9"/>
                    <a:pt x="9" y="10"/>
                  </a:cubicBezTo>
                  <a:cubicBezTo>
                    <a:pt x="9" y="11"/>
                    <a:pt x="9" y="12"/>
                    <a:pt x="10" y="13"/>
                  </a:cubicBezTo>
                  <a:cubicBezTo>
                    <a:pt x="11" y="14"/>
                    <a:pt x="14" y="14"/>
                    <a:pt x="18" y="15"/>
                  </a:cubicBezTo>
                  <a:cubicBezTo>
                    <a:pt x="22" y="16"/>
                    <a:pt x="24" y="17"/>
                    <a:pt x="26" y="18"/>
                  </a:cubicBezTo>
                  <a:cubicBezTo>
                    <a:pt x="28" y="19"/>
                    <a:pt x="30" y="21"/>
                    <a:pt x="31" y="22"/>
                  </a:cubicBezTo>
                  <a:cubicBezTo>
                    <a:pt x="32" y="24"/>
                    <a:pt x="32" y="26"/>
                    <a:pt x="32" y="29"/>
                  </a:cubicBezTo>
                  <a:cubicBezTo>
                    <a:pt x="32" y="31"/>
                    <a:pt x="32" y="33"/>
                    <a:pt x="30" y="35"/>
                  </a:cubicBezTo>
                  <a:cubicBezTo>
                    <a:pt x="29" y="37"/>
                    <a:pt x="27" y="39"/>
                    <a:pt x="25" y="40"/>
                  </a:cubicBezTo>
                  <a:cubicBezTo>
                    <a:pt x="23" y="41"/>
                    <a:pt x="20" y="41"/>
                    <a:pt x="16" y="41"/>
                  </a:cubicBezTo>
                  <a:cubicBezTo>
                    <a:pt x="11" y="41"/>
                    <a:pt x="7" y="40"/>
                    <a:pt x="5" y="38"/>
                  </a:cubicBezTo>
                  <a:cubicBezTo>
                    <a:pt x="2" y="35"/>
                    <a:pt x="0" y="32"/>
                    <a:pt x="0"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sz="1350" b="0" i="0" u="none" strike="noStrike" kern="1200" cap="none" spc="0" normalizeH="0" baseline="0" noProof="0">
                <a:ln>
                  <a:noFill/>
                </a:ln>
                <a:solidFill>
                  <a:srgbClr val="212834"/>
                </a:solidFill>
                <a:effectLst/>
                <a:uLnTx/>
                <a:uFillTx/>
                <a:latin typeface="Calibri Light"/>
                <a:ea typeface="微软雅黑 Light"/>
                <a:cs typeface="+mn-cs"/>
              </a:endParaRPr>
            </a:p>
          </p:txBody>
        </p:sp>
        <p:sp>
          <p:nvSpPr>
            <p:cNvPr id="343" name="îşḻîḑè">
              <a:extLst>
                <a:ext uri="{FF2B5EF4-FFF2-40B4-BE49-F238E27FC236}">
                  <a16:creationId xmlns:a16="http://schemas.microsoft.com/office/drawing/2014/main" id="{391C165E-D96B-42A5-991B-DA54E0F158D1}"/>
                </a:ext>
              </a:extLst>
            </p:cNvPr>
            <p:cNvSpPr/>
            <p:nvPr/>
          </p:nvSpPr>
          <p:spPr bwMode="auto">
            <a:xfrm>
              <a:off x="5556738" y="1624325"/>
              <a:ext cx="18222" cy="925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sz="1350" b="0" i="0" u="none" strike="noStrike" kern="1200" cap="none" spc="0" normalizeH="0" baseline="0" noProof="0">
                <a:ln>
                  <a:noFill/>
                </a:ln>
                <a:solidFill>
                  <a:srgbClr val="212834"/>
                </a:solidFill>
                <a:effectLst/>
                <a:uLnTx/>
                <a:uFillTx/>
                <a:latin typeface="Calibri Light"/>
                <a:ea typeface="微软雅黑 Light"/>
                <a:cs typeface="+mn-cs"/>
              </a:endParaRPr>
            </a:p>
          </p:txBody>
        </p:sp>
        <p:sp>
          <p:nvSpPr>
            <p:cNvPr id="344" name="iṣḷiḓê">
              <a:extLst>
                <a:ext uri="{FF2B5EF4-FFF2-40B4-BE49-F238E27FC236}">
                  <a16:creationId xmlns:a16="http://schemas.microsoft.com/office/drawing/2014/main" id="{852C5921-DC03-4D98-A173-C094AAF62B62}"/>
                </a:ext>
              </a:extLst>
            </p:cNvPr>
            <p:cNvSpPr/>
            <p:nvPr/>
          </p:nvSpPr>
          <p:spPr bwMode="auto">
            <a:xfrm>
              <a:off x="5593182" y="1624325"/>
              <a:ext cx="73589" cy="92512"/>
            </a:xfrm>
            <a:custGeom>
              <a:avLst/>
              <a:gdLst>
                <a:gd name="T0" fmla="*/ 40 w 105"/>
                <a:gd name="T1" fmla="*/ 132 h 132"/>
                <a:gd name="T2" fmla="*/ 40 w 105"/>
                <a:gd name="T3" fmla="*/ 23 h 132"/>
                <a:gd name="T4" fmla="*/ 0 w 105"/>
                <a:gd name="T5" fmla="*/ 23 h 132"/>
                <a:gd name="T6" fmla="*/ 0 w 105"/>
                <a:gd name="T7" fmla="*/ 0 h 132"/>
                <a:gd name="T8" fmla="*/ 105 w 105"/>
                <a:gd name="T9" fmla="*/ 0 h 132"/>
                <a:gd name="T10" fmla="*/ 105 w 105"/>
                <a:gd name="T11" fmla="*/ 23 h 132"/>
                <a:gd name="T12" fmla="*/ 66 w 105"/>
                <a:gd name="T13" fmla="*/ 23 h 132"/>
                <a:gd name="T14" fmla="*/ 66 w 105"/>
                <a:gd name="T15" fmla="*/ 132 h 132"/>
                <a:gd name="T16" fmla="*/ 40 w 105"/>
                <a:gd name="T17"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 h="132">
                  <a:moveTo>
                    <a:pt x="40" y="132"/>
                  </a:moveTo>
                  <a:lnTo>
                    <a:pt x="40" y="23"/>
                  </a:lnTo>
                  <a:lnTo>
                    <a:pt x="0" y="23"/>
                  </a:lnTo>
                  <a:lnTo>
                    <a:pt x="0" y="0"/>
                  </a:lnTo>
                  <a:lnTo>
                    <a:pt x="105" y="0"/>
                  </a:lnTo>
                  <a:lnTo>
                    <a:pt x="105" y="23"/>
                  </a:lnTo>
                  <a:lnTo>
                    <a:pt x="66" y="23"/>
                  </a:lnTo>
                  <a:lnTo>
                    <a:pt x="66" y="132"/>
                  </a:lnTo>
                  <a:lnTo>
                    <a:pt x="40" y="1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sz="1350" b="0" i="0" u="none" strike="noStrike" kern="1200" cap="none" spc="0" normalizeH="0" baseline="0" noProof="0">
                <a:ln>
                  <a:noFill/>
                </a:ln>
                <a:solidFill>
                  <a:srgbClr val="212834"/>
                </a:solidFill>
                <a:effectLst/>
                <a:uLnTx/>
                <a:uFillTx/>
                <a:latin typeface="Calibri Light"/>
                <a:ea typeface="微软雅黑 Light"/>
                <a:cs typeface="+mn-cs"/>
              </a:endParaRPr>
            </a:p>
          </p:txBody>
        </p:sp>
        <p:sp>
          <p:nvSpPr>
            <p:cNvPr id="345" name="işļídè">
              <a:extLst>
                <a:ext uri="{FF2B5EF4-FFF2-40B4-BE49-F238E27FC236}">
                  <a16:creationId xmlns:a16="http://schemas.microsoft.com/office/drawing/2014/main" id="{4314AFA1-12FD-4E68-81E1-375E0CD37C54}"/>
                </a:ext>
              </a:extLst>
            </p:cNvPr>
            <p:cNvSpPr/>
            <p:nvPr/>
          </p:nvSpPr>
          <p:spPr bwMode="auto">
            <a:xfrm>
              <a:off x="5675882" y="1624325"/>
              <a:ext cx="84803" cy="92512"/>
            </a:xfrm>
            <a:custGeom>
              <a:avLst/>
              <a:gdLst>
                <a:gd name="T0" fmla="*/ 46 w 121"/>
                <a:gd name="T1" fmla="*/ 132 h 132"/>
                <a:gd name="T2" fmla="*/ 46 w 121"/>
                <a:gd name="T3" fmla="*/ 79 h 132"/>
                <a:gd name="T4" fmla="*/ 0 w 121"/>
                <a:gd name="T5" fmla="*/ 0 h 132"/>
                <a:gd name="T6" fmla="*/ 30 w 121"/>
                <a:gd name="T7" fmla="*/ 0 h 132"/>
                <a:gd name="T8" fmla="*/ 62 w 121"/>
                <a:gd name="T9" fmla="*/ 53 h 132"/>
                <a:gd name="T10" fmla="*/ 92 w 121"/>
                <a:gd name="T11" fmla="*/ 0 h 132"/>
                <a:gd name="T12" fmla="*/ 121 w 121"/>
                <a:gd name="T13" fmla="*/ 0 h 132"/>
                <a:gd name="T14" fmla="*/ 75 w 121"/>
                <a:gd name="T15" fmla="*/ 79 h 132"/>
                <a:gd name="T16" fmla="*/ 75 w 121"/>
                <a:gd name="T17" fmla="*/ 132 h 132"/>
                <a:gd name="T18" fmla="*/ 46 w 121"/>
                <a:gd name="T19"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32">
                  <a:moveTo>
                    <a:pt x="46" y="132"/>
                  </a:moveTo>
                  <a:lnTo>
                    <a:pt x="46" y="79"/>
                  </a:lnTo>
                  <a:lnTo>
                    <a:pt x="0" y="0"/>
                  </a:lnTo>
                  <a:lnTo>
                    <a:pt x="30" y="0"/>
                  </a:lnTo>
                  <a:lnTo>
                    <a:pt x="62" y="53"/>
                  </a:lnTo>
                  <a:lnTo>
                    <a:pt x="92" y="0"/>
                  </a:lnTo>
                  <a:lnTo>
                    <a:pt x="121" y="0"/>
                  </a:lnTo>
                  <a:lnTo>
                    <a:pt x="75" y="79"/>
                  </a:lnTo>
                  <a:lnTo>
                    <a:pt x="75" y="132"/>
                  </a:lnTo>
                  <a:lnTo>
                    <a:pt x="46" y="1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sz="1350" b="0" i="0" u="none" strike="noStrike" kern="1200" cap="none" spc="0" normalizeH="0" baseline="0" noProof="0">
                <a:ln>
                  <a:noFill/>
                </a:ln>
                <a:solidFill>
                  <a:srgbClr val="212834"/>
                </a:solidFill>
                <a:effectLst/>
                <a:uLnTx/>
                <a:uFillTx/>
                <a:latin typeface="Calibri Light"/>
                <a:ea typeface="微软雅黑 Light"/>
                <a:cs typeface="+mn-cs"/>
              </a:endParaRPr>
            </a:p>
          </p:txBody>
        </p:sp>
      </p:grpSp>
    </p:spTree>
    <p:extLst>
      <p:ext uri="{BB962C8B-B14F-4D97-AF65-F5344CB8AC3E}">
        <p14:creationId xmlns:p14="http://schemas.microsoft.com/office/powerpoint/2010/main" val="2346892504"/>
      </p:ext>
    </p:extLst>
  </p:cSld>
  <p:clrMapOvr>
    <a:masterClrMapping/>
  </p:clrMapOvr>
  <mc:AlternateContent xmlns:mc="http://schemas.openxmlformats.org/markup-compatibility/2006" xmlns:p14="http://schemas.microsoft.com/office/powerpoint/2010/main">
    <mc:Choice Requires="p14">
      <p:transition spd="slow">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68"/>
                                        </p:tgtEl>
                                        <p:attrNameLst>
                                          <p:attrName>style.visibility</p:attrName>
                                        </p:attrNameLst>
                                      </p:cBhvr>
                                      <p:to>
                                        <p:strVal val="visible"/>
                                      </p:to>
                                    </p:set>
                                    <p:anim calcmode="lin" valueType="num">
                                      <p:cBhvr additive="base">
                                        <p:cTn id="15" dur="500" fill="hold"/>
                                        <p:tgtEl>
                                          <p:spTgt spid="68"/>
                                        </p:tgtEl>
                                        <p:attrNameLst>
                                          <p:attrName>ppt_x</p:attrName>
                                        </p:attrNameLst>
                                      </p:cBhvr>
                                      <p:tavLst>
                                        <p:tav tm="0">
                                          <p:val>
                                            <p:strVal val="#ppt_x"/>
                                          </p:val>
                                        </p:tav>
                                        <p:tav tm="100000">
                                          <p:val>
                                            <p:strVal val="#ppt_x"/>
                                          </p:val>
                                        </p:tav>
                                      </p:tavLst>
                                    </p:anim>
                                    <p:anim calcmode="lin" valueType="num">
                                      <p:cBhvr additive="base">
                                        <p:cTn id="16" dur="500" fill="hold"/>
                                        <p:tgtEl>
                                          <p:spTgt spid="68"/>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70"/>
                                        </p:tgtEl>
                                        <p:attrNameLst>
                                          <p:attrName>style.visibility</p:attrName>
                                        </p:attrNameLst>
                                      </p:cBhvr>
                                      <p:to>
                                        <p:strVal val="visible"/>
                                      </p:to>
                                    </p:set>
                                    <p:anim calcmode="lin" valueType="num">
                                      <p:cBhvr additive="base">
                                        <p:cTn id="19" dur="500" fill="hold"/>
                                        <p:tgtEl>
                                          <p:spTgt spid="70"/>
                                        </p:tgtEl>
                                        <p:attrNameLst>
                                          <p:attrName>ppt_x</p:attrName>
                                        </p:attrNameLst>
                                      </p:cBhvr>
                                      <p:tavLst>
                                        <p:tav tm="0">
                                          <p:val>
                                            <p:strVal val="#ppt_x"/>
                                          </p:val>
                                        </p:tav>
                                        <p:tav tm="100000">
                                          <p:val>
                                            <p:strVal val="#ppt_x"/>
                                          </p:val>
                                        </p:tav>
                                      </p:tavLst>
                                    </p:anim>
                                    <p:anim calcmode="lin" valueType="num">
                                      <p:cBhvr additive="base">
                                        <p:cTn id="20" dur="500" fill="hold"/>
                                        <p:tgtEl>
                                          <p:spTgt spid="70"/>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4"/>
                                        </p:tgtEl>
                                        <p:attrNameLst>
                                          <p:attrName>style.visibility</p:attrName>
                                        </p:attrNameLst>
                                      </p:cBhvr>
                                      <p:to>
                                        <p:strVal val="visible"/>
                                      </p:to>
                                    </p:set>
                                    <p:anim calcmode="lin" valueType="num">
                                      <p:cBhvr additive="base">
                                        <p:cTn id="23" dur="500" fill="hold"/>
                                        <p:tgtEl>
                                          <p:spTgt spid="4"/>
                                        </p:tgtEl>
                                        <p:attrNameLst>
                                          <p:attrName>ppt_x</p:attrName>
                                        </p:attrNameLst>
                                      </p:cBhvr>
                                      <p:tavLst>
                                        <p:tav tm="0">
                                          <p:val>
                                            <p:strVal val="#ppt_x"/>
                                          </p:val>
                                        </p:tav>
                                        <p:tav tm="100000">
                                          <p:val>
                                            <p:strVal val="#ppt_x"/>
                                          </p:val>
                                        </p:tav>
                                      </p:tavLst>
                                    </p:anim>
                                    <p:anim calcmode="lin" valueType="num">
                                      <p:cBhvr additive="base">
                                        <p:cTn id="24" dur="500" fill="hold"/>
                                        <p:tgtEl>
                                          <p:spTgt spid="4"/>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5"/>
                                        </p:tgtEl>
                                        <p:attrNameLst>
                                          <p:attrName>style.visibility</p:attrName>
                                        </p:attrNameLst>
                                      </p:cBhvr>
                                      <p:to>
                                        <p:strVal val="visible"/>
                                      </p:to>
                                    </p:set>
                                    <p:anim calcmode="lin" valueType="num">
                                      <p:cBhvr additive="base">
                                        <p:cTn id="27" dur="500" fill="hold"/>
                                        <p:tgtEl>
                                          <p:spTgt spid="5"/>
                                        </p:tgtEl>
                                        <p:attrNameLst>
                                          <p:attrName>ppt_x</p:attrName>
                                        </p:attrNameLst>
                                      </p:cBhvr>
                                      <p:tavLst>
                                        <p:tav tm="0">
                                          <p:val>
                                            <p:strVal val="#ppt_x"/>
                                          </p:val>
                                        </p:tav>
                                        <p:tav tm="100000">
                                          <p:val>
                                            <p:strVal val="#ppt_x"/>
                                          </p:val>
                                        </p:tav>
                                      </p:tavLst>
                                    </p:anim>
                                    <p:anim calcmode="lin" valueType="num">
                                      <p:cBhvr additive="base">
                                        <p:cTn id="28" dur="500" fill="hold"/>
                                        <p:tgtEl>
                                          <p:spTgt spid="5"/>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65"/>
                                        </p:tgtEl>
                                        <p:attrNameLst>
                                          <p:attrName>style.visibility</p:attrName>
                                        </p:attrNameLst>
                                      </p:cBhvr>
                                      <p:to>
                                        <p:strVal val="visible"/>
                                      </p:to>
                                    </p:set>
                                    <p:anim calcmode="lin" valueType="num">
                                      <p:cBhvr additive="base">
                                        <p:cTn id="31" dur="500" fill="hold"/>
                                        <p:tgtEl>
                                          <p:spTgt spid="65"/>
                                        </p:tgtEl>
                                        <p:attrNameLst>
                                          <p:attrName>ppt_x</p:attrName>
                                        </p:attrNameLst>
                                      </p:cBhvr>
                                      <p:tavLst>
                                        <p:tav tm="0">
                                          <p:val>
                                            <p:strVal val="#ppt_x"/>
                                          </p:val>
                                        </p:tav>
                                        <p:tav tm="100000">
                                          <p:val>
                                            <p:strVal val="#ppt_x"/>
                                          </p:val>
                                        </p:tav>
                                      </p:tavLst>
                                    </p:anim>
                                    <p:anim calcmode="lin" valueType="num">
                                      <p:cBhvr additive="base">
                                        <p:cTn id="32" dur="500" fill="hold"/>
                                        <p:tgtEl>
                                          <p:spTgt spid="6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68" grpId="0"/>
      <p:bldP spid="7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800A2D62-4100-4726-9B56-5B6547C675A6}"/>
              </a:ext>
            </a:extLst>
          </p:cNvPr>
          <p:cNvSpPr>
            <a:spLocks noGrp="1"/>
          </p:cNvSpPr>
          <p:nvPr>
            <p:ph type="sldNum" sz="quarter" idx="12"/>
          </p:nvPr>
        </p:nvSpPr>
        <p:spPr>
          <a:xfrm>
            <a:off x="6847529" y="4744801"/>
            <a:ext cx="2057400" cy="273844"/>
          </a:xfrm>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ACBECEF1-1935-4692-9C86-5FD89D9EDF46}" type="slidenum">
              <a:rPr kumimoji="0" lang="zh-CN" altLang="en-US" sz="1100" b="0" i="0" u="none" strike="noStrike" kern="1200" cap="none" spc="0" normalizeH="0" baseline="0" noProof="0" smtClean="0">
                <a:ln>
                  <a:noFill/>
                </a:ln>
                <a:solidFill>
                  <a:prstClr val="black">
                    <a:lumMod val="85000"/>
                    <a:lumOff val="15000"/>
                  </a:prstClr>
                </a:solidFill>
                <a:effectLst/>
                <a:uLnTx/>
                <a:uFillTx/>
                <a:latin typeface="微软雅黑"/>
                <a:ea typeface="微软雅黑"/>
                <a:cs typeface="+mn-cs"/>
              </a:rPr>
              <a:pPr marL="0" marR="0" lvl="0" indent="0" algn="r" defTabSz="685800" rtl="0" eaLnBrk="1" fontAlgn="auto" latinLnBrk="0" hangingPunct="1">
                <a:lnSpc>
                  <a:spcPct val="100000"/>
                </a:lnSpc>
                <a:spcBef>
                  <a:spcPts val="0"/>
                </a:spcBef>
                <a:spcAft>
                  <a:spcPts val="0"/>
                </a:spcAft>
                <a:buClrTx/>
                <a:buSzTx/>
                <a:buFontTx/>
                <a:buNone/>
                <a:tabLst/>
                <a:defRPr/>
              </a:pPr>
              <a:t>10</a:t>
            </a:fld>
            <a:endParaRPr kumimoji="0" lang="zh-CN" altLang="en-US" sz="1100" b="0" i="0" u="none" strike="noStrike" kern="1200" cap="none" spc="0" normalizeH="0" baseline="0" noProof="0" dirty="0">
              <a:ln>
                <a:noFill/>
              </a:ln>
              <a:solidFill>
                <a:prstClr val="black">
                  <a:lumMod val="85000"/>
                  <a:lumOff val="15000"/>
                </a:prstClr>
              </a:solidFill>
              <a:effectLst/>
              <a:uLnTx/>
              <a:uFillTx/>
              <a:latin typeface="微软雅黑"/>
              <a:ea typeface="微软雅黑"/>
              <a:cs typeface="+mn-cs"/>
            </a:endParaRPr>
          </a:p>
        </p:txBody>
      </p:sp>
      <p:sp>
        <p:nvSpPr>
          <p:cNvPr id="3" name="Rectangle 2">
            <a:extLst>
              <a:ext uri="{FF2B5EF4-FFF2-40B4-BE49-F238E27FC236}">
                <a16:creationId xmlns:a16="http://schemas.microsoft.com/office/drawing/2014/main" id="{3210460A-39C2-484D-BB15-F565BA999C4B}"/>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7" name="Rectangle 11">
            <a:extLst>
              <a:ext uri="{FF2B5EF4-FFF2-40B4-BE49-F238E27FC236}">
                <a16:creationId xmlns:a16="http://schemas.microsoft.com/office/drawing/2014/main" id="{1EA649CA-FA51-479C-B20B-6B788F285CD1}"/>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7" name="文本框 5">
            <a:extLst>
              <a:ext uri="{FF2B5EF4-FFF2-40B4-BE49-F238E27FC236}">
                <a16:creationId xmlns:a16="http://schemas.microsoft.com/office/drawing/2014/main" id="{47D73C4D-532F-4060-943F-31C02E0A6476}"/>
              </a:ext>
            </a:extLst>
          </p:cNvPr>
          <p:cNvSpPr txBox="1">
            <a:spLocks noChangeArrowheads="1"/>
          </p:cNvSpPr>
          <p:nvPr/>
        </p:nvSpPr>
        <p:spPr bwMode="auto">
          <a:xfrm>
            <a:off x="1889865" y="36001"/>
            <a:ext cx="5086649"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r>
              <a:rPr lang="zh-CN" altLang="en-US" sz="2800" b="1" dirty="0">
                <a:latin typeface="+mj-ea"/>
              </a:rPr>
              <a:t>二、近似推断与</a:t>
            </a:r>
            <a:r>
              <a:rPr lang="en-US" altLang="zh-CN" sz="2800" b="1" dirty="0">
                <a:latin typeface="+mj-ea"/>
              </a:rPr>
              <a:t>VB-GMM</a:t>
            </a:r>
            <a:r>
              <a:rPr lang="zh-CN" altLang="en-US" sz="2800" b="1" dirty="0">
                <a:latin typeface="+mj-ea"/>
              </a:rPr>
              <a:t>简介</a:t>
            </a:r>
          </a:p>
          <a:p>
            <a:endParaRPr lang="zh-CN" altLang="en-US" sz="2800" b="1" dirty="0">
              <a:latin typeface="+mj-ea"/>
            </a:endParaRPr>
          </a:p>
        </p:txBody>
      </p:sp>
      <p:cxnSp>
        <p:nvCxnSpPr>
          <p:cNvPr id="18" name="直接连接符 17">
            <a:extLst>
              <a:ext uri="{FF2B5EF4-FFF2-40B4-BE49-F238E27FC236}">
                <a16:creationId xmlns:a16="http://schemas.microsoft.com/office/drawing/2014/main" id="{55DC0BE5-A3B0-4570-905C-99D4EAA74097}"/>
              </a:ext>
            </a:extLst>
          </p:cNvPr>
          <p:cNvCxnSpPr/>
          <p:nvPr/>
        </p:nvCxnSpPr>
        <p:spPr>
          <a:xfrm>
            <a:off x="4433190" y="529404"/>
            <a:ext cx="277619"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9" name="矩形 38">
            <a:extLst>
              <a:ext uri="{FF2B5EF4-FFF2-40B4-BE49-F238E27FC236}">
                <a16:creationId xmlns:a16="http://schemas.microsoft.com/office/drawing/2014/main" id="{C0FC8A19-41BB-4117-9F09-1EF717A6EE33}"/>
              </a:ext>
            </a:extLst>
          </p:cNvPr>
          <p:cNvSpPr/>
          <p:nvPr/>
        </p:nvSpPr>
        <p:spPr>
          <a:xfrm>
            <a:off x="2698837" y="651611"/>
            <a:ext cx="3746323" cy="369332"/>
          </a:xfrm>
          <a:prstGeom prst="rect">
            <a:avLst/>
          </a:prstGeom>
        </p:spPr>
        <p:txBody>
          <a:bodyPr wrap="square">
            <a:spAutoFit/>
          </a:bodyPr>
          <a:lstStyle/>
          <a:p>
            <a:r>
              <a:rPr lang="en-US" altLang="zh-CN" sz="1800" b="1" dirty="0">
                <a:latin typeface="微软雅黑" panose="020B0503020204020204" pitchFamily="34" charset="-122"/>
                <a:ea typeface="微软雅黑" panose="020B0503020204020204" pitchFamily="34" charset="-122"/>
                <a:cs typeface="Times New Roman" panose="02020603050405020304" pitchFamily="18" charset="0"/>
              </a:rPr>
              <a:t>Expectation Maximization </a:t>
            </a:r>
            <a:r>
              <a:rPr lang="zh-CN" altLang="en-US" sz="1800" b="1" dirty="0">
                <a:latin typeface="微软雅黑" panose="020B0503020204020204" pitchFamily="34" charset="-122"/>
                <a:ea typeface="微软雅黑" panose="020B0503020204020204" pitchFamily="34" charset="-122"/>
                <a:cs typeface="Times New Roman" panose="02020603050405020304" pitchFamily="18" charset="0"/>
              </a:rPr>
              <a:t>简介</a:t>
            </a:r>
            <a:r>
              <a:rPr lang="en-US" altLang="zh-CN" sz="1800" b="1" dirty="0">
                <a:latin typeface="微软雅黑" panose="020B0503020204020204" pitchFamily="34" charset="-122"/>
                <a:ea typeface="微软雅黑" panose="020B0503020204020204" pitchFamily="34" charset="-122"/>
                <a:cs typeface="Times New Roman" panose="02020603050405020304" pitchFamily="18" charset="0"/>
              </a:rPr>
              <a:t> </a:t>
            </a:r>
            <a:endParaRPr lang="zh-CN" altLang="en-US" sz="18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2" name="矩形 11">
            <a:extLst>
              <a:ext uri="{FF2B5EF4-FFF2-40B4-BE49-F238E27FC236}">
                <a16:creationId xmlns:a16="http://schemas.microsoft.com/office/drawing/2014/main" id="{0A86A3A8-8EB6-4B75-8130-803D0993FD5B}"/>
              </a:ext>
            </a:extLst>
          </p:cNvPr>
          <p:cNvSpPr/>
          <p:nvPr/>
        </p:nvSpPr>
        <p:spPr>
          <a:xfrm>
            <a:off x="533010" y="1085057"/>
            <a:ext cx="1281120" cy="307777"/>
          </a:xfrm>
          <a:prstGeom prst="rect">
            <a:avLst/>
          </a:prstGeom>
        </p:spPr>
        <p:txBody>
          <a:bodyPr wrap="none">
            <a:spAutoFit/>
          </a:bodyPr>
          <a:lstStyle/>
          <a:p>
            <a:r>
              <a:rPr lang="en-US" altLang="zh-CN" sz="1400" b="1" dirty="0">
                <a:latin typeface="Times New Roman" panose="02020603050405020304" pitchFamily="18" charset="0"/>
                <a:ea typeface="黑体" panose="02010609060101010101" pitchFamily="49" charset="-122"/>
                <a:cs typeface="Times New Roman" panose="02020603050405020304" pitchFamily="18" charset="0"/>
              </a:rPr>
              <a:t>Expectation</a:t>
            </a:r>
            <a:r>
              <a:rPr lang="zh-CN" altLang="en-US" sz="1400" b="1" dirty="0">
                <a:latin typeface="Times New Roman" panose="02020603050405020304" pitchFamily="18" charset="0"/>
                <a:ea typeface="黑体" panose="02010609060101010101" pitchFamily="49" charset="-122"/>
                <a:cs typeface="Times New Roman" panose="02020603050405020304" pitchFamily="18" charset="0"/>
              </a:rPr>
              <a:t>：</a:t>
            </a:r>
            <a:endParaRPr lang="zh-CN" altLang="en-US" dirty="0"/>
          </a:p>
        </p:txBody>
      </p:sp>
      <p:sp>
        <p:nvSpPr>
          <p:cNvPr id="14" name="矩形 13">
            <a:extLst>
              <a:ext uri="{FF2B5EF4-FFF2-40B4-BE49-F238E27FC236}">
                <a16:creationId xmlns:a16="http://schemas.microsoft.com/office/drawing/2014/main" id="{67CC3B63-59A3-4B36-AA9A-FB7DB27B069E}"/>
              </a:ext>
            </a:extLst>
          </p:cNvPr>
          <p:cNvSpPr/>
          <p:nvPr/>
        </p:nvSpPr>
        <p:spPr>
          <a:xfrm>
            <a:off x="517960" y="1471052"/>
            <a:ext cx="1309974" cy="307777"/>
          </a:xfrm>
          <a:prstGeom prst="rect">
            <a:avLst/>
          </a:prstGeom>
        </p:spPr>
        <p:txBody>
          <a:bodyPr wrap="none">
            <a:spAutoFit/>
          </a:bodyPr>
          <a:lstStyle/>
          <a:p>
            <a:r>
              <a:rPr lang="en-US" altLang="zh-CN" sz="1400" b="1" dirty="0">
                <a:latin typeface="Times New Roman" panose="02020603050405020304" pitchFamily="18" charset="0"/>
                <a:ea typeface="黑体" panose="02010609060101010101" pitchFamily="49" charset="-122"/>
                <a:cs typeface="Times New Roman" panose="02020603050405020304" pitchFamily="18" charset="0"/>
              </a:rPr>
              <a:t>Maximization:</a:t>
            </a:r>
            <a:endParaRPr lang="zh-CN" altLang="en-US" dirty="0"/>
          </a:p>
        </p:txBody>
      </p:sp>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2BF57D2A-E62B-4687-8DDD-4B0B4C46FB15}"/>
                  </a:ext>
                </a:extLst>
              </p:cNvPr>
              <p:cNvSpPr txBox="1"/>
              <p:nvPr/>
            </p:nvSpPr>
            <p:spPr>
              <a:xfrm>
                <a:off x="1609550" y="990108"/>
                <a:ext cx="7402098" cy="423001"/>
              </a:xfrm>
              <a:prstGeom prst="rect">
                <a:avLst/>
              </a:prstGeom>
              <a:noFill/>
            </p:spPr>
            <p:txBody>
              <a:bodyPr wrap="square" rtlCol="0">
                <a:spAutoFit/>
              </a:bodyPr>
              <a:lstStyle/>
              <a:p>
                <a:pPr>
                  <a:lnSpc>
                    <a:spcPct val="150000"/>
                  </a:lnSpc>
                </a:pPr>
                <a:r>
                  <a:rPr lang="zh-CN" altLang="en-US" sz="1400" dirty="0">
                    <a:latin typeface="Times New Roman" panose="02020603050405020304" pitchFamily="18" charset="0"/>
                    <a:ea typeface="黑体" panose="02010609060101010101" pitchFamily="49" charset="-122"/>
                    <a:cs typeface="Times New Roman" panose="02020603050405020304" pitchFamily="18" charset="0"/>
                  </a:rPr>
                  <a:t>计算</a:t>
                </a:r>
                <a14:m>
                  <m:oMath xmlns:m="http://schemas.openxmlformats.org/officeDocument/2006/math">
                    <m:r>
                      <a:rPr lang="en-US" altLang="zh-CN" sz="1400" b="0" i="0" smtClean="0">
                        <a:latin typeface="Cambria Math" panose="02040503050406030204" pitchFamily="18" charset="0"/>
                        <a:ea typeface="黑体" panose="02010609060101010101" pitchFamily="49" charset="-122"/>
                        <a:cs typeface="Times New Roman" panose="02020603050405020304" pitchFamily="18" charset="0"/>
                      </a:rPr>
                      <m:t> </m:t>
                    </m:r>
                    <m:r>
                      <a:rPr lang="en-US" altLang="zh-CN" sz="1400" b="0" i="1" smtClean="0">
                        <a:latin typeface="Cambria Math" panose="02040503050406030204" pitchFamily="18" charset="0"/>
                        <a:ea typeface="黑体" panose="02010609060101010101" pitchFamily="49" charset="-122"/>
                        <a:cs typeface="Times New Roman" panose="02020603050405020304" pitchFamily="18" charset="0"/>
                      </a:rPr>
                      <m:t>𝑝</m:t>
                    </m:r>
                    <m:d>
                      <m:dPr>
                        <m:ctrlPr>
                          <a:rPr lang="en-US" altLang="zh-CN" sz="1400" b="0" i="1" smtClean="0">
                            <a:latin typeface="Cambria Math" panose="02040503050406030204" pitchFamily="18" charset="0"/>
                            <a:ea typeface="黑体" panose="02010609060101010101" pitchFamily="49" charset="-122"/>
                            <a:cs typeface="Times New Roman" panose="02020603050405020304" pitchFamily="18" charset="0"/>
                          </a:rPr>
                        </m:ctrlPr>
                      </m:dPr>
                      <m:e>
                        <m:r>
                          <a:rPr lang="en-US" altLang="zh-CN" sz="1400" b="1" i="0" smtClean="0">
                            <a:latin typeface="Cambria Math" panose="02040503050406030204" pitchFamily="18" charset="0"/>
                            <a:ea typeface="黑体" panose="02010609060101010101" pitchFamily="49" charset="-122"/>
                            <a:cs typeface="Times New Roman" panose="02020603050405020304" pitchFamily="18" charset="0"/>
                          </a:rPr>
                          <m:t>𝐳</m:t>
                        </m:r>
                      </m:e>
                      <m:e>
                        <m:r>
                          <a:rPr lang="en-US" altLang="zh-CN" sz="1400" b="1" i="0" smtClean="0">
                            <a:latin typeface="Cambria Math" panose="02040503050406030204" pitchFamily="18" charset="0"/>
                            <a:ea typeface="黑体" panose="02010609060101010101" pitchFamily="49" charset="-122"/>
                            <a:cs typeface="Times New Roman" panose="02020603050405020304" pitchFamily="18" charset="0"/>
                          </a:rPr>
                          <m:t>𝐱</m:t>
                        </m:r>
                        <m:r>
                          <a:rPr lang="en-US" altLang="zh-CN" sz="1400" b="0" i="1" smtClean="0">
                            <a:latin typeface="Cambria Math" panose="02040503050406030204" pitchFamily="18" charset="0"/>
                            <a:ea typeface="黑体" panose="02010609060101010101" pitchFamily="49" charset="-122"/>
                            <a:cs typeface="Times New Roman" panose="02020603050405020304" pitchFamily="18" charset="0"/>
                          </a:rPr>
                          <m:t>,</m:t>
                        </m:r>
                        <m:sSup>
                          <m:sSupPr>
                            <m:ctrlPr>
                              <a:rPr lang="en-US" altLang="zh-CN" sz="1400" b="0" i="1" smtClean="0">
                                <a:latin typeface="Cambria Math" panose="02040503050406030204" pitchFamily="18" charset="0"/>
                                <a:ea typeface="黑体" panose="02010609060101010101" pitchFamily="49" charset="-122"/>
                                <a:cs typeface="Times New Roman" panose="02020603050405020304" pitchFamily="18" charset="0"/>
                              </a:rPr>
                            </m:ctrlPr>
                          </m:sSupPr>
                          <m:e>
                            <m:r>
                              <a:rPr lang="en-US" altLang="zh-CN" sz="1400" b="1" i="0" smtClean="0">
                                <a:latin typeface="Cambria Math" panose="02040503050406030204" pitchFamily="18" charset="0"/>
                                <a:ea typeface="黑体" panose="02010609060101010101" pitchFamily="49" charset="-122"/>
                                <a:cs typeface="Times New Roman" panose="02020603050405020304" pitchFamily="18" charset="0"/>
                              </a:rPr>
                              <m:t>𝛉</m:t>
                            </m:r>
                          </m:e>
                          <m:sup>
                            <m:r>
                              <a:rPr lang="en-US" altLang="zh-CN" sz="1400" b="0" i="1" smtClean="0">
                                <a:latin typeface="Cambria Math" panose="02040503050406030204" pitchFamily="18" charset="0"/>
                                <a:ea typeface="黑体" panose="02010609060101010101" pitchFamily="49" charset="-122"/>
                                <a:cs typeface="Times New Roman" panose="02020603050405020304" pitchFamily="18" charset="0"/>
                              </a:rPr>
                              <m:t>𝑜𝑙𝑑</m:t>
                            </m:r>
                          </m:sup>
                        </m:sSup>
                      </m:e>
                    </m:d>
                  </m:oMath>
                </a14:m>
                <a:r>
                  <a:rPr lang="zh-CN" altLang="en-US" sz="1400" dirty="0">
                    <a:latin typeface="Times New Roman" panose="02020603050405020304" pitchFamily="18" charset="0"/>
                    <a:ea typeface="黑体" panose="02010609060101010101" pitchFamily="49" charset="-122"/>
                    <a:cs typeface="Times New Roman" panose="02020603050405020304" pitchFamily="18" charset="0"/>
                  </a:rPr>
                  <a:t>，求 </a:t>
                </a:r>
                <a14:m>
                  <m:oMath xmlns:m="http://schemas.openxmlformats.org/officeDocument/2006/math">
                    <m:func>
                      <m:funcPr>
                        <m:ctrlPr>
                          <a:rPr lang="en-US" altLang="zh-CN" sz="1400" b="0" i="1" smtClean="0">
                            <a:latin typeface="Cambria Math" panose="02040503050406030204" pitchFamily="18" charset="0"/>
                            <a:ea typeface="黑体" panose="02010609060101010101" pitchFamily="49" charset="-122"/>
                            <a:cs typeface="Times New Roman" panose="02020603050405020304" pitchFamily="18" charset="0"/>
                          </a:rPr>
                        </m:ctrlPr>
                      </m:funcPr>
                      <m:fName>
                        <m:r>
                          <m:rPr>
                            <m:sty m:val="p"/>
                          </m:rPr>
                          <a:rPr lang="en-US" altLang="zh-CN" sz="1400" b="0" i="0" smtClean="0">
                            <a:latin typeface="Cambria Math" panose="02040503050406030204" pitchFamily="18" charset="0"/>
                            <a:ea typeface="黑体" panose="02010609060101010101" pitchFamily="49" charset="-122"/>
                            <a:cs typeface="Times New Roman" panose="02020603050405020304" pitchFamily="18" charset="0"/>
                          </a:rPr>
                          <m:t>ln</m:t>
                        </m:r>
                      </m:fName>
                      <m:e>
                        <m:r>
                          <a:rPr lang="en-US" altLang="zh-CN" sz="1400" b="0" i="1" smtClean="0">
                            <a:latin typeface="Cambria Math" panose="02040503050406030204" pitchFamily="18" charset="0"/>
                            <a:ea typeface="黑体" panose="02010609060101010101" pitchFamily="49" charset="-122"/>
                            <a:cs typeface="Times New Roman" panose="02020603050405020304" pitchFamily="18" charset="0"/>
                          </a:rPr>
                          <m:t>𝑝</m:t>
                        </m:r>
                        <m:r>
                          <a:rPr lang="en-US" altLang="zh-CN" sz="1400" b="0" i="1" smtClean="0">
                            <a:latin typeface="Cambria Math" panose="02040503050406030204" pitchFamily="18" charset="0"/>
                            <a:ea typeface="黑体" panose="02010609060101010101" pitchFamily="49" charset="-122"/>
                            <a:cs typeface="Times New Roman" panose="02020603050405020304" pitchFamily="18" charset="0"/>
                          </a:rPr>
                          <m:t>(</m:t>
                        </m:r>
                        <m:r>
                          <a:rPr lang="en-US" altLang="zh-CN" sz="1400" b="1">
                            <a:latin typeface="Cambria Math" panose="02040503050406030204" pitchFamily="18" charset="0"/>
                            <a:ea typeface="黑体" panose="02010609060101010101" pitchFamily="49" charset="-122"/>
                            <a:cs typeface="Times New Roman" panose="02020603050405020304" pitchFamily="18" charset="0"/>
                          </a:rPr>
                          <m:t>𝐱</m:t>
                        </m:r>
                        <m:r>
                          <a:rPr lang="en-US" altLang="zh-CN" sz="1400" b="1">
                            <a:latin typeface="Cambria Math" panose="02040503050406030204" pitchFamily="18" charset="0"/>
                            <a:ea typeface="黑体" panose="02010609060101010101" pitchFamily="49" charset="-122"/>
                            <a:cs typeface="Times New Roman" panose="02020603050405020304" pitchFamily="18" charset="0"/>
                          </a:rPr>
                          <m:t>,</m:t>
                        </m:r>
                        <m:r>
                          <a:rPr lang="en-US" altLang="zh-CN" sz="1400" b="1">
                            <a:latin typeface="Cambria Math" panose="02040503050406030204" pitchFamily="18" charset="0"/>
                            <a:ea typeface="黑体" panose="02010609060101010101" pitchFamily="49" charset="-122"/>
                            <a:cs typeface="Times New Roman" panose="02020603050405020304" pitchFamily="18" charset="0"/>
                          </a:rPr>
                          <m:t>𝐳</m:t>
                        </m:r>
                        <m:r>
                          <a:rPr lang="en-US" altLang="zh-CN" sz="1400" i="1">
                            <a:latin typeface="Cambria Math" panose="02040503050406030204" pitchFamily="18" charset="0"/>
                            <a:ea typeface="黑体" panose="02010609060101010101" pitchFamily="49" charset="-122"/>
                            <a:cs typeface="Times New Roman" panose="02020603050405020304" pitchFamily="18" charset="0"/>
                          </a:rPr>
                          <m:t>|</m:t>
                        </m:r>
                        <m:r>
                          <a:rPr lang="en-US" altLang="zh-CN" sz="1400" b="1">
                            <a:latin typeface="Cambria Math" panose="02040503050406030204" pitchFamily="18" charset="0"/>
                            <a:ea typeface="黑体" panose="02010609060101010101" pitchFamily="49" charset="-122"/>
                            <a:cs typeface="Times New Roman" panose="02020603050405020304" pitchFamily="18" charset="0"/>
                          </a:rPr>
                          <m:t>𝛉</m:t>
                        </m:r>
                        <m:r>
                          <a:rPr lang="en-US" altLang="zh-CN" sz="1400" b="0" i="1" smtClean="0">
                            <a:latin typeface="Cambria Math" panose="02040503050406030204" pitchFamily="18" charset="0"/>
                            <a:ea typeface="黑体" panose="02010609060101010101" pitchFamily="49" charset="-122"/>
                            <a:cs typeface="Times New Roman" panose="02020603050405020304" pitchFamily="18" charset="0"/>
                          </a:rPr>
                          <m:t>)</m:t>
                        </m:r>
                      </m:e>
                    </m:func>
                  </m:oMath>
                </a14:m>
                <a:r>
                  <a:rPr lang="en-US" altLang="zh-CN" sz="1400" dirty="0">
                    <a:latin typeface="Times New Roman" panose="02020603050405020304" pitchFamily="18" charset="0"/>
                    <a:ea typeface="黑体" panose="02010609060101010101" pitchFamily="49" charset="-122"/>
                    <a:cs typeface="Times New Roman" panose="02020603050405020304" pitchFamily="18" charset="0"/>
                  </a:rPr>
                  <a:t> </a:t>
                </a:r>
                <a:r>
                  <a:rPr lang="zh-CN" altLang="en-US" sz="1400" dirty="0">
                    <a:latin typeface="Times New Roman" panose="02020603050405020304" pitchFamily="18" charset="0"/>
                    <a:ea typeface="黑体" panose="02010609060101010101" pitchFamily="49" charset="-122"/>
                    <a:cs typeface="Times New Roman" panose="02020603050405020304" pitchFamily="18" charset="0"/>
                  </a:rPr>
                  <a:t>在 </a:t>
                </a:r>
                <a14:m>
                  <m:oMath xmlns:m="http://schemas.openxmlformats.org/officeDocument/2006/math">
                    <m:r>
                      <a:rPr lang="en-US" altLang="zh-CN" sz="1400" b="0" i="1" smtClean="0">
                        <a:latin typeface="Cambria Math" panose="02040503050406030204" pitchFamily="18" charset="0"/>
                        <a:ea typeface="黑体" panose="02010609060101010101" pitchFamily="49" charset="-122"/>
                        <a:cs typeface="Times New Roman" panose="02020603050405020304" pitchFamily="18" charset="0"/>
                      </a:rPr>
                      <m:t>𝑞</m:t>
                    </m:r>
                    <m:d>
                      <m:dPr>
                        <m:ctrlPr>
                          <a:rPr lang="en-US" altLang="zh-CN" sz="1400" b="0" i="1" smtClean="0">
                            <a:latin typeface="Cambria Math" panose="02040503050406030204" pitchFamily="18" charset="0"/>
                            <a:ea typeface="黑体" panose="02010609060101010101" pitchFamily="49" charset="-122"/>
                            <a:cs typeface="Times New Roman" panose="02020603050405020304" pitchFamily="18" charset="0"/>
                          </a:rPr>
                        </m:ctrlPr>
                      </m:dPr>
                      <m:e>
                        <m:r>
                          <a:rPr lang="en-US" altLang="zh-CN" sz="1400" b="1">
                            <a:latin typeface="Cambria Math" panose="02040503050406030204" pitchFamily="18" charset="0"/>
                            <a:ea typeface="黑体" panose="02010609060101010101" pitchFamily="49" charset="-122"/>
                            <a:cs typeface="Times New Roman" panose="02020603050405020304" pitchFamily="18" charset="0"/>
                          </a:rPr>
                          <m:t>𝐳</m:t>
                        </m:r>
                      </m:e>
                    </m:d>
                    <m:r>
                      <a:rPr lang="en-US" altLang="zh-CN" sz="1400" b="0" i="1" smtClean="0">
                        <a:latin typeface="Cambria Math" panose="02040503050406030204" pitchFamily="18" charset="0"/>
                        <a:ea typeface="黑体" panose="02010609060101010101" pitchFamily="49" charset="-122"/>
                        <a:cs typeface="Times New Roman" panose="02020603050405020304" pitchFamily="18" charset="0"/>
                      </a:rPr>
                      <m:t>=</m:t>
                    </m:r>
                    <m:r>
                      <a:rPr lang="en-US" altLang="zh-CN" sz="1400" i="1">
                        <a:latin typeface="Cambria Math" panose="02040503050406030204" pitchFamily="18" charset="0"/>
                        <a:ea typeface="黑体" panose="02010609060101010101" pitchFamily="49" charset="-122"/>
                        <a:cs typeface="Times New Roman" panose="02020603050405020304" pitchFamily="18" charset="0"/>
                      </a:rPr>
                      <m:t>𝑝</m:t>
                    </m:r>
                    <m:d>
                      <m:dPr>
                        <m:ctrlPr>
                          <a:rPr lang="en-US" altLang="zh-CN" sz="1400" i="1">
                            <a:latin typeface="Cambria Math" panose="02040503050406030204" pitchFamily="18" charset="0"/>
                            <a:ea typeface="黑体" panose="02010609060101010101" pitchFamily="49" charset="-122"/>
                            <a:cs typeface="Times New Roman" panose="02020603050405020304" pitchFamily="18" charset="0"/>
                          </a:rPr>
                        </m:ctrlPr>
                      </m:dPr>
                      <m:e>
                        <m:r>
                          <a:rPr lang="en-US" altLang="zh-CN" sz="1400" b="1">
                            <a:latin typeface="Cambria Math" panose="02040503050406030204" pitchFamily="18" charset="0"/>
                            <a:ea typeface="黑体" panose="02010609060101010101" pitchFamily="49" charset="-122"/>
                            <a:cs typeface="Times New Roman" panose="02020603050405020304" pitchFamily="18" charset="0"/>
                          </a:rPr>
                          <m:t>𝐳</m:t>
                        </m:r>
                      </m:e>
                      <m:e>
                        <m:r>
                          <a:rPr lang="en-US" altLang="zh-CN" sz="1400" b="1" i="0" smtClean="0">
                            <a:latin typeface="Cambria Math" panose="02040503050406030204" pitchFamily="18" charset="0"/>
                            <a:ea typeface="黑体" panose="02010609060101010101" pitchFamily="49" charset="-122"/>
                            <a:cs typeface="Times New Roman" panose="02020603050405020304" pitchFamily="18" charset="0"/>
                          </a:rPr>
                          <m:t>𝐗</m:t>
                        </m:r>
                        <m:r>
                          <a:rPr lang="en-US" altLang="zh-CN" sz="1400" i="1">
                            <a:latin typeface="Cambria Math" panose="02040503050406030204" pitchFamily="18" charset="0"/>
                            <a:ea typeface="黑体" panose="02010609060101010101" pitchFamily="49" charset="-122"/>
                            <a:cs typeface="Times New Roman" panose="02020603050405020304" pitchFamily="18" charset="0"/>
                          </a:rPr>
                          <m:t>,</m:t>
                        </m:r>
                        <m:sSup>
                          <m:sSupPr>
                            <m:ctrlPr>
                              <a:rPr lang="en-US" altLang="zh-CN" sz="1400" i="1">
                                <a:latin typeface="Cambria Math" panose="02040503050406030204" pitchFamily="18" charset="0"/>
                                <a:ea typeface="黑体" panose="02010609060101010101" pitchFamily="49" charset="-122"/>
                                <a:cs typeface="Times New Roman" panose="02020603050405020304" pitchFamily="18" charset="0"/>
                              </a:rPr>
                            </m:ctrlPr>
                          </m:sSupPr>
                          <m:e>
                            <m:r>
                              <a:rPr lang="en-US" altLang="zh-CN" sz="1400" b="1">
                                <a:latin typeface="Cambria Math" panose="02040503050406030204" pitchFamily="18" charset="0"/>
                                <a:ea typeface="黑体" panose="02010609060101010101" pitchFamily="49" charset="-122"/>
                                <a:cs typeface="Times New Roman" panose="02020603050405020304" pitchFamily="18" charset="0"/>
                              </a:rPr>
                              <m:t>𝛉</m:t>
                            </m:r>
                          </m:e>
                          <m:sup>
                            <m:r>
                              <a:rPr lang="en-US" altLang="zh-CN" sz="1400" i="1">
                                <a:latin typeface="Cambria Math" panose="02040503050406030204" pitchFamily="18" charset="0"/>
                                <a:ea typeface="黑体" panose="02010609060101010101" pitchFamily="49" charset="-122"/>
                                <a:cs typeface="Times New Roman" panose="02020603050405020304" pitchFamily="18" charset="0"/>
                              </a:rPr>
                              <m:t>𝑜𝑙𝑑</m:t>
                            </m:r>
                          </m:sup>
                        </m:sSup>
                      </m:e>
                    </m:d>
                  </m:oMath>
                </a14:m>
                <a:r>
                  <a:rPr lang="zh-CN" altLang="en-US" sz="1400" dirty="0">
                    <a:latin typeface="Times New Roman" panose="02020603050405020304" pitchFamily="18" charset="0"/>
                    <a:ea typeface="黑体" panose="02010609060101010101" pitchFamily="49" charset="-122"/>
                    <a:cs typeface="Times New Roman" panose="02020603050405020304" pitchFamily="18" charset="0"/>
                  </a:rPr>
                  <a:t>下的期望 </a:t>
                </a:r>
                <a14:m>
                  <m:oMath xmlns:m="http://schemas.openxmlformats.org/officeDocument/2006/math">
                    <m:r>
                      <a:rPr lang="en-US" altLang="zh-CN" sz="1400" b="0" i="1" smtClean="0">
                        <a:latin typeface="Cambria Math" panose="02040503050406030204" pitchFamily="18" charset="0"/>
                        <a:ea typeface="黑体" panose="02010609060101010101" pitchFamily="49" charset="-122"/>
                        <a:cs typeface="Times New Roman" panose="02020603050405020304" pitchFamily="18" charset="0"/>
                      </a:rPr>
                      <m:t>𝑄</m:t>
                    </m:r>
                    <m:d>
                      <m:dPr>
                        <m:ctrlPr>
                          <a:rPr lang="en-US" altLang="zh-CN" sz="1400" b="0" i="1" smtClean="0">
                            <a:latin typeface="Cambria Math" panose="02040503050406030204" pitchFamily="18" charset="0"/>
                            <a:ea typeface="黑体" panose="02010609060101010101" pitchFamily="49" charset="-122"/>
                            <a:cs typeface="Times New Roman" panose="02020603050405020304" pitchFamily="18" charset="0"/>
                          </a:rPr>
                        </m:ctrlPr>
                      </m:dPr>
                      <m:e>
                        <m:r>
                          <a:rPr lang="en-US" altLang="zh-CN" sz="1400" b="1" i="0" smtClean="0">
                            <a:latin typeface="Cambria Math" panose="02040503050406030204" pitchFamily="18" charset="0"/>
                            <a:ea typeface="黑体" panose="02010609060101010101" pitchFamily="49" charset="-122"/>
                            <a:cs typeface="Times New Roman" panose="02020603050405020304" pitchFamily="18" charset="0"/>
                          </a:rPr>
                          <m:t>𝛉</m:t>
                        </m:r>
                        <m:r>
                          <a:rPr lang="en-US" altLang="zh-CN" sz="1400" b="0" i="1" smtClean="0">
                            <a:latin typeface="Cambria Math" panose="02040503050406030204" pitchFamily="18" charset="0"/>
                            <a:ea typeface="黑体" panose="02010609060101010101" pitchFamily="49" charset="-122"/>
                            <a:cs typeface="Times New Roman" panose="02020603050405020304" pitchFamily="18" charset="0"/>
                          </a:rPr>
                          <m:t>,</m:t>
                        </m:r>
                        <m:sSup>
                          <m:sSupPr>
                            <m:ctrlPr>
                              <a:rPr lang="en-US" altLang="zh-CN" sz="1400" b="0" i="1" smtClean="0">
                                <a:latin typeface="Cambria Math" panose="02040503050406030204" pitchFamily="18" charset="0"/>
                                <a:ea typeface="黑体" panose="02010609060101010101" pitchFamily="49" charset="-122"/>
                                <a:cs typeface="Times New Roman" panose="02020603050405020304" pitchFamily="18" charset="0"/>
                              </a:rPr>
                            </m:ctrlPr>
                          </m:sSupPr>
                          <m:e>
                            <m:r>
                              <a:rPr lang="en-US" altLang="zh-CN" sz="1400" b="1" i="0" smtClean="0">
                                <a:latin typeface="Cambria Math" panose="02040503050406030204" pitchFamily="18" charset="0"/>
                                <a:ea typeface="黑体" panose="02010609060101010101" pitchFamily="49" charset="-122"/>
                                <a:cs typeface="Times New Roman" panose="02020603050405020304" pitchFamily="18" charset="0"/>
                              </a:rPr>
                              <m:t>𝛉</m:t>
                            </m:r>
                          </m:e>
                          <m:sup>
                            <m:r>
                              <a:rPr lang="en-US" altLang="zh-CN" sz="1400" b="0" i="1" smtClean="0">
                                <a:latin typeface="Cambria Math" panose="02040503050406030204" pitchFamily="18" charset="0"/>
                                <a:ea typeface="黑体" panose="02010609060101010101" pitchFamily="49" charset="-122"/>
                                <a:cs typeface="Times New Roman" panose="02020603050405020304" pitchFamily="18" charset="0"/>
                              </a:rPr>
                              <m:t>𝑜𝑙𝑑</m:t>
                            </m:r>
                          </m:sup>
                        </m:sSup>
                      </m:e>
                    </m:d>
                  </m:oMath>
                </a14:m>
                <a:r>
                  <a:rPr lang="zh-CN" altLang="en-US" sz="1400" dirty="0">
                    <a:latin typeface="Times New Roman" panose="02020603050405020304" pitchFamily="18" charset="0"/>
                    <a:ea typeface="黑体" panose="02010609060101010101" pitchFamily="49" charset="-122"/>
                    <a:cs typeface="Times New Roman" panose="02020603050405020304" pitchFamily="18" charset="0"/>
                  </a:rPr>
                  <a:t>来近似 </a:t>
                </a:r>
                <a14:m>
                  <m:oMath xmlns:m="http://schemas.openxmlformats.org/officeDocument/2006/math">
                    <m:r>
                      <a:rPr lang="en-US" altLang="zh-CN" sz="1400" b="1" i="1">
                        <a:latin typeface="Cambria Math" panose="02040503050406030204" pitchFamily="18" charset="0"/>
                        <a:ea typeface="黑体" panose="02010609060101010101" pitchFamily="49" charset="-122"/>
                        <a:cs typeface="Times New Roman" panose="02020603050405020304" pitchFamily="18" charset="0"/>
                      </a:rPr>
                      <m:t>𝒍𝒏</m:t>
                    </m:r>
                    <m:r>
                      <a:rPr lang="en-US" altLang="zh-CN" sz="1400" b="1" i="1">
                        <a:latin typeface="Cambria Math" panose="02040503050406030204" pitchFamily="18" charset="0"/>
                        <a:ea typeface="黑体" panose="02010609060101010101" pitchFamily="49" charset="-122"/>
                        <a:cs typeface="Times New Roman" panose="02020603050405020304" pitchFamily="18" charset="0"/>
                      </a:rPr>
                      <m:t> </m:t>
                    </m:r>
                    <m:r>
                      <a:rPr lang="en-US" altLang="zh-CN" sz="1400" b="1" i="1">
                        <a:latin typeface="Cambria Math" panose="02040503050406030204" pitchFamily="18" charset="0"/>
                        <a:ea typeface="黑体" panose="02010609060101010101" pitchFamily="49" charset="-122"/>
                        <a:cs typeface="Times New Roman" panose="02020603050405020304" pitchFamily="18" charset="0"/>
                      </a:rPr>
                      <m:t>𝒑</m:t>
                    </m:r>
                    <m:d>
                      <m:dPr>
                        <m:ctrlPr>
                          <a:rPr lang="en-US" altLang="zh-CN" sz="1400" b="1" i="1">
                            <a:latin typeface="Cambria Math" panose="02040503050406030204" pitchFamily="18" charset="0"/>
                            <a:ea typeface="黑体" panose="02010609060101010101" pitchFamily="49" charset="-122"/>
                            <a:cs typeface="Times New Roman" panose="02020603050405020304" pitchFamily="18" charset="0"/>
                          </a:rPr>
                        </m:ctrlPr>
                      </m:dPr>
                      <m:e>
                        <m:r>
                          <a:rPr lang="en-US" altLang="zh-CN" sz="1400" b="1">
                            <a:latin typeface="Cambria Math" panose="02040503050406030204" pitchFamily="18" charset="0"/>
                            <a:ea typeface="黑体" panose="02010609060101010101" pitchFamily="49" charset="-122"/>
                            <a:cs typeface="Times New Roman" panose="02020603050405020304" pitchFamily="18" charset="0"/>
                          </a:rPr>
                          <m:t>𝐗</m:t>
                        </m:r>
                      </m:e>
                      <m:e>
                        <m:r>
                          <a:rPr lang="en-US" altLang="zh-CN" sz="1400" b="1">
                            <a:latin typeface="Cambria Math" panose="02040503050406030204" pitchFamily="18" charset="0"/>
                            <a:ea typeface="黑体" panose="02010609060101010101" pitchFamily="49" charset="-122"/>
                            <a:cs typeface="Times New Roman" panose="02020603050405020304" pitchFamily="18" charset="0"/>
                          </a:rPr>
                          <m:t>𝛉</m:t>
                        </m:r>
                      </m:e>
                    </m:d>
                  </m:oMath>
                </a14:m>
                <a:endParaRPr lang="en-US" altLang="zh-CN" sz="1400" dirty="0">
                  <a:latin typeface="Times New Roman" panose="02020603050405020304" pitchFamily="18" charset="0"/>
                  <a:ea typeface="黑体" panose="02010609060101010101" pitchFamily="49" charset="-122"/>
                  <a:cs typeface="Times New Roman" panose="02020603050405020304" pitchFamily="18" charset="0"/>
                </a:endParaRPr>
              </a:p>
            </p:txBody>
          </p:sp>
        </mc:Choice>
        <mc:Fallback xmlns="">
          <p:sp>
            <p:nvSpPr>
              <p:cNvPr id="15" name="文本框 14">
                <a:extLst>
                  <a:ext uri="{FF2B5EF4-FFF2-40B4-BE49-F238E27FC236}">
                    <a16:creationId xmlns:a16="http://schemas.microsoft.com/office/drawing/2014/main" id="{2BF57D2A-E62B-4687-8DDD-4B0B4C46FB15}"/>
                  </a:ext>
                </a:extLst>
              </p:cNvPr>
              <p:cNvSpPr txBox="1">
                <a:spLocks noRot="1" noChangeAspect="1" noMove="1" noResize="1" noEditPoints="1" noAdjustHandles="1" noChangeArrowheads="1" noChangeShapeType="1" noTextEdit="1"/>
              </p:cNvSpPr>
              <p:nvPr/>
            </p:nvSpPr>
            <p:spPr>
              <a:xfrm>
                <a:off x="1609550" y="990108"/>
                <a:ext cx="7402098" cy="423001"/>
              </a:xfrm>
              <a:prstGeom prst="rect">
                <a:avLst/>
              </a:prstGeom>
              <a:blipFill>
                <a:blip r:embed="rId3"/>
                <a:stretch>
                  <a:fillRect l="-247" b="-714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55421D3A-F66A-4548-B0FD-F6BB37D40DC2}"/>
                  </a:ext>
                </a:extLst>
              </p:cNvPr>
              <p:cNvSpPr txBox="1"/>
              <p:nvPr/>
            </p:nvSpPr>
            <p:spPr>
              <a:xfrm>
                <a:off x="1701954" y="1355265"/>
                <a:ext cx="5253484" cy="500906"/>
              </a:xfrm>
              <a:prstGeom prst="rect">
                <a:avLst/>
              </a:prstGeom>
              <a:noFill/>
            </p:spPr>
            <p:txBody>
              <a:bodyPr wrap="square" rtlCol="0">
                <a:spAutoFit/>
              </a:bodyPr>
              <a:lstStyle/>
              <a:p>
                <a:pPr>
                  <a:lnSpc>
                    <a:spcPct val="150000"/>
                  </a:lnSpc>
                </a:pPr>
                <a:r>
                  <a:rPr lang="zh-CN" altLang="en-US" sz="1400" dirty="0">
                    <a:latin typeface="Times New Roman" panose="02020603050405020304" pitchFamily="18" charset="0"/>
                    <a:ea typeface="黑体" panose="02010609060101010101" pitchFamily="49" charset="-122"/>
                    <a:cs typeface="Times New Roman" panose="02020603050405020304" pitchFamily="18" charset="0"/>
                  </a:rPr>
                  <a:t>最大化期望 </a:t>
                </a:r>
                <a14:m>
                  <m:oMath xmlns:m="http://schemas.openxmlformats.org/officeDocument/2006/math">
                    <m:r>
                      <a:rPr lang="en-US" altLang="zh-CN" sz="1400" b="0" i="1" smtClean="0">
                        <a:latin typeface="Cambria Math" panose="02040503050406030204" pitchFamily="18" charset="0"/>
                        <a:ea typeface="黑体" panose="02010609060101010101" pitchFamily="49" charset="-122"/>
                        <a:cs typeface="Times New Roman" panose="02020603050405020304" pitchFamily="18" charset="0"/>
                      </a:rPr>
                      <m:t>𝑄</m:t>
                    </m:r>
                    <m:d>
                      <m:dPr>
                        <m:ctrlPr>
                          <a:rPr lang="en-US" altLang="zh-CN" sz="1400" b="0" i="1" smtClean="0">
                            <a:latin typeface="Cambria Math" panose="02040503050406030204" pitchFamily="18" charset="0"/>
                            <a:ea typeface="黑体" panose="02010609060101010101" pitchFamily="49" charset="-122"/>
                            <a:cs typeface="Times New Roman" panose="02020603050405020304" pitchFamily="18" charset="0"/>
                          </a:rPr>
                        </m:ctrlPr>
                      </m:dPr>
                      <m:e>
                        <m:r>
                          <a:rPr lang="en-US" altLang="zh-CN" sz="1400" b="1" i="0" smtClean="0">
                            <a:latin typeface="Cambria Math" panose="02040503050406030204" pitchFamily="18" charset="0"/>
                            <a:ea typeface="黑体" panose="02010609060101010101" pitchFamily="49" charset="-122"/>
                            <a:cs typeface="Times New Roman" panose="02020603050405020304" pitchFamily="18" charset="0"/>
                          </a:rPr>
                          <m:t>𝛉</m:t>
                        </m:r>
                        <m:r>
                          <a:rPr lang="en-US" altLang="zh-CN" sz="1400" b="0" i="1" smtClean="0">
                            <a:latin typeface="Cambria Math" panose="02040503050406030204" pitchFamily="18" charset="0"/>
                            <a:ea typeface="黑体" panose="02010609060101010101" pitchFamily="49" charset="-122"/>
                            <a:cs typeface="Times New Roman" panose="02020603050405020304" pitchFamily="18" charset="0"/>
                          </a:rPr>
                          <m:t>,</m:t>
                        </m:r>
                        <m:sSup>
                          <m:sSupPr>
                            <m:ctrlPr>
                              <a:rPr lang="en-US" altLang="zh-CN" sz="1400" b="0" i="1" smtClean="0">
                                <a:latin typeface="Cambria Math" panose="02040503050406030204" pitchFamily="18" charset="0"/>
                                <a:ea typeface="黑体" panose="02010609060101010101" pitchFamily="49" charset="-122"/>
                                <a:cs typeface="Times New Roman" panose="02020603050405020304" pitchFamily="18" charset="0"/>
                              </a:rPr>
                            </m:ctrlPr>
                          </m:sSupPr>
                          <m:e>
                            <m:r>
                              <a:rPr lang="en-US" altLang="zh-CN" sz="1400" b="1" i="0" smtClean="0">
                                <a:latin typeface="Cambria Math" panose="02040503050406030204" pitchFamily="18" charset="0"/>
                                <a:ea typeface="黑体" panose="02010609060101010101" pitchFamily="49" charset="-122"/>
                                <a:cs typeface="Times New Roman" panose="02020603050405020304" pitchFamily="18" charset="0"/>
                              </a:rPr>
                              <m:t>𝛉</m:t>
                            </m:r>
                          </m:e>
                          <m:sup>
                            <m:r>
                              <a:rPr lang="en-US" altLang="zh-CN" sz="1400" b="0" i="1" smtClean="0">
                                <a:latin typeface="Cambria Math" panose="02040503050406030204" pitchFamily="18" charset="0"/>
                                <a:ea typeface="黑体" panose="02010609060101010101" pitchFamily="49" charset="-122"/>
                                <a:cs typeface="Times New Roman" panose="02020603050405020304" pitchFamily="18" charset="0"/>
                              </a:rPr>
                              <m:t>𝑜𝑙𝑑</m:t>
                            </m:r>
                          </m:sup>
                        </m:sSup>
                      </m:e>
                    </m:d>
                  </m:oMath>
                </a14:m>
                <a:r>
                  <a:rPr lang="en-US" altLang="zh-CN" sz="1400" dirty="0">
                    <a:latin typeface="Times New Roman" panose="02020603050405020304" pitchFamily="18" charset="0"/>
                    <a:ea typeface="黑体" panose="02010609060101010101" pitchFamily="49" charset="-122"/>
                    <a:cs typeface="Times New Roman" panose="02020603050405020304" pitchFamily="18" charset="0"/>
                  </a:rPr>
                  <a:t> </a:t>
                </a:r>
                <a:r>
                  <a:rPr lang="zh-CN" altLang="en-US" sz="1400" dirty="0">
                    <a:latin typeface="Times New Roman" panose="02020603050405020304" pitchFamily="18" charset="0"/>
                    <a:ea typeface="黑体" panose="02010609060101010101" pitchFamily="49" charset="-122"/>
                    <a:cs typeface="Times New Roman" panose="02020603050405020304" pitchFamily="18" charset="0"/>
                  </a:rPr>
                  <a:t>，得到更加可信的 </a:t>
                </a:r>
                <a14:m>
                  <m:oMath xmlns:m="http://schemas.openxmlformats.org/officeDocument/2006/math">
                    <m:sSup>
                      <m:sSupPr>
                        <m:ctrlPr>
                          <a:rPr lang="en-US" altLang="zh-CN" sz="1400" i="1">
                            <a:latin typeface="Cambria Math" panose="02040503050406030204" pitchFamily="18" charset="0"/>
                            <a:ea typeface="黑体" panose="02010609060101010101" pitchFamily="49" charset="-122"/>
                            <a:cs typeface="Times New Roman" panose="02020603050405020304" pitchFamily="18" charset="0"/>
                          </a:rPr>
                        </m:ctrlPr>
                      </m:sSupPr>
                      <m:e>
                        <m:r>
                          <a:rPr lang="en-US" altLang="zh-CN" sz="1400" b="1">
                            <a:latin typeface="Cambria Math" panose="02040503050406030204" pitchFamily="18" charset="0"/>
                            <a:ea typeface="黑体" panose="02010609060101010101" pitchFamily="49" charset="-122"/>
                            <a:cs typeface="Times New Roman" panose="02020603050405020304" pitchFamily="18" charset="0"/>
                          </a:rPr>
                          <m:t>𝛉</m:t>
                        </m:r>
                      </m:e>
                      <m:sup>
                        <m:r>
                          <a:rPr lang="en-US" altLang="zh-CN" sz="1400" b="0" i="1" smtClean="0">
                            <a:latin typeface="Cambria Math" panose="02040503050406030204" pitchFamily="18" charset="0"/>
                            <a:ea typeface="黑体" panose="02010609060101010101" pitchFamily="49" charset="-122"/>
                            <a:cs typeface="Times New Roman" panose="02020603050405020304" pitchFamily="18" charset="0"/>
                          </a:rPr>
                          <m:t>𝑛𝑒𝑤</m:t>
                        </m:r>
                      </m:sup>
                    </m:sSup>
                    <m:r>
                      <a:rPr lang="en-US" altLang="zh-CN" sz="1400" b="0" i="1" smtClean="0">
                        <a:latin typeface="Cambria Math" panose="02040503050406030204" pitchFamily="18" charset="0"/>
                        <a:ea typeface="黑体" panose="02010609060101010101" pitchFamily="49" charset="-122"/>
                        <a:cs typeface="Times New Roman" panose="02020603050405020304" pitchFamily="18" charset="0"/>
                      </a:rPr>
                      <m:t>=</m:t>
                    </m:r>
                    <m:func>
                      <m:funcPr>
                        <m:ctrlPr>
                          <a:rPr lang="en-US" altLang="zh-CN" sz="1400" b="1" i="1">
                            <a:latin typeface="Cambria Math" panose="02040503050406030204" pitchFamily="18" charset="0"/>
                            <a:ea typeface="黑体" panose="02010609060101010101" pitchFamily="49" charset="-122"/>
                            <a:cs typeface="Times New Roman" panose="02020603050405020304" pitchFamily="18" charset="0"/>
                          </a:rPr>
                        </m:ctrlPr>
                      </m:funcPr>
                      <m:fName>
                        <m:limLow>
                          <m:limLowPr>
                            <m:ctrlPr>
                              <a:rPr lang="en-US" altLang="zh-CN" sz="1400" b="1" i="1">
                                <a:latin typeface="Cambria Math" panose="02040503050406030204" pitchFamily="18" charset="0"/>
                                <a:ea typeface="黑体" panose="02010609060101010101" pitchFamily="49" charset="-122"/>
                                <a:cs typeface="Times New Roman" panose="02020603050405020304" pitchFamily="18" charset="0"/>
                              </a:rPr>
                            </m:ctrlPr>
                          </m:limLowPr>
                          <m:e>
                            <m:r>
                              <a:rPr lang="en-US" altLang="zh-CN" sz="1400" b="1" i="1">
                                <a:latin typeface="Cambria Math" panose="02040503050406030204" pitchFamily="18" charset="0"/>
                                <a:ea typeface="黑体" panose="02010609060101010101" pitchFamily="49" charset="-122"/>
                                <a:cs typeface="Times New Roman" panose="02020603050405020304" pitchFamily="18" charset="0"/>
                              </a:rPr>
                              <m:t>𝒎𝒂𝒙</m:t>
                            </m:r>
                          </m:e>
                          <m:lim>
                            <m:r>
                              <a:rPr lang="en-US" altLang="zh-CN" sz="1400" b="1">
                                <a:latin typeface="Cambria Math" panose="02040503050406030204" pitchFamily="18" charset="0"/>
                                <a:ea typeface="黑体" panose="02010609060101010101" pitchFamily="49" charset="-122"/>
                                <a:cs typeface="Times New Roman" panose="02020603050405020304" pitchFamily="18" charset="0"/>
                              </a:rPr>
                              <m:t>𝛉</m:t>
                            </m:r>
                          </m:lim>
                        </m:limLow>
                      </m:fName>
                      <m:e>
                        <m:r>
                          <a:rPr lang="en-US" altLang="zh-CN" sz="1400" i="1">
                            <a:latin typeface="Cambria Math" panose="02040503050406030204" pitchFamily="18" charset="0"/>
                            <a:ea typeface="黑体" panose="02010609060101010101" pitchFamily="49" charset="-122"/>
                            <a:cs typeface="Times New Roman" panose="02020603050405020304" pitchFamily="18" charset="0"/>
                          </a:rPr>
                          <m:t>𝑄</m:t>
                        </m:r>
                        <m:d>
                          <m:dPr>
                            <m:ctrlPr>
                              <a:rPr lang="en-US" altLang="zh-CN" sz="1400" i="1">
                                <a:latin typeface="Cambria Math" panose="02040503050406030204" pitchFamily="18" charset="0"/>
                                <a:ea typeface="黑体" panose="02010609060101010101" pitchFamily="49" charset="-122"/>
                                <a:cs typeface="Times New Roman" panose="02020603050405020304" pitchFamily="18" charset="0"/>
                              </a:rPr>
                            </m:ctrlPr>
                          </m:dPr>
                          <m:e>
                            <m:r>
                              <a:rPr lang="en-US" altLang="zh-CN" sz="1400" b="1">
                                <a:latin typeface="Cambria Math" panose="02040503050406030204" pitchFamily="18" charset="0"/>
                                <a:ea typeface="黑体" panose="02010609060101010101" pitchFamily="49" charset="-122"/>
                                <a:cs typeface="Times New Roman" panose="02020603050405020304" pitchFamily="18" charset="0"/>
                              </a:rPr>
                              <m:t>𝛉</m:t>
                            </m:r>
                            <m:r>
                              <a:rPr lang="en-US" altLang="zh-CN" sz="1400" i="1">
                                <a:latin typeface="Cambria Math" panose="02040503050406030204" pitchFamily="18" charset="0"/>
                                <a:ea typeface="黑体" panose="02010609060101010101" pitchFamily="49" charset="-122"/>
                                <a:cs typeface="Times New Roman" panose="02020603050405020304" pitchFamily="18" charset="0"/>
                              </a:rPr>
                              <m:t>,</m:t>
                            </m:r>
                            <m:sSup>
                              <m:sSupPr>
                                <m:ctrlPr>
                                  <a:rPr lang="en-US" altLang="zh-CN" sz="1400" i="1">
                                    <a:latin typeface="Cambria Math" panose="02040503050406030204" pitchFamily="18" charset="0"/>
                                    <a:ea typeface="黑体" panose="02010609060101010101" pitchFamily="49" charset="-122"/>
                                    <a:cs typeface="Times New Roman" panose="02020603050405020304" pitchFamily="18" charset="0"/>
                                  </a:rPr>
                                </m:ctrlPr>
                              </m:sSupPr>
                              <m:e>
                                <m:r>
                                  <a:rPr lang="en-US" altLang="zh-CN" sz="1400" b="1">
                                    <a:latin typeface="Cambria Math" panose="02040503050406030204" pitchFamily="18" charset="0"/>
                                    <a:ea typeface="黑体" panose="02010609060101010101" pitchFamily="49" charset="-122"/>
                                    <a:cs typeface="Times New Roman" panose="02020603050405020304" pitchFamily="18" charset="0"/>
                                  </a:rPr>
                                  <m:t>𝛉</m:t>
                                </m:r>
                              </m:e>
                              <m:sup>
                                <m:r>
                                  <a:rPr lang="en-US" altLang="zh-CN" sz="1400" i="1">
                                    <a:latin typeface="Cambria Math" panose="02040503050406030204" pitchFamily="18" charset="0"/>
                                    <a:ea typeface="黑体" panose="02010609060101010101" pitchFamily="49" charset="-122"/>
                                    <a:cs typeface="Times New Roman" panose="02020603050405020304" pitchFamily="18" charset="0"/>
                                  </a:rPr>
                                  <m:t>𝑜𝑙𝑑</m:t>
                                </m:r>
                              </m:sup>
                            </m:sSup>
                          </m:e>
                        </m:d>
                      </m:e>
                    </m:func>
                  </m:oMath>
                </a14:m>
                <a:endParaRPr lang="en-US" altLang="zh-CN" sz="1400" dirty="0">
                  <a:latin typeface="Times New Roman" panose="02020603050405020304" pitchFamily="18" charset="0"/>
                  <a:ea typeface="黑体" panose="02010609060101010101" pitchFamily="49" charset="-122"/>
                  <a:cs typeface="Times New Roman" panose="02020603050405020304" pitchFamily="18" charset="0"/>
                </a:endParaRPr>
              </a:p>
            </p:txBody>
          </p:sp>
        </mc:Choice>
        <mc:Fallback xmlns="">
          <p:sp>
            <p:nvSpPr>
              <p:cNvPr id="16" name="文本框 15">
                <a:extLst>
                  <a:ext uri="{FF2B5EF4-FFF2-40B4-BE49-F238E27FC236}">
                    <a16:creationId xmlns:a16="http://schemas.microsoft.com/office/drawing/2014/main" id="{55421D3A-F66A-4548-B0FD-F6BB37D40DC2}"/>
                  </a:ext>
                </a:extLst>
              </p:cNvPr>
              <p:cNvSpPr txBox="1">
                <a:spLocks noRot="1" noChangeAspect="1" noMove="1" noResize="1" noEditPoints="1" noAdjustHandles="1" noChangeArrowheads="1" noChangeShapeType="1" noTextEdit="1"/>
              </p:cNvSpPr>
              <p:nvPr/>
            </p:nvSpPr>
            <p:spPr>
              <a:xfrm>
                <a:off x="1701954" y="1355265"/>
                <a:ext cx="5253484" cy="500906"/>
              </a:xfrm>
              <a:prstGeom prst="rect">
                <a:avLst/>
              </a:prstGeom>
              <a:blipFill>
                <a:blip r:embed="rId4"/>
                <a:stretch>
                  <a:fillRect l="-348"/>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04260891-F9E7-4F56-9F63-570A79111DA9}"/>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1919063" y="1923163"/>
            <a:ext cx="5368666" cy="2817060"/>
          </a:xfrm>
          <a:prstGeom prst="rect">
            <a:avLst/>
          </a:prstGeom>
        </p:spPr>
      </p:pic>
    </p:spTree>
    <p:extLst>
      <p:ext uri="{BB962C8B-B14F-4D97-AF65-F5344CB8AC3E}">
        <p14:creationId xmlns:p14="http://schemas.microsoft.com/office/powerpoint/2010/main" val="967682581"/>
      </p:ext>
    </p:extLst>
  </p:cSld>
  <p:clrMapOvr>
    <a:masterClrMapping/>
  </p:clrMapOvr>
  <mc:AlternateContent xmlns:mc="http://schemas.openxmlformats.org/markup-compatibility/2006" xmlns:p14="http://schemas.microsoft.com/office/powerpoint/2010/main">
    <mc:Choice Requires="p14">
      <p:transition spd="slow">
        <p14:conveyor dir="l"/>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800A2D62-4100-4726-9B56-5B6547C675A6}"/>
              </a:ext>
            </a:extLst>
          </p:cNvPr>
          <p:cNvSpPr>
            <a:spLocks noGrp="1"/>
          </p:cNvSpPr>
          <p:nvPr>
            <p:ph type="sldNum" sz="quarter" idx="12"/>
          </p:nvPr>
        </p:nvSpPr>
        <p:spPr>
          <a:xfrm>
            <a:off x="6847529" y="4744801"/>
            <a:ext cx="2057400" cy="273844"/>
          </a:xfrm>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ACBECEF1-1935-4692-9C86-5FD89D9EDF46}" type="slidenum">
              <a:rPr kumimoji="0" lang="zh-CN" altLang="en-US" sz="1100" b="0" i="0" u="none" strike="noStrike" kern="1200" cap="none" spc="0" normalizeH="0" baseline="0" noProof="0" smtClean="0">
                <a:ln>
                  <a:noFill/>
                </a:ln>
                <a:solidFill>
                  <a:prstClr val="black">
                    <a:lumMod val="85000"/>
                    <a:lumOff val="15000"/>
                  </a:prstClr>
                </a:solidFill>
                <a:effectLst/>
                <a:uLnTx/>
                <a:uFillTx/>
                <a:latin typeface="微软雅黑"/>
                <a:ea typeface="微软雅黑"/>
                <a:cs typeface="+mn-cs"/>
              </a:rPr>
              <a:pPr marL="0" marR="0" lvl="0" indent="0" algn="r" defTabSz="685800" rtl="0" eaLnBrk="1" fontAlgn="auto" latinLnBrk="0" hangingPunct="1">
                <a:lnSpc>
                  <a:spcPct val="100000"/>
                </a:lnSpc>
                <a:spcBef>
                  <a:spcPts val="0"/>
                </a:spcBef>
                <a:spcAft>
                  <a:spcPts val="0"/>
                </a:spcAft>
                <a:buClrTx/>
                <a:buSzTx/>
                <a:buFontTx/>
                <a:buNone/>
                <a:tabLst/>
                <a:defRPr/>
              </a:pPr>
              <a:t>11</a:t>
            </a:fld>
            <a:endParaRPr kumimoji="0" lang="zh-CN" altLang="en-US" sz="1100" b="0" i="0" u="none" strike="noStrike" kern="1200" cap="none" spc="0" normalizeH="0" baseline="0" noProof="0" dirty="0">
              <a:ln>
                <a:noFill/>
              </a:ln>
              <a:solidFill>
                <a:prstClr val="black">
                  <a:lumMod val="85000"/>
                  <a:lumOff val="15000"/>
                </a:prstClr>
              </a:solidFill>
              <a:effectLst/>
              <a:uLnTx/>
              <a:uFillTx/>
              <a:latin typeface="微软雅黑"/>
              <a:ea typeface="微软雅黑"/>
              <a:cs typeface="+mn-cs"/>
            </a:endParaRPr>
          </a:p>
        </p:txBody>
      </p:sp>
      <p:sp>
        <p:nvSpPr>
          <p:cNvPr id="3" name="Rectangle 2">
            <a:extLst>
              <a:ext uri="{FF2B5EF4-FFF2-40B4-BE49-F238E27FC236}">
                <a16:creationId xmlns:a16="http://schemas.microsoft.com/office/drawing/2014/main" id="{3210460A-39C2-484D-BB15-F565BA999C4B}"/>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7" name="Rectangle 11">
            <a:extLst>
              <a:ext uri="{FF2B5EF4-FFF2-40B4-BE49-F238E27FC236}">
                <a16:creationId xmlns:a16="http://schemas.microsoft.com/office/drawing/2014/main" id="{1EA649CA-FA51-479C-B20B-6B788F285CD1}"/>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7" name="文本框 5">
            <a:extLst>
              <a:ext uri="{FF2B5EF4-FFF2-40B4-BE49-F238E27FC236}">
                <a16:creationId xmlns:a16="http://schemas.microsoft.com/office/drawing/2014/main" id="{47D73C4D-532F-4060-943F-31C02E0A6476}"/>
              </a:ext>
            </a:extLst>
          </p:cNvPr>
          <p:cNvSpPr txBox="1">
            <a:spLocks noChangeArrowheads="1"/>
          </p:cNvSpPr>
          <p:nvPr/>
        </p:nvSpPr>
        <p:spPr bwMode="auto">
          <a:xfrm>
            <a:off x="1889865" y="36001"/>
            <a:ext cx="5086649"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r>
              <a:rPr lang="zh-CN" altLang="en-US" sz="2800" b="1" dirty="0">
                <a:latin typeface="+mj-ea"/>
              </a:rPr>
              <a:t>二、近似推断与</a:t>
            </a:r>
            <a:r>
              <a:rPr lang="en-US" altLang="zh-CN" sz="2800" b="1" dirty="0">
                <a:latin typeface="+mj-ea"/>
              </a:rPr>
              <a:t>VB-GMM</a:t>
            </a:r>
            <a:r>
              <a:rPr lang="zh-CN" altLang="en-US" sz="2800" b="1" dirty="0">
                <a:latin typeface="+mj-ea"/>
              </a:rPr>
              <a:t>简介</a:t>
            </a:r>
          </a:p>
          <a:p>
            <a:endParaRPr lang="zh-CN" altLang="en-US" sz="2800" b="1" dirty="0">
              <a:latin typeface="+mj-ea"/>
            </a:endParaRPr>
          </a:p>
        </p:txBody>
      </p:sp>
      <p:cxnSp>
        <p:nvCxnSpPr>
          <p:cNvPr id="18" name="直接连接符 17">
            <a:extLst>
              <a:ext uri="{FF2B5EF4-FFF2-40B4-BE49-F238E27FC236}">
                <a16:creationId xmlns:a16="http://schemas.microsoft.com/office/drawing/2014/main" id="{55DC0BE5-A3B0-4570-905C-99D4EAA74097}"/>
              </a:ext>
            </a:extLst>
          </p:cNvPr>
          <p:cNvCxnSpPr/>
          <p:nvPr/>
        </p:nvCxnSpPr>
        <p:spPr>
          <a:xfrm>
            <a:off x="4433190" y="529404"/>
            <a:ext cx="277619"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9" name="矩形 38">
            <a:extLst>
              <a:ext uri="{FF2B5EF4-FFF2-40B4-BE49-F238E27FC236}">
                <a16:creationId xmlns:a16="http://schemas.microsoft.com/office/drawing/2014/main" id="{C0FC8A19-41BB-4117-9F09-1EF717A6EE33}"/>
              </a:ext>
            </a:extLst>
          </p:cNvPr>
          <p:cNvSpPr/>
          <p:nvPr/>
        </p:nvSpPr>
        <p:spPr>
          <a:xfrm>
            <a:off x="2353484" y="649748"/>
            <a:ext cx="4961716" cy="369332"/>
          </a:xfrm>
          <a:prstGeom prst="rect">
            <a:avLst/>
          </a:prstGeom>
        </p:spPr>
        <p:txBody>
          <a:bodyPr wrap="square">
            <a:spAutoFit/>
          </a:bodyPr>
          <a:lstStyle/>
          <a:p>
            <a:r>
              <a:rPr lang="en-US" altLang="zh-CN" sz="1800" b="1" dirty="0">
                <a:latin typeface="微软雅黑" panose="020B0503020204020204" pitchFamily="34" charset="-122"/>
                <a:ea typeface="微软雅黑" panose="020B0503020204020204" pitchFamily="34" charset="-122"/>
                <a:cs typeface="Times New Roman" panose="02020603050405020304" pitchFamily="18" charset="0"/>
              </a:rPr>
              <a:t>Variational</a:t>
            </a:r>
            <a:r>
              <a:rPr lang="zh-CN" altLang="en-US" sz="1800" b="1" dirty="0">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800" b="1" dirty="0">
                <a:latin typeface="微软雅黑" panose="020B0503020204020204" pitchFamily="34" charset="-122"/>
                <a:ea typeface="微软雅黑" panose="020B0503020204020204" pitchFamily="34" charset="-122"/>
                <a:cs typeface="Times New Roman" panose="02020603050405020304" pitchFamily="18" charset="0"/>
              </a:rPr>
              <a:t>Approximate Inference </a:t>
            </a:r>
            <a:r>
              <a:rPr lang="zh-CN" altLang="en-US" sz="1800" b="1" dirty="0">
                <a:latin typeface="微软雅黑" panose="020B0503020204020204" pitchFamily="34" charset="-122"/>
                <a:ea typeface="微软雅黑" panose="020B0503020204020204" pitchFamily="34" charset="-122"/>
                <a:cs typeface="Times New Roman" panose="02020603050405020304" pitchFamily="18" charset="0"/>
              </a:rPr>
              <a:t>简介</a:t>
            </a:r>
          </a:p>
        </p:txBody>
      </p:sp>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59A20E45-A75E-4FFC-B80F-B2FDEB99681A}"/>
                  </a:ext>
                </a:extLst>
              </p:cNvPr>
              <p:cNvSpPr txBox="1"/>
              <p:nvPr/>
            </p:nvSpPr>
            <p:spPr>
              <a:xfrm>
                <a:off x="401444" y="995836"/>
                <a:ext cx="8463774" cy="1344151"/>
              </a:xfrm>
              <a:prstGeom prst="rect">
                <a:avLst/>
              </a:prstGeom>
              <a:noFill/>
            </p:spPr>
            <p:txBody>
              <a:bodyPr wrap="square" rtlCol="0">
                <a:spAutoFit/>
              </a:bodyPr>
              <a:lstStyle/>
              <a:p>
                <a:pPr>
                  <a:lnSpc>
                    <a:spcPct val="150000"/>
                  </a:lnSpc>
                </a:pPr>
                <a:r>
                  <a:rPr lang="en-US" altLang="zh-CN" sz="1400" dirty="0">
                    <a:latin typeface="Times New Roman" panose="02020603050405020304" pitchFamily="18" charset="0"/>
                    <a:ea typeface="黑体" panose="02010609060101010101" pitchFamily="49" charset="-122"/>
                    <a:cs typeface="Times New Roman" panose="02020603050405020304" pitchFamily="18" charset="0"/>
                  </a:rPr>
                  <a:t>	</a:t>
                </a:r>
                <a:r>
                  <a:rPr lang="zh-CN" altLang="en-US" sz="1400" dirty="0">
                    <a:latin typeface="Times New Roman" panose="02020603050405020304" pitchFamily="18" charset="0"/>
                    <a:ea typeface="黑体" panose="02010609060101010101" pitchFamily="49" charset="-122"/>
                    <a:cs typeface="Times New Roman" panose="02020603050405020304" pitchFamily="18" charset="0"/>
                  </a:rPr>
                  <a:t>然而，在现实生活中的真实分布中，</a:t>
                </a:r>
                <a:r>
                  <a:rPr lang="zh-CN" altLang="en-US" sz="1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直接对真实概率分布的操作是不可行的</a:t>
                </a:r>
                <a:r>
                  <a:rPr lang="en-US" altLang="zh-CN" sz="1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[1]</a:t>
                </a:r>
                <a:r>
                  <a:rPr lang="zh-CN" altLang="en-US" sz="1400" dirty="0">
                    <a:latin typeface="Times New Roman" panose="02020603050405020304" pitchFamily="18" charset="0"/>
                    <a:ea typeface="黑体" panose="02010609060101010101" pitchFamily="49" charset="-122"/>
                    <a:cs typeface="Times New Roman" panose="02020603050405020304" pitchFamily="18" charset="0"/>
                  </a:rPr>
                  <a:t>，换言之，在</a:t>
                </a:r>
                <a:r>
                  <a:rPr lang="en-US" altLang="zh-CN" sz="1400" dirty="0">
                    <a:latin typeface="Times New Roman" panose="02020603050405020304" pitchFamily="18" charset="0"/>
                    <a:ea typeface="黑体" panose="02010609060101010101" pitchFamily="49" charset="-122"/>
                    <a:cs typeface="Times New Roman" panose="02020603050405020304" pitchFamily="18" charset="0"/>
                  </a:rPr>
                  <a:t>EM</a:t>
                </a:r>
                <a:r>
                  <a:rPr lang="zh-CN" altLang="en-US" sz="1400" dirty="0">
                    <a:latin typeface="Times New Roman" panose="02020603050405020304" pitchFamily="18" charset="0"/>
                    <a:ea typeface="黑体" panose="02010609060101010101" pitchFamily="49" charset="-122"/>
                    <a:cs typeface="Times New Roman" panose="02020603050405020304" pitchFamily="18" charset="0"/>
                  </a:rPr>
                  <a:t>算法中利用</a:t>
                </a:r>
                <a14:m>
                  <m:oMath xmlns:m="http://schemas.openxmlformats.org/officeDocument/2006/math">
                    <m:r>
                      <a:rPr lang="en-US" altLang="zh-CN" sz="1400" b="0" i="0" smtClean="0">
                        <a:latin typeface="Cambria Math" panose="02040503050406030204" pitchFamily="18" charset="0"/>
                        <a:ea typeface="黑体" panose="02010609060101010101" pitchFamily="49" charset="-122"/>
                        <a:cs typeface="Times New Roman" panose="02020603050405020304" pitchFamily="18" charset="0"/>
                      </a:rPr>
                      <m:t> </m:t>
                    </m:r>
                    <m:r>
                      <a:rPr lang="en-US" altLang="zh-CN" sz="1400" i="1">
                        <a:latin typeface="Cambria Math" panose="02040503050406030204" pitchFamily="18" charset="0"/>
                        <a:ea typeface="黑体" panose="02010609060101010101" pitchFamily="49" charset="-122"/>
                        <a:cs typeface="Times New Roman" panose="02020603050405020304" pitchFamily="18" charset="0"/>
                      </a:rPr>
                      <m:t>𝑞</m:t>
                    </m:r>
                    <m:d>
                      <m:dPr>
                        <m:ctrlPr>
                          <a:rPr lang="en-US" altLang="zh-CN" sz="1400" i="1">
                            <a:latin typeface="Cambria Math" panose="02040503050406030204" pitchFamily="18" charset="0"/>
                            <a:ea typeface="黑体" panose="02010609060101010101" pitchFamily="49" charset="-122"/>
                            <a:cs typeface="Times New Roman" panose="02020603050405020304" pitchFamily="18" charset="0"/>
                          </a:rPr>
                        </m:ctrlPr>
                      </m:dPr>
                      <m:e>
                        <m:r>
                          <a:rPr lang="en-US" altLang="zh-CN" sz="1400" b="1">
                            <a:latin typeface="Cambria Math" panose="02040503050406030204" pitchFamily="18" charset="0"/>
                            <a:ea typeface="黑体" panose="02010609060101010101" pitchFamily="49" charset="-122"/>
                            <a:cs typeface="Times New Roman" panose="02020603050405020304" pitchFamily="18" charset="0"/>
                          </a:rPr>
                          <m:t>𝐳</m:t>
                        </m:r>
                      </m:e>
                    </m:d>
                    <m:r>
                      <a:rPr lang="en-US" altLang="zh-CN" sz="1400" i="1">
                        <a:latin typeface="Cambria Math" panose="02040503050406030204" pitchFamily="18" charset="0"/>
                        <a:ea typeface="黑体" panose="02010609060101010101" pitchFamily="49" charset="-122"/>
                        <a:cs typeface="Times New Roman" panose="02020603050405020304" pitchFamily="18" charset="0"/>
                      </a:rPr>
                      <m:t>=</m:t>
                    </m:r>
                    <m:r>
                      <a:rPr lang="en-US" altLang="zh-CN" sz="1400" i="1">
                        <a:latin typeface="Cambria Math" panose="02040503050406030204" pitchFamily="18" charset="0"/>
                        <a:ea typeface="黑体" panose="02010609060101010101" pitchFamily="49" charset="-122"/>
                        <a:cs typeface="Times New Roman" panose="02020603050405020304" pitchFamily="18" charset="0"/>
                      </a:rPr>
                      <m:t>𝑝</m:t>
                    </m:r>
                    <m:d>
                      <m:dPr>
                        <m:ctrlPr>
                          <a:rPr lang="en-US" altLang="zh-CN" sz="1400" i="1">
                            <a:latin typeface="Cambria Math" panose="02040503050406030204" pitchFamily="18" charset="0"/>
                            <a:ea typeface="黑体" panose="02010609060101010101" pitchFamily="49" charset="-122"/>
                            <a:cs typeface="Times New Roman" panose="02020603050405020304" pitchFamily="18" charset="0"/>
                          </a:rPr>
                        </m:ctrlPr>
                      </m:dPr>
                      <m:e>
                        <m:r>
                          <a:rPr lang="en-US" altLang="zh-CN" sz="1400" b="1">
                            <a:latin typeface="Cambria Math" panose="02040503050406030204" pitchFamily="18" charset="0"/>
                            <a:ea typeface="黑体" panose="02010609060101010101" pitchFamily="49" charset="-122"/>
                            <a:cs typeface="Times New Roman" panose="02020603050405020304" pitchFamily="18" charset="0"/>
                          </a:rPr>
                          <m:t>𝐳</m:t>
                        </m:r>
                      </m:e>
                      <m:e>
                        <m:r>
                          <a:rPr lang="en-US" altLang="zh-CN" sz="1400" b="1" i="0" smtClean="0">
                            <a:latin typeface="Cambria Math" panose="02040503050406030204" pitchFamily="18" charset="0"/>
                            <a:ea typeface="黑体" panose="02010609060101010101" pitchFamily="49" charset="-122"/>
                            <a:cs typeface="Times New Roman" panose="02020603050405020304" pitchFamily="18" charset="0"/>
                          </a:rPr>
                          <m:t>𝐗</m:t>
                        </m:r>
                        <m:r>
                          <a:rPr lang="en-US" altLang="zh-CN" sz="1400" i="1">
                            <a:latin typeface="Cambria Math" panose="02040503050406030204" pitchFamily="18" charset="0"/>
                            <a:ea typeface="黑体" panose="02010609060101010101" pitchFamily="49" charset="-122"/>
                            <a:cs typeface="Times New Roman" panose="02020603050405020304" pitchFamily="18" charset="0"/>
                          </a:rPr>
                          <m:t>,</m:t>
                        </m:r>
                        <m:r>
                          <a:rPr lang="en-US" altLang="zh-CN" sz="1400" b="1" i="0" smtClean="0">
                            <a:latin typeface="Cambria Math" panose="02040503050406030204" pitchFamily="18" charset="0"/>
                            <a:ea typeface="黑体" panose="02010609060101010101" pitchFamily="49" charset="-122"/>
                            <a:cs typeface="Times New Roman" panose="02020603050405020304" pitchFamily="18" charset="0"/>
                          </a:rPr>
                          <m:t>𝛉</m:t>
                        </m:r>
                      </m:e>
                    </m:d>
                  </m:oMath>
                </a14:m>
                <a:r>
                  <a:rPr lang="en-US" altLang="zh-CN" sz="1400" dirty="0">
                    <a:latin typeface="Times New Roman" panose="02020603050405020304" pitchFamily="18" charset="0"/>
                    <a:ea typeface="黑体" panose="02010609060101010101" pitchFamily="49" charset="-122"/>
                    <a:cs typeface="Times New Roman" panose="02020603050405020304" pitchFamily="18" charset="0"/>
                  </a:rPr>
                  <a:t> </a:t>
                </a:r>
                <a:r>
                  <a:rPr lang="zh-CN" altLang="en-US" sz="1400" dirty="0">
                    <a:latin typeface="Times New Roman" panose="02020603050405020304" pitchFamily="18" charset="0"/>
                    <a:ea typeface="黑体" panose="02010609060101010101" pitchFamily="49" charset="-122"/>
                    <a:cs typeface="Times New Roman" panose="02020603050405020304" pitchFamily="18" charset="0"/>
                  </a:rPr>
                  <a:t>，</a:t>
                </a:r>
                <a:r>
                  <a:rPr lang="en-US" altLang="zh-CN" sz="1400" dirty="0">
                    <a:ea typeface="黑体" panose="02010609060101010101" pitchFamily="49" charset="-122"/>
                    <a:cs typeface="Times New Roman" panose="02020603050405020304" pitchFamily="18" charset="0"/>
                  </a:rPr>
                  <a:t> </a:t>
                </a:r>
                <a:r>
                  <a:rPr lang="zh-CN" altLang="en-US" sz="1400" dirty="0">
                    <a:ea typeface="黑体" panose="02010609060101010101" pitchFamily="49" charset="-122"/>
                    <a:cs typeface="Times New Roman" panose="02020603050405020304" pitchFamily="18" charset="0"/>
                  </a:rPr>
                  <a:t>后验分布</a:t>
                </a:r>
                <a14:m>
                  <m:oMath xmlns:m="http://schemas.openxmlformats.org/officeDocument/2006/math">
                    <m:r>
                      <a:rPr lang="en-US" altLang="zh-CN" sz="1400" i="1">
                        <a:latin typeface="Cambria Math" panose="02040503050406030204" pitchFamily="18" charset="0"/>
                        <a:ea typeface="黑体" panose="02010609060101010101" pitchFamily="49" charset="-122"/>
                        <a:cs typeface="Times New Roman" panose="02020603050405020304" pitchFamily="18" charset="0"/>
                      </a:rPr>
                      <m:t>𝑝</m:t>
                    </m:r>
                    <m:d>
                      <m:dPr>
                        <m:ctrlPr>
                          <a:rPr lang="en-US" altLang="zh-CN" sz="1400" i="1">
                            <a:latin typeface="Cambria Math" panose="02040503050406030204" pitchFamily="18" charset="0"/>
                            <a:ea typeface="黑体" panose="02010609060101010101" pitchFamily="49" charset="-122"/>
                            <a:cs typeface="Times New Roman" panose="02020603050405020304" pitchFamily="18" charset="0"/>
                          </a:rPr>
                        </m:ctrlPr>
                      </m:dPr>
                      <m:e>
                        <m:r>
                          <a:rPr lang="en-US" altLang="zh-CN" sz="1400" b="1">
                            <a:latin typeface="Cambria Math" panose="02040503050406030204" pitchFamily="18" charset="0"/>
                            <a:ea typeface="黑体" panose="02010609060101010101" pitchFamily="49" charset="-122"/>
                            <a:cs typeface="Times New Roman" panose="02020603050405020304" pitchFamily="18" charset="0"/>
                          </a:rPr>
                          <m:t>𝐳</m:t>
                        </m:r>
                      </m:e>
                      <m:e>
                        <m:r>
                          <a:rPr lang="en-US" altLang="zh-CN" sz="1400" b="1" i="0" smtClean="0">
                            <a:latin typeface="Cambria Math" panose="02040503050406030204" pitchFamily="18" charset="0"/>
                            <a:ea typeface="黑体" panose="02010609060101010101" pitchFamily="49" charset="-122"/>
                            <a:cs typeface="Times New Roman" panose="02020603050405020304" pitchFamily="18" charset="0"/>
                          </a:rPr>
                          <m:t>𝐗</m:t>
                        </m:r>
                        <m:r>
                          <a:rPr lang="en-US" altLang="zh-CN" sz="1400" i="1">
                            <a:latin typeface="Cambria Math" panose="02040503050406030204" pitchFamily="18" charset="0"/>
                            <a:ea typeface="黑体" panose="02010609060101010101" pitchFamily="49" charset="-122"/>
                            <a:cs typeface="Times New Roman" panose="02020603050405020304" pitchFamily="18" charset="0"/>
                          </a:rPr>
                          <m:t>,</m:t>
                        </m:r>
                        <m:r>
                          <a:rPr lang="en-US" altLang="zh-CN" sz="1400" b="1">
                            <a:latin typeface="Cambria Math" panose="02040503050406030204" pitchFamily="18" charset="0"/>
                            <a:ea typeface="黑体" panose="02010609060101010101" pitchFamily="49" charset="-122"/>
                            <a:cs typeface="Times New Roman" panose="02020603050405020304" pitchFamily="18" charset="0"/>
                          </a:rPr>
                          <m:t>𝛉</m:t>
                        </m:r>
                      </m:e>
                    </m:d>
                  </m:oMath>
                </a14:m>
                <a:r>
                  <a:rPr lang="zh-CN" altLang="en-US" sz="1400" dirty="0">
                    <a:latin typeface="Times New Roman" panose="02020603050405020304" pitchFamily="18" charset="0"/>
                    <a:ea typeface="黑体" panose="02010609060101010101" pitchFamily="49" charset="-122"/>
                    <a:cs typeface="Times New Roman" panose="02020603050405020304" pitchFamily="18" charset="0"/>
                  </a:rPr>
                  <a:t>是不真实的。</a:t>
                </a:r>
                <a:r>
                  <a:rPr lang="zh-CN" altLang="en-US" sz="1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此外，参数</a:t>
                </a:r>
                <a14:m>
                  <m:oMath xmlns:m="http://schemas.openxmlformats.org/officeDocument/2006/math">
                    <m:r>
                      <a:rPr lang="en-US" altLang="zh-CN" sz="1400" b="1" i="0" smtClean="0">
                        <a:solidFill>
                          <a:srgbClr val="FF0000"/>
                        </a:solidFill>
                        <a:latin typeface="Cambria Math" panose="02040503050406030204" pitchFamily="18" charset="0"/>
                        <a:ea typeface="黑体" panose="02010609060101010101" pitchFamily="49" charset="-122"/>
                        <a:cs typeface="Times New Roman" panose="02020603050405020304" pitchFamily="18" charset="0"/>
                      </a:rPr>
                      <m:t> </m:t>
                    </m:r>
                    <m:r>
                      <a:rPr lang="en-US" altLang="zh-CN" sz="1400" b="1" i="0" smtClean="0">
                        <a:solidFill>
                          <a:srgbClr val="FF0000"/>
                        </a:solidFill>
                        <a:latin typeface="Cambria Math" panose="02040503050406030204" pitchFamily="18" charset="0"/>
                        <a:ea typeface="黑体" panose="02010609060101010101" pitchFamily="49" charset="-122"/>
                        <a:cs typeface="Times New Roman" panose="02020603050405020304" pitchFamily="18" charset="0"/>
                      </a:rPr>
                      <m:t>𝛉</m:t>
                    </m:r>
                    <m:r>
                      <a:rPr lang="en-US" altLang="zh-CN" sz="1400" b="1" i="0" smtClean="0">
                        <a:solidFill>
                          <a:srgbClr val="FF0000"/>
                        </a:solidFill>
                        <a:latin typeface="Cambria Math" panose="02040503050406030204" pitchFamily="18" charset="0"/>
                        <a:ea typeface="黑体" panose="02010609060101010101" pitchFamily="49" charset="-122"/>
                        <a:cs typeface="Times New Roman" panose="02020603050405020304" pitchFamily="18" charset="0"/>
                      </a:rPr>
                      <m:t> </m:t>
                    </m:r>
                  </m:oMath>
                </a14:m>
                <a:r>
                  <a:rPr lang="zh-CN" altLang="en-US" sz="1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在现实分布中也并非一个固定的点，而是拥有着它自己的分布 </a:t>
                </a:r>
                <a14:m>
                  <m:oMath xmlns:m="http://schemas.openxmlformats.org/officeDocument/2006/math">
                    <m:r>
                      <a:rPr lang="en-US" altLang="zh-CN" sz="1400" b="1">
                        <a:solidFill>
                          <a:srgbClr val="FF0000"/>
                        </a:solidFill>
                        <a:latin typeface="Cambria Math" panose="02040503050406030204" pitchFamily="18" charset="0"/>
                        <a:ea typeface="黑体" panose="02010609060101010101" pitchFamily="49" charset="-122"/>
                        <a:cs typeface="Times New Roman" panose="02020603050405020304" pitchFamily="18" charset="0"/>
                      </a:rPr>
                      <m:t>𝒑</m:t>
                    </m:r>
                    <m:r>
                      <a:rPr lang="en-US" altLang="zh-CN" sz="1400" b="1">
                        <a:solidFill>
                          <a:srgbClr val="FF0000"/>
                        </a:solidFill>
                        <a:latin typeface="Cambria Math" panose="02040503050406030204" pitchFamily="18" charset="0"/>
                        <a:ea typeface="黑体" panose="02010609060101010101" pitchFamily="49" charset="-122"/>
                        <a:cs typeface="Times New Roman" panose="02020603050405020304" pitchFamily="18" charset="0"/>
                      </a:rPr>
                      <m:t>(</m:t>
                    </m:r>
                    <m:r>
                      <a:rPr lang="en-US" altLang="zh-CN" sz="1400" b="1">
                        <a:solidFill>
                          <a:srgbClr val="FF0000"/>
                        </a:solidFill>
                        <a:latin typeface="Cambria Math" panose="02040503050406030204" pitchFamily="18" charset="0"/>
                        <a:ea typeface="黑体" panose="02010609060101010101" pitchFamily="49" charset="-122"/>
                        <a:cs typeface="Times New Roman" panose="02020603050405020304" pitchFamily="18" charset="0"/>
                      </a:rPr>
                      <m:t>𝛉</m:t>
                    </m:r>
                    <m:r>
                      <a:rPr lang="en-US" altLang="zh-CN" sz="1400" b="1">
                        <a:solidFill>
                          <a:srgbClr val="FF0000"/>
                        </a:solidFill>
                        <a:latin typeface="Cambria Math" panose="02040503050406030204" pitchFamily="18" charset="0"/>
                        <a:ea typeface="黑体" panose="02010609060101010101" pitchFamily="49" charset="-122"/>
                        <a:cs typeface="Times New Roman" panose="02020603050405020304" pitchFamily="18" charset="0"/>
                      </a:rPr>
                      <m:t>)</m:t>
                    </m:r>
                    <m:r>
                      <a:rPr lang="zh-CN" altLang="en-US" sz="1400" b="1">
                        <a:solidFill>
                          <a:srgbClr val="FF0000"/>
                        </a:solidFill>
                        <a:latin typeface="Cambria Math" panose="02040503050406030204" pitchFamily="18" charset="0"/>
                        <a:ea typeface="黑体" panose="02010609060101010101" pitchFamily="49" charset="-122"/>
                        <a:cs typeface="Times New Roman" panose="02020603050405020304" pitchFamily="18" charset="0"/>
                      </a:rPr>
                      <m:t>，</m:t>
                    </m:r>
                  </m:oMath>
                </a14:m>
                <a:r>
                  <a:rPr lang="zh-CN" altLang="en-US" sz="1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因此不妨将“参数”</a:t>
                </a:r>
                <a14:m>
                  <m:oMath xmlns:m="http://schemas.openxmlformats.org/officeDocument/2006/math">
                    <m:r>
                      <a:rPr lang="en-US" altLang="zh-CN" sz="1400" b="1">
                        <a:solidFill>
                          <a:srgbClr val="FF0000"/>
                        </a:solidFill>
                        <a:latin typeface="Cambria Math" panose="02040503050406030204" pitchFamily="18" charset="0"/>
                        <a:ea typeface="黑体" panose="02010609060101010101" pitchFamily="49" charset="-122"/>
                        <a:cs typeface="Times New Roman" panose="02020603050405020304" pitchFamily="18" charset="0"/>
                      </a:rPr>
                      <m:t> </m:t>
                    </m:r>
                    <m:r>
                      <a:rPr lang="en-US" altLang="zh-CN" sz="1400" b="1">
                        <a:solidFill>
                          <a:srgbClr val="FF0000"/>
                        </a:solidFill>
                        <a:latin typeface="Cambria Math" panose="02040503050406030204" pitchFamily="18" charset="0"/>
                        <a:ea typeface="黑体" panose="02010609060101010101" pitchFamily="49" charset="-122"/>
                        <a:cs typeface="Times New Roman" panose="02020603050405020304" pitchFamily="18" charset="0"/>
                      </a:rPr>
                      <m:t>𝛉</m:t>
                    </m:r>
                    <m:r>
                      <a:rPr lang="en-US" altLang="zh-CN" sz="1400" b="1">
                        <a:solidFill>
                          <a:srgbClr val="FF0000"/>
                        </a:solidFill>
                        <a:latin typeface="Cambria Math" panose="02040503050406030204" pitchFamily="18" charset="0"/>
                        <a:ea typeface="黑体" panose="02010609060101010101" pitchFamily="49" charset="-122"/>
                        <a:cs typeface="Times New Roman" panose="02020603050405020304" pitchFamily="18" charset="0"/>
                      </a:rPr>
                      <m:t> </m:t>
                    </m:r>
                  </m:oMath>
                </a14:m>
                <a:r>
                  <a:rPr lang="zh-CN" altLang="en-US" sz="1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也看作是隐变量 </a:t>
                </a:r>
                <a:r>
                  <a:rPr lang="en-US" altLang="zh-CN" sz="1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z </a:t>
                </a:r>
                <a:r>
                  <a:rPr lang="zh-CN" altLang="en-US" sz="1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中的一员。</a:t>
                </a:r>
                <a:r>
                  <a:rPr lang="zh-CN" altLang="en-US" sz="1400" dirty="0">
                    <a:latin typeface="Times New Roman" panose="02020603050405020304" pitchFamily="18" charset="0"/>
                    <a:ea typeface="黑体" panose="02010609060101010101" pitchFamily="49" charset="-122"/>
                    <a:cs typeface="Times New Roman" panose="02020603050405020304" pitchFamily="18" charset="0"/>
                  </a:rPr>
                  <a:t>为了摆脱参数估计的桎梏以及解决以上问题，</a:t>
                </a:r>
                <a:r>
                  <a:rPr lang="en-US" altLang="zh-CN" sz="1400" dirty="0">
                    <a:latin typeface="Times New Roman" panose="02020603050405020304" pitchFamily="18" charset="0"/>
                    <a:ea typeface="黑体" panose="02010609060101010101" pitchFamily="49" charset="-122"/>
                    <a:cs typeface="Times New Roman" panose="02020603050405020304" pitchFamily="18" charset="0"/>
                  </a:rPr>
                  <a:t>Variational Approximate Inference </a:t>
                </a:r>
                <a:r>
                  <a:rPr lang="zh-CN" altLang="en-US" sz="1400" dirty="0">
                    <a:latin typeface="Times New Roman" panose="02020603050405020304" pitchFamily="18" charset="0"/>
                    <a:ea typeface="黑体" panose="02010609060101010101" pitchFamily="49" charset="-122"/>
                    <a:cs typeface="Times New Roman" panose="02020603050405020304" pitchFamily="18" charset="0"/>
                  </a:rPr>
                  <a:t>被提出。</a:t>
                </a:r>
                <a:endParaRPr lang="en-US" altLang="zh-CN" sz="1400" dirty="0">
                  <a:latin typeface="Times New Roman" panose="02020603050405020304" pitchFamily="18" charset="0"/>
                  <a:ea typeface="黑体" panose="02010609060101010101" pitchFamily="49" charset="-122"/>
                  <a:cs typeface="Times New Roman" panose="02020603050405020304" pitchFamily="18" charset="0"/>
                </a:endParaRPr>
              </a:p>
            </p:txBody>
          </p:sp>
        </mc:Choice>
        <mc:Fallback xmlns="">
          <p:sp>
            <p:nvSpPr>
              <p:cNvPr id="19" name="文本框 18">
                <a:extLst>
                  <a:ext uri="{FF2B5EF4-FFF2-40B4-BE49-F238E27FC236}">
                    <a16:creationId xmlns:a16="http://schemas.microsoft.com/office/drawing/2014/main" id="{59A20E45-A75E-4FFC-B80F-B2FDEB99681A}"/>
                  </a:ext>
                </a:extLst>
              </p:cNvPr>
              <p:cNvSpPr txBox="1">
                <a:spLocks noRot="1" noChangeAspect="1" noMove="1" noResize="1" noEditPoints="1" noAdjustHandles="1" noChangeArrowheads="1" noChangeShapeType="1" noTextEdit="1"/>
              </p:cNvSpPr>
              <p:nvPr/>
            </p:nvSpPr>
            <p:spPr>
              <a:xfrm>
                <a:off x="401444" y="995836"/>
                <a:ext cx="8463774" cy="1344151"/>
              </a:xfrm>
              <a:prstGeom prst="rect">
                <a:avLst/>
              </a:prstGeom>
              <a:blipFill>
                <a:blip r:embed="rId3"/>
                <a:stretch>
                  <a:fillRect l="-216" r="-216" b="-407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F4C4AA42-B806-4417-901D-A9988F6C41C9}"/>
                  </a:ext>
                </a:extLst>
              </p:cNvPr>
              <p:cNvSpPr txBox="1"/>
              <p:nvPr/>
            </p:nvSpPr>
            <p:spPr>
              <a:xfrm>
                <a:off x="401444" y="2336075"/>
                <a:ext cx="8463774" cy="700000"/>
              </a:xfrm>
              <a:prstGeom prst="rect">
                <a:avLst/>
              </a:prstGeom>
              <a:noFill/>
            </p:spPr>
            <p:txBody>
              <a:bodyPr wrap="square" rtlCol="0">
                <a:spAutoFit/>
              </a:bodyPr>
              <a:lstStyle/>
              <a:p>
                <a:pPr>
                  <a:lnSpc>
                    <a:spcPct val="150000"/>
                  </a:lnSpc>
                </a:pPr>
                <a:r>
                  <a:rPr lang="en-US" altLang="zh-CN" sz="1400" dirty="0">
                    <a:latin typeface="Times New Roman" panose="02020603050405020304" pitchFamily="18" charset="0"/>
                    <a:ea typeface="黑体" panose="02010609060101010101" pitchFamily="49" charset="-122"/>
                    <a:cs typeface="Times New Roman" panose="02020603050405020304" pitchFamily="18" charset="0"/>
                  </a:rPr>
                  <a:t>	</a:t>
                </a:r>
                <a:r>
                  <a:rPr lang="zh-CN" altLang="en-US" sz="1400" dirty="0">
                    <a:latin typeface="Times New Roman" panose="02020603050405020304" pitchFamily="18" charset="0"/>
                    <a:ea typeface="黑体" panose="02010609060101010101" pitchFamily="49" charset="-122"/>
                    <a:cs typeface="Times New Roman" panose="02020603050405020304" pitchFamily="18" charset="0"/>
                  </a:rPr>
                  <a:t>事实上</a:t>
                </a:r>
                <a:r>
                  <a:rPr lang="zh-CN" altLang="en-US" sz="14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在给定模型结构</a:t>
                </a:r>
                <a14:m>
                  <m:oMath xmlns:m="http://schemas.openxmlformats.org/officeDocument/2006/math">
                    <m:r>
                      <a:rPr lang="en-US" altLang="zh-CN" sz="1400" b="0" i="1" smtClean="0">
                        <a:solidFill>
                          <a:srgbClr val="FF0000"/>
                        </a:solidFill>
                        <a:latin typeface="Cambria Math" panose="02040503050406030204" pitchFamily="18" charset="0"/>
                        <a:ea typeface="黑体" panose="02010609060101010101" pitchFamily="49" charset="-122"/>
                        <a:cs typeface="Times New Roman" panose="02020603050405020304" pitchFamily="18" charset="0"/>
                      </a:rPr>
                      <m:t>𝑀𝑜𝑑𝑒𝑙</m:t>
                    </m:r>
                  </m:oMath>
                </a14:m>
                <a:r>
                  <a:rPr lang="zh-CN" altLang="en-US" sz="14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后，分布</a:t>
                </a:r>
                <a14:m>
                  <m:oMath xmlns:m="http://schemas.openxmlformats.org/officeDocument/2006/math">
                    <m:r>
                      <a:rPr lang="en-US" altLang="zh-CN" sz="1400" b="0" i="0" smtClean="0">
                        <a:solidFill>
                          <a:srgbClr val="FF0000"/>
                        </a:solidFill>
                        <a:latin typeface="Cambria Math" panose="02040503050406030204" pitchFamily="18" charset="0"/>
                        <a:ea typeface="黑体" panose="02010609060101010101" pitchFamily="49" charset="-122"/>
                        <a:cs typeface="Times New Roman" panose="02020603050405020304" pitchFamily="18" charset="0"/>
                      </a:rPr>
                      <m:t> </m:t>
                    </m:r>
                    <m:r>
                      <a:rPr lang="en-US" altLang="zh-CN" sz="1400" b="0" i="1" smtClean="0">
                        <a:solidFill>
                          <a:srgbClr val="FF0000"/>
                        </a:solidFill>
                        <a:latin typeface="Cambria Math" panose="02040503050406030204" pitchFamily="18" charset="0"/>
                        <a:ea typeface="黑体" panose="02010609060101010101" pitchFamily="49" charset="-122"/>
                        <a:cs typeface="Times New Roman" panose="02020603050405020304" pitchFamily="18" charset="0"/>
                      </a:rPr>
                      <m:t>𝑝</m:t>
                    </m:r>
                    <m:d>
                      <m:dPr>
                        <m:ctrlPr>
                          <a:rPr lang="en-US" altLang="zh-CN" sz="1400" b="0" i="1" smtClean="0">
                            <a:solidFill>
                              <a:srgbClr val="FF0000"/>
                            </a:solidFill>
                            <a:latin typeface="Cambria Math" panose="02040503050406030204" pitchFamily="18" charset="0"/>
                            <a:ea typeface="黑体" panose="02010609060101010101" pitchFamily="49" charset="-122"/>
                            <a:cs typeface="Times New Roman" panose="02020603050405020304" pitchFamily="18" charset="0"/>
                          </a:rPr>
                        </m:ctrlPr>
                      </m:dPr>
                      <m:e>
                        <m:r>
                          <a:rPr lang="en-US" altLang="zh-CN" sz="1400" b="1" i="0" smtClean="0">
                            <a:solidFill>
                              <a:srgbClr val="FF0000"/>
                            </a:solidFill>
                            <a:latin typeface="Cambria Math" panose="02040503050406030204" pitchFamily="18" charset="0"/>
                            <a:ea typeface="黑体" panose="02010609060101010101" pitchFamily="49" charset="-122"/>
                            <a:cs typeface="Times New Roman" panose="02020603050405020304" pitchFamily="18" charset="0"/>
                          </a:rPr>
                          <m:t>𝐱</m:t>
                        </m:r>
                      </m:e>
                      <m:e>
                        <m:r>
                          <a:rPr lang="en-US" altLang="zh-CN" sz="1400" b="0" i="1" smtClean="0">
                            <a:solidFill>
                              <a:srgbClr val="FF0000"/>
                            </a:solidFill>
                            <a:latin typeface="Cambria Math" panose="02040503050406030204" pitchFamily="18" charset="0"/>
                            <a:ea typeface="黑体" panose="02010609060101010101" pitchFamily="49" charset="-122"/>
                            <a:cs typeface="Times New Roman" panose="02020603050405020304" pitchFamily="18" charset="0"/>
                          </a:rPr>
                          <m:t>𝑀𝑜𝑑𝑒𝑙</m:t>
                        </m:r>
                      </m:e>
                    </m:d>
                  </m:oMath>
                </a14:m>
                <a:r>
                  <a:rPr lang="en-US" altLang="zh-CN" sz="14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 </a:t>
                </a:r>
                <a:r>
                  <a:rPr lang="zh-CN" altLang="en-US" sz="14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就已经确定下来了，对数似然 </a:t>
                </a:r>
                <a14:m>
                  <m:oMath xmlns:m="http://schemas.openxmlformats.org/officeDocument/2006/math">
                    <m:func>
                      <m:funcPr>
                        <m:ctrlPr>
                          <a:rPr lang="en-US" altLang="zh-CN" sz="1400" b="0" i="1" smtClean="0">
                            <a:solidFill>
                              <a:srgbClr val="FF0000"/>
                            </a:solidFill>
                            <a:latin typeface="Cambria Math" panose="02040503050406030204" pitchFamily="18" charset="0"/>
                            <a:ea typeface="黑体" panose="02010609060101010101" pitchFamily="49" charset="-122"/>
                            <a:cs typeface="Times New Roman" panose="02020603050405020304" pitchFamily="18" charset="0"/>
                          </a:rPr>
                        </m:ctrlPr>
                      </m:funcPr>
                      <m:fName>
                        <m:r>
                          <m:rPr>
                            <m:sty m:val="p"/>
                          </m:rPr>
                          <a:rPr lang="en-US" altLang="zh-CN" sz="1400" b="0" i="0" smtClean="0">
                            <a:solidFill>
                              <a:srgbClr val="FF0000"/>
                            </a:solidFill>
                            <a:latin typeface="Cambria Math" panose="02040503050406030204" pitchFamily="18" charset="0"/>
                            <a:ea typeface="黑体" panose="02010609060101010101" pitchFamily="49" charset="-122"/>
                            <a:cs typeface="Times New Roman" panose="02020603050405020304" pitchFamily="18" charset="0"/>
                          </a:rPr>
                          <m:t>ln</m:t>
                        </m:r>
                      </m:fName>
                      <m:e>
                        <m:r>
                          <a:rPr lang="en-US" altLang="zh-CN" sz="1400" i="1">
                            <a:solidFill>
                              <a:srgbClr val="FF0000"/>
                            </a:solidFill>
                            <a:latin typeface="Cambria Math" panose="02040503050406030204" pitchFamily="18" charset="0"/>
                            <a:ea typeface="黑体" panose="02010609060101010101" pitchFamily="49" charset="-122"/>
                            <a:cs typeface="Times New Roman" panose="02020603050405020304" pitchFamily="18" charset="0"/>
                          </a:rPr>
                          <m:t>𝑝</m:t>
                        </m:r>
                        <m:d>
                          <m:dPr>
                            <m:ctrlPr>
                              <a:rPr lang="en-US" altLang="zh-CN" sz="1400" i="1">
                                <a:solidFill>
                                  <a:srgbClr val="FF0000"/>
                                </a:solidFill>
                                <a:latin typeface="Cambria Math" panose="02040503050406030204" pitchFamily="18" charset="0"/>
                                <a:ea typeface="黑体" panose="02010609060101010101" pitchFamily="49" charset="-122"/>
                                <a:cs typeface="Times New Roman" panose="02020603050405020304" pitchFamily="18" charset="0"/>
                              </a:rPr>
                            </m:ctrlPr>
                          </m:dPr>
                          <m:e>
                            <m:r>
                              <a:rPr lang="en-US" altLang="zh-CN" sz="1400" b="1" i="0" smtClean="0">
                                <a:solidFill>
                                  <a:srgbClr val="FF0000"/>
                                </a:solidFill>
                                <a:latin typeface="Cambria Math" panose="02040503050406030204" pitchFamily="18" charset="0"/>
                                <a:ea typeface="黑体" panose="02010609060101010101" pitchFamily="49" charset="-122"/>
                                <a:cs typeface="Times New Roman" panose="02020603050405020304" pitchFamily="18" charset="0"/>
                              </a:rPr>
                              <m:t>𝐱</m:t>
                            </m:r>
                          </m:e>
                          <m:e>
                            <m:r>
                              <a:rPr lang="en-US" altLang="zh-CN" sz="1400" i="1">
                                <a:solidFill>
                                  <a:srgbClr val="FF0000"/>
                                </a:solidFill>
                                <a:latin typeface="Cambria Math" panose="02040503050406030204" pitchFamily="18" charset="0"/>
                                <a:ea typeface="黑体" panose="02010609060101010101" pitchFamily="49" charset="-122"/>
                                <a:cs typeface="Times New Roman" panose="02020603050405020304" pitchFamily="18" charset="0"/>
                              </a:rPr>
                              <m:t>𝑀𝑜𝑑𝑒𝑙</m:t>
                            </m:r>
                          </m:e>
                        </m:d>
                      </m:e>
                    </m:func>
                  </m:oMath>
                </a14:m>
                <a:r>
                  <a:rPr lang="zh-CN" altLang="en-US" sz="14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也是一个固定的值（仅与</a:t>
                </a:r>
                <a:r>
                  <a:rPr lang="en-US" altLang="zh-CN" sz="1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x</a:t>
                </a:r>
                <a:r>
                  <a:rPr lang="zh-CN" altLang="en-US" sz="14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有关），然而未知。</a:t>
                </a:r>
                <a:r>
                  <a:rPr lang="zh-CN" altLang="en-US" sz="1400" dirty="0">
                    <a:latin typeface="Times New Roman" panose="02020603050405020304" pitchFamily="18" charset="0"/>
                    <a:ea typeface="黑体" panose="02010609060101010101" pitchFamily="49" charset="-122"/>
                    <a:cs typeface="Times New Roman" panose="02020603050405020304" pitchFamily="18" charset="0"/>
                  </a:rPr>
                  <a:t>为了得到对数似然</a:t>
                </a:r>
                <a14:m>
                  <m:oMath xmlns:m="http://schemas.openxmlformats.org/officeDocument/2006/math">
                    <m:func>
                      <m:funcPr>
                        <m:ctrlPr>
                          <a:rPr lang="en-US" altLang="zh-CN" sz="1400" i="1">
                            <a:latin typeface="Cambria Math" panose="02040503050406030204" pitchFamily="18" charset="0"/>
                            <a:ea typeface="黑体" panose="02010609060101010101" pitchFamily="49" charset="-122"/>
                            <a:cs typeface="Times New Roman" panose="02020603050405020304" pitchFamily="18" charset="0"/>
                          </a:rPr>
                        </m:ctrlPr>
                      </m:funcPr>
                      <m:fName>
                        <m:r>
                          <m:rPr>
                            <m:sty m:val="p"/>
                          </m:rPr>
                          <a:rPr lang="en-US" altLang="zh-CN" sz="1400">
                            <a:latin typeface="Cambria Math" panose="02040503050406030204" pitchFamily="18" charset="0"/>
                            <a:ea typeface="黑体" panose="02010609060101010101" pitchFamily="49" charset="-122"/>
                            <a:cs typeface="Times New Roman" panose="02020603050405020304" pitchFamily="18" charset="0"/>
                          </a:rPr>
                          <m:t>ln</m:t>
                        </m:r>
                      </m:fName>
                      <m:e>
                        <m:r>
                          <a:rPr lang="en-US" altLang="zh-CN" sz="1400">
                            <a:latin typeface="Cambria Math" panose="02040503050406030204" pitchFamily="18" charset="0"/>
                            <a:ea typeface="黑体" panose="02010609060101010101" pitchFamily="49" charset="-122"/>
                            <a:cs typeface="Times New Roman" panose="02020603050405020304" pitchFamily="18" charset="0"/>
                          </a:rPr>
                          <m:t>𝑝</m:t>
                        </m:r>
                        <m:d>
                          <m:dPr>
                            <m:ctrlPr>
                              <a:rPr lang="en-US" altLang="zh-CN" sz="1400" i="1">
                                <a:latin typeface="Cambria Math" panose="02040503050406030204" pitchFamily="18" charset="0"/>
                                <a:ea typeface="黑体" panose="02010609060101010101" pitchFamily="49" charset="-122"/>
                                <a:cs typeface="Times New Roman" panose="02020603050405020304" pitchFamily="18" charset="0"/>
                              </a:rPr>
                            </m:ctrlPr>
                          </m:dPr>
                          <m:e>
                            <m:r>
                              <a:rPr lang="en-US" altLang="zh-CN" sz="1400">
                                <a:latin typeface="Cambria Math" panose="02040503050406030204" pitchFamily="18" charset="0"/>
                                <a:ea typeface="黑体" panose="02010609060101010101" pitchFamily="49" charset="-122"/>
                                <a:cs typeface="Times New Roman" panose="02020603050405020304" pitchFamily="18" charset="0"/>
                              </a:rPr>
                              <m:t>𝐱</m:t>
                            </m:r>
                          </m:e>
                          <m:e>
                            <m:r>
                              <a:rPr lang="en-US" altLang="zh-CN" sz="1400">
                                <a:latin typeface="Cambria Math" panose="02040503050406030204" pitchFamily="18" charset="0"/>
                                <a:ea typeface="黑体" panose="02010609060101010101" pitchFamily="49" charset="-122"/>
                                <a:cs typeface="Times New Roman" panose="02020603050405020304" pitchFamily="18" charset="0"/>
                              </a:rPr>
                              <m:t>𝑀𝑜𝑑𝑒𝑙</m:t>
                            </m:r>
                          </m:e>
                        </m:d>
                      </m:e>
                    </m:func>
                    <m:r>
                      <a:rPr lang="zh-CN" altLang="en-US" sz="1400" i="1">
                        <a:latin typeface="Cambria Math" panose="02040503050406030204" pitchFamily="18" charset="0"/>
                        <a:ea typeface="黑体" panose="02010609060101010101" pitchFamily="49" charset="-122"/>
                        <a:cs typeface="Times New Roman" panose="02020603050405020304" pitchFamily="18" charset="0"/>
                      </a:rPr>
                      <m:t>，</m:t>
                    </m:r>
                  </m:oMath>
                </a14:m>
                <a:r>
                  <a:rPr lang="zh-CN" altLang="en-US" sz="1400" dirty="0">
                    <a:latin typeface="Times New Roman" panose="02020603050405020304" pitchFamily="18" charset="0"/>
                    <a:ea typeface="黑体" panose="02010609060101010101" pitchFamily="49" charset="-122"/>
                    <a:cs typeface="Times New Roman" panose="02020603050405020304" pitchFamily="18" charset="0"/>
                  </a:rPr>
                  <a:t>对其进行近似：</a:t>
                </a:r>
                <a:endParaRPr lang="en-US" altLang="zh-CN" sz="1400" dirty="0">
                  <a:latin typeface="Times New Roman" panose="02020603050405020304" pitchFamily="18" charset="0"/>
                  <a:ea typeface="黑体" panose="02010609060101010101" pitchFamily="49" charset="-122"/>
                  <a:cs typeface="Times New Roman" panose="02020603050405020304" pitchFamily="18" charset="0"/>
                </a:endParaRPr>
              </a:p>
            </p:txBody>
          </p:sp>
        </mc:Choice>
        <mc:Fallback xmlns="">
          <p:sp>
            <p:nvSpPr>
              <p:cNvPr id="20" name="文本框 19">
                <a:extLst>
                  <a:ext uri="{FF2B5EF4-FFF2-40B4-BE49-F238E27FC236}">
                    <a16:creationId xmlns:a16="http://schemas.microsoft.com/office/drawing/2014/main" id="{F4C4AA42-B806-4417-901D-A9988F6C41C9}"/>
                  </a:ext>
                </a:extLst>
              </p:cNvPr>
              <p:cNvSpPr txBox="1">
                <a:spLocks noRot="1" noChangeAspect="1" noMove="1" noResize="1" noEditPoints="1" noAdjustHandles="1" noChangeArrowheads="1" noChangeShapeType="1" noTextEdit="1"/>
              </p:cNvSpPr>
              <p:nvPr/>
            </p:nvSpPr>
            <p:spPr>
              <a:xfrm>
                <a:off x="401444" y="2336075"/>
                <a:ext cx="8463774" cy="700000"/>
              </a:xfrm>
              <a:prstGeom prst="rect">
                <a:avLst/>
              </a:prstGeom>
              <a:blipFill>
                <a:blip r:embed="rId4"/>
                <a:stretch>
                  <a:fillRect l="-216" r="-144" b="-8696"/>
                </a:stretch>
              </a:blipFill>
            </p:spPr>
            <p:txBody>
              <a:bodyPr/>
              <a:lstStyle/>
              <a:p>
                <a:r>
                  <a:rPr lang="zh-CN" altLang="en-US">
                    <a:noFill/>
                  </a:rPr>
                  <a:t> </a:t>
                </a:r>
              </a:p>
            </p:txBody>
          </p:sp>
        </mc:Fallback>
      </mc:AlternateContent>
      <p:pic>
        <p:nvPicPr>
          <p:cNvPr id="6" name="图片 5">
            <a:extLst>
              <a:ext uri="{FF2B5EF4-FFF2-40B4-BE49-F238E27FC236}">
                <a16:creationId xmlns:a16="http://schemas.microsoft.com/office/drawing/2014/main" id="{455D9566-16F5-4231-9E48-44A7E18FC0BB}"/>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765177" y="3207623"/>
            <a:ext cx="3467359" cy="1365629"/>
          </a:xfrm>
          <a:prstGeom prst="rect">
            <a:avLst/>
          </a:prstGeom>
        </p:spPr>
      </p:pic>
      <p:sp>
        <p:nvSpPr>
          <p:cNvPr id="8" name="箭头: 右 7">
            <a:extLst>
              <a:ext uri="{FF2B5EF4-FFF2-40B4-BE49-F238E27FC236}">
                <a16:creationId xmlns:a16="http://schemas.microsoft.com/office/drawing/2014/main" id="{53E027DE-FBEF-44B0-B75F-40823CACEB45}"/>
              </a:ext>
            </a:extLst>
          </p:cNvPr>
          <p:cNvSpPr/>
          <p:nvPr/>
        </p:nvSpPr>
        <p:spPr>
          <a:xfrm>
            <a:off x="4510208" y="3783183"/>
            <a:ext cx="244195" cy="214508"/>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a:extLst>
              <a:ext uri="{FF2B5EF4-FFF2-40B4-BE49-F238E27FC236}">
                <a16:creationId xmlns:a16="http://schemas.microsoft.com/office/drawing/2014/main" id="{F27835A9-62AF-410A-85AA-22C01C2F35F5}"/>
              </a:ext>
            </a:extLst>
          </p:cNvPr>
          <p:cNvPicPr>
            <a:picLocks noChangeAspect="1"/>
          </p:cNvPicPr>
          <p:nvPr/>
        </p:nvPicPr>
        <p:blipFill>
          <a:blip r:embed="rId6">
            <a:clrChange>
              <a:clrFrom>
                <a:srgbClr val="FFFFFF"/>
              </a:clrFrom>
              <a:clrTo>
                <a:srgbClr val="FFFFFF">
                  <a:alpha val="0"/>
                </a:srgbClr>
              </a:clrTo>
            </a:clrChange>
          </a:blip>
          <a:stretch>
            <a:fillRect/>
          </a:stretch>
        </p:blipFill>
        <p:spPr>
          <a:xfrm rot="172718">
            <a:off x="5042055" y="3626767"/>
            <a:ext cx="3709647" cy="490682"/>
          </a:xfrm>
          <a:prstGeom prst="rect">
            <a:avLst/>
          </a:prstGeom>
        </p:spPr>
      </p:pic>
      <p:sp>
        <p:nvSpPr>
          <p:cNvPr id="13" name="矩形 12">
            <a:extLst>
              <a:ext uri="{FF2B5EF4-FFF2-40B4-BE49-F238E27FC236}">
                <a16:creationId xmlns:a16="http://schemas.microsoft.com/office/drawing/2014/main" id="{75C00A31-661A-4DB1-A10F-7F3A2CE469CC}"/>
              </a:ext>
            </a:extLst>
          </p:cNvPr>
          <p:cNvSpPr/>
          <p:nvPr/>
        </p:nvSpPr>
        <p:spPr>
          <a:xfrm>
            <a:off x="1509573" y="4772424"/>
            <a:ext cx="7117713" cy="246221"/>
          </a:xfrm>
          <a:prstGeom prst="rect">
            <a:avLst/>
          </a:prstGeom>
        </p:spPr>
        <p:txBody>
          <a:bodyPr wrap="square">
            <a:spAutoFit/>
          </a:bodyPr>
          <a:lstStyle/>
          <a:p>
            <a:pPr>
              <a:spcBef>
                <a:spcPts val="0"/>
              </a:spcBef>
              <a:spcAft>
                <a:spcPts val="0"/>
              </a:spcAft>
            </a:pPr>
            <a:r>
              <a:rPr lang="en-US" altLang="zh-CN" sz="1000" dirty="0">
                <a:solidFill>
                  <a:srgbClr val="000000"/>
                </a:solidFill>
                <a:latin typeface="TimesNewRomanPSMT"/>
              </a:rPr>
              <a:t>[1] C. Bishop, Pattern Recognition and Machine Learning, 1st </a:t>
            </a:r>
            <a:r>
              <a:rPr lang="en-US" altLang="zh-CN" sz="1000" dirty="0" err="1">
                <a:solidFill>
                  <a:srgbClr val="000000"/>
                </a:solidFill>
                <a:latin typeface="TimesNewRomanPSMT"/>
              </a:rPr>
              <a:t>ed.New</a:t>
            </a:r>
            <a:r>
              <a:rPr lang="en-US" altLang="zh-CN" sz="1000" dirty="0">
                <a:solidFill>
                  <a:srgbClr val="000000"/>
                </a:solidFill>
                <a:latin typeface="TimesNewRomanPSMT"/>
              </a:rPr>
              <a:t> York, NY, USA: Springer-Verlag, 2006 </a:t>
            </a:r>
          </a:p>
        </p:txBody>
      </p:sp>
    </p:spTree>
    <p:extLst>
      <p:ext uri="{BB962C8B-B14F-4D97-AF65-F5344CB8AC3E}">
        <p14:creationId xmlns:p14="http://schemas.microsoft.com/office/powerpoint/2010/main" val="230067068"/>
      </p:ext>
    </p:extLst>
  </p:cSld>
  <p:clrMapOvr>
    <a:masterClrMapping/>
  </p:clrMapOvr>
  <mc:AlternateContent xmlns:mc="http://schemas.openxmlformats.org/markup-compatibility/2006" xmlns:p14="http://schemas.microsoft.com/office/powerpoint/2010/main">
    <mc:Choice Requires="p14">
      <p:transition spd="slow">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250"/>
                                        <p:tgtEl>
                                          <p:spTgt spid="20"/>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25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250"/>
                                        <p:tgtEl>
                                          <p:spTgt spid="8"/>
                                        </p:tgtEl>
                                      </p:cBhvr>
                                    </p:animEffect>
                                  </p:childTnLst>
                                </p:cTn>
                              </p:par>
                              <p:par>
                                <p:cTn id="16" presetID="10" presetClass="entr" presetSubtype="0" fill="hold"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25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8"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800A2D62-4100-4726-9B56-5B6547C675A6}"/>
              </a:ext>
            </a:extLst>
          </p:cNvPr>
          <p:cNvSpPr>
            <a:spLocks noGrp="1"/>
          </p:cNvSpPr>
          <p:nvPr>
            <p:ph type="sldNum" sz="quarter" idx="12"/>
          </p:nvPr>
        </p:nvSpPr>
        <p:spPr>
          <a:xfrm>
            <a:off x="6847529" y="4744801"/>
            <a:ext cx="2057400" cy="273844"/>
          </a:xfrm>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ACBECEF1-1935-4692-9C86-5FD89D9EDF46}" type="slidenum">
              <a:rPr kumimoji="0" lang="zh-CN" altLang="en-US" sz="1100" b="0" i="0" u="none" strike="noStrike" kern="1200" cap="none" spc="0" normalizeH="0" baseline="0" noProof="0" smtClean="0">
                <a:ln>
                  <a:noFill/>
                </a:ln>
                <a:solidFill>
                  <a:prstClr val="black">
                    <a:lumMod val="85000"/>
                    <a:lumOff val="15000"/>
                  </a:prstClr>
                </a:solidFill>
                <a:effectLst/>
                <a:uLnTx/>
                <a:uFillTx/>
                <a:latin typeface="微软雅黑"/>
                <a:ea typeface="微软雅黑"/>
                <a:cs typeface="+mn-cs"/>
              </a:rPr>
              <a:pPr marL="0" marR="0" lvl="0" indent="0" algn="r" defTabSz="685800" rtl="0" eaLnBrk="1" fontAlgn="auto" latinLnBrk="0" hangingPunct="1">
                <a:lnSpc>
                  <a:spcPct val="100000"/>
                </a:lnSpc>
                <a:spcBef>
                  <a:spcPts val="0"/>
                </a:spcBef>
                <a:spcAft>
                  <a:spcPts val="0"/>
                </a:spcAft>
                <a:buClrTx/>
                <a:buSzTx/>
                <a:buFontTx/>
                <a:buNone/>
                <a:tabLst/>
                <a:defRPr/>
              </a:pPr>
              <a:t>12</a:t>
            </a:fld>
            <a:endParaRPr kumimoji="0" lang="zh-CN" altLang="en-US" sz="1100" b="0" i="0" u="none" strike="noStrike" kern="1200" cap="none" spc="0" normalizeH="0" baseline="0" noProof="0" dirty="0">
              <a:ln>
                <a:noFill/>
              </a:ln>
              <a:solidFill>
                <a:prstClr val="black">
                  <a:lumMod val="85000"/>
                  <a:lumOff val="15000"/>
                </a:prstClr>
              </a:solidFill>
              <a:effectLst/>
              <a:uLnTx/>
              <a:uFillTx/>
              <a:latin typeface="微软雅黑"/>
              <a:ea typeface="微软雅黑"/>
              <a:cs typeface="+mn-cs"/>
            </a:endParaRPr>
          </a:p>
        </p:txBody>
      </p:sp>
      <p:sp>
        <p:nvSpPr>
          <p:cNvPr id="3" name="Rectangle 2">
            <a:extLst>
              <a:ext uri="{FF2B5EF4-FFF2-40B4-BE49-F238E27FC236}">
                <a16:creationId xmlns:a16="http://schemas.microsoft.com/office/drawing/2014/main" id="{3210460A-39C2-484D-BB15-F565BA999C4B}"/>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7" name="Rectangle 11">
            <a:extLst>
              <a:ext uri="{FF2B5EF4-FFF2-40B4-BE49-F238E27FC236}">
                <a16:creationId xmlns:a16="http://schemas.microsoft.com/office/drawing/2014/main" id="{1EA649CA-FA51-479C-B20B-6B788F285CD1}"/>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7" name="文本框 5">
            <a:extLst>
              <a:ext uri="{FF2B5EF4-FFF2-40B4-BE49-F238E27FC236}">
                <a16:creationId xmlns:a16="http://schemas.microsoft.com/office/drawing/2014/main" id="{47D73C4D-532F-4060-943F-31C02E0A6476}"/>
              </a:ext>
            </a:extLst>
          </p:cNvPr>
          <p:cNvSpPr txBox="1">
            <a:spLocks noChangeArrowheads="1"/>
          </p:cNvSpPr>
          <p:nvPr/>
        </p:nvSpPr>
        <p:spPr bwMode="auto">
          <a:xfrm>
            <a:off x="1889865" y="36001"/>
            <a:ext cx="5086649"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r>
              <a:rPr lang="zh-CN" altLang="en-US" sz="2800" b="1" dirty="0">
                <a:latin typeface="+mj-ea"/>
              </a:rPr>
              <a:t>二、近似推断与</a:t>
            </a:r>
            <a:r>
              <a:rPr lang="en-US" altLang="zh-CN" sz="2800" b="1" dirty="0">
                <a:latin typeface="+mj-ea"/>
              </a:rPr>
              <a:t>VB-GMM</a:t>
            </a:r>
            <a:r>
              <a:rPr lang="zh-CN" altLang="en-US" sz="2800" b="1" dirty="0">
                <a:latin typeface="+mj-ea"/>
              </a:rPr>
              <a:t>简介</a:t>
            </a:r>
          </a:p>
          <a:p>
            <a:endParaRPr lang="zh-CN" altLang="en-US" sz="2800" b="1" dirty="0">
              <a:latin typeface="+mj-ea"/>
            </a:endParaRPr>
          </a:p>
        </p:txBody>
      </p:sp>
      <p:cxnSp>
        <p:nvCxnSpPr>
          <p:cNvPr id="18" name="直接连接符 17">
            <a:extLst>
              <a:ext uri="{FF2B5EF4-FFF2-40B4-BE49-F238E27FC236}">
                <a16:creationId xmlns:a16="http://schemas.microsoft.com/office/drawing/2014/main" id="{55DC0BE5-A3B0-4570-905C-99D4EAA74097}"/>
              </a:ext>
            </a:extLst>
          </p:cNvPr>
          <p:cNvCxnSpPr/>
          <p:nvPr/>
        </p:nvCxnSpPr>
        <p:spPr>
          <a:xfrm>
            <a:off x="4433190" y="529404"/>
            <a:ext cx="277619"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9" name="矩形 38">
            <a:extLst>
              <a:ext uri="{FF2B5EF4-FFF2-40B4-BE49-F238E27FC236}">
                <a16:creationId xmlns:a16="http://schemas.microsoft.com/office/drawing/2014/main" id="{C0FC8A19-41BB-4117-9F09-1EF717A6EE33}"/>
              </a:ext>
            </a:extLst>
          </p:cNvPr>
          <p:cNvSpPr/>
          <p:nvPr/>
        </p:nvSpPr>
        <p:spPr>
          <a:xfrm>
            <a:off x="2353484" y="649748"/>
            <a:ext cx="4961716" cy="369332"/>
          </a:xfrm>
          <a:prstGeom prst="rect">
            <a:avLst/>
          </a:prstGeom>
        </p:spPr>
        <p:txBody>
          <a:bodyPr wrap="square">
            <a:spAutoFit/>
          </a:bodyPr>
          <a:lstStyle/>
          <a:p>
            <a:r>
              <a:rPr lang="en-US" altLang="zh-CN" sz="1800" b="1" dirty="0">
                <a:latin typeface="微软雅黑" panose="020B0503020204020204" pitchFamily="34" charset="-122"/>
                <a:ea typeface="微软雅黑" panose="020B0503020204020204" pitchFamily="34" charset="-122"/>
                <a:cs typeface="Times New Roman" panose="02020603050405020304" pitchFamily="18" charset="0"/>
              </a:rPr>
              <a:t>Variational</a:t>
            </a:r>
            <a:r>
              <a:rPr lang="zh-CN" altLang="en-US" sz="1800" b="1" dirty="0">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800" b="1" dirty="0">
                <a:latin typeface="微软雅黑" panose="020B0503020204020204" pitchFamily="34" charset="-122"/>
                <a:ea typeface="微软雅黑" panose="020B0503020204020204" pitchFamily="34" charset="-122"/>
                <a:cs typeface="Times New Roman" panose="02020603050405020304" pitchFamily="18" charset="0"/>
              </a:rPr>
              <a:t>Approximate Inference </a:t>
            </a:r>
            <a:r>
              <a:rPr lang="zh-CN" altLang="en-US" sz="1800" b="1" dirty="0">
                <a:latin typeface="微软雅黑" panose="020B0503020204020204" pitchFamily="34" charset="-122"/>
                <a:ea typeface="微软雅黑" panose="020B0503020204020204" pitchFamily="34" charset="-122"/>
                <a:cs typeface="Times New Roman" panose="02020603050405020304" pitchFamily="18" charset="0"/>
              </a:rPr>
              <a:t>简介</a:t>
            </a:r>
          </a:p>
        </p:txBody>
      </p:sp>
      <p:pic>
        <p:nvPicPr>
          <p:cNvPr id="9" name="图片 8">
            <a:extLst>
              <a:ext uri="{FF2B5EF4-FFF2-40B4-BE49-F238E27FC236}">
                <a16:creationId xmlns:a16="http://schemas.microsoft.com/office/drawing/2014/main" id="{589C5B3C-80C7-447B-B331-A0D195E8CECF}"/>
              </a:ext>
            </a:extLst>
          </p:cNvPr>
          <p:cNvPicPr>
            <a:picLocks noChangeAspect="1"/>
          </p:cNvPicPr>
          <p:nvPr/>
        </p:nvPicPr>
        <p:blipFill>
          <a:blip r:embed="rId3">
            <a:clrChange>
              <a:clrFrom>
                <a:srgbClr val="FFFFFF"/>
              </a:clrFrom>
              <a:clrTo>
                <a:srgbClr val="FFFFFF">
                  <a:alpha val="0"/>
                </a:srgbClr>
              </a:clrTo>
            </a:clrChange>
          </a:blip>
          <a:stretch>
            <a:fillRect/>
          </a:stretch>
        </p:blipFill>
        <p:spPr>
          <a:xfrm rot="172718">
            <a:off x="214340" y="1865681"/>
            <a:ext cx="2905251" cy="384283"/>
          </a:xfrm>
          <a:prstGeom prst="rect">
            <a:avLst/>
          </a:prstGeom>
        </p:spPr>
      </p:pic>
      <p:pic>
        <p:nvPicPr>
          <p:cNvPr id="4" name="图片 3">
            <a:extLst>
              <a:ext uri="{FF2B5EF4-FFF2-40B4-BE49-F238E27FC236}">
                <a16:creationId xmlns:a16="http://schemas.microsoft.com/office/drawing/2014/main" id="{B0E0677B-A681-4927-8863-580DA28C23A1}"/>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3918085" y="1458458"/>
            <a:ext cx="5152821" cy="1042163"/>
          </a:xfrm>
          <a:prstGeom prst="rect">
            <a:avLst/>
          </a:prstGeom>
        </p:spPr>
      </p:pic>
      <p:sp>
        <p:nvSpPr>
          <p:cNvPr id="11" name="箭头: 右 10">
            <a:extLst>
              <a:ext uri="{FF2B5EF4-FFF2-40B4-BE49-F238E27FC236}">
                <a16:creationId xmlns:a16="http://schemas.microsoft.com/office/drawing/2014/main" id="{B62DFDA2-D638-4F11-B907-A7A4CE048A9A}"/>
              </a:ext>
            </a:extLst>
          </p:cNvPr>
          <p:cNvSpPr/>
          <p:nvPr/>
        </p:nvSpPr>
        <p:spPr>
          <a:xfrm>
            <a:off x="3400649" y="1950568"/>
            <a:ext cx="244195" cy="214508"/>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a:extLst>
              <a:ext uri="{FF2B5EF4-FFF2-40B4-BE49-F238E27FC236}">
                <a16:creationId xmlns:a16="http://schemas.microsoft.com/office/drawing/2014/main" id="{5934ABF3-0CE2-4265-A67D-A6B6D283EAAA}"/>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1054226" y="3125536"/>
            <a:ext cx="6757926" cy="1049084"/>
          </a:xfrm>
          <a:prstGeom prst="rect">
            <a:avLst/>
          </a:prstGeom>
        </p:spPr>
      </p:pic>
    </p:spTree>
    <p:extLst>
      <p:ext uri="{BB962C8B-B14F-4D97-AF65-F5344CB8AC3E}">
        <p14:creationId xmlns:p14="http://schemas.microsoft.com/office/powerpoint/2010/main" val="2966263511"/>
      </p:ext>
    </p:extLst>
  </p:cSld>
  <p:clrMapOvr>
    <a:masterClrMapping/>
  </p:clrMapOvr>
  <mc:AlternateContent xmlns:mc="http://schemas.openxmlformats.org/markup-compatibility/2006" xmlns:p14="http://schemas.microsoft.com/office/powerpoint/2010/main">
    <mc:Choice Requires="p14">
      <p:transition spd="slow">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25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2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800A2D62-4100-4726-9B56-5B6547C675A6}"/>
              </a:ext>
            </a:extLst>
          </p:cNvPr>
          <p:cNvSpPr>
            <a:spLocks noGrp="1"/>
          </p:cNvSpPr>
          <p:nvPr>
            <p:ph type="sldNum" sz="quarter" idx="12"/>
          </p:nvPr>
        </p:nvSpPr>
        <p:spPr>
          <a:xfrm>
            <a:off x="6847529" y="4744801"/>
            <a:ext cx="2057400" cy="273844"/>
          </a:xfrm>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ACBECEF1-1935-4692-9C86-5FD89D9EDF46}" type="slidenum">
              <a:rPr kumimoji="0" lang="zh-CN" altLang="en-US" sz="1100" b="0" i="0" u="none" strike="noStrike" kern="1200" cap="none" spc="0" normalizeH="0" baseline="0" noProof="0" smtClean="0">
                <a:ln>
                  <a:noFill/>
                </a:ln>
                <a:solidFill>
                  <a:prstClr val="black">
                    <a:lumMod val="85000"/>
                    <a:lumOff val="15000"/>
                  </a:prstClr>
                </a:solidFill>
                <a:effectLst/>
                <a:uLnTx/>
                <a:uFillTx/>
                <a:latin typeface="微软雅黑"/>
                <a:ea typeface="微软雅黑"/>
                <a:cs typeface="+mn-cs"/>
              </a:rPr>
              <a:pPr marL="0" marR="0" lvl="0" indent="0" algn="r" defTabSz="685800" rtl="0" eaLnBrk="1" fontAlgn="auto" latinLnBrk="0" hangingPunct="1">
                <a:lnSpc>
                  <a:spcPct val="100000"/>
                </a:lnSpc>
                <a:spcBef>
                  <a:spcPts val="0"/>
                </a:spcBef>
                <a:spcAft>
                  <a:spcPts val="0"/>
                </a:spcAft>
                <a:buClrTx/>
                <a:buSzTx/>
                <a:buFontTx/>
                <a:buNone/>
                <a:tabLst/>
                <a:defRPr/>
              </a:pPr>
              <a:t>13</a:t>
            </a:fld>
            <a:endParaRPr kumimoji="0" lang="zh-CN" altLang="en-US" sz="1100" b="0" i="0" u="none" strike="noStrike" kern="1200" cap="none" spc="0" normalizeH="0" baseline="0" noProof="0" dirty="0">
              <a:ln>
                <a:noFill/>
              </a:ln>
              <a:solidFill>
                <a:prstClr val="black">
                  <a:lumMod val="85000"/>
                  <a:lumOff val="15000"/>
                </a:prstClr>
              </a:solidFill>
              <a:effectLst/>
              <a:uLnTx/>
              <a:uFillTx/>
              <a:latin typeface="微软雅黑"/>
              <a:ea typeface="微软雅黑"/>
              <a:cs typeface="+mn-cs"/>
            </a:endParaRPr>
          </a:p>
        </p:txBody>
      </p:sp>
      <p:sp>
        <p:nvSpPr>
          <p:cNvPr id="3" name="Rectangle 2">
            <a:extLst>
              <a:ext uri="{FF2B5EF4-FFF2-40B4-BE49-F238E27FC236}">
                <a16:creationId xmlns:a16="http://schemas.microsoft.com/office/drawing/2014/main" id="{3210460A-39C2-484D-BB15-F565BA999C4B}"/>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7" name="Rectangle 11">
            <a:extLst>
              <a:ext uri="{FF2B5EF4-FFF2-40B4-BE49-F238E27FC236}">
                <a16:creationId xmlns:a16="http://schemas.microsoft.com/office/drawing/2014/main" id="{1EA649CA-FA51-479C-B20B-6B788F285CD1}"/>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7" name="文本框 5">
            <a:extLst>
              <a:ext uri="{FF2B5EF4-FFF2-40B4-BE49-F238E27FC236}">
                <a16:creationId xmlns:a16="http://schemas.microsoft.com/office/drawing/2014/main" id="{47D73C4D-532F-4060-943F-31C02E0A6476}"/>
              </a:ext>
            </a:extLst>
          </p:cNvPr>
          <p:cNvSpPr txBox="1">
            <a:spLocks noChangeArrowheads="1"/>
          </p:cNvSpPr>
          <p:nvPr/>
        </p:nvSpPr>
        <p:spPr bwMode="auto">
          <a:xfrm>
            <a:off x="1889865" y="36001"/>
            <a:ext cx="5086649"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r>
              <a:rPr lang="zh-CN" altLang="en-US" sz="2800" b="1" dirty="0">
                <a:latin typeface="+mj-ea"/>
              </a:rPr>
              <a:t>二、近似推断与</a:t>
            </a:r>
            <a:r>
              <a:rPr lang="en-US" altLang="zh-CN" sz="2800" b="1" dirty="0">
                <a:latin typeface="+mj-ea"/>
              </a:rPr>
              <a:t>VB-GMM</a:t>
            </a:r>
            <a:r>
              <a:rPr lang="zh-CN" altLang="en-US" sz="2800" b="1" dirty="0">
                <a:latin typeface="+mj-ea"/>
              </a:rPr>
              <a:t>简介</a:t>
            </a:r>
          </a:p>
          <a:p>
            <a:endParaRPr lang="zh-CN" altLang="en-US" sz="2800" b="1" dirty="0">
              <a:latin typeface="+mj-ea"/>
            </a:endParaRPr>
          </a:p>
        </p:txBody>
      </p:sp>
      <p:cxnSp>
        <p:nvCxnSpPr>
          <p:cNvPr id="18" name="直接连接符 17">
            <a:extLst>
              <a:ext uri="{FF2B5EF4-FFF2-40B4-BE49-F238E27FC236}">
                <a16:creationId xmlns:a16="http://schemas.microsoft.com/office/drawing/2014/main" id="{55DC0BE5-A3B0-4570-905C-99D4EAA74097}"/>
              </a:ext>
            </a:extLst>
          </p:cNvPr>
          <p:cNvCxnSpPr/>
          <p:nvPr/>
        </p:nvCxnSpPr>
        <p:spPr>
          <a:xfrm>
            <a:off x="4433190" y="529404"/>
            <a:ext cx="277619"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9" name="矩形 38">
            <a:extLst>
              <a:ext uri="{FF2B5EF4-FFF2-40B4-BE49-F238E27FC236}">
                <a16:creationId xmlns:a16="http://schemas.microsoft.com/office/drawing/2014/main" id="{C0FC8A19-41BB-4117-9F09-1EF717A6EE33}"/>
              </a:ext>
            </a:extLst>
          </p:cNvPr>
          <p:cNvSpPr/>
          <p:nvPr/>
        </p:nvSpPr>
        <p:spPr>
          <a:xfrm>
            <a:off x="2353484" y="649748"/>
            <a:ext cx="4961716" cy="369332"/>
          </a:xfrm>
          <a:prstGeom prst="rect">
            <a:avLst/>
          </a:prstGeom>
        </p:spPr>
        <p:txBody>
          <a:bodyPr wrap="square">
            <a:spAutoFit/>
          </a:bodyPr>
          <a:lstStyle/>
          <a:p>
            <a:r>
              <a:rPr lang="en-US" altLang="zh-CN" sz="1800" b="1" dirty="0">
                <a:latin typeface="微软雅黑" panose="020B0503020204020204" pitchFamily="34" charset="-122"/>
                <a:ea typeface="微软雅黑" panose="020B0503020204020204" pitchFamily="34" charset="-122"/>
                <a:cs typeface="Times New Roman" panose="02020603050405020304" pitchFamily="18" charset="0"/>
              </a:rPr>
              <a:t>Variational</a:t>
            </a:r>
            <a:r>
              <a:rPr lang="zh-CN" altLang="en-US" sz="1800" b="1" dirty="0">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800" b="1" dirty="0">
                <a:latin typeface="微软雅黑" panose="020B0503020204020204" pitchFamily="34" charset="-122"/>
                <a:ea typeface="微软雅黑" panose="020B0503020204020204" pitchFamily="34" charset="-122"/>
                <a:cs typeface="Times New Roman" panose="02020603050405020304" pitchFamily="18" charset="0"/>
              </a:rPr>
              <a:t>Approximate Inference </a:t>
            </a:r>
            <a:r>
              <a:rPr lang="zh-CN" altLang="en-US" sz="1800" b="1" dirty="0">
                <a:latin typeface="微软雅黑" panose="020B0503020204020204" pitchFamily="34" charset="-122"/>
                <a:ea typeface="微软雅黑" panose="020B0503020204020204" pitchFamily="34" charset="-122"/>
                <a:cs typeface="Times New Roman" panose="02020603050405020304" pitchFamily="18" charset="0"/>
              </a:rPr>
              <a:t>简介</a:t>
            </a:r>
          </a:p>
        </p:txBody>
      </p:sp>
      <p:sp>
        <p:nvSpPr>
          <p:cNvPr id="12" name="矩形 11">
            <a:extLst>
              <a:ext uri="{FF2B5EF4-FFF2-40B4-BE49-F238E27FC236}">
                <a16:creationId xmlns:a16="http://schemas.microsoft.com/office/drawing/2014/main" id="{8E03C70D-5ECB-4D76-9E49-9E933262E788}"/>
              </a:ext>
            </a:extLst>
          </p:cNvPr>
          <p:cNvSpPr/>
          <p:nvPr/>
        </p:nvSpPr>
        <p:spPr>
          <a:xfrm>
            <a:off x="212638" y="2524797"/>
            <a:ext cx="1717073" cy="307777"/>
          </a:xfrm>
          <a:prstGeom prst="rect">
            <a:avLst/>
          </a:prstGeom>
        </p:spPr>
        <p:txBody>
          <a:bodyPr wrap="none">
            <a:spAutoFit/>
          </a:bodyPr>
          <a:lstStyle/>
          <a:p>
            <a:r>
              <a:rPr lang="en-US" altLang="zh-CN" sz="1400" b="1" dirty="0">
                <a:latin typeface="Times New Roman" panose="02020603050405020304" pitchFamily="18" charset="0"/>
                <a:ea typeface="黑体" panose="02010609060101010101" pitchFamily="49" charset="-122"/>
                <a:cs typeface="Times New Roman" panose="02020603050405020304" pitchFamily="18" charset="0"/>
              </a:rPr>
              <a:t>Mean Field Theory:</a:t>
            </a:r>
            <a:endParaRPr lang="zh-CN" altLang="en-US" dirty="0"/>
          </a:p>
        </p:txBody>
      </p:sp>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E20BAF1E-587F-4BE4-829B-641E232DFEC6}"/>
                  </a:ext>
                </a:extLst>
              </p:cNvPr>
              <p:cNvSpPr txBox="1"/>
              <p:nvPr/>
            </p:nvSpPr>
            <p:spPr>
              <a:xfrm>
                <a:off x="441155" y="1056146"/>
                <a:ext cx="8463774" cy="735586"/>
              </a:xfrm>
              <a:prstGeom prst="rect">
                <a:avLst/>
              </a:prstGeom>
              <a:noFill/>
            </p:spPr>
            <p:txBody>
              <a:bodyPr wrap="square" rtlCol="0">
                <a:spAutoFit/>
              </a:bodyPr>
              <a:lstStyle/>
              <a:p>
                <a:pPr>
                  <a:lnSpc>
                    <a:spcPct val="150000"/>
                  </a:lnSpc>
                </a:pPr>
                <a:r>
                  <a:rPr lang="en-US" altLang="zh-CN" sz="1400" dirty="0">
                    <a:latin typeface="Times New Roman" panose="02020603050405020304" pitchFamily="18" charset="0"/>
                    <a:ea typeface="黑体" panose="02010609060101010101" pitchFamily="49" charset="-122"/>
                    <a:cs typeface="Times New Roman" panose="02020603050405020304" pitchFamily="18" charset="0"/>
                  </a:rPr>
                  <a:t>	</a:t>
                </a:r>
                <a:r>
                  <a:rPr lang="zh-CN" altLang="en-US" sz="1400" dirty="0">
                    <a:latin typeface="Times New Roman" panose="02020603050405020304" pitchFamily="18" charset="0"/>
                    <a:ea typeface="黑体" panose="02010609060101010101" pitchFamily="49" charset="-122"/>
                    <a:cs typeface="Times New Roman" panose="02020603050405020304" pitchFamily="18" charset="0"/>
                  </a:rPr>
                  <a:t>由于直接对所有潜在“参数”和隐变量 </a:t>
                </a:r>
                <a14:m>
                  <m:oMath xmlns:m="http://schemas.openxmlformats.org/officeDocument/2006/math">
                    <m:r>
                      <a:rPr lang="en-US" altLang="zh-CN" sz="1400" b="1" i="0" smtClean="0">
                        <a:latin typeface="Cambria Math" panose="02040503050406030204" pitchFamily="18" charset="0"/>
                        <a:ea typeface="黑体" panose="02010609060101010101" pitchFamily="49" charset="-122"/>
                        <a:cs typeface="Times New Roman" panose="02020603050405020304" pitchFamily="18" charset="0"/>
                      </a:rPr>
                      <m:t>𝐳</m:t>
                    </m:r>
                  </m:oMath>
                </a14:m>
                <a:r>
                  <a:rPr lang="en-US" altLang="zh-CN" sz="1400" b="1" dirty="0">
                    <a:latin typeface="Times New Roman" panose="02020603050405020304" pitchFamily="18" charset="0"/>
                    <a:ea typeface="黑体" panose="02010609060101010101" pitchFamily="49" charset="-122"/>
                    <a:cs typeface="Times New Roman" panose="02020603050405020304" pitchFamily="18" charset="0"/>
                  </a:rPr>
                  <a:t> </a:t>
                </a:r>
                <a:r>
                  <a:rPr lang="zh-CN" altLang="en-US" sz="1400" dirty="0">
                    <a:latin typeface="Times New Roman" panose="02020603050405020304" pitchFamily="18" charset="0"/>
                    <a:ea typeface="黑体" panose="02010609060101010101" pitchFamily="49" charset="-122"/>
                    <a:cs typeface="Times New Roman" panose="02020603050405020304" pitchFamily="18" charset="0"/>
                  </a:rPr>
                  <a:t>直接去求变分近似最优解非常困难，因此</a:t>
                </a:r>
                <a:r>
                  <a:rPr lang="zh-CN" altLang="en-US" sz="14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常用</a:t>
                </a:r>
                <a:r>
                  <a:rPr lang="en-US" altLang="zh-CN" sz="14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Mean Field Theory</a:t>
                </a:r>
                <a:r>
                  <a:rPr lang="zh-CN" altLang="en-US" sz="14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假设，将一些潜变量 </a:t>
                </a:r>
                <a14:m>
                  <m:oMath xmlns:m="http://schemas.openxmlformats.org/officeDocument/2006/math">
                    <m:sSub>
                      <m:sSubPr>
                        <m:ctrlPr>
                          <a:rPr lang="en-US" altLang="zh-CN" sz="1400" b="0" i="1" smtClean="0">
                            <a:solidFill>
                              <a:srgbClr val="FF0000"/>
                            </a:solidFill>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1400" b="1" i="0" smtClean="0">
                            <a:solidFill>
                              <a:srgbClr val="FF0000"/>
                            </a:solidFill>
                            <a:latin typeface="Cambria Math" panose="02040503050406030204" pitchFamily="18" charset="0"/>
                            <a:ea typeface="黑体" panose="02010609060101010101" pitchFamily="49" charset="-122"/>
                            <a:cs typeface="Times New Roman" panose="02020603050405020304" pitchFamily="18" charset="0"/>
                          </a:rPr>
                          <m:t>𝐳</m:t>
                        </m:r>
                      </m:e>
                      <m:sub>
                        <m:r>
                          <a:rPr lang="en-US" altLang="zh-CN" sz="1400" b="0" i="1" smtClean="0">
                            <a:solidFill>
                              <a:srgbClr val="FF0000"/>
                            </a:solidFill>
                            <a:latin typeface="Cambria Math" panose="02040503050406030204" pitchFamily="18" charset="0"/>
                            <a:ea typeface="黑体" panose="02010609060101010101" pitchFamily="49" charset="-122"/>
                            <a:cs typeface="Times New Roman" panose="02020603050405020304" pitchFamily="18" charset="0"/>
                          </a:rPr>
                          <m:t>𝑖</m:t>
                        </m:r>
                      </m:sub>
                    </m:sSub>
                  </m:oMath>
                </a14:m>
                <a:r>
                  <a:rPr lang="zh-CN" altLang="en-US" sz="14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 与</a:t>
                </a:r>
                <a14:m>
                  <m:oMath xmlns:m="http://schemas.openxmlformats.org/officeDocument/2006/math">
                    <m:sSub>
                      <m:sSubPr>
                        <m:ctrlPr>
                          <a:rPr lang="en-US" altLang="zh-CN" sz="1400" i="1">
                            <a:solidFill>
                              <a:srgbClr val="FF0000"/>
                            </a:solidFill>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1400" b="1" i="0" smtClean="0">
                            <a:solidFill>
                              <a:srgbClr val="FF0000"/>
                            </a:solidFill>
                            <a:latin typeface="Cambria Math" panose="02040503050406030204" pitchFamily="18" charset="0"/>
                            <a:ea typeface="黑体" panose="02010609060101010101" pitchFamily="49" charset="-122"/>
                            <a:cs typeface="Times New Roman" panose="02020603050405020304" pitchFamily="18" charset="0"/>
                          </a:rPr>
                          <m:t> </m:t>
                        </m:r>
                        <m:r>
                          <a:rPr lang="en-US" altLang="zh-CN" sz="1400" b="1">
                            <a:solidFill>
                              <a:srgbClr val="FF0000"/>
                            </a:solidFill>
                            <a:latin typeface="Cambria Math" panose="02040503050406030204" pitchFamily="18" charset="0"/>
                            <a:ea typeface="黑体" panose="02010609060101010101" pitchFamily="49" charset="-122"/>
                            <a:cs typeface="Times New Roman" panose="02020603050405020304" pitchFamily="18" charset="0"/>
                          </a:rPr>
                          <m:t>𝐳</m:t>
                        </m:r>
                      </m:e>
                      <m:sub>
                        <m:r>
                          <a:rPr lang="en-US" altLang="zh-CN" sz="1400" b="0" i="1" smtClean="0">
                            <a:solidFill>
                              <a:srgbClr val="FF0000"/>
                            </a:solidFill>
                            <a:latin typeface="Cambria Math" panose="02040503050406030204" pitchFamily="18" charset="0"/>
                            <a:ea typeface="黑体" panose="02010609060101010101" pitchFamily="49" charset="-122"/>
                            <a:cs typeface="Times New Roman" panose="02020603050405020304" pitchFamily="18" charset="0"/>
                          </a:rPr>
                          <m:t>𝑗</m:t>
                        </m:r>
                      </m:sub>
                    </m:sSub>
                  </m:oMath>
                </a14:m>
                <a:r>
                  <a:rPr lang="en-US" altLang="zh-CN" sz="1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 </a:t>
                </a:r>
                <a:r>
                  <a:rPr lang="zh-CN" altLang="en-US" sz="14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的分布分开，对</a:t>
                </a:r>
                <a14:m>
                  <m:oMath xmlns:m="http://schemas.openxmlformats.org/officeDocument/2006/math">
                    <m:sSub>
                      <m:sSubPr>
                        <m:ctrlPr>
                          <a:rPr lang="en-US" altLang="zh-CN" sz="1400" b="0" i="1" smtClean="0">
                            <a:solidFill>
                              <a:srgbClr val="FF0000"/>
                            </a:solidFill>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1400" b="0" i="1" smtClean="0">
                            <a:solidFill>
                              <a:srgbClr val="FF0000"/>
                            </a:solidFill>
                            <a:latin typeface="Cambria Math" panose="02040503050406030204" pitchFamily="18" charset="0"/>
                            <a:ea typeface="黑体" panose="02010609060101010101" pitchFamily="49" charset="-122"/>
                            <a:cs typeface="Times New Roman" panose="02020603050405020304" pitchFamily="18" charset="0"/>
                          </a:rPr>
                          <m:t> </m:t>
                        </m:r>
                        <m:r>
                          <a:rPr lang="en-US" altLang="zh-CN" sz="1400" b="0" i="1" smtClean="0">
                            <a:solidFill>
                              <a:srgbClr val="FF0000"/>
                            </a:solidFill>
                            <a:latin typeface="Cambria Math" panose="02040503050406030204" pitchFamily="18" charset="0"/>
                            <a:ea typeface="黑体" panose="02010609060101010101" pitchFamily="49" charset="-122"/>
                            <a:cs typeface="Times New Roman" panose="02020603050405020304" pitchFamily="18" charset="0"/>
                          </a:rPr>
                          <m:t>𝑞</m:t>
                        </m:r>
                      </m:e>
                      <m:sub>
                        <m:r>
                          <a:rPr lang="en-US" altLang="zh-CN" sz="1400" b="0" i="1" smtClean="0">
                            <a:solidFill>
                              <a:srgbClr val="FF0000"/>
                            </a:solidFill>
                            <a:latin typeface="Cambria Math" panose="02040503050406030204" pitchFamily="18" charset="0"/>
                            <a:ea typeface="黑体" panose="02010609060101010101" pitchFamily="49" charset="-122"/>
                            <a:cs typeface="Times New Roman" panose="02020603050405020304" pitchFamily="18" charset="0"/>
                          </a:rPr>
                          <m:t>𝑖</m:t>
                        </m:r>
                      </m:sub>
                    </m:sSub>
                    <m:d>
                      <m:dPr>
                        <m:ctrlPr>
                          <a:rPr lang="en-US" altLang="zh-CN" sz="1400" b="0" i="1" smtClean="0">
                            <a:solidFill>
                              <a:srgbClr val="FF0000"/>
                            </a:solidFill>
                            <a:latin typeface="Cambria Math" panose="02040503050406030204" pitchFamily="18" charset="0"/>
                            <a:ea typeface="黑体" panose="02010609060101010101" pitchFamily="49" charset="-122"/>
                            <a:cs typeface="Times New Roman" panose="02020603050405020304" pitchFamily="18" charset="0"/>
                          </a:rPr>
                        </m:ctrlPr>
                      </m:dPr>
                      <m:e>
                        <m:sSub>
                          <m:sSubPr>
                            <m:ctrlPr>
                              <a:rPr lang="en-US" altLang="zh-CN" sz="1400" i="1">
                                <a:solidFill>
                                  <a:srgbClr val="FF0000"/>
                                </a:solidFill>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1400" b="1">
                                <a:solidFill>
                                  <a:srgbClr val="FF0000"/>
                                </a:solidFill>
                                <a:latin typeface="Cambria Math" panose="02040503050406030204" pitchFamily="18" charset="0"/>
                                <a:ea typeface="黑体" panose="02010609060101010101" pitchFamily="49" charset="-122"/>
                                <a:cs typeface="Times New Roman" panose="02020603050405020304" pitchFamily="18" charset="0"/>
                              </a:rPr>
                              <m:t>𝐳</m:t>
                            </m:r>
                          </m:e>
                          <m:sub>
                            <m:r>
                              <a:rPr lang="en-US" altLang="zh-CN" sz="1400" i="1">
                                <a:solidFill>
                                  <a:srgbClr val="FF0000"/>
                                </a:solidFill>
                                <a:latin typeface="Cambria Math" panose="02040503050406030204" pitchFamily="18" charset="0"/>
                                <a:ea typeface="黑体" panose="02010609060101010101" pitchFamily="49" charset="-122"/>
                                <a:cs typeface="Times New Roman" panose="02020603050405020304" pitchFamily="18" charset="0"/>
                              </a:rPr>
                              <m:t>𝑖</m:t>
                            </m:r>
                          </m:sub>
                        </m:sSub>
                      </m:e>
                    </m:d>
                  </m:oMath>
                </a14:m>
                <a:r>
                  <a:rPr lang="en-US" altLang="zh-CN" sz="14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 </a:t>
                </a:r>
                <a:r>
                  <a:rPr lang="zh-CN" altLang="en-US" sz="14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与</a:t>
                </a:r>
                <a14:m>
                  <m:oMath xmlns:m="http://schemas.openxmlformats.org/officeDocument/2006/math">
                    <m:r>
                      <a:rPr lang="en-US" altLang="zh-CN" sz="1400" b="0" i="0" smtClean="0">
                        <a:solidFill>
                          <a:srgbClr val="FF0000"/>
                        </a:solidFill>
                        <a:latin typeface="Cambria Math" panose="02040503050406030204" pitchFamily="18" charset="0"/>
                        <a:ea typeface="黑体" panose="02010609060101010101" pitchFamily="49" charset="-122"/>
                        <a:cs typeface="Times New Roman" panose="02020603050405020304" pitchFamily="18" charset="0"/>
                      </a:rPr>
                      <m:t> </m:t>
                    </m:r>
                    <m:sSub>
                      <m:sSubPr>
                        <m:ctrlPr>
                          <a:rPr lang="en-US" altLang="zh-CN" sz="1400" i="1">
                            <a:solidFill>
                              <a:srgbClr val="FF0000"/>
                            </a:solidFill>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1400" i="1">
                            <a:solidFill>
                              <a:srgbClr val="FF0000"/>
                            </a:solidFill>
                            <a:latin typeface="Cambria Math" panose="02040503050406030204" pitchFamily="18" charset="0"/>
                            <a:ea typeface="黑体" panose="02010609060101010101" pitchFamily="49" charset="-122"/>
                            <a:cs typeface="Times New Roman" panose="02020603050405020304" pitchFamily="18" charset="0"/>
                          </a:rPr>
                          <m:t>𝑞</m:t>
                        </m:r>
                      </m:e>
                      <m:sub>
                        <m:r>
                          <a:rPr lang="en-US" altLang="zh-CN" sz="1400" b="0" i="1" smtClean="0">
                            <a:solidFill>
                              <a:srgbClr val="FF0000"/>
                            </a:solidFill>
                            <a:latin typeface="Cambria Math" panose="02040503050406030204" pitchFamily="18" charset="0"/>
                            <a:ea typeface="黑体" panose="02010609060101010101" pitchFamily="49" charset="-122"/>
                            <a:cs typeface="Times New Roman" panose="02020603050405020304" pitchFamily="18" charset="0"/>
                          </a:rPr>
                          <m:t>𝑗</m:t>
                        </m:r>
                      </m:sub>
                    </m:sSub>
                    <m:r>
                      <a:rPr lang="en-US" altLang="zh-CN" sz="1400" i="1">
                        <a:solidFill>
                          <a:srgbClr val="FF0000"/>
                        </a:solidFill>
                        <a:latin typeface="Cambria Math" panose="02040503050406030204" pitchFamily="18" charset="0"/>
                        <a:ea typeface="黑体" panose="02010609060101010101" pitchFamily="49" charset="-122"/>
                        <a:cs typeface="Times New Roman" panose="02020603050405020304" pitchFamily="18" charset="0"/>
                      </a:rPr>
                      <m:t>(</m:t>
                    </m:r>
                    <m:sSub>
                      <m:sSubPr>
                        <m:ctrlPr>
                          <a:rPr lang="en-US" altLang="zh-CN" sz="1400" i="1">
                            <a:solidFill>
                              <a:srgbClr val="FF0000"/>
                            </a:solidFill>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1400" b="1">
                            <a:solidFill>
                              <a:srgbClr val="FF0000"/>
                            </a:solidFill>
                            <a:latin typeface="Cambria Math" panose="02040503050406030204" pitchFamily="18" charset="0"/>
                            <a:ea typeface="黑体" panose="02010609060101010101" pitchFamily="49" charset="-122"/>
                            <a:cs typeface="Times New Roman" panose="02020603050405020304" pitchFamily="18" charset="0"/>
                          </a:rPr>
                          <m:t>𝐳</m:t>
                        </m:r>
                      </m:e>
                      <m:sub>
                        <m:r>
                          <a:rPr lang="en-US" altLang="zh-CN" sz="1400" b="0" i="1" smtClean="0">
                            <a:solidFill>
                              <a:srgbClr val="FF0000"/>
                            </a:solidFill>
                            <a:latin typeface="Cambria Math" panose="02040503050406030204" pitchFamily="18" charset="0"/>
                            <a:ea typeface="黑体" panose="02010609060101010101" pitchFamily="49" charset="-122"/>
                            <a:cs typeface="Times New Roman" panose="02020603050405020304" pitchFamily="18" charset="0"/>
                          </a:rPr>
                          <m:t>𝑗</m:t>
                        </m:r>
                      </m:sub>
                    </m:sSub>
                    <m:r>
                      <a:rPr lang="en-US" altLang="zh-CN" sz="1400" i="1">
                        <a:solidFill>
                          <a:srgbClr val="FF0000"/>
                        </a:solidFill>
                        <a:latin typeface="Cambria Math" panose="02040503050406030204" pitchFamily="18" charset="0"/>
                        <a:ea typeface="黑体" panose="02010609060101010101" pitchFamily="49" charset="-122"/>
                        <a:cs typeface="Times New Roman" panose="02020603050405020304" pitchFamily="18" charset="0"/>
                      </a:rPr>
                      <m:t>)</m:t>
                    </m:r>
                  </m:oMath>
                </a14:m>
                <a:r>
                  <a:rPr lang="en-US" altLang="zh-CN" sz="14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 </a:t>
                </a:r>
                <a:r>
                  <a:rPr lang="zh-CN" altLang="en-US" sz="14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分别进行自由形式的变分最优化</a:t>
                </a:r>
                <a:r>
                  <a:rPr lang="zh-CN" altLang="en-US" sz="1400" dirty="0">
                    <a:latin typeface="Times New Roman" panose="02020603050405020304" pitchFamily="18" charset="0"/>
                    <a:ea typeface="黑体" panose="02010609060101010101" pitchFamily="49" charset="-122"/>
                    <a:cs typeface="Times New Roman" panose="02020603050405020304" pitchFamily="18" charset="0"/>
                  </a:rPr>
                  <a:t>。</a:t>
                </a:r>
                <a:endParaRPr lang="en-US" altLang="zh-CN" sz="1400" dirty="0">
                  <a:latin typeface="Times New Roman" panose="02020603050405020304" pitchFamily="18" charset="0"/>
                  <a:ea typeface="黑体" panose="02010609060101010101" pitchFamily="49" charset="-122"/>
                  <a:cs typeface="Times New Roman" panose="02020603050405020304" pitchFamily="18" charset="0"/>
                </a:endParaRPr>
              </a:p>
            </p:txBody>
          </p:sp>
        </mc:Choice>
        <mc:Fallback xmlns="">
          <p:sp>
            <p:nvSpPr>
              <p:cNvPr id="14" name="文本框 13">
                <a:extLst>
                  <a:ext uri="{FF2B5EF4-FFF2-40B4-BE49-F238E27FC236}">
                    <a16:creationId xmlns:a16="http://schemas.microsoft.com/office/drawing/2014/main" id="{E20BAF1E-587F-4BE4-829B-641E232DFEC6}"/>
                  </a:ext>
                </a:extLst>
              </p:cNvPr>
              <p:cNvSpPr txBox="1">
                <a:spLocks noRot="1" noChangeAspect="1" noMove="1" noResize="1" noEditPoints="1" noAdjustHandles="1" noChangeArrowheads="1" noChangeShapeType="1" noTextEdit="1"/>
              </p:cNvSpPr>
              <p:nvPr/>
            </p:nvSpPr>
            <p:spPr>
              <a:xfrm>
                <a:off x="441155" y="1056146"/>
                <a:ext cx="8463774" cy="735586"/>
              </a:xfrm>
              <a:prstGeom prst="rect">
                <a:avLst/>
              </a:prstGeom>
              <a:blipFill>
                <a:blip r:embed="rId3"/>
                <a:stretch>
                  <a:fillRect l="-216" r="-432" b="-5785"/>
                </a:stretch>
              </a:blipFill>
            </p:spPr>
            <p:txBody>
              <a:bodyPr/>
              <a:lstStyle/>
              <a:p>
                <a:r>
                  <a:rPr lang="zh-CN" altLang="en-US">
                    <a:noFill/>
                  </a:rPr>
                  <a:t> </a:t>
                </a:r>
              </a:p>
            </p:txBody>
          </p:sp>
        </mc:Fallback>
      </mc:AlternateContent>
      <p:pic>
        <p:nvPicPr>
          <p:cNvPr id="15" name="图片 14">
            <a:extLst>
              <a:ext uri="{FF2B5EF4-FFF2-40B4-BE49-F238E27FC236}">
                <a16:creationId xmlns:a16="http://schemas.microsoft.com/office/drawing/2014/main" id="{A5A7F9E8-8D45-4560-BBF5-3499E8F04669}"/>
              </a:ext>
            </a:extLst>
          </p:cNvPr>
          <p:cNvPicPr>
            <a:picLocks noChangeAspect="1"/>
          </p:cNvPicPr>
          <p:nvPr/>
        </p:nvPicPr>
        <p:blipFill>
          <a:blip r:embed="rId4">
            <a:clrChange>
              <a:clrFrom>
                <a:srgbClr val="FFFFFF"/>
              </a:clrFrom>
              <a:clrTo>
                <a:srgbClr val="FFFFFF">
                  <a:alpha val="0"/>
                </a:srgbClr>
              </a:clrTo>
            </a:clrChange>
          </a:blip>
          <a:stretch>
            <a:fillRect/>
          </a:stretch>
        </p:blipFill>
        <p:spPr>
          <a:xfrm rot="172718">
            <a:off x="3284744" y="1901508"/>
            <a:ext cx="2905251" cy="384283"/>
          </a:xfrm>
          <a:prstGeom prst="rect">
            <a:avLst/>
          </a:prstGeom>
        </p:spPr>
      </p:pic>
      <p:pic>
        <p:nvPicPr>
          <p:cNvPr id="5" name="图片 4">
            <a:extLst>
              <a:ext uri="{FF2B5EF4-FFF2-40B4-BE49-F238E27FC236}">
                <a16:creationId xmlns:a16="http://schemas.microsoft.com/office/drawing/2014/main" id="{94CD9975-E033-4EE6-9E24-F73907F82EAD}"/>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4134826" y="2545069"/>
            <a:ext cx="1076426" cy="345856"/>
          </a:xfrm>
          <a:prstGeom prst="rect">
            <a:avLst/>
          </a:prstGeom>
        </p:spPr>
      </p:pic>
      <p:pic>
        <p:nvPicPr>
          <p:cNvPr id="8" name="图片 7">
            <a:extLst>
              <a:ext uri="{FF2B5EF4-FFF2-40B4-BE49-F238E27FC236}">
                <a16:creationId xmlns:a16="http://schemas.microsoft.com/office/drawing/2014/main" id="{093C044D-9ABF-4CE9-A0A8-A829F8E50F2F}"/>
              </a:ext>
            </a:extLst>
          </p:cNvPr>
          <p:cNvPicPr>
            <a:picLocks noChangeAspect="1"/>
          </p:cNvPicPr>
          <p:nvPr/>
        </p:nvPicPr>
        <p:blipFill>
          <a:blip r:embed="rId6">
            <a:clrChange>
              <a:clrFrom>
                <a:srgbClr val="FFFFFF"/>
              </a:clrFrom>
              <a:clrTo>
                <a:srgbClr val="FFFFFF">
                  <a:alpha val="0"/>
                </a:srgbClr>
              </a:clrTo>
            </a:clrChange>
          </a:blip>
          <a:stretch>
            <a:fillRect/>
          </a:stretch>
        </p:blipFill>
        <p:spPr>
          <a:xfrm rot="190323">
            <a:off x="2711295" y="3205067"/>
            <a:ext cx="3999028" cy="468003"/>
          </a:xfrm>
          <a:prstGeom prst="rect">
            <a:avLst/>
          </a:prstGeom>
        </p:spPr>
      </p:pic>
      <p:sp>
        <p:nvSpPr>
          <p:cNvPr id="19" name="箭头: 右 18">
            <a:extLst>
              <a:ext uri="{FF2B5EF4-FFF2-40B4-BE49-F238E27FC236}">
                <a16:creationId xmlns:a16="http://schemas.microsoft.com/office/drawing/2014/main" id="{B98AA3ED-AAB5-4A6D-A4A8-0D0D3A2411A0}"/>
              </a:ext>
            </a:extLst>
          </p:cNvPr>
          <p:cNvSpPr/>
          <p:nvPr/>
        </p:nvSpPr>
        <p:spPr>
          <a:xfrm rot="5400000">
            <a:off x="4550942" y="2295445"/>
            <a:ext cx="244195" cy="214508"/>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箭头: 右 19">
            <a:extLst>
              <a:ext uri="{FF2B5EF4-FFF2-40B4-BE49-F238E27FC236}">
                <a16:creationId xmlns:a16="http://schemas.microsoft.com/office/drawing/2014/main" id="{AA01E7D9-000A-4E98-A286-8BE24597752C}"/>
              </a:ext>
            </a:extLst>
          </p:cNvPr>
          <p:cNvSpPr/>
          <p:nvPr/>
        </p:nvSpPr>
        <p:spPr>
          <a:xfrm rot="5400000">
            <a:off x="4550942" y="2930890"/>
            <a:ext cx="244195" cy="214508"/>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箭头: 右 20">
            <a:extLst>
              <a:ext uri="{FF2B5EF4-FFF2-40B4-BE49-F238E27FC236}">
                <a16:creationId xmlns:a16="http://schemas.microsoft.com/office/drawing/2014/main" id="{CD9D3872-D622-4340-A4A4-825088F67452}"/>
              </a:ext>
            </a:extLst>
          </p:cNvPr>
          <p:cNvSpPr/>
          <p:nvPr/>
        </p:nvSpPr>
        <p:spPr>
          <a:xfrm rot="5400000">
            <a:off x="4550941" y="3679312"/>
            <a:ext cx="244195" cy="214508"/>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片 9">
            <a:extLst>
              <a:ext uri="{FF2B5EF4-FFF2-40B4-BE49-F238E27FC236}">
                <a16:creationId xmlns:a16="http://schemas.microsoft.com/office/drawing/2014/main" id="{10F1FDD3-7B9B-40FB-9AA2-2FAEE018C90E}"/>
              </a:ext>
            </a:extLst>
          </p:cNvPr>
          <p:cNvPicPr>
            <a:picLocks noChangeAspect="1"/>
          </p:cNvPicPr>
          <p:nvPr/>
        </p:nvPicPr>
        <p:blipFill>
          <a:blip r:embed="rId7">
            <a:clrChange>
              <a:clrFrom>
                <a:srgbClr val="FFFFFF"/>
              </a:clrFrom>
              <a:clrTo>
                <a:srgbClr val="FFFFFF">
                  <a:alpha val="0"/>
                </a:srgbClr>
              </a:clrTo>
            </a:clrChange>
          </a:blip>
          <a:stretch>
            <a:fillRect/>
          </a:stretch>
        </p:blipFill>
        <p:spPr>
          <a:xfrm>
            <a:off x="2192651" y="3706424"/>
            <a:ext cx="5918091" cy="771925"/>
          </a:xfrm>
          <a:prstGeom prst="rect">
            <a:avLst/>
          </a:prstGeom>
        </p:spPr>
      </p:pic>
      <p:sp>
        <p:nvSpPr>
          <p:cNvPr id="22" name="矩形 21">
            <a:extLst>
              <a:ext uri="{FF2B5EF4-FFF2-40B4-BE49-F238E27FC236}">
                <a16:creationId xmlns:a16="http://schemas.microsoft.com/office/drawing/2014/main" id="{2DFCADBD-9C1B-47FA-A1EA-04EB62765FD7}"/>
              </a:ext>
            </a:extLst>
          </p:cNvPr>
          <p:cNvSpPr/>
          <p:nvPr/>
        </p:nvSpPr>
        <p:spPr>
          <a:xfrm>
            <a:off x="24639" y="3808611"/>
            <a:ext cx="2093073" cy="523220"/>
          </a:xfrm>
          <a:prstGeom prst="rect">
            <a:avLst/>
          </a:prstGeom>
        </p:spPr>
        <p:txBody>
          <a:bodyPr wrap="square">
            <a:spAutoFit/>
          </a:bodyPr>
          <a:lstStyle/>
          <a:p>
            <a:pPr algn="ctr"/>
            <a:r>
              <a:rPr lang="en-US" altLang="zh-CN" sz="1400" b="1" dirty="0">
                <a:latin typeface="Times New Roman" panose="02020603050405020304" pitchFamily="18" charset="0"/>
                <a:ea typeface="黑体" panose="02010609060101010101" pitchFamily="49" charset="-122"/>
                <a:cs typeface="Times New Roman" panose="02020603050405020304" pitchFamily="18" charset="0"/>
              </a:rPr>
              <a:t>Variational Approximate</a:t>
            </a:r>
          </a:p>
          <a:p>
            <a:pPr algn="ctr"/>
            <a:r>
              <a:rPr lang="en-US" altLang="zh-CN" sz="1400" b="1" dirty="0">
                <a:latin typeface="Times New Roman" panose="02020603050405020304" pitchFamily="18" charset="0"/>
                <a:ea typeface="黑体" panose="02010609060101010101" pitchFamily="49" charset="-122"/>
                <a:cs typeface="Times New Roman" panose="02020603050405020304" pitchFamily="18" charset="0"/>
              </a:rPr>
              <a:t>Optimal Solution</a:t>
            </a:r>
            <a:endParaRPr lang="zh-CN" altLang="en-US" dirty="0"/>
          </a:p>
        </p:txBody>
      </p:sp>
      <mc:AlternateContent xmlns:mc="http://schemas.openxmlformats.org/markup-compatibility/2006" xmlns:a14="http://schemas.microsoft.com/office/drawing/2010/main">
        <mc:Choice Requires="a14">
          <p:sp>
            <p:nvSpPr>
              <p:cNvPr id="23" name="矩形 22">
                <a:extLst>
                  <a:ext uri="{FF2B5EF4-FFF2-40B4-BE49-F238E27FC236}">
                    <a16:creationId xmlns:a16="http://schemas.microsoft.com/office/drawing/2014/main" id="{0AC81F30-98E8-4167-AE9A-BA2C93F86A9A}"/>
                  </a:ext>
                </a:extLst>
              </p:cNvPr>
              <p:cNvSpPr/>
              <p:nvPr/>
            </p:nvSpPr>
            <p:spPr>
              <a:xfrm>
                <a:off x="1929711" y="4433483"/>
                <a:ext cx="6188503" cy="325089"/>
              </a:xfrm>
              <a:prstGeom prst="rect">
                <a:avLst/>
              </a:prstGeom>
            </p:spPr>
            <p:txBody>
              <a:bodyPr wrap="square">
                <a:spAutoFit/>
              </a:bodyPr>
              <a:lstStyle/>
              <a:p>
                <a:pPr algn="ctr"/>
                <a:r>
                  <a:rPr lang="zh-CN" altLang="en-US" sz="1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因子</a:t>
                </a:r>
                <a14:m>
                  <m:oMath xmlns:m="http://schemas.openxmlformats.org/officeDocument/2006/math">
                    <m:sSub>
                      <m:sSubPr>
                        <m:ctrlPr>
                          <a:rPr lang="en-US" altLang="zh-CN" sz="1400" b="1" i="1">
                            <a:solidFill>
                              <a:srgbClr val="FF0000"/>
                            </a:solidFill>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1400" b="1">
                            <a:solidFill>
                              <a:srgbClr val="FF0000"/>
                            </a:solidFill>
                            <a:latin typeface="Cambria Math" panose="02040503050406030204" pitchFamily="18" charset="0"/>
                            <a:ea typeface="黑体" panose="02010609060101010101" pitchFamily="49" charset="-122"/>
                            <a:cs typeface="Times New Roman" panose="02020603050405020304" pitchFamily="18" charset="0"/>
                          </a:rPr>
                          <m:t> </m:t>
                        </m:r>
                        <m:r>
                          <a:rPr lang="en-US" altLang="zh-CN" sz="1400" b="1">
                            <a:solidFill>
                              <a:srgbClr val="FF0000"/>
                            </a:solidFill>
                            <a:latin typeface="Cambria Math" panose="02040503050406030204" pitchFamily="18" charset="0"/>
                            <a:ea typeface="黑体" panose="02010609060101010101" pitchFamily="49" charset="-122"/>
                            <a:cs typeface="Times New Roman" panose="02020603050405020304" pitchFamily="18" charset="0"/>
                          </a:rPr>
                          <m:t>𝑞</m:t>
                        </m:r>
                      </m:e>
                      <m:sub>
                        <m:r>
                          <a:rPr lang="en-US" altLang="zh-CN" sz="1400" b="1">
                            <a:solidFill>
                              <a:srgbClr val="FF0000"/>
                            </a:solidFill>
                            <a:latin typeface="Cambria Math" panose="02040503050406030204" pitchFamily="18" charset="0"/>
                            <a:ea typeface="黑体" panose="02010609060101010101" pitchFamily="49" charset="-122"/>
                            <a:cs typeface="Times New Roman" panose="02020603050405020304" pitchFamily="18" charset="0"/>
                          </a:rPr>
                          <m:t>𝑖</m:t>
                        </m:r>
                      </m:sub>
                    </m:sSub>
                    <m:d>
                      <m:dPr>
                        <m:ctrlPr>
                          <a:rPr lang="en-US" altLang="zh-CN" sz="1400" b="1" i="1">
                            <a:solidFill>
                              <a:srgbClr val="FF0000"/>
                            </a:solidFill>
                            <a:latin typeface="Cambria Math" panose="02040503050406030204" pitchFamily="18" charset="0"/>
                            <a:ea typeface="黑体" panose="02010609060101010101" pitchFamily="49" charset="-122"/>
                            <a:cs typeface="Times New Roman" panose="02020603050405020304" pitchFamily="18" charset="0"/>
                          </a:rPr>
                        </m:ctrlPr>
                      </m:dPr>
                      <m:e>
                        <m:sSub>
                          <m:sSubPr>
                            <m:ctrlPr>
                              <a:rPr lang="en-US" altLang="zh-CN" sz="1400" b="1" i="1">
                                <a:solidFill>
                                  <a:srgbClr val="FF0000"/>
                                </a:solidFill>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1400" b="1">
                                <a:solidFill>
                                  <a:srgbClr val="FF0000"/>
                                </a:solidFill>
                                <a:latin typeface="Cambria Math" panose="02040503050406030204" pitchFamily="18" charset="0"/>
                                <a:ea typeface="黑体" panose="02010609060101010101" pitchFamily="49" charset="-122"/>
                                <a:cs typeface="Times New Roman" panose="02020603050405020304" pitchFamily="18" charset="0"/>
                              </a:rPr>
                              <m:t>𝐳</m:t>
                            </m:r>
                          </m:e>
                          <m:sub>
                            <m:r>
                              <a:rPr lang="en-US" altLang="zh-CN" sz="1400" b="1">
                                <a:solidFill>
                                  <a:srgbClr val="FF0000"/>
                                </a:solidFill>
                                <a:latin typeface="Cambria Math" panose="02040503050406030204" pitchFamily="18" charset="0"/>
                                <a:ea typeface="黑体" panose="02010609060101010101" pitchFamily="49" charset="-122"/>
                                <a:cs typeface="Times New Roman" panose="02020603050405020304" pitchFamily="18" charset="0"/>
                              </a:rPr>
                              <m:t>𝑖</m:t>
                            </m:r>
                          </m:sub>
                        </m:sSub>
                      </m:e>
                    </m:d>
                  </m:oMath>
                </a14:m>
                <a:r>
                  <a:rPr lang="zh-CN" altLang="en-US" sz="1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的最优解</a:t>
                </a:r>
                <a14:m>
                  <m:oMath xmlns:m="http://schemas.openxmlformats.org/officeDocument/2006/math">
                    <m:sSubSup>
                      <m:sSubSupPr>
                        <m:ctrlPr>
                          <a:rPr lang="en-US" altLang="zh-CN" sz="1400" b="1" i="1">
                            <a:solidFill>
                              <a:srgbClr val="FF0000"/>
                            </a:solidFill>
                            <a:latin typeface="Cambria Math" panose="02040503050406030204" pitchFamily="18" charset="0"/>
                            <a:ea typeface="黑体" panose="02010609060101010101" pitchFamily="49" charset="-122"/>
                            <a:cs typeface="Times New Roman" panose="02020603050405020304" pitchFamily="18" charset="0"/>
                          </a:rPr>
                        </m:ctrlPr>
                      </m:sSubSupPr>
                      <m:e>
                        <m:r>
                          <a:rPr lang="en-US" altLang="zh-CN" sz="1400" b="1">
                            <a:solidFill>
                              <a:srgbClr val="FF0000"/>
                            </a:solidFill>
                            <a:latin typeface="Cambria Math" panose="02040503050406030204" pitchFamily="18" charset="0"/>
                            <a:ea typeface="黑体" panose="02010609060101010101" pitchFamily="49" charset="-122"/>
                            <a:cs typeface="Times New Roman" panose="02020603050405020304" pitchFamily="18" charset="0"/>
                          </a:rPr>
                          <m:t> </m:t>
                        </m:r>
                        <m:r>
                          <a:rPr lang="en-US" altLang="zh-CN" sz="1400" b="1">
                            <a:solidFill>
                              <a:srgbClr val="FF0000"/>
                            </a:solidFill>
                            <a:latin typeface="Cambria Math" panose="02040503050406030204" pitchFamily="18" charset="0"/>
                            <a:ea typeface="黑体" panose="02010609060101010101" pitchFamily="49" charset="-122"/>
                            <a:cs typeface="Times New Roman" panose="02020603050405020304" pitchFamily="18" charset="0"/>
                          </a:rPr>
                          <m:t>𝑞</m:t>
                        </m:r>
                      </m:e>
                      <m:sub>
                        <m:r>
                          <a:rPr lang="en-US" altLang="zh-CN" sz="1400" b="1">
                            <a:solidFill>
                              <a:srgbClr val="FF0000"/>
                            </a:solidFill>
                            <a:latin typeface="Cambria Math" panose="02040503050406030204" pitchFamily="18" charset="0"/>
                            <a:ea typeface="黑体" panose="02010609060101010101" pitchFamily="49" charset="-122"/>
                            <a:cs typeface="Times New Roman" panose="02020603050405020304" pitchFamily="18" charset="0"/>
                          </a:rPr>
                          <m:t>𝑖</m:t>
                        </m:r>
                      </m:sub>
                      <m:sup>
                        <m:r>
                          <a:rPr lang="en-US" altLang="zh-CN" sz="1400" b="1">
                            <a:solidFill>
                              <a:srgbClr val="FF0000"/>
                            </a:solidFill>
                            <a:latin typeface="Cambria Math" panose="02040503050406030204" pitchFamily="18" charset="0"/>
                            <a:ea typeface="黑体" panose="02010609060101010101" pitchFamily="49" charset="-122"/>
                            <a:cs typeface="Times New Roman" panose="02020603050405020304" pitchFamily="18" charset="0"/>
                          </a:rPr>
                          <m:t>∗</m:t>
                        </m:r>
                      </m:sup>
                    </m:sSubSup>
                    <m:d>
                      <m:dPr>
                        <m:ctrlPr>
                          <a:rPr lang="en-US" altLang="zh-CN" sz="1400" b="1" i="1">
                            <a:solidFill>
                              <a:srgbClr val="FF0000"/>
                            </a:solidFill>
                            <a:latin typeface="Cambria Math" panose="02040503050406030204" pitchFamily="18" charset="0"/>
                            <a:ea typeface="黑体" panose="02010609060101010101" pitchFamily="49" charset="-122"/>
                            <a:cs typeface="Times New Roman" panose="02020603050405020304" pitchFamily="18" charset="0"/>
                          </a:rPr>
                        </m:ctrlPr>
                      </m:dPr>
                      <m:e>
                        <m:sSub>
                          <m:sSubPr>
                            <m:ctrlPr>
                              <a:rPr lang="en-US" altLang="zh-CN" sz="1400" b="1" i="1">
                                <a:solidFill>
                                  <a:srgbClr val="FF0000"/>
                                </a:solidFill>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1400" b="1">
                                <a:solidFill>
                                  <a:srgbClr val="FF0000"/>
                                </a:solidFill>
                                <a:latin typeface="Cambria Math" panose="02040503050406030204" pitchFamily="18" charset="0"/>
                                <a:ea typeface="黑体" panose="02010609060101010101" pitchFamily="49" charset="-122"/>
                                <a:cs typeface="Times New Roman" panose="02020603050405020304" pitchFamily="18" charset="0"/>
                              </a:rPr>
                              <m:t>𝐳</m:t>
                            </m:r>
                          </m:e>
                          <m:sub>
                            <m:r>
                              <a:rPr lang="en-US" altLang="zh-CN" sz="1400" b="1">
                                <a:solidFill>
                                  <a:srgbClr val="FF0000"/>
                                </a:solidFill>
                                <a:latin typeface="Cambria Math" panose="02040503050406030204" pitchFamily="18" charset="0"/>
                                <a:ea typeface="黑体" panose="02010609060101010101" pitchFamily="49" charset="-122"/>
                                <a:cs typeface="Times New Roman" panose="02020603050405020304" pitchFamily="18" charset="0"/>
                              </a:rPr>
                              <m:t>𝑖</m:t>
                            </m:r>
                          </m:sub>
                        </m:sSub>
                      </m:e>
                    </m:d>
                  </m:oMath>
                </a14:m>
                <a:r>
                  <a:rPr lang="zh-CN" altLang="en-US" sz="1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 依赖于</a:t>
                </a:r>
                <a14:m>
                  <m:oMath xmlns:m="http://schemas.openxmlformats.org/officeDocument/2006/math">
                    <m:sSub>
                      <m:sSubPr>
                        <m:ctrlPr>
                          <a:rPr lang="en-US" altLang="zh-CN" sz="1400" b="1" i="1">
                            <a:solidFill>
                              <a:srgbClr val="FF0000"/>
                            </a:solidFill>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1400" b="1">
                            <a:solidFill>
                              <a:srgbClr val="FF0000"/>
                            </a:solidFill>
                            <a:latin typeface="Cambria Math" panose="02040503050406030204" pitchFamily="18" charset="0"/>
                            <a:ea typeface="黑体" panose="02010609060101010101" pitchFamily="49" charset="-122"/>
                            <a:cs typeface="Times New Roman" panose="02020603050405020304" pitchFamily="18" charset="0"/>
                          </a:rPr>
                          <m:t> </m:t>
                        </m:r>
                        <m:r>
                          <a:rPr lang="en-US" altLang="zh-CN" sz="1400" b="1">
                            <a:solidFill>
                              <a:srgbClr val="FF0000"/>
                            </a:solidFill>
                            <a:latin typeface="Cambria Math" panose="02040503050406030204" pitchFamily="18" charset="0"/>
                            <a:ea typeface="黑体" panose="02010609060101010101" pitchFamily="49" charset="-122"/>
                            <a:cs typeface="Times New Roman" panose="02020603050405020304" pitchFamily="18" charset="0"/>
                          </a:rPr>
                          <m:t>𝑞</m:t>
                        </m:r>
                      </m:e>
                      <m:sub>
                        <m:r>
                          <a:rPr lang="en-US" altLang="zh-CN" sz="1400" b="1">
                            <a:solidFill>
                              <a:srgbClr val="FF0000"/>
                            </a:solidFill>
                            <a:latin typeface="Cambria Math" panose="02040503050406030204" pitchFamily="18" charset="0"/>
                            <a:ea typeface="黑体" panose="02010609060101010101" pitchFamily="49" charset="-122"/>
                            <a:cs typeface="Times New Roman" panose="02020603050405020304" pitchFamily="18" charset="0"/>
                          </a:rPr>
                          <m:t>𝑖</m:t>
                        </m:r>
                        <m:r>
                          <a:rPr lang="en-US" altLang="zh-CN" sz="1400" b="1"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zh-CN" sz="1400" b="0" i="1"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𝑗</m:t>
                        </m:r>
                      </m:sub>
                    </m:sSub>
                    <m:d>
                      <m:dPr>
                        <m:ctrlPr>
                          <a:rPr lang="en-US" altLang="zh-CN" sz="1400" b="1" i="1">
                            <a:solidFill>
                              <a:srgbClr val="FF0000"/>
                            </a:solidFill>
                            <a:latin typeface="Cambria Math" panose="02040503050406030204" pitchFamily="18" charset="0"/>
                            <a:ea typeface="黑体" panose="02010609060101010101" pitchFamily="49" charset="-122"/>
                            <a:cs typeface="Times New Roman" panose="02020603050405020304" pitchFamily="18" charset="0"/>
                          </a:rPr>
                        </m:ctrlPr>
                      </m:dPr>
                      <m:e>
                        <m:sSub>
                          <m:sSubPr>
                            <m:ctrlPr>
                              <a:rPr lang="en-US" altLang="zh-CN" sz="1400" b="1" i="1">
                                <a:solidFill>
                                  <a:srgbClr val="FF0000"/>
                                </a:solidFill>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1400" b="1">
                                <a:solidFill>
                                  <a:srgbClr val="FF0000"/>
                                </a:solidFill>
                                <a:latin typeface="Cambria Math" panose="02040503050406030204" pitchFamily="18" charset="0"/>
                                <a:ea typeface="黑体" panose="02010609060101010101" pitchFamily="49" charset="-122"/>
                                <a:cs typeface="Times New Roman" panose="02020603050405020304" pitchFamily="18" charset="0"/>
                              </a:rPr>
                              <m:t>𝐳</m:t>
                            </m:r>
                          </m:e>
                          <m:sub>
                            <m:r>
                              <a:rPr lang="en-US" altLang="zh-CN" sz="1400" b="1">
                                <a:solidFill>
                                  <a:srgbClr val="FF0000"/>
                                </a:solidFill>
                                <a:latin typeface="Cambria Math" panose="02040503050406030204" pitchFamily="18" charset="0"/>
                                <a:ea typeface="黑体" panose="02010609060101010101" pitchFamily="49" charset="-122"/>
                                <a:cs typeface="Times New Roman" panose="02020603050405020304" pitchFamily="18" charset="0"/>
                              </a:rPr>
                              <m:t>𝑖</m:t>
                            </m:r>
                          </m:sub>
                        </m:sSub>
                      </m:e>
                    </m:d>
                  </m:oMath>
                </a14:m>
                <a:r>
                  <a:rPr lang="zh-CN" altLang="en-US" sz="1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，因此类似于</a:t>
                </a:r>
                <a:r>
                  <a:rPr lang="en-US" altLang="zh-CN" sz="1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EM</a:t>
                </a:r>
                <a:r>
                  <a:rPr lang="zh-CN" altLang="en-US" sz="1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，可以迭代优化</a:t>
                </a:r>
              </a:p>
            </p:txBody>
          </p:sp>
        </mc:Choice>
        <mc:Fallback xmlns="">
          <p:sp>
            <p:nvSpPr>
              <p:cNvPr id="23" name="矩形 22">
                <a:extLst>
                  <a:ext uri="{FF2B5EF4-FFF2-40B4-BE49-F238E27FC236}">
                    <a16:creationId xmlns:a16="http://schemas.microsoft.com/office/drawing/2014/main" id="{0AC81F30-98E8-4167-AE9A-BA2C93F86A9A}"/>
                  </a:ext>
                </a:extLst>
              </p:cNvPr>
              <p:cNvSpPr>
                <a:spLocks noRot="1" noChangeAspect="1" noMove="1" noResize="1" noEditPoints="1" noAdjustHandles="1" noChangeArrowheads="1" noChangeShapeType="1" noTextEdit="1"/>
              </p:cNvSpPr>
              <p:nvPr/>
            </p:nvSpPr>
            <p:spPr>
              <a:xfrm>
                <a:off x="1929711" y="4433483"/>
                <a:ext cx="6188503" cy="325089"/>
              </a:xfrm>
              <a:prstGeom prst="rect">
                <a:avLst/>
              </a:prstGeom>
              <a:blipFill>
                <a:blip r:embed="rId8"/>
                <a:stretch>
                  <a:fillRect t="-5556" b="-1296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54267053"/>
      </p:ext>
    </p:extLst>
  </p:cSld>
  <p:clrMapOvr>
    <a:masterClrMapping/>
  </p:clrMapOvr>
  <mc:AlternateContent xmlns:mc="http://schemas.openxmlformats.org/markup-compatibility/2006" xmlns:p14="http://schemas.microsoft.com/office/powerpoint/2010/main">
    <mc:Choice Requires="p14">
      <p:transition spd="slow">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25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250"/>
                                        <p:tgtEl>
                                          <p:spTgt spid="12"/>
                                        </p:tgtEl>
                                      </p:cBhvr>
                                    </p:animEffect>
                                  </p:childTnLst>
                                </p:cTn>
                              </p:par>
                              <p:par>
                                <p:cTn id="11" presetID="10"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25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fade">
                                      <p:cBhvr>
                                        <p:cTn id="18" dur="250"/>
                                        <p:tgtEl>
                                          <p:spTgt spid="20"/>
                                        </p:tgtEl>
                                      </p:cBhvr>
                                    </p:animEffect>
                                  </p:childTnLst>
                                </p:cTn>
                              </p:par>
                              <p:par>
                                <p:cTn id="19" presetID="10"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25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22"/>
                                        </p:tgtEl>
                                        <p:attrNameLst>
                                          <p:attrName>style.visibility</p:attrName>
                                        </p:attrNameLst>
                                      </p:cBhvr>
                                      <p:to>
                                        <p:strVal val="visible"/>
                                      </p:to>
                                    </p:set>
                                    <p:animEffect transition="in" filter="fade">
                                      <p:cBhvr>
                                        <p:cTn id="26" dur="250"/>
                                        <p:tgtEl>
                                          <p:spTgt spid="22"/>
                                        </p:tgtEl>
                                      </p:cBhvr>
                                    </p:animEffect>
                                  </p:childTnLst>
                                </p:cTn>
                              </p:par>
                              <p:par>
                                <p:cTn id="27" presetID="10" presetClass="entr" presetSubtype="0" fill="hold" nodeType="with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250"/>
                                        <p:tgtEl>
                                          <p:spTgt spid="10"/>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1"/>
                                        </p:tgtEl>
                                        <p:attrNameLst>
                                          <p:attrName>style.visibility</p:attrName>
                                        </p:attrNameLst>
                                      </p:cBhvr>
                                      <p:to>
                                        <p:strVal val="visible"/>
                                      </p:to>
                                    </p:set>
                                    <p:animEffect transition="in" filter="fade">
                                      <p:cBhvr>
                                        <p:cTn id="32" dur="250"/>
                                        <p:tgtEl>
                                          <p:spTgt spid="21"/>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3"/>
                                        </p:tgtEl>
                                        <p:attrNameLst>
                                          <p:attrName>style.visibility</p:attrName>
                                        </p:attrNameLst>
                                      </p:cBhvr>
                                      <p:to>
                                        <p:strVal val="visible"/>
                                      </p:to>
                                    </p:set>
                                    <p:animEffect transition="in" filter="fade">
                                      <p:cBhvr>
                                        <p:cTn id="37" dur="25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9" grpId="0" animBg="1"/>
      <p:bldP spid="20" grpId="0" animBg="1"/>
      <p:bldP spid="21" grpId="0" animBg="1"/>
      <p:bldP spid="22" grpId="0"/>
      <p:bldP spid="2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800A2D62-4100-4726-9B56-5B6547C675A6}"/>
              </a:ext>
            </a:extLst>
          </p:cNvPr>
          <p:cNvSpPr>
            <a:spLocks noGrp="1"/>
          </p:cNvSpPr>
          <p:nvPr>
            <p:ph type="sldNum" sz="quarter" idx="12"/>
          </p:nvPr>
        </p:nvSpPr>
        <p:spPr>
          <a:xfrm>
            <a:off x="6847529" y="4744801"/>
            <a:ext cx="2057400" cy="273844"/>
          </a:xfrm>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ACBECEF1-1935-4692-9C86-5FD89D9EDF46}" type="slidenum">
              <a:rPr kumimoji="0" lang="zh-CN" altLang="en-US" sz="1100" b="0" i="0" u="none" strike="noStrike" kern="1200" cap="none" spc="0" normalizeH="0" baseline="0" noProof="0" smtClean="0">
                <a:ln>
                  <a:noFill/>
                </a:ln>
                <a:solidFill>
                  <a:prstClr val="black">
                    <a:lumMod val="85000"/>
                    <a:lumOff val="15000"/>
                  </a:prstClr>
                </a:solidFill>
                <a:effectLst/>
                <a:uLnTx/>
                <a:uFillTx/>
                <a:latin typeface="微软雅黑"/>
                <a:ea typeface="微软雅黑"/>
                <a:cs typeface="+mn-cs"/>
              </a:rPr>
              <a:pPr marL="0" marR="0" lvl="0" indent="0" algn="r" defTabSz="685800" rtl="0" eaLnBrk="1" fontAlgn="auto" latinLnBrk="0" hangingPunct="1">
                <a:lnSpc>
                  <a:spcPct val="100000"/>
                </a:lnSpc>
                <a:spcBef>
                  <a:spcPts val="0"/>
                </a:spcBef>
                <a:spcAft>
                  <a:spcPts val="0"/>
                </a:spcAft>
                <a:buClrTx/>
                <a:buSzTx/>
                <a:buFontTx/>
                <a:buNone/>
                <a:tabLst/>
                <a:defRPr/>
              </a:pPr>
              <a:t>14</a:t>
            </a:fld>
            <a:endParaRPr kumimoji="0" lang="zh-CN" altLang="en-US" sz="1100" b="0" i="0" u="none" strike="noStrike" kern="1200" cap="none" spc="0" normalizeH="0" baseline="0" noProof="0" dirty="0">
              <a:ln>
                <a:noFill/>
              </a:ln>
              <a:solidFill>
                <a:prstClr val="black">
                  <a:lumMod val="85000"/>
                  <a:lumOff val="15000"/>
                </a:prstClr>
              </a:solidFill>
              <a:effectLst/>
              <a:uLnTx/>
              <a:uFillTx/>
              <a:latin typeface="微软雅黑"/>
              <a:ea typeface="微软雅黑"/>
              <a:cs typeface="+mn-cs"/>
            </a:endParaRPr>
          </a:p>
        </p:txBody>
      </p:sp>
      <p:sp>
        <p:nvSpPr>
          <p:cNvPr id="3" name="Rectangle 2">
            <a:extLst>
              <a:ext uri="{FF2B5EF4-FFF2-40B4-BE49-F238E27FC236}">
                <a16:creationId xmlns:a16="http://schemas.microsoft.com/office/drawing/2014/main" id="{3210460A-39C2-484D-BB15-F565BA999C4B}"/>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7" name="Rectangle 11">
            <a:extLst>
              <a:ext uri="{FF2B5EF4-FFF2-40B4-BE49-F238E27FC236}">
                <a16:creationId xmlns:a16="http://schemas.microsoft.com/office/drawing/2014/main" id="{1EA649CA-FA51-479C-B20B-6B788F285CD1}"/>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7" name="文本框 5">
            <a:extLst>
              <a:ext uri="{FF2B5EF4-FFF2-40B4-BE49-F238E27FC236}">
                <a16:creationId xmlns:a16="http://schemas.microsoft.com/office/drawing/2014/main" id="{47D73C4D-532F-4060-943F-31C02E0A6476}"/>
              </a:ext>
            </a:extLst>
          </p:cNvPr>
          <p:cNvSpPr txBox="1">
            <a:spLocks noChangeArrowheads="1"/>
          </p:cNvSpPr>
          <p:nvPr/>
        </p:nvSpPr>
        <p:spPr bwMode="auto">
          <a:xfrm>
            <a:off x="1889865" y="36001"/>
            <a:ext cx="5086649"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r>
              <a:rPr lang="zh-CN" altLang="en-US" sz="2800" b="1" dirty="0">
                <a:latin typeface="+mj-ea"/>
              </a:rPr>
              <a:t>二、近似推断与</a:t>
            </a:r>
            <a:r>
              <a:rPr lang="en-US" altLang="zh-CN" sz="2800" b="1" dirty="0">
                <a:latin typeface="+mj-ea"/>
              </a:rPr>
              <a:t>VB-GMM</a:t>
            </a:r>
            <a:r>
              <a:rPr lang="zh-CN" altLang="en-US" sz="2800" b="1" dirty="0">
                <a:latin typeface="+mj-ea"/>
              </a:rPr>
              <a:t>简介</a:t>
            </a:r>
          </a:p>
          <a:p>
            <a:endParaRPr lang="zh-CN" altLang="en-US" sz="2800" b="1" dirty="0">
              <a:latin typeface="+mj-ea"/>
            </a:endParaRPr>
          </a:p>
        </p:txBody>
      </p:sp>
      <p:cxnSp>
        <p:nvCxnSpPr>
          <p:cNvPr id="18" name="直接连接符 17">
            <a:extLst>
              <a:ext uri="{FF2B5EF4-FFF2-40B4-BE49-F238E27FC236}">
                <a16:creationId xmlns:a16="http://schemas.microsoft.com/office/drawing/2014/main" id="{55DC0BE5-A3B0-4570-905C-99D4EAA74097}"/>
              </a:ext>
            </a:extLst>
          </p:cNvPr>
          <p:cNvCxnSpPr/>
          <p:nvPr/>
        </p:nvCxnSpPr>
        <p:spPr>
          <a:xfrm>
            <a:off x="4433190" y="529404"/>
            <a:ext cx="277619"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9" name="矩形 38">
            <a:extLst>
              <a:ext uri="{FF2B5EF4-FFF2-40B4-BE49-F238E27FC236}">
                <a16:creationId xmlns:a16="http://schemas.microsoft.com/office/drawing/2014/main" id="{C0FC8A19-41BB-4117-9F09-1EF717A6EE33}"/>
              </a:ext>
            </a:extLst>
          </p:cNvPr>
          <p:cNvSpPr/>
          <p:nvPr/>
        </p:nvSpPr>
        <p:spPr>
          <a:xfrm>
            <a:off x="2353484" y="649748"/>
            <a:ext cx="4961716" cy="369332"/>
          </a:xfrm>
          <a:prstGeom prst="rect">
            <a:avLst/>
          </a:prstGeom>
        </p:spPr>
        <p:txBody>
          <a:bodyPr wrap="square">
            <a:spAutoFit/>
          </a:bodyPr>
          <a:lstStyle/>
          <a:p>
            <a:r>
              <a:rPr lang="en-US" altLang="zh-CN" sz="1800" b="1" dirty="0">
                <a:latin typeface="微软雅黑" panose="020B0503020204020204" pitchFamily="34" charset="-122"/>
                <a:ea typeface="微软雅黑" panose="020B0503020204020204" pitchFamily="34" charset="-122"/>
                <a:cs typeface="Times New Roman" panose="02020603050405020304" pitchFamily="18" charset="0"/>
              </a:rPr>
              <a:t>Variational</a:t>
            </a:r>
            <a:r>
              <a:rPr lang="zh-CN" altLang="en-US" sz="1800" b="1" dirty="0">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800" b="1" dirty="0">
                <a:latin typeface="微软雅黑" panose="020B0503020204020204" pitchFamily="34" charset="-122"/>
                <a:ea typeface="微软雅黑" panose="020B0503020204020204" pitchFamily="34" charset="-122"/>
                <a:cs typeface="Times New Roman" panose="02020603050405020304" pitchFamily="18" charset="0"/>
              </a:rPr>
              <a:t>Approximate Inference </a:t>
            </a:r>
            <a:r>
              <a:rPr lang="zh-CN" altLang="en-US" sz="1800" b="1" dirty="0">
                <a:latin typeface="微软雅黑" panose="020B0503020204020204" pitchFamily="34" charset="-122"/>
                <a:ea typeface="微软雅黑" panose="020B0503020204020204" pitchFamily="34" charset="-122"/>
                <a:cs typeface="Times New Roman" panose="02020603050405020304" pitchFamily="18" charset="0"/>
              </a:rPr>
              <a:t>小结</a:t>
            </a:r>
          </a:p>
        </p:txBody>
      </p:sp>
      <p:pic>
        <p:nvPicPr>
          <p:cNvPr id="5" name="图片 4">
            <a:extLst>
              <a:ext uri="{FF2B5EF4-FFF2-40B4-BE49-F238E27FC236}">
                <a16:creationId xmlns:a16="http://schemas.microsoft.com/office/drawing/2014/main" id="{4099B2BF-D6A9-4ECF-9352-B3A4BAEFF764}"/>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4686407" y="1430077"/>
            <a:ext cx="4431472" cy="2643690"/>
          </a:xfrm>
          <a:prstGeom prst="rect">
            <a:avLst/>
          </a:prstGeom>
        </p:spPr>
      </p:pic>
      <p:pic>
        <p:nvPicPr>
          <p:cNvPr id="4" name="图片 3">
            <a:extLst>
              <a:ext uri="{FF2B5EF4-FFF2-40B4-BE49-F238E27FC236}">
                <a16:creationId xmlns:a16="http://schemas.microsoft.com/office/drawing/2014/main" id="{97B97F36-01E6-48BF-AEE2-C505B07C6278}"/>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26121" y="1603855"/>
            <a:ext cx="4407069" cy="2296135"/>
          </a:xfrm>
          <a:prstGeom prst="rect">
            <a:avLst/>
          </a:prstGeom>
        </p:spPr>
      </p:pic>
      <p:sp>
        <p:nvSpPr>
          <p:cNvPr id="10" name="矩形 9">
            <a:extLst>
              <a:ext uri="{FF2B5EF4-FFF2-40B4-BE49-F238E27FC236}">
                <a16:creationId xmlns:a16="http://schemas.microsoft.com/office/drawing/2014/main" id="{002D08B0-A1A1-4DDC-95E0-DAA918E67076}"/>
              </a:ext>
            </a:extLst>
          </p:cNvPr>
          <p:cNvSpPr/>
          <p:nvPr/>
        </p:nvSpPr>
        <p:spPr>
          <a:xfrm>
            <a:off x="1043102" y="4205960"/>
            <a:ext cx="1620957" cy="307777"/>
          </a:xfrm>
          <a:prstGeom prst="rect">
            <a:avLst/>
          </a:prstGeom>
        </p:spPr>
        <p:txBody>
          <a:bodyPr wrap="none">
            <a:spAutoFit/>
          </a:bodyPr>
          <a:lstStyle/>
          <a:p>
            <a:r>
              <a:rPr lang="zh-CN" altLang="en-US" sz="1400" b="1" dirty="0">
                <a:latin typeface="Times New Roman" panose="02020603050405020304" pitchFamily="18" charset="0"/>
                <a:ea typeface="黑体" panose="02010609060101010101" pitchFamily="49" charset="-122"/>
                <a:cs typeface="Times New Roman" panose="02020603050405020304" pitchFamily="18" charset="0"/>
              </a:rPr>
              <a:t>变分近似推断小结</a:t>
            </a:r>
            <a:endParaRPr lang="zh-CN" altLang="en-US" dirty="0"/>
          </a:p>
        </p:txBody>
      </p:sp>
      <p:sp>
        <p:nvSpPr>
          <p:cNvPr id="11" name="矩形 10">
            <a:extLst>
              <a:ext uri="{FF2B5EF4-FFF2-40B4-BE49-F238E27FC236}">
                <a16:creationId xmlns:a16="http://schemas.microsoft.com/office/drawing/2014/main" id="{221A6FD7-B563-46F9-BCB3-43B342B89B7F}"/>
              </a:ext>
            </a:extLst>
          </p:cNvPr>
          <p:cNvSpPr/>
          <p:nvPr/>
        </p:nvSpPr>
        <p:spPr>
          <a:xfrm>
            <a:off x="5881671" y="4205960"/>
            <a:ext cx="2040943" cy="307777"/>
          </a:xfrm>
          <a:prstGeom prst="rect">
            <a:avLst/>
          </a:prstGeom>
        </p:spPr>
        <p:txBody>
          <a:bodyPr wrap="none">
            <a:spAutoFit/>
          </a:bodyPr>
          <a:lstStyle/>
          <a:p>
            <a:r>
              <a:rPr lang="en-US" altLang="zh-CN" sz="1400" b="1" dirty="0">
                <a:latin typeface="Times New Roman" panose="02020603050405020304" pitchFamily="18" charset="0"/>
                <a:ea typeface="黑体" panose="02010609060101010101" pitchFamily="49" charset="-122"/>
                <a:cs typeface="Times New Roman" panose="02020603050405020304" pitchFamily="18" charset="0"/>
              </a:rPr>
              <a:t>VB-EM</a:t>
            </a:r>
            <a:r>
              <a:rPr lang="zh-CN" altLang="en-US" sz="1400" b="1" dirty="0">
                <a:latin typeface="Times New Roman" panose="02020603050405020304" pitchFamily="18" charset="0"/>
                <a:ea typeface="黑体" panose="02010609060101010101" pitchFamily="49" charset="-122"/>
                <a:cs typeface="Times New Roman" panose="02020603050405020304" pitchFamily="18" charset="0"/>
              </a:rPr>
              <a:t>迭代优化示意图</a:t>
            </a:r>
            <a:endParaRPr lang="zh-CN" altLang="en-US" dirty="0"/>
          </a:p>
        </p:txBody>
      </p:sp>
    </p:spTree>
    <p:extLst>
      <p:ext uri="{BB962C8B-B14F-4D97-AF65-F5344CB8AC3E}">
        <p14:creationId xmlns:p14="http://schemas.microsoft.com/office/powerpoint/2010/main" val="2873291137"/>
      </p:ext>
    </p:extLst>
  </p:cSld>
  <p:clrMapOvr>
    <a:masterClrMapping/>
  </p:clrMapOvr>
  <mc:AlternateContent xmlns:mc="http://schemas.openxmlformats.org/markup-compatibility/2006" xmlns:p14="http://schemas.microsoft.com/office/powerpoint/2010/main">
    <mc:Choice Requires="p14">
      <p:transition spd="slow">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2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800A2D62-4100-4726-9B56-5B6547C675A6}"/>
              </a:ext>
            </a:extLst>
          </p:cNvPr>
          <p:cNvSpPr>
            <a:spLocks noGrp="1"/>
          </p:cNvSpPr>
          <p:nvPr>
            <p:ph type="sldNum" sz="quarter" idx="12"/>
          </p:nvPr>
        </p:nvSpPr>
        <p:spPr>
          <a:xfrm>
            <a:off x="6847529" y="4744801"/>
            <a:ext cx="2057400" cy="273844"/>
          </a:xfrm>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ACBECEF1-1935-4692-9C86-5FD89D9EDF46}" type="slidenum">
              <a:rPr kumimoji="0" lang="zh-CN" altLang="en-US" sz="1100" b="0" i="0" u="none" strike="noStrike" kern="1200" cap="none" spc="0" normalizeH="0" baseline="0" noProof="0" smtClean="0">
                <a:ln>
                  <a:noFill/>
                </a:ln>
                <a:solidFill>
                  <a:prstClr val="black">
                    <a:lumMod val="85000"/>
                    <a:lumOff val="15000"/>
                  </a:prstClr>
                </a:solidFill>
                <a:effectLst/>
                <a:uLnTx/>
                <a:uFillTx/>
                <a:latin typeface="微软雅黑"/>
                <a:ea typeface="微软雅黑"/>
                <a:cs typeface="+mn-cs"/>
              </a:rPr>
              <a:pPr marL="0" marR="0" lvl="0" indent="0" algn="r" defTabSz="685800" rtl="0" eaLnBrk="1" fontAlgn="auto" latinLnBrk="0" hangingPunct="1">
                <a:lnSpc>
                  <a:spcPct val="100000"/>
                </a:lnSpc>
                <a:spcBef>
                  <a:spcPts val="0"/>
                </a:spcBef>
                <a:spcAft>
                  <a:spcPts val="0"/>
                </a:spcAft>
                <a:buClrTx/>
                <a:buSzTx/>
                <a:buFontTx/>
                <a:buNone/>
                <a:tabLst/>
                <a:defRPr/>
              </a:pPr>
              <a:t>15</a:t>
            </a:fld>
            <a:endParaRPr kumimoji="0" lang="zh-CN" altLang="en-US" sz="1100" b="0" i="0" u="none" strike="noStrike" kern="1200" cap="none" spc="0" normalizeH="0" baseline="0" noProof="0" dirty="0">
              <a:ln>
                <a:noFill/>
              </a:ln>
              <a:solidFill>
                <a:prstClr val="black">
                  <a:lumMod val="85000"/>
                  <a:lumOff val="15000"/>
                </a:prstClr>
              </a:solidFill>
              <a:effectLst/>
              <a:uLnTx/>
              <a:uFillTx/>
              <a:latin typeface="微软雅黑"/>
              <a:ea typeface="微软雅黑"/>
              <a:cs typeface="+mn-cs"/>
            </a:endParaRPr>
          </a:p>
        </p:txBody>
      </p:sp>
      <p:sp>
        <p:nvSpPr>
          <p:cNvPr id="3" name="Rectangle 2">
            <a:extLst>
              <a:ext uri="{FF2B5EF4-FFF2-40B4-BE49-F238E27FC236}">
                <a16:creationId xmlns:a16="http://schemas.microsoft.com/office/drawing/2014/main" id="{3210460A-39C2-484D-BB15-F565BA999C4B}"/>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7" name="Rectangle 11">
            <a:extLst>
              <a:ext uri="{FF2B5EF4-FFF2-40B4-BE49-F238E27FC236}">
                <a16:creationId xmlns:a16="http://schemas.microsoft.com/office/drawing/2014/main" id="{1EA649CA-FA51-479C-B20B-6B788F285CD1}"/>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7" name="文本框 5">
            <a:extLst>
              <a:ext uri="{FF2B5EF4-FFF2-40B4-BE49-F238E27FC236}">
                <a16:creationId xmlns:a16="http://schemas.microsoft.com/office/drawing/2014/main" id="{47D73C4D-532F-4060-943F-31C02E0A6476}"/>
              </a:ext>
            </a:extLst>
          </p:cNvPr>
          <p:cNvSpPr txBox="1">
            <a:spLocks noChangeArrowheads="1"/>
          </p:cNvSpPr>
          <p:nvPr/>
        </p:nvSpPr>
        <p:spPr bwMode="auto">
          <a:xfrm>
            <a:off x="1889865" y="36001"/>
            <a:ext cx="5086649"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r>
              <a:rPr lang="zh-CN" altLang="en-US" sz="2800" b="1" dirty="0">
                <a:latin typeface="+mj-ea"/>
              </a:rPr>
              <a:t>二、近似推断与</a:t>
            </a:r>
            <a:r>
              <a:rPr lang="en-US" altLang="zh-CN" sz="2800" b="1" dirty="0">
                <a:latin typeface="+mj-ea"/>
              </a:rPr>
              <a:t>VB-GMM</a:t>
            </a:r>
            <a:r>
              <a:rPr lang="zh-CN" altLang="en-US" sz="2800" b="1" dirty="0">
                <a:latin typeface="+mj-ea"/>
              </a:rPr>
              <a:t>简介</a:t>
            </a:r>
          </a:p>
          <a:p>
            <a:endParaRPr lang="zh-CN" altLang="en-US" sz="2800" b="1" dirty="0">
              <a:latin typeface="+mj-ea"/>
            </a:endParaRPr>
          </a:p>
        </p:txBody>
      </p:sp>
      <p:cxnSp>
        <p:nvCxnSpPr>
          <p:cNvPr id="18" name="直接连接符 17">
            <a:extLst>
              <a:ext uri="{FF2B5EF4-FFF2-40B4-BE49-F238E27FC236}">
                <a16:creationId xmlns:a16="http://schemas.microsoft.com/office/drawing/2014/main" id="{55DC0BE5-A3B0-4570-905C-99D4EAA74097}"/>
              </a:ext>
            </a:extLst>
          </p:cNvPr>
          <p:cNvCxnSpPr/>
          <p:nvPr/>
        </p:nvCxnSpPr>
        <p:spPr>
          <a:xfrm>
            <a:off x="4433190" y="529404"/>
            <a:ext cx="277619"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9" name="矩形 38">
            <a:extLst>
              <a:ext uri="{FF2B5EF4-FFF2-40B4-BE49-F238E27FC236}">
                <a16:creationId xmlns:a16="http://schemas.microsoft.com/office/drawing/2014/main" id="{C0FC8A19-41BB-4117-9F09-1EF717A6EE33}"/>
              </a:ext>
            </a:extLst>
          </p:cNvPr>
          <p:cNvSpPr/>
          <p:nvPr/>
        </p:nvSpPr>
        <p:spPr>
          <a:xfrm>
            <a:off x="3308662" y="684411"/>
            <a:ext cx="2526674" cy="369332"/>
          </a:xfrm>
          <a:prstGeom prst="rect">
            <a:avLst/>
          </a:prstGeom>
        </p:spPr>
        <p:txBody>
          <a:bodyPr wrap="square">
            <a:spAutoFit/>
          </a:bodyPr>
          <a:lstStyle/>
          <a:p>
            <a:r>
              <a:rPr lang="zh-CN" altLang="en-US" sz="1800" b="1" dirty="0">
                <a:latin typeface="微软雅黑" panose="020B0503020204020204" pitchFamily="34" charset="-122"/>
                <a:ea typeface="微软雅黑" panose="020B0503020204020204" pitchFamily="34" charset="-122"/>
                <a:cs typeface="Times New Roman" panose="02020603050405020304" pitchFamily="18" charset="0"/>
              </a:rPr>
              <a:t>从</a:t>
            </a:r>
            <a:r>
              <a:rPr lang="en-US" altLang="zh-CN" sz="1800" b="1" dirty="0">
                <a:latin typeface="微软雅黑" panose="020B0503020204020204" pitchFamily="34" charset="-122"/>
                <a:ea typeface="微软雅黑" panose="020B0503020204020204" pitchFamily="34" charset="-122"/>
                <a:cs typeface="Times New Roman" panose="02020603050405020304" pitchFamily="18" charset="0"/>
              </a:rPr>
              <a:t>VB</a:t>
            </a:r>
            <a:r>
              <a:rPr lang="zh-CN" altLang="en-US" sz="1800" b="1" dirty="0">
                <a:latin typeface="微软雅黑" panose="020B0503020204020204" pitchFamily="34" charset="-122"/>
                <a:ea typeface="微软雅黑" panose="020B0503020204020204" pitchFamily="34" charset="-122"/>
                <a:cs typeface="Times New Roman" panose="02020603050405020304" pitchFamily="18" charset="0"/>
              </a:rPr>
              <a:t>角度看</a:t>
            </a:r>
            <a:r>
              <a:rPr lang="en-US" altLang="zh-CN" sz="1800" b="1" dirty="0">
                <a:latin typeface="微软雅黑" panose="020B0503020204020204" pitchFamily="34" charset="-122"/>
                <a:ea typeface="微软雅黑" panose="020B0503020204020204" pitchFamily="34" charset="-122"/>
                <a:cs typeface="Times New Roman" panose="02020603050405020304" pitchFamily="18" charset="0"/>
              </a:rPr>
              <a:t>GMM</a:t>
            </a:r>
            <a:r>
              <a:rPr lang="zh-CN" altLang="en-US" sz="1800" b="1" dirty="0">
                <a:latin typeface="微软雅黑" panose="020B0503020204020204" pitchFamily="34" charset="-122"/>
                <a:ea typeface="微软雅黑" panose="020B0503020204020204" pitchFamily="34" charset="-122"/>
                <a:cs typeface="Times New Roman" panose="02020603050405020304" pitchFamily="18" charset="0"/>
              </a:rPr>
              <a:t>模型</a:t>
            </a:r>
          </a:p>
        </p:txBody>
      </p:sp>
      <p:pic>
        <p:nvPicPr>
          <p:cNvPr id="6" name="图片 5">
            <a:extLst>
              <a:ext uri="{FF2B5EF4-FFF2-40B4-BE49-F238E27FC236}">
                <a16:creationId xmlns:a16="http://schemas.microsoft.com/office/drawing/2014/main" id="{8974BDB5-1883-4B24-A7D3-E74834882AA7}"/>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259886" y="1192708"/>
            <a:ext cx="2398732" cy="1663700"/>
          </a:xfrm>
          <a:prstGeom prst="rect">
            <a:avLst/>
          </a:prstGeom>
        </p:spPr>
      </p:pic>
      <p:pic>
        <p:nvPicPr>
          <p:cNvPr id="8" name="图片 7">
            <a:extLst>
              <a:ext uri="{FF2B5EF4-FFF2-40B4-BE49-F238E27FC236}">
                <a16:creationId xmlns:a16="http://schemas.microsoft.com/office/drawing/2014/main" id="{2FA1A910-71B8-4549-AE2B-AD3E29307046}"/>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4537534" y="2807357"/>
            <a:ext cx="1760548" cy="540000"/>
          </a:xfrm>
          <a:prstGeom prst="rect">
            <a:avLst/>
          </a:prstGeom>
        </p:spPr>
      </p:pic>
      <p:pic>
        <p:nvPicPr>
          <p:cNvPr id="9" name="图片 8">
            <a:extLst>
              <a:ext uri="{FF2B5EF4-FFF2-40B4-BE49-F238E27FC236}">
                <a16:creationId xmlns:a16="http://schemas.microsoft.com/office/drawing/2014/main" id="{CC4ED4FB-E894-4852-9F47-68A9BABE5335}"/>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4259074" y="3274278"/>
            <a:ext cx="2881098" cy="540000"/>
          </a:xfrm>
          <a:prstGeom prst="rect">
            <a:avLst/>
          </a:prstGeom>
        </p:spPr>
      </p:pic>
      <p:pic>
        <p:nvPicPr>
          <p:cNvPr id="12" name="图片 11">
            <a:extLst>
              <a:ext uri="{FF2B5EF4-FFF2-40B4-BE49-F238E27FC236}">
                <a16:creationId xmlns:a16="http://schemas.microsoft.com/office/drawing/2014/main" id="{39D45FFF-7614-4486-A46A-70D002DED4AB}"/>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4070780" y="3824722"/>
            <a:ext cx="4160721" cy="295210"/>
          </a:xfrm>
          <a:prstGeom prst="rect">
            <a:avLst/>
          </a:prstGeom>
        </p:spPr>
      </p:pic>
      <p:pic>
        <p:nvPicPr>
          <p:cNvPr id="13" name="图片 12">
            <a:extLst>
              <a:ext uri="{FF2B5EF4-FFF2-40B4-BE49-F238E27FC236}">
                <a16:creationId xmlns:a16="http://schemas.microsoft.com/office/drawing/2014/main" id="{75D055BC-0001-41B9-BC95-E26F45CC260F}"/>
              </a:ext>
            </a:extLst>
          </p:cNvPr>
          <p:cNvPicPr>
            <a:picLocks noChangeAspect="1"/>
          </p:cNvPicPr>
          <p:nvPr/>
        </p:nvPicPr>
        <p:blipFill>
          <a:blip r:embed="rId7">
            <a:clrChange>
              <a:clrFrom>
                <a:srgbClr val="FFFFFF"/>
              </a:clrFrom>
              <a:clrTo>
                <a:srgbClr val="FFFFFF">
                  <a:alpha val="0"/>
                </a:srgbClr>
              </a:clrTo>
            </a:clrChange>
          </a:blip>
          <a:stretch>
            <a:fillRect/>
          </a:stretch>
        </p:blipFill>
        <p:spPr>
          <a:xfrm>
            <a:off x="3257304" y="1245683"/>
            <a:ext cx="4749759" cy="1557750"/>
          </a:xfrm>
          <a:prstGeom prst="rect">
            <a:avLst/>
          </a:prstGeom>
        </p:spPr>
      </p:pic>
      <p:sp>
        <p:nvSpPr>
          <p:cNvPr id="14" name="矩形 13">
            <a:extLst>
              <a:ext uri="{FF2B5EF4-FFF2-40B4-BE49-F238E27FC236}">
                <a16:creationId xmlns:a16="http://schemas.microsoft.com/office/drawing/2014/main" id="{66D34C53-0D5E-4518-988E-56DBF953C0B6}"/>
              </a:ext>
            </a:extLst>
          </p:cNvPr>
          <p:cNvSpPr/>
          <p:nvPr/>
        </p:nvSpPr>
        <p:spPr>
          <a:xfrm>
            <a:off x="5421732" y="3824722"/>
            <a:ext cx="1524568" cy="29521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a:extLst>
              <a:ext uri="{FF2B5EF4-FFF2-40B4-BE49-F238E27FC236}">
                <a16:creationId xmlns:a16="http://schemas.microsoft.com/office/drawing/2014/main" id="{698D9F40-67DE-484C-91B0-C227FDBB0F15}"/>
              </a:ext>
            </a:extLst>
          </p:cNvPr>
          <p:cNvSpPr/>
          <p:nvPr/>
        </p:nvSpPr>
        <p:spPr>
          <a:xfrm>
            <a:off x="5511659" y="4145577"/>
            <a:ext cx="1366528" cy="646331"/>
          </a:xfrm>
          <a:prstGeom prst="rect">
            <a:avLst/>
          </a:prstGeom>
        </p:spPr>
        <p:txBody>
          <a:bodyPr wrap="none">
            <a:spAutoFit/>
          </a:bodyPr>
          <a:lstStyle/>
          <a:p>
            <a:pPr algn="ctr"/>
            <a:r>
              <a:rPr lang="en-US" altLang="zh-CN" sz="12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Model Structure</a:t>
            </a:r>
          </a:p>
          <a:p>
            <a:pPr algn="ctr"/>
            <a:r>
              <a:rPr lang="en-US" altLang="zh-CN" sz="12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Determined by </a:t>
            </a:r>
          </a:p>
          <a:p>
            <a:pPr algn="ctr"/>
            <a:r>
              <a:rPr lang="en-US" altLang="zh-CN" sz="12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Gaussian Mixture</a:t>
            </a:r>
            <a:endParaRPr lang="zh-CN" altLang="en-US" sz="1200" dirty="0">
              <a:solidFill>
                <a:srgbClr val="FF0000"/>
              </a:solidFill>
            </a:endParaRPr>
          </a:p>
        </p:txBody>
      </p:sp>
      <p:sp>
        <p:nvSpPr>
          <p:cNvPr id="20" name="矩形 19">
            <a:extLst>
              <a:ext uri="{FF2B5EF4-FFF2-40B4-BE49-F238E27FC236}">
                <a16:creationId xmlns:a16="http://schemas.microsoft.com/office/drawing/2014/main" id="{794A20D1-7E43-41D3-BBD9-35C98CC4E2A0}"/>
              </a:ext>
            </a:extLst>
          </p:cNvPr>
          <p:cNvSpPr/>
          <p:nvPr/>
        </p:nvSpPr>
        <p:spPr>
          <a:xfrm>
            <a:off x="6946300" y="3824722"/>
            <a:ext cx="1193037" cy="295210"/>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a:extLst>
              <a:ext uri="{FF2B5EF4-FFF2-40B4-BE49-F238E27FC236}">
                <a16:creationId xmlns:a16="http://schemas.microsoft.com/office/drawing/2014/main" id="{63EDBED1-24F7-4BF8-99B2-821F353B8323}"/>
              </a:ext>
            </a:extLst>
          </p:cNvPr>
          <p:cNvSpPr/>
          <p:nvPr/>
        </p:nvSpPr>
        <p:spPr>
          <a:xfrm>
            <a:off x="6968490" y="4149819"/>
            <a:ext cx="1241045" cy="461665"/>
          </a:xfrm>
          <a:prstGeom prst="rect">
            <a:avLst/>
          </a:prstGeom>
        </p:spPr>
        <p:txBody>
          <a:bodyPr wrap="none">
            <a:spAutoFit/>
          </a:bodyPr>
          <a:lstStyle/>
          <a:p>
            <a:pPr algn="ctr"/>
            <a:r>
              <a:rPr lang="en-US" altLang="zh-CN" sz="1200" b="1" dirty="0">
                <a:solidFill>
                  <a:srgbClr val="00B0F0"/>
                </a:solidFill>
                <a:latin typeface="Times New Roman" panose="02020603050405020304" pitchFamily="18" charset="0"/>
                <a:ea typeface="黑体" panose="02010609060101010101" pitchFamily="49" charset="-122"/>
                <a:cs typeface="Times New Roman" panose="02020603050405020304" pitchFamily="18" charset="0"/>
              </a:rPr>
              <a:t>Prior</a:t>
            </a:r>
          </a:p>
          <a:p>
            <a:pPr algn="ctr"/>
            <a:r>
              <a:rPr lang="en-US" altLang="zh-CN" sz="1200" b="1" dirty="0">
                <a:solidFill>
                  <a:srgbClr val="00B0F0"/>
                </a:solidFill>
                <a:latin typeface="Times New Roman" panose="02020603050405020304" pitchFamily="18" charset="0"/>
                <a:ea typeface="黑体" panose="02010609060101010101" pitchFamily="49" charset="-122"/>
                <a:cs typeface="Times New Roman" panose="02020603050405020304" pitchFamily="18" charset="0"/>
              </a:rPr>
              <a:t>Not Determined</a:t>
            </a:r>
            <a:endParaRPr lang="zh-CN" altLang="en-US" sz="1200" dirty="0">
              <a:solidFill>
                <a:srgbClr val="00B0F0"/>
              </a:solidFill>
            </a:endParaRPr>
          </a:p>
        </p:txBody>
      </p:sp>
      <p:sp>
        <p:nvSpPr>
          <p:cNvPr id="22" name="矩形 21">
            <a:extLst>
              <a:ext uri="{FF2B5EF4-FFF2-40B4-BE49-F238E27FC236}">
                <a16:creationId xmlns:a16="http://schemas.microsoft.com/office/drawing/2014/main" id="{05D28428-D7D8-4B35-8AE6-CD2D033E9B06}"/>
              </a:ext>
            </a:extLst>
          </p:cNvPr>
          <p:cNvSpPr/>
          <p:nvPr/>
        </p:nvSpPr>
        <p:spPr>
          <a:xfrm>
            <a:off x="259886" y="2861058"/>
            <a:ext cx="2529860" cy="307777"/>
          </a:xfrm>
          <a:prstGeom prst="rect">
            <a:avLst/>
          </a:prstGeom>
        </p:spPr>
        <p:txBody>
          <a:bodyPr wrap="none">
            <a:spAutoFit/>
          </a:bodyPr>
          <a:lstStyle/>
          <a:p>
            <a:r>
              <a:rPr lang="en-US" altLang="zh-CN" sz="1400" b="1" dirty="0">
                <a:latin typeface="Times New Roman" panose="02020603050405020304" pitchFamily="18" charset="0"/>
                <a:ea typeface="黑体" panose="02010609060101010101" pitchFamily="49" charset="-122"/>
                <a:cs typeface="Times New Roman" panose="02020603050405020304" pitchFamily="18" charset="0"/>
              </a:rPr>
              <a:t>VB</a:t>
            </a:r>
            <a:r>
              <a:rPr lang="zh-CN" altLang="en-US" sz="1400" b="1" dirty="0">
                <a:latin typeface="Times New Roman" panose="02020603050405020304" pitchFamily="18" charset="0"/>
                <a:ea typeface="黑体" panose="02010609060101010101" pitchFamily="49" charset="-122"/>
                <a:cs typeface="Times New Roman" panose="02020603050405020304" pitchFamily="18" charset="0"/>
              </a:rPr>
              <a:t>框架下</a:t>
            </a:r>
            <a:r>
              <a:rPr lang="en-US" altLang="zh-CN" sz="1400" b="1" dirty="0">
                <a:latin typeface="Times New Roman" panose="02020603050405020304" pitchFamily="18" charset="0"/>
                <a:ea typeface="黑体" panose="02010609060101010101" pitchFamily="49" charset="-122"/>
                <a:cs typeface="Times New Roman" panose="02020603050405020304" pitchFamily="18" charset="0"/>
              </a:rPr>
              <a:t>GMM</a:t>
            </a:r>
            <a:r>
              <a:rPr lang="zh-CN" altLang="en-US" sz="1400" b="1" dirty="0">
                <a:latin typeface="Times New Roman" panose="02020603050405020304" pitchFamily="18" charset="0"/>
                <a:ea typeface="黑体" panose="02010609060101010101" pitchFamily="49" charset="-122"/>
                <a:cs typeface="Times New Roman" panose="02020603050405020304" pitchFamily="18" charset="0"/>
              </a:rPr>
              <a:t>的有向无环图</a:t>
            </a:r>
            <a:endParaRPr lang="zh-CN" altLang="en-US" dirty="0"/>
          </a:p>
        </p:txBody>
      </p:sp>
      <p:cxnSp>
        <p:nvCxnSpPr>
          <p:cNvPr id="16" name="直接连接符 15">
            <a:extLst>
              <a:ext uri="{FF2B5EF4-FFF2-40B4-BE49-F238E27FC236}">
                <a16:creationId xmlns:a16="http://schemas.microsoft.com/office/drawing/2014/main" id="{F1DF98E2-1FF1-4C20-826E-C09A4801C9D1}"/>
              </a:ext>
            </a:extLst>
          </p:cNvPr>
          <p:cNvCxnSpPr/>
          <p:nvPr/>
        </p:nvCxnSpPr>
        <p:spPr>
          <a:xfrm>
            <a:off x="3779260" y="2024558"/>
            <a:ext cx="2692182" cy="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sp>
        <p:nvSpPr>
          <p:cNvPr id="24" name="矩形 23">
            <a:extLst>
              <a:ext uri="{FF2B5EF4-FFF2-40B4-BE49-F238E27FC236}">
                <a16:creationId xmlns:a16="http://schemas.microsoft.com/office/drawing/2014/main" id="{26EA22FF-E3D5-4A58-9456-F4C73AAFB49F}"/>
              </a:ext>
            </a:extLst>
          </p:cNvPr>
          <p:cNvSpPr/>
          <p:nvPr/>
        </p:nvSpPr>
        <p:spPr>
          <a:xfrm>
            <a:off x="6192704" y="2036459"/>
            <a:ext cx="2700227" cy="276999"/>
          </a:xfrm>
          <a:prstGeom prst="rect">
            <a:avLst/>
          </a:prstGeom>
        </p:spPr>
        <p:txBody>
          <a:bodyPr wrap="none">
            <a:spAutoFit/>
          </a:bodyPr>
          <a:lstStyle/>
          <a:p>
            <a:pPr algn="ctr"/>
            <a:r>
              <a:rPr lang="en-US" altLang="zh-CN" sz="12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Indicate which Mixture to belong with</a:t>
            </a:r>
            <a:endParaRPr lang="zh-CN" altLang="en-US" sz="1200" dirty="0">
              <a:solidFill>
                <a:srgbClr val="C00000"/>
              </a:solidFill>
            </a:endParaRPr>
          </a:p>
        </p:txBody>
      </p:sp>
      <p:sp>
        <p:nvSpPr>
          <p:cNvPr id="25" name="矩形 24">
            <a:extLst>
              <a:ext uri="{FF2B5EF4-FFF2-40B4-BE49-F238E27FC236}">
                <a16:creationId xmlns:a16="http://schemas.microsoft.com/office/drawing/2014/main" id="{34DD1556-24C8-48B2-AE6B-FAE4671B5B8A}"/>
              </a:ext>
            </a:extLst>
          </p:cNvPr>
          <p:cNvSpPr/>
          <p:nvPr/>
        </p:nvSpPr>
        <p:spPr>
          <a:xfrm>
            <a:off x="2660866" y="3829672"/>
            <a:ext cx="1359668" cy="276999"/>
          </a:xfrm>
          <a:prstGeom prst="rect">
            <a:avLst/>
          </a:prstGeom>
        </p:spPr>
        <p:txBody>
          <a:bodyPr wrap="none">
            <a:spAutoFit/>
          </a:bodyPr>
          <a:lstStyle/>
          <a:p>
            <a:pPr algn="ctr"/>
            <a:r>
              <a:rPr lang="en-US" altLang="zh-CN" sz="12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Joint Distribution</a:t>
            </a:r>
            <a:endParaRPr lang="zh-CN" altLang="en-US" sz="1200" dirty="0">
              <a:solidFill>
                <a:srgbClr val="C00000"/>
              </a:solidFill>
            </a:endParaRPr>
          </a:p>
        </p:txBody>
      </p:sp>
      <p:sp>
        <p:nvSpPr>
          <p:cNvPr id="26" name="矩形 25">
            <a:extLst>
              <a:ext uri="{FF2B5EF4-FFF2-40B4-BE49-F238E27FC236}">
                <a16:creationId xmlns:a16="http://schemas.microsoft.com/office/drawing/2014/main" id="{393F7D04-B858-43E2-9BD5-EB3E539DD57B}"/>
              </a:ext>
            </a:extLst>
          </p:cNvPr>
          <p:cNvSpPr/>
          <p:nvPr/>
        </p:nvSpPr>
        <p:spPr>
          <a:xfrm>
            <a:off x="6441241" y="2950397"/>
            <a:ext cx="2238113" cy="276999"/>
          </a:xfrm>
          <a:prstGeom prst="rect">
            <a:avLst/>
          </a:prstGeom>
        </p:spPr>
        <p:txBody>
          <a:bodyPr wrap="none">
            <a:spAutoFit/>
          </a:bodyPr>
          <a:lstStyle/>
          <a:p>
            <a:pPr algn="ctr"/>
            <a:r>
              <a:rPr lang="en-US" altLang="zh-CN" sz="12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Obey Multinomial Distribution</a:t>
            </a:r>
            <a:endParaRPr lang="zh-CN" altLang="en-US" sz="1200" dirty="0">
              <a:solidFill>
                <a:srgbClr val="C00000"/>
              </a:solidFill>
            </a:endParaRPr>
          </a:p>
        </p:txBody>
      </p:sp>
      <p:cxnSp>
        <p:nvCxnSpPr>
          <p:cNvPr id="27" name="直接连接符 26">
            <a:extLst>
              <a:ext uri="{FF2B5EF4-FFF2-40B4-BE49-F238E27FC236}">
                <a16:creationId xmlns:a16="http://schemas.microsoft.com/office/drawing/2014/main" id="{62436988-0018-4C89-87DC-E758B4CB4C03}"/>
              </a:ext>
            </a:extLst>
          </p:cNvPr>
          <p:cNvCxnSpPr>
            <a:cxnSpLocks/>
          </p:cNvCxnSpPr>
          <p:nvPr/>
        </p:nvCxnSpPr>
        <p:spPr>
          <a:xfrm>
            <a:off x="4610593" y="3175262"/>
            <a:ext cx="589321" cy="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18810220"/>
      </p:ext>
    </p:extLst>
  </p:cSld>
  <p:clrMapOvr>
    <a:masterClrMapping/>
  </p:clrMapOvr>
  <mc:AlternateContent xmlns:mc="http://schemas.openxmlformats.org/markup-compatibility/2006" xmlns:p14="http://schemas.microsoft.com/office/powerpoint/2010/main">
    <mc:Choice Requires="p14">
      <p:transition spd="slow">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25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250"/>
                                        <p:tgtEl>
                                          <p:spTgt spid="2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250"/>
                                        <p:tgtEl>
                                          <p:spTgt spid="2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fade">
                                      <p:cBhvr>
                                        <p:cTn id="16" dur="250"/>
                                        <p:tgtEl>
                                          <p:spTgt spid="2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fade">
                                      <p:cBhvr>
                                        <p:cTn id="19" dur="25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1" grpId="0"/>
      <p:bldP spid="24" grpId="0"/>
      <p:bldP spid="25" grpId="0"/>
      <p:bldP spid="2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800A2D62-4100-4726-9B56-5B6547C675A6}"/>
              </a:ext>
            </a:extLst>
          </p:cNvPr>
          <p:cNvSpPr>
            <a:spLocks noGrp="1"/>
          </p:cNvSpPr>
          <p:nvPr>
            <p:ph type="sldNum" sz="quarter" idx="12"/>
          </p:nvPr>
        </p:nvSpPr>
        <p:spPr>
          <a:xfrm>
            <a:off x="6847529" y="4744801"/>
            <a:ext cx="2057400" cy="273844"/>
          </a:xfrm>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ACBECEF1-1935-4692-9C86-5FD89D9EDF46}" type="slidenum">
              <a:rPr kumimoji="0" lang="zh-CN" altLang="en-US" sz="1100" b="0" i="0" u="none" strike="noStrike" kern="1200" cap="none" spc="0" normalizeH="0" baseline="0" noProof="0" smtClean="0">
                <a:ln>
                  <a:noFill/>
                </a:ln>
                <a:solidFill>
                  <a:prstClr val="black">
                    <a:lumMod val="85000"/>
                    <a:lumOff val="15000"/>
                  </a:prstClr>
                </a:solidFill>
                <a:effectLst/>
                <a:uLnTx/>
                <a:uFillTx/>
                <a:latin typeface="微软雅黑"/>
                <a:ea typeface="微软雅黑"/>
                <a:cs typeface="+mn-cs"/>
              </a:rPr>
              <a:pPr marL="0" marR="0" lvl="0" indent="0" algn="r" defTabSz="685800" rtl="0" eaLnBrk="1" fontAlgn="auto" latinLnBrk="0" hangingPunct="1">
                <a:lnSpc>
                  <a:spcPct val="100000"/>
                </a:lnSpc>
                <a:spcBef>
                  <a:spcPts val="0"/>
                </a:spcBef>
                <a:spcAft>
                  <a:spcPts val="0"/>
                </a:spcAft>
                <a:buClrTx/>
                <a:buSzTx/>
                <a:buFontTx/>
                <a:buNone/>
                <a:tabLst/>
                <a:defRPr/>
              </a:pPr>
              <a:t>16</a:t>
            </a:fld>
            <a:endParaRPr kumimoji="0" lang="zh-CN" altLang="en-US" sz="1100" b="0" i="0" u="none" strike="noStrike" kern="1200" cap="none" spc="0" normalizeH="0" baseline="0" noProof="0" dirty="0">
              <a:ln>
                <a:noFill/>
              </a:ln>
              <a:solidFill>
                <a:prstClr val="black">
                  <a:lumMod val="85000"/>
                  <a:lumOff val="15000"/>
                </a:prstClr>
              </a:solidFill>
              <a:effectLst/>
              <a:uLnTx/>
              <a:uFillTx/>
              <a:latin typeface="微软雅黑"/>
              <a:ea typeface="微软雅黑"/>
              <a:cs typeface="+mn-cs"/>
            </a:endParaRPr>
          </a:p>
        </p:txBody>
      </p:sp>
      <p:sp>
        <p:nvSpPr>
          <p:cNvPr id="3" name="Rectangle 2">
            <a:extLst>
              <a:ext uri="{FF2B5EF4-FFF2-40B4-BE49-F238E27FC236}">
                <a16:creationId xmlns:a16="http://schemas.microsoft.com/office/drawing/2014/main" id="{3210460A-39C2-484D-BB15-F565BA999C4B}"/>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7" name="Rectangle 11">
            <a:extLst>
              <a:ext uri="{FF2B5EF4-FFF2-40B4-BE49-F238E27FC236}">
                <a16:creationId xmlns:a16="http://schemas.microsoft.com/office/drawing/2014/main" id="{1EA649CA-FA51-479C-B20B-6B788F285CD1}"/>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7" name="文本框 5">
            <a:extLst>
              <a:ext uri="{FF2B5EF4-FFF2-40B4-BE49-F238E27FC236}">
                <a16:creationId xmlns:a16="http://schemas.microsoft.com/office/drawing/2014/main" id="{47D73C4D-532F-4060-943F-31C02E0A6476}"/>
              </a:ext>
            </a:extLst>
          </p:cNvPr>
          <p:cNvSpPr txBox="1">
            <a:spLocks noChangeArrowheads="1"/>
          </p:cNvSpPr>
          <p:nvPr/>
        </p:nvSpPr>
        <p:spPr bwMode="auto">
          <a:xfrm>
            <a:off x="1889865" y="36001"/>
            <a:ext cx="508664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r>
              <a:rPr lang="zh-CN" altLang="en-US" sz="2800" b="1" dirty="0">
                <a:latin typeface="+mj-ea"/>
              </a:rPr>
              <a:t>二、近似推断与</a:t>
            </a:r>
            <a:r>
              <a:rPr lang="en-US" altLang="zh-CN" sz="2800" b="1" dirty="0">
                <a:latin typeface="+mj-ea"/>
              </a:rPr>
              <a:t>VB-GMM</a:t>
            </a:r>
            <a:r>
              <a:rPr lang="zh-CN" altLang="en-US" sz="2800" b="1" dirty="0">
                <a:latin typeface="+mj-ea"/>
              </a:rPr>
              <a:t>简介</a:t>
            </a:r>
          </a:p>
        </p:txBody>
      </p:sp>
      <p:cxnSp>
        <p:nvCxnSpPr>
          <p:cNvPr id="18" name="直接连接符 17">
            <a:extLst>
              <a:ext uri="{FF2B5EF4-FFF2-40B4-BE49-F238E27FC236}">
                <a16:creationId xmlns:a16="http://schemas.microsoft.com/office/drawing/2014/main" id="{55DC0BE5-A3B0-4570-905C-99D4EAA74097}"/>
              </a:ext>
            </a:extLst>
          </p:cNvPr>
          <p:cNvCxnSpPr/>
          <p:nvPr/>
        </p:nvCxnSpPr>
        <p:spPr>
          <a:xfrm>
            <a:off x="4433190" y="529404"/>
            <a:ext cx="277619"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3" name="矩形 22">
            <a:extLst>
              <a:ext uri="{FF2B5EF4-FFF2-40B4-BE49-F238E27FC236}">
                <a16:creationId xmlns:a16="http://schemas.microsoft.com/office/drawing/2014/main" id="{EB5F15C4-40E5-4691-9C39-1B49126409B0}"/>
              </a:ext>
            </a:extLst>
          </p:cNvPr>
          <p:cNvSpPr/>
          <p:nvPr/>
        </p:nvSpPr>
        <p:spPr>
          <a:xfrm>
            <a:off x="4003378" y="683292"/>
            <a:ext cx="1130077" cy="369332"/>
          </a:xfrm>
          <a:prstGeom prst="rect">
            <a:avLst/>
          </a:prstGeom>
        </p:spPr>
        <p:txBody>
          <a:bodyPr wrap="square">
            <a:spAutoFit/>
          </a:bodyPr>
          <a:lstStyle/>
          <a:p>
            <a:r>
              <a:rPr lang="zh-CN" altLang="en-US" sz="1800" b="1" dirty="0">
                <a:latin typeface="微软雅黑" panose="020B0503020204020204" pitchFamily="34" charset="-122"/>
                <a:ea typeface="微软雅黑" panose="020B0503020204020204" pitchFamily="34" charset="-122"/>
                <a:cs typeface="Times New Roman" panose="02020603050405020304" pitchFamily="18" charset="0"/>
              </a:rPr>
              <a:t>共轭先验</a:t>
            </a:r>
          </a:p>
        </p:txBody>
      </p:sp>
      <mc:AlternateContent xmlns:mc="http://schemas.openxmlformats.org/markup-compatibility/2006" xmlns:a14="http://schemas.microsoft.com/office/drawing/2010/main">
        <mc:Choice Requires="a14">
          <p:sp>
            <p:nvSpPr>
              <p:cNvPr id="26" name="文本框 25">
                <a:extLst>
                  <a:ext uri="{FF2B5EF4-FFF2-40B4-BE49-F238E27FC236}">
                    <a16:creationId xmlns:a16="http://schemas.microsoft.com/office/drawing/2014/main" id="{EE8D6A54-5277-4FAC-B185-D10F3D486784}"/>
                  </a:ext>
                </a:extLst>
              </p:cNvPr>
              <p:cNvSpPr txBox="1"/>
              <p:nvPr/>
            </p:nvSpPr>
            <p:spPr>
              <a:xfrm>
                <a:off x="340112" y="994006"/>
                <a:ext cx="8463774" cy="700000"/>
              </a:xfrm>
              <a:prstGeom prst="rect">
                <a:avLst/>
              </a:prstGeom>
              <a:noFill/>
            </p:spPr>
            <p:txBody>
              <a:bodyPr wrap="square" rtlCol="0">
                <a:spAutoFit/>
              </a:bodyPr>
              <a:lstStyle/>
              <a:p>
                <a:pPr>
                  <a:lnSpc>
                    <a:spcPct val="150000"/>
                  </a:lnSpc>
                </a:pPr>
                <a:r>
                  <a:rPr lang="en-US" altLang="zh-CN" sz="1400" dirty="0">
                    <a:latin typeface="Times New Roman" panose="02020603050405020304" pitchFamily="18" charset="0"/>
                    <a:ea typeface="黑体" panose="02010609060101010101" pitchFamily="49" charset="-122"/>
                    <a:cs typeface="Times New Roman" panose="02020603050405020304" pitchFamily="18" charset="0"/>
                  </a:rPr>
                  <a:t>	</a:t>
                </a:r>
                <a:r>
                  <a:rPr lang="zh-CN" altLang="en-US" sz="1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共轭先验</a:t>
                </a:r>
                <a:r>
                  <a:rPr lang="zh-CN" altLang="en-US" sz="1400" dirty="0">
                    <a:latin typeface="Times New Roman" panose="02020603050405020304" pitchFamily="18" charset="0"/>
                    <a:ea typeface="黑体" panose="02010609060101010101" pitchFamily="49" charset="-122"/>
                    <a:cs typeface="Times New Roman" panose="02020603050405020304" pitchFamily="18" charset="0"/>
                  </a:rPr>
                  <a:t>：对于隐变量</a:t>
                </a:r>
                <a14:m>
                  <m:oMath xmlns:m="http://schemas.openxmlformats.org/officeDocument/2006/math">
                    <m:r>
                      <a:rPr lang="en-US" altLang="zh-CN" sz="1400" b="0" i="0" smtClean="0">
                        <a:latin typeface="Cambria Math" panose="02040503050406030204" pitchFamily="18" charset="0"/>
                        <a:ea typeface="黑体" panose="02010609060101010101" pitchFamily="49" charset="-122"/>
                        <a:cs typeface="Times New Roman" panose="02020603050405020304" pitchFamily="18" charset="0"/>
                      </a:rPr>
                      <m:t> </m:t>
                    </m:r>
                    <m:r>
                      <a:rPr lang="en-US" altLang="zh-CN" sz="1400" b="1" i="0" smtClean="0">
                        <a:latin typeface="Cambria Math" panose="02040503050406030204" pitchFamily="18" charset="0"/>
                        <a:ea typeface="黑体" panose="02010609060101010101" pitchFamily="49" charset="-122"/>
                        <a:cs typeface="Times New Roman" panose="02020603050405020304" pitchFamily="18" charset="0"/>
                      </a:rPr>
                      <m:t>𝛉</m:t>
                    </m:r>
                    <m:r>
                      <a:rPr lang="en-US" altLang="zh-CN" sz="1400" b="0" i="1" smtClean="0">
                        <a:latin typeface="Cambria Math" panose="02040503050406030204" pitchFamily="18" charset="0"/>
                        <a:ea typeface="黑体" panose="02010609060101010101" pitchFamily="49" charset="-122"/>
                        <a:cs typeface="Times New Roman" panose="02020603050405020304" pitchFamily="18" charset="0"/>
                      </a:rPr>
                      <m:t> </m:t>
                    </m:r>
                  </m:oMath>
                </a14:m>
                <a:r>
                  <a:rPr lang="zh-CN" altLang="en-US" sz="1400" dirty="0">
                    <a:latin typeface="Times New Roman" panose="02020603050405020304" pitchFamily="18" charset="0"/>
                    <a:ea typeface="黑体" panose="02010609060101010101" pitchFamily="49" charset="-122"/>
                    <a:cs typeface="Times New Roman" panose="02020603050405020304" pitchFamily="18" charset="0"/>
                  </a:rPr>
                  <a:t>而言，如果其后验分布</a:t>
                </a:r>
                <a14:m>
                  <m:oMath xmlns:m="http://schemas.openxmlformats.org/officeDocument/2006/math">
                    <m:r>
                      <a:rPr lang="en-US" altLang="zh-CN" sz="1400" b="0" i="1" smtClean="0">
                        <a:latin typeface="Cambria Math" panose="02040503050406030204" pitchFamily="18" charset="0"/>
                        <a:ea typeface="黑体" panose="02010609060101010101" pitchFamily="49" charset="-122"/>
                        <a:cs typeface="Times New Roman" panose="02020603050405020304" pitchFamily="18" charset="0"/>
                      </a:rPr>
                      <m:t> </m:t>
                    </m:r>
                    <m:r>
                      <a:rPr lang="en-US" altLang="zh-CN" sz="1400" b="0" i="1" smtClean="0">
                        <a:latin typeface="Cambria Math" panose="02040503050406030204" pitchFamily="18" charset="0"/>
                        <a:ea typeface="黑体" panose="02010609060101010101" pitchFamily="49" charset="-122"/>
                        <a:cs typeface="Times New Roman" panose="02020603050405020304" pitchFamily="18" charset="0"/>
                      </a:rPr>
                      <m:t>𝑝</m:t>
                    </m:r>
                    <m:d>
                      <m:dPr>
                        <m:ctrlPr>
                          <a:rPr lang="en-US" altLang="zh-CN" sz="1400" b="0" i="1" smtClean="0">
                            <a:latin typeface="Cambria Math" panose="02040503050406030204" pitchFamily="18" charset="0"/>
                            <a:ea typeface="黑体" panose="02010609060101010101" pitchFamily="49" charset="-122"/>
                            <a:cs typeface="Times New Roman" panose="02020603050405020304" pitchFamily="18" charset="0"/>
                          </a:rPr>
                        </m:ctrlPr>
                      </m:dPr>
                      <m:e>
                        <m:r>
                          <a:rPr lang="en-US" altLang="zh-CN" sz="1400" b="1">
                            <a:latin typeface="Cambria Math" panose="02040503050406030204" pitchFamily="18" charset="0"/>
                            <a:ea typeface="黑体" panose="02010609060101010101" pitchFamily="49" charset="-122"/>
                            <a:cs typeface="Times New Roman" panose="02020603050405020304" pitchFamily="18" charset="0"/>
                          </a:rPr>
                          <m:t>𝛉</m:t>
                        </m:r>
                      </m:e>
                      <m:e>
                        <m:r>
                          <a:rPr lang="en-US" altLang="zh-CN" sz="1400" b="1" i="0" smtClean="0">
                            <a:latin typeface="Cambria Math" panose="02040503050406030204" pitchFamily="18" charset="0"/>
                            <a:ea typeface="黑体" panose="02010609060101010101" pitchFamily="49" charset="-122"/>
                            <a:cs typeface="Times New Roman" panose="02020603050405020304" pitchFamily="18" charset="0"/>
                          </a:rPr>
                          <m:t>𝐱</m:t>
                        </m:r>
                      </m:e>
                    </m:d>
                  </m:oMath>
                </a14:m>
                <a:r>
                  <a:rPr lang="zh-CN" altLang="en-US" sz="1400" dirty="0">
                    <a:latin typeface="Times New Roman" panose="02020603050405020304" pitchFamily="18" charset="0"/>
                    <a:ea typeface="黑体" panose="02010609060101010101" pitchFamily="49" charset="-122"/>
                    <a:cs typeface="Times New Roman" panose="02020603050405020304" pitchFamily="18" charset="0"/>
                  </a:rPr>
                  <a:t> 与先验分布</a:t>
                </a:r>
                <a14:m>
                  <m:oMath xmlns:m="http://schemas.openxmlformats.org/officeDocument/2006/math">
                    <m:r>
                      <a:rPr lang="en-US" altLang="zh-CN" sz="1400" b="0" i="0" smtClean="0">
                        <a:latin typeface="Cambria Math" panose="02040503050406030204" pitchFamily="18" charset="0"/>
                        <a:ea typeface="黑体" panose="02010609060101010101" pitchFamily="49" charset="-122"/>
                        <a:cs typeface="Times New Roman" panose="02020603050405020304" pitchFamily="18" charset="0"/>
                      </a:rPr>
                      <m:t> </m:t>
                    </m:r>
                    <m:r>
                      <a:rPr lang="en-US" altLang="zh-CN" sz="1400" b="0" i="1" smtClean="0">
                        <a:latin typeface="Cambria Math" panose="02040503050406030204" pitchFamily="18" charset="0"/>
                        <a:ea typeface="黑体" panose="02010609060101010101" pitchFamily="49" charset="-122"/>
                        <a:cs typeface="Times New Roman" panose="02020603050405020304" pitchFamily="18" charset="0"/>
                      </a:rPr>
                      <m:t>𝑝</m:t>
                    </m:r>
                    <m:d>
                      <m:dPr>
                        <m:ctrlPr>
                          <a:rPr lang="en-US" altLang="zh-CN" sz="1400" b="0" i="1" smtClean="0">
                            <a:latin typeface="Cambria Math" panose="02040503050406030204" pitchFamily="18" charset="0"/>
                            <a:ea typeface="黑体" panose="02010609060101010101" pitchFamily="49" charset="-122"/>
                            <a:cs typeface="Times New Roman" panose="02020603050405020304" pitchFamily="18" charset="0"/>
                          </a:rPr>
                        </m:ctrlPr>
                      </m:dPr>
                      <m:e>
                        <m:r>
                          <a:rPr lang="en-US" altLang="zh-CN" sz="1400" b="1">
                            <a:latin typeface="Cambria Math" panose="02040503050406030204" pitchFamily="18" charset="0"/>
                            <a:ea typeface="黑体" panose="02010609060101010101" pitchFamily="49" charset="-122"/>
                            <a:cs typeface="Times New Roman" panose="02020603050405020304" pitchFamily="18" charset="0"/>
                          </a:rPr>
                          <m:t>𝛉</m:t>
                        </m:r>
                      </m:e>
                    </m:d>
                    <m:r>
                      <a:rPr lang="en-US" altLang="zh-CN" sz="1400" b="0" i="1" smtClean="0">
                        <a:latin typeface="Cambria Math" panose="02040503050406030204" pitchFamily="18" charset="0"/>
                        <a:ea typeface="黑体" panose="02010609060101010101" pitchFamily="49" charset="-122"/>
                        <a:cs typeface="Times New Roman" panose="02020603050405020304" pitchFamily="18" charset="0"/>
                      </a:rPr>
                      <m:t> </m:t>
                    </m:r>
                  </m:oMath>
                </a14:m>
                <a:r>
                  <a:rPr lang="zh-CN" altLang="en-US" sz="1400" dirty="0">
                    <a:latin typeface="Times New Roman" panose="02020603050405020304" pitchFamily="18" charset="0"/>
                    <a:ea typeface="黑体" panose="02010609060101010101" pitchFamily="49" charset="-122"/>
                    <a:cs typeface="Times New Roman" panose="02020603050405020304" pitchFamily="18" charset="0"/>
                  </a:rPr>
                  <a:t>属于相同的分布族，则</a:t>
                </a:r>
                <a14:m>
                  <m:oMath xmlns:m="http://schemas.openxmlformats.org/officeDocument/2006/math">
                    <m:r>
                      <a:rPr lang="en-US" altLang="zh-CN" sz="1400" i="1">
                        <a:latin typeface="Cambria Math" panose="02040503050406030204" pitchFamily="18" charset="0"/>
                        <a:ea typeface="黑体" panose="02010609060101010101" pitchFamily="49" charset="-122"/>
                        <a:cs typeface="Times New Roman" panose="02020603050405020304" pitchFamily="18" charset="0"/>
                      </a:rPr>
                      <m:t>𝑝</m:t>
                    </m:r>
                    <m:d>
                      <m:dPr>
                        <m:ctrlPr>
                          <a:rPr lang="en-US" altLang="zh-CN" sz="1400" i="1">
                            <a:latin typeface="Cambria Math" panose="02040503050406030204" pitchFamily="18" charset="0"/>
                            <a:ea typeface="黑体" panose="02010609060101010101" pitchFamily="49" charset="-122"/>
                            <a:cs typeface="Times New Roman" panose="02020603050405020304" pitchFamily="18" charset="0"/>
                          </a:rPr>
                        </m:ctrlPr>
                      </m:dPr>
                      <m:e>
                        <m:r>
                          <a:rPr lang="en-US" altLang="zh-CN" sz="1400" b="1">
                            <a:latin typeface="Cambria Math" panose="02040503050406030204" pitchFamily="18" charset="0"/>
                            <a:ea typeface="黑体" panose="02010609060101010101" pitchFamily="49" charset="-122"/>
                            <a:cs typeface="Times New Roman" panose="02020603050405020304" pitchFamily="18" charset="0"/>
                          </a:rPr>
                          <m:t>𝛉</m:t>
                        </m:r>
                      </m:e>
                    </m:d>
                  </m:oMath>
                </a14:m>
                <a:r>
                  <a:rPr lang="zh-CN" altLang="en-US" sz="1400" dirty="0">
                    <a:latin typeface="Times New Roman" panose="02020603050405020304" pitchFamily="18" charset="0"/>
                    <a:ea typeface="黑体" panose="02010609060101010101" pitchFamily="49" charset="-122"/>
                    <a:cs typeface="Times New Roman" panose="02020603050405020304" pitchFamily="18" charset="0"/>
                  </a:rPr>
                  <a:t> 与 </a:t>
                </a:r>
                <a14:m>
                  <m:oMath xmlns:m="http://schemas.openxmlformats.org/officeDocument/2006/math">
                    <m:r>
                      <a:rPr lang="en-US" altLang="zh-CN" sz="1400" i="1">
                        <a:latin typeface="Cambria Math" panose="02040503050406030204" pitchFamily="18" charset="0"/>
                        <a:ea typeface="黑体" panose="02010609060101010101" pitchFamily="49" charset="-122"/>
                        <a:cs typeface="Times New Roman" panose="02020603050405020304" pitchFamily="18" charset="0"/>
                      </a:rPr>
                      <m:t>𝑝</m:t>
                    </m:r>
                    <m:d>
                      <m:dPr>
                        <m:ctrlPr>
                          <a:rPr lang="en-US" altLang="zh-CN" sz="1400" i="1">
                            <a:latin typeface="Cambria Math" panose="02040503050406030204" pitchFamily="18" charset="0"/>
                            <a:ea typeface="黑体" panose="02010609060101010101" pitchFamily="49" charset="-122"/>
                            <a:cs typeface="Times New Roman" panose="02020603050405020304" pitchFamily="18" charset="0"/>
                          </a:rPr>
                        </m:ctrlPr>
                      </m:dPr>
                      <m:e>
                        <m:r>
                          <a:rPr lang="en-US" altLang="zh-CN" sz="1400" b="1">
                            <a:latin typeface="Cambria Math" panose="02040503050406030204" pitchFamily="18" charset="0"/>
                            <a:ea typeface="黑体" panose="02010609060101010101" pitchFamily="49" charset="-122"/>
                            <a:cs typeface="Times New Roman" panose="02020603050405020304" pitchFamily="18" charset="0"/>
                          </a:rPr>
                          <m:t>𝛉</m:t>
                        </m:r>
                      </m:e>
                      <m:e>
                        <m:r>
                          <a:rPr lang="en-US" altLang="zh-CN" sz="1400" b="1">
                            <a:latin typeface="Cambria Math" panose="02040503050406030204" pitchFamily="18" charset="0"/>
                            <a:ea typeface="黑体" panose="02010609060101010101" pitchFamily="49" charset="-122"/>
                            <a:cs typeface="Times New Roman" panose="02020603050405020304" pitchFamily="18" charset="0"/>
                          </a:rPr>
                          <m:t>𝐱</m:t>
                        </m:r>
                      </m:e>
                    </m:d>
                  </m:oMath>
                </a14:m>
                <a:r>
                  <a:rPr lang="zh-CN" altLang="en-US" sz="1400" dirty="0">
                    <a:latin typeface="Times New Roman" panose="02020603050405020304" pitchFamily="18" charset="0"/>
                    <a:ea typeface="黑体" panose="02010609060101010101" pitchFamily="49" charset="-122"/>
                    <a:cs typeface="Times New Roman" panose="02020603050405020304" pitchFamily="18" charset="0"/>
                  </a:rPr>
                  <a:t> 间称为</a:t>
                </a:r>
                <a:r>
                  <a:rPr lang="zh-CN" altLang="en-US" sz="14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共轭分布</a:t>
                </a:r>
                <a:r>
                  <a:rPr lang="zh-CN" altLang="en-US" sz="1400" dirty="0">
                    <a:latin typeface="Times New Roman" panose="02020603050405020304" pitchFamily="18" charset="0"/>
                    <a:ea typeface="黑体" panose="02010609060101010101" pitchFamily="49" charset="-122"/>
                    <a:cs typeface="Times New Roman" panose="02020603050405020304" pitchFamily="18" charset="0"/>
                  </a:rPr>
                  <a:t>，先验 </a:t>
                </a:r>
                <a14:m>
                  <m:oMath xmlns:m="http://schemas.openxmlformats.org/officeDocument/2006/math">
                    <m:r>
                      <a:rPr lang="en-US" altLang="zh-CN" sz="1400" i="1">
                        <a:latin typeface="Cambria Math" panose="02040503050406030204" pitchFamily="18" charset="0"/>
                        <a:ea typeface="黑体" panose="02010609060101010101" pitchFamily="49" charset="-122"/>
                        <a:cs typeface="Times New Roman" panose="02020603050405020304" pitchFamily="18" charset="0"/>
                      </a:rPr>
                      <m:t>𝑝</m:t>
                    </m:r>
                    <m:d>
                      <m:dPr>
                        <m:ctrlPr>
                          <a:rPr lang="en-US" altLang="zh-CN" sz="1400" i="1">
                            <a:latin typeface="Cambria Math" panose="02040503050406030204" pitchFamily="18" charset="0"/>
                            <a:ea typeface="黑体" panose="02010609060101010101" pitchFamily="49" charset="-122"/>
                            <a:cs typeface="Times New Roman" panose="02020603050405020304" pitchFamily="18" charset="0"/>
                          </a:rPr>
                        </m:ctrlPr>
                      </m:dPr>
                      <m:e>
                        <m:r>
                          <a:rPr lang="en-US" altLang="zh-CN" sz="1400" b="1">
                            <a:latin typeface="Cambria Math" panose="02040503050406030204" pitchFamily="18" charset="0"/>
                            <a:ea typeface="黑体" panose="02010609060101010101" pitchFamily="49" charset="-122"/>
                            <a:cs typeface="Times New Roman" panose="02020603050405020304" pitchFamily="18" charset="0"/>
                          </a:rPr>
                          <m:t>𝛉</m:t>
                        </m:r>
                      </m:e>
                    </m:d>
                  </m:oMath>
                </a14:m>
                <a:r>
                  <a:rPr lang="en-US" altLang="zh-CN" sz="1400" dirty="0">
                    <a:latin typeface="Times New Roman" panose="02020603050405020304" pitchFamily="18" charset="0"/>
                    <a:ea typeface="黑体" panose="02010609060101010101" pitchFamily="49" charset="-122"/>
                    <a:cs typeface="Times New Roman" panose="02020603050405020304" pitchFamily="18" charset="0"/>
                  </a:rPr>
                  <a:t> </a:t>
                </a:r>
                <a:r>
                  <a:rPr lang="zh-CN" altLang="en-US" sz="1400" dirty="0">
                    <a:latin typeface="Times New Roman" panose="02020603050405020304" pitchFamily="18" charset="0"/>
                    <a:ea typeface="黑体" panose="02010609060101010101" pitchFamily="49" charset="-122"/>
                    <a:cs typeface="Times New Roman" panose="02020603050405020304" pitchFamily="18" charset="0"/>
                  </a:rPr>
                  <a:t>称为似然函数 </a:t>
                </a:r>
                <a14:m>
                  <m:oMath xmlns:m="http://schemas.openxmlformats.org/officeDocument/2006/math">
                    <m:r>
                      <a:rPr lang="en-US" altLang="zh-CN" sz="1400" i="1">
                        <a:latin typeface="Cambria Math" panose="02040503050406030204" pitchFamily="18" charset="0"/>
                        <a:ea typeface="黑体" panose="02010609060101010101" pitchFamily="49" charset="-122"/>
                        <a:cs typeface="Times New Roman" panose="02020603050405020304" pitchFamily="18" charset="0"/>
                      </a:rPr>
                      <m:t>𝑝</m:t>
                    </m:r>
                    <m:r>
                      <a:rPr lang="en-US" altLang="zh-CN" sz="1400" b="0" i="1" smtClean="0">
                        <a:latin typeface="Cambria Math" panose="02040503050406030204" pitchFamily="18" charset="0"/>
                        <a:ea typeface="黑体" panose="02010609060101010101" pitchFamily="49" charset="-122"/>
                        <a:cs typeface="Times New Roman" panose="02020603050405020304" pitchFamily="18" charset="0"/>
                      </a:rPr>
                      <m:t>(</m:t>
                    </m:r>
                    <m:r>
                      <a:rPr lang="en-US" altLang="zh-CN" sz="1400" b="1" i="0" smtClean="0">
                        <a:latin typeface="Cambria Math" panose="02040503050406030204" pitchFamily="18" charset="0"/>
                        <a:ea typeface="黑体" panose="02010609060101010101" pitchFamily="49" charset="-122"/>
                        <a:cs typeface="Times New Roman" panose="02020603050405020304" pitchFamily="18" charset="0"/>
                      </a:rPr>
                      <m:t>𝐱</m:t>
                    </m:r>
                    <m:r>
                      <a:rPr lang="en-US" altLang="zh-CN" sz="1400" b="0" i="1" smtClean="0">
                        <a:latin typeface="Cambria Math" panose="02040503050406030204" pitchFamily="18" charset="0"/>
                        <a:ea typeface="黑体" panose="02010609060101010101" pitchFamily="49" charset="-122"/>
                        <a:cs typeface="Times New Roman" panose="02020603050405020304" pitchFamily="18" charset="0"/>
                      </a:rPr>
                      <m:t>|</m:t>
                    </m:r>
                    <m:r>
                      <a:rPr lang="en-US" altLang="zh-CN" sz="1400" b="1" i="0" smtClean="0">
                        <a:latin typeface="Cambria Math" panose="02040503050406030204" pitchFamily="18" charset="0"/>
                        <a:ea typeface="黑体" panose="02010609060101010101" pitchFamily="49" charset="-122"/>
                        <a:cs typeface="Times New Roman" panose="02020603050405020304" pitchFamily="18" charset="0"/>
                      </a:rPr>
                      <m:t>𝛉</m:t>
                    </m:r>
                    <m:r>
                      <a:rPr lang="en-US" altLang="zh-CN" sz="1400" b="0" i="1" smtClean="0">
                        <a:latin typeface="Cambria Math" panose="02040503050406030204" pitchFamily="18" charset="0"/>
                        <a:ea typeface="黑体" panose="02010609060101010101" pitchFamily="49" charset="-122"/>
                        <a:cs typeface="Times New Roman" panose="02020603050405020304" pitchFamily="18" charset="0"/>
                      </a:rPr>
                      <m:t>)</m:t>
                    </m:r>
                  </m:oMath>
                </a14:m>
                <a:r>
                  <a:rPr lang="en-US" altLang="zh-CN" sz="1400" dirty="0">
                    <a:latin typeface="Times New Roman" panose="02020603050405020304" pitchFamily="18" charset="0"/>
                    <a:ea typeface="黑体" panose="02010609060101010101" pitchFamily="49" charset="-122"/>
                    <a:cs typeface="Times New Roman" panose="02020603050405020304" pitchFamily="18" charset="0"/>
                  </a:rPr>
                  <a:t> </a:t>
                </a:r>
                <a:r>
                  <a:rPr lang="zh-CN" altLang="en-US" sz="1400" dirty="0">
                    <a:latin typeface="Times New Roman" panose="02020603050405020304" pitchFamily="18" charset="0"/>
                    <a:ea typeface="黑体" panose="02010609060101010101" pitchFamily="49" charset="-122"/>
                    <a:cs typeface="Times New Roman" panose="02020603050405020304" pitchFamily="18" charset="0"/>
                  </a:rPr>
                  <a:t>的</a:t>
                </a:r>
                <a:r>
                  <a:rPr lang="zh-CN" altLang="en-US" sz="14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共轭先验</a:t>
                </a:r>
                <a:r>
                  <a:rPr lang="zh-CN" altLang="en-US" sz="1400" dirty="0">
                    <a:latin typeface="Times New Roman" panose="02020603050405020304" pitchFamily="18" charset="0"/>
                    <a:ea typeface="黑体" panose="02010609060101010101" pitchFamily="49" charset="-122"/>
                    <a:cs typeface="Times New Roman" panose="02020603050405020304" pitchFamily="18" charset="0"/>
                  </a:rPr>
                  <a:t>。</a:t>
                </a:r>
                <a:endParaRPr lang="en-US" altLang="zh-CN" sz="1400" dirty="0">
                  <a:latin typeface="Times New Roman" panose="02020603050405020304" pitchFamily="18" charset="0"/>
                  <a:ea typeface="黑体" panose="02010609060101010101" pitchFamily="49" charset="-122"/>
                  <a:cs typeface="Times New Roman" panose="02020603050405020304" pitchFamily="18" charset="0"/>
                </a:endParaRPr>
              </a:p>
            </p:txBody>
          </p:sp>
        </mc:Choice>
        <mc:Fallback xmlns="">
          <p:sp>
            <p:nvSpPr>
              <p:cNvPr id="26" name="文本框 25">
                <a:extLst>
                  <a:ext uri="{FF2B5EF4-FFF2-40B4-BE49-F238E27FC236}">
                    <a16:creationId xmlns:a16="http://schemas.microsoft.com/office/drawing/2014/main" id="{EE8D6A54-5277-4FAC-B185-D10F3D486784}"/>
                  </a:ext>
                </a:extLst>
              </p:cNvPr>
              <p:cNvSpPr txBox="1">
                <a:spLocks noRot="1" noChangeAspect="1" noMove="1" noResize="1" noEditPoints="1" noAdjustHandles="1" noChangeArrowheads="1" noChangeShapeType="1" noTextEdit="1"/>
              </p:cNvSpPr>
              <p:nvPr/>
            </p:nvSpPr>
            <p:spPr>
              <a:xfrm>
                <a:off x="340112" y="994006"/>
                <a:ext cx="8463774" cy="700000"/>
              </a:xfrm>
              <a:prstGeom prst="rect">
                <a:avLst/>
              </a:prstGeom>
              <a:blipFill>
                <a:blip r:embed="rId3"/>
                <a:stretch>
                  <a:fillRect b="-6957"/>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50D84475-1875-45EB-8910-2A098F21E1AC}"/>
              </a:ext>
            </a:extLst>
          </p:cNvPr>
          <p:cNvPicPr>
            <a:picLocks noChangeAspect="1"/>
          </p:cNvPicPr>
          <p:nvPr/>
        </p:nvPicPr>
        <p:blipFill rotWithShape="1">
          <a:blip r:embed="rId4">
            <a:clrChange>
              <a:clrFrom>
                <a:srgbClr val="FFFFFF"/>
              </a:clrFrom>
              <a:clrTo>
                <a:srgbClr val="FFFFFF">
                  <a:alpha val="0"/>
                </a:srgbClr>
              </a:clrTo>
            </a:clrChange>
          </a:blip>
          <a:srcRect l="25236" r="25115"/>
          <a:stretch/>
        </p:blipFill>
        <p:spPr>
          <a:xfrm>
            <a:off x="3596762" y="2019982"/>
            <a:ext cx="2774595" cy="588250"/>
          </a:xfrm>
          <a:prstGeom prst="rect">
            <a:avLst/>
          </a:prstGeom>
        </p:spPr>
      </p:pic>
      <p:sp>
        <p:nvSpPr>
          <p:cNvPr id="10" name="矩形 9">
            <a:extLst>
              <a:ext uri="{FF2B5EF4-FFF2-40B4-BE49-F238E27FC236}">
                <a16:creationId xmlns:a16="http://schemas.microsoft.com/office/drawing/2014/main" id="{E38A1D8D-9B46-4A3F-9129-70D5D06A4049}"/>
              </a:ext>
            </a:extLst>
          </p:cNvPr>
          <p:cNvSpPr/>
          <p:nvPr/>
        </p:nvSpPr>
        <p:spPr>
          <a:xfrm>
            <a:off x="5562749" y="2011049"/>
            <a:ext cx="447389" cy="295210"/>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166DB0D3-4DCC-4BBF-94D0-B39EC418BAAD}"/>
              </a:ext>
            </a:extLst>
          </p:cNvPr>
          <p:cNvSpPr/>
          <p:nvPr/>
        </p:nvSpPr>
        <p:spPr>
          <a:xfrm>
            <a:off x="5950416" y="2020154"/>
            <a:ext cx="537327" cy="276999"/>
          </a:xfrm>
          <a:prstGeom prst="rect">
            <a:avLst/>
          </a:prstGeom>
        </p:spPr>
        <p:txBody>
          <a:bodyPr wrap="none">
            <a:spAutoFit/>
          </a:bodyPr>
          <a:lstStyle/>
          <a:p>
            <a:pPr algn="ctr"/>
            <a:r>
              <a:rPr lang="en-US" altLang="zh-CN" sz="1200" b="1" dirty="0">
                <a:solidFill>
                  <a:srgbClr val="00B0F0"/>
                </a:solidFill>
                <a:latin typeface="Times New Roman" panose="02020603050405020304" pitchFamily="18" charset="0"/>
                <a:ea typeface="黑体" panose="02010609060101010101" pitchFamily="49" charset="-122"/>
                <a:cs typeface="Times New Roman" panose="02020603050405020304" pitchFamily="18" charset="0"/>
              </a:rPr>
              <a:t>Prior</a:t>
            </a:r>
          </a:p>
        </p:txBody>
      </p:sp>
      <p:sp>
        <p:nvSpPr>
          <p:cNvPr id="12" name="矩形 11">
            <a:extLst>
              <a:ext uri="{FF2B5EF4-FFF2-40B4-BE49-F238E27FC236}">
                <a16:creationId xmlns:a16="http://schemas.microsoft.com/office/drawing/2014/main" id="{5BEE3F24-4D0E-4677-8741-2B98992E3B09}"/>
              </a:ext>
            </a:extLst>
          </p:cNvPr>
          <p:cNvSpPr/>
          <p:nvPr/>
        </p:nvSpPr>
        <p:spPr>
          <a:xfrm>
            <a:off x="4906418" y="2011049"/>
            <a:ext cx="656331" cy="29521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D06E6AB6-C35F-499F-8CB8-EE4349A7ED59}"/>
              </a:ext>
            </a:extLst>
          </p:cNvPr>
          <p:cNvSpPr/>
          <p:nvPr/>
        </p:nvSpPr>
        <p:spPr>
          <a:xfrm>
            <a:off x="4745938" y="1712205"/>
            <a:ext cx="1056700" cy="307777"/>
          </a:xfrm>
          <a:prstGeom prst="rect">
            <a:avLst/>
          </a:prstGeom>
        </p:spPr>
        <p:txBody>
          <a:bodyPr wrap="none">
            <a:spAutoFit/>
          </a:bodyPr>
          <a:lstStyle/>
          <a:p>
            <a:r>
              <a:rPr lang="en-US" altLang="zh-CN" sz="1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Likelihood </a:t>
            </a:r>
            <a:endParaRPr lang="zh-CN" altLang="en-US" dirty="0"/>
          </a:p>
        </p:txBody>
      </p:sp>
      <p:sp>
        <p:nvSpPr>
          <p:cNvPr id="14" name="矩形 13">
            <a:extLst>
              <a:ext uri="{FF2B5EF4-FFF2-40B4-BE49-F238E27FC236}">
                <a16:creationId xmlns:a16="http://schemas.microsoft.com/office/drawing/2014/main" id="{45844B0E-6579-4177-82B7-6722ADA8AA02}"/>
              </a:ext>
            </a:extLst>
          </p:cNvPr>
          <p:cNvSpPr/>
          <p:nvPr/>
        </p:nvSpPr>
        <p:spPr>
          <a:xfrm>
            <a:off x="3596762" y="2174955"/>
            <a:ext cx="656331" cy="295210"/>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a:extLst>
              <a:ext uri="{FF2B5EF4-FFF2-40B4-BE49-F238E27FC236}">
                <a16:creationId xmlns:a16="http://schemas.microsoft.com/office/drawing/2014/main" id="{D033BC00-D63C-4A51-9460-4BE3B8667767}"/>
              </a:ext>
            </a:extLst>
          </p:cNvPr>
          <p:cNvSpPr/>
          <p:nvPr/>
        </p:nvSpPr>
        <p:spPr>
          <a:xfrm>
            <a:off x="2703569" y="2162388"/>
            <a:ext cx="893193" cy="307777"/>
          </a:xfrm>
          <a:prstGeom prst="rect">
            <a:avLst/>
          </a:prstGeom>
        </p:spPr>
        <p:txBody>
          <a:bodyPr wrap="none">
            <a:spAutoFit/>
          </a:bodyPr>
          <a:lstStyle/>
          <a:p>
            <a:r>
              <a:rPr lang="en-US" altLang="zh-CN" sz="1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Posterior</a:t>
            </a:r>
            <a:endParaRPr lang="zh-CN" altLang="en-US" dirty="0"/>
          </a:p>
        </p:txBody>
      </p:sp>
      <p:sp>
        <p:nvSpPr>
          <p:cNvPr id="6" name="椭圆 5">
            <a:extLst>
              <a:ext uri="{FF2B5EF4-FFF2-40B4-BE49-F238E27FC236}">
                <a16:creationId xmlns:a16="http://schemas.microsoft.com/office/drawing/2014/main" id="{3DFD1FF3-852C-491F-82BD-DB53E8FC7F6B}"/>
              </a:ext>
            </a:extLst>
          </p:cNvPr>
          <p:cNvSpPr/>
          <p:nvPr/>
        </p:nvSpPr>
        <p:spPr>
          <a:xfrm>
            <a:off x="2865243" y="3160276"/>
            <a:ext cx="773119" cy="678933"/>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a:extLst>
              <a:ext uri="{FF2B5EF4-FFF2-40B4-BE49-F238E27FC236}">
                <a16:creationId xmlns:a16="http://schemas.microsoft.com/office/drawing/2014/main" id="{C4178C52-D969-4F97-AE16-EF8B0B327E69}"/>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3038358" y="3362336"/>
            <a:ext cx="437077" cy="270888"/>
          </a:xfrm>
          <a:prstGeom prst="rect">
            <a:avLst/>
          </a:prstGeom>
        </p:spPr>
      </p:pic>
      <p:sp>
        <p:nvSpPr>
          <p:cNvPr id="21" name="椭圆 20">
            <a:extLst>
              <a:ext uri="{FF2B5EF4-FFF2-40B4-BE49-F238E27FC236}">
                <a16:creationId xmlns:a16="http://schemas.microsoft.com/office/drawing/2014/main" id="{785B8FF4-D837-4668-BA64-B351432EB61E}"/>
              </a:ext>
            </a:extLst>
          </p:cNvPr>
          <p:cNvSpPr/>
          <p:nvPr/>
        </p:nvSpPr>
        <p:spPr>
          <a:xfrm>
            <a:off x="2865243" y="3928516"/>
            <a:ext cx="773119" cy="678933"/>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a:extLst>
              <a:ext uri="{FF2B5EF4-FFF2-40B4-BE49-F238E27FC236}">
                <a16:creationId xmlns:a16="http://schemas.microsoft.com/office/drawing/2014/main" id="{AEF21C9A-42A1-4F62-AAE7-72A365EDB5BA}"/>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2975297" y="4132982"/>
            <a:ext cx="587455" cy="270000"/>
          </a:xfrm>
          <a:prstGeom prst="rect">
            <a:avLst/>
          </a:prstGeom>
        </p:spPr>
      </p:pic>
      <p:sp>
        <p:nvSpPr>
          <p:cNvPr id="13" name="矩形 12">
            <a:extLst>
              <a:ext uri="{FF2B5EF4-FFF2-40B4-BE49-F238E27FC236}">
                <a16:creationId xmlns:a16="http://schemas.microsoft.com/office/drawing/2014/main" id="{ABDF3896-EFD7-4665-B484-074C7DF0D481}"/>
              </a:ext>
            </a:extLst>
          </p:cNvPr>
          <p:cNvSpPr/>
          <p:nvPr/>
        </p:nvSpPr>
        <p:spPr>
          <a:xfrm>
            <a:off x="3869906" y="3160276"/>
            <a:ext cx="916871" cy="144717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a:extLst>
              <a:ext uri="{FF2B5EF4-FFF2-40B4-BE49-F238E27FC236}">
                <a16:creationId xmlns:a16="http://schemas.microsoft.com/office/drawing/2014/main" id="{32D5D775-EDC1-4E13-8DA7-2DACC7A87936}"/>
              </a:ext>
            </a:extLst>
          </p:cNvPr>
          <p:cNvSpPr/>
          <p:nvPr/>
        </p:nvSpPr>
        <p:spPr>
          <a:xfrm>
            <a:off x="3893583" y="3497780"/>
            <a:ext cx="893193" cy="738664"/>
          </a:xfrm>
          <a:prstGeom prst="rect">
            <a:avLst/>
          </a:prstGeom>
        </p:spPr>
        <p:txBody>
          <a:bodyPr wrap="none">
            <a:spAutoFit/>
          </a:bodyPr>
          <a:lstStyle/>
          <a:p>
            <a:pPr algn="ctr"/>
            <a:r>
              <a:rPr lang="en-US" altLang="zh-CN" sz="1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Gaussian</a:t>
            </a:r>
          </a:p>
          <a:p>
            <a:pPr algn="ctr"/>
            <a:endParaRPr lang="en-US" altLang="zh-CN" sz="1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endParaRPr>
          </a:p>
          <a:p>
            <a:pPr algn="ctr"/>
            <a:r>
              <a:rPr lang="en-US" altLang="zh-CN" sz="1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Family</a:t>
            </a:r>
            <a:endParaRPr lang="zh-CN" altLang="en-US" dirty="0"/>
          </a:p>
        </p:txBody>
      </p:sp>
      <p:cxnSp>
        <p:nvCxnSpPr>
          <p:cNvPr id="25" name="直接箭头连接符 24">
            <a:extLst>
              <a:ext uri="{FF2B5EF4-FFF2-40B4-BE49-F238E27FC236}">
                <a16:creationId xmlns:a16="http://schemas.microsoft.com/office/drawing/2014/main" id="{5BC6D168-2C32-4918-8435-31AF2FE26592}"/>
              </a:ext>
            </a:extLst>
          </p:cNvPr>
          <p:cNvCxnSpPr>
            <a:stCxn id="6" idx="6"/>
          </p:cNvCxnSpPr>
          <p:nvPr/>
        </p:nvCxnSpPr>
        <p:spPr>
          <a:xfrm flipV="1">
            <a:off x="3638362" y="3497780"/>
            <a:ext cx="255221" cy="19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26">
            <a:extLst>
              <a:ext uri="{FF2B5EF4-FFF2-40B4-BE49-F238E27FC236}">
                <a16:creationId xmlns:a16="http://schemas.microsoft.com/office/drawing/2014/main" id="{7932A7C0-796E-49F7-B624-7E4BAAA48C49}"/>
              </a:ext>
            </a:extLst>
          </p:cNvPr>
          <p:cNvCxnSpPr>
            <a:cxnSpLocks/>
          </p:cNvCxnSpPr>
          <p:nvPr/>
        </p:nvCxnSpPr>
        <p:spPr>
          <a:xfrm flipV="1">
            <a:off x="3638361" y="4272552"/>
            <a:ext cx="228092"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箭头: 右 28">
            <a:extLst>
              <a:ext uri="{FF2B5EF4-FFF2-40B4-BE49-F238E27FC236}">
                <a16:creationId xmlns:a16="http://schemas.microsoft.com/office/drawing/2014/main" id="{7E7B7237-B4BB-4E3D-893D-2DF125A409FB}"/>
              </a:ext>
            </a:extLst>
          </p:cNvPr>
          <p:cNvSpPr/>
          <p:nvPr/>
        </p:nvSpPr>
        <p:spPr>
          <a:xfrm>
            <a:off x="5133455" y="3781125"/>
            <a:ext cx="244195" cy="214508"/>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a:extLst>
              <a:ext uri="{FF2B5EF4-FFF2-40B4-BE49-F238E27FC236}">
                <a16:creationId xmlns:a16="http://schemas.microsoft.com/office/drawing/2014/main" id="{A6DB54CF-A96E-4239-9681-51D6565A557C}"/>
              </a:ext>
            </a:extLst>
          </p:cNvPr>
          <p:cNvSpPr/>
          <p:nvPr/>
        </p:nvSpPr>
        <p:spPr>
          <a:xfrm>
            <a:off x="5588934" y="3492658"/>
            <a:ext cx="773119" cy="678933"/>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2" name="图片 31">
            <a:extLst>
              <a:ext uri="{FF2B5EF4-FFF2-40B4-BE49-F238E27FC236}">
                <a16:creationId xmlns:a16="http://schemas.microsoft.com/office/drawing/2014/main" id="{0D2998DF-5014-4547-9759-3DFDCB7BEA95}"/>
              </a:ext>
            </a:extLst>
          </p:cNvPr>
          <p:cNvPicPr>
            <a:picLocks noChangeAspect="1"/>
          </p:cNvPicPr>
          <p:nvPr/>
        </p:nvPicPr>
        <p:blipFill>
          <a:blip r:embed="rId7">
            <a:clrChange>
              <a:clrFrom>
                <a:srgbClr val="FFFFFF"/>
              </a:clrFrom>
              <a:clrTo>
                <a:srgbClr val="FFFFFF">
                  <a:alpha val="0"/>
                </a:srgbClr>
              </a:clrTo>
            </a:clrChange>
          </a:blip>
          <a:stretch>
            <a:fillRect/>
          </a:stretch>
        </p:blipFill>
        <p:spPr>
          <a:xfrm>
            <a:off x="5655474" y="3704366"/>
            <a:ext cx="653400" cy="270000"/>
          </a:xfrm>
          <a:prstGeom prst="rect">
            <a:avLst/>
          </a:prstGeom>
        </p:spPr>
      </p:pic>
      <p:cxnSp>
        <p:nvCxnSpPr>
          <p:cNvPr id="34" name="连接符: 肘形 33">
            <a:extLst>
              <a:ext uri="{FF2B5EF4-FFF2-40B4-BE49-F238E27FC236}">
                <a16:creationId xmlns:a16="http://schemas.microsoft.com/office/drawing/2014/main" id="{9E2E8FFD-14BC-4343-94A1-FC5AE86D3F6A}"/>
              </a:ext>
            </a:extLst>
          </p:cNvPr>
          <p:cNvCxnSpPr>
            <a:stCxn id="6" idx="2"/>
            <a:endCxn id="30" idx="4"/>
          </p:cNvCxnSpPr>
          <p:nvPr/>
        </p:nvCxnSpPr>
        <p:spPr>
          <a:xfrm rot="10800000" flipH="1" flipV="1">
            <a:off x="2865242" y="3499743"/>
            <a:ext cx="3110251" cy="671848"/>
          </a:xfrm>
          <a:prstGeom prst="bentConnector4">
            <a:avLst>
              <a:gd name="adj1" fmla="val -7350"/>
              <a:gd name="adj2" fmla="val 198864"/>
            </a:avLst>
          </a:prstGeom>
          <a:ln>
            <a:solidFill>
              <a:srgbClr val="00B0F0"/>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37" name="连接符: 肘形 36">
            <a:extLst>
              <a:ext uri="{FF2B5EF4-FFF2-40B4-BE49-F238E27FC236}">
                <a16:creationId xmlns:a16="http://schemas.microsoft.com/office/drawing/2014/main" id="{C92C3B29-E6BC-4782-899B-C46CF8FDA1DD}"/>
              </a:ext>
            </a:extLst>
          </p:cNvPr>
          <p:cNvCxnSpPr>
            <a:stCxn id="21" idx="4"/>
            <a:endCxn id="30" idx="4"/>
          </p:cNvCxnSpPr>
          <p:nvPr/>
        </p:nvCxnSpPr>
        <p:spPr>
          <a:xfrm rot="5400000" flipH="1" flipV="1">
            <a:off x="4395719" y="3027674"/>
            <a:ext cx="435858" cy="2723691"/>
          </a:xfrm>
          <a:prstGeom prst="bentConnector3">
            <a:avLst>
              <a:gd name="adj1" fmla="val -52448"/>
            </a:avLst>
          </a:prstGeom>
          <a:ln>
            <a:solidFill>
              <a:srgbClr val="002060"/>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39" name="连接符: 曲线 38">
            <a:extLst>
              <a:ext uri="{FF2B5EF4-FFF2-40B4-BE49-F238E27FC236}">
                <a16:creationId xmlns:a16="http://schemas.microsoft.com/office/drawing/2014/main" id="{8348FFAF-91DE-404A-87EC-9A0597CE5A5D}"/>
              </a:ext>
            </a:extLst>
          </p:cNvPr>
          <p:cNvCxnSpPr>
            <a:stCxn id="30" idx="0"/>
            <a:endCxn id="24" idx="3"/>
          </p:cNvCxnSpPr>
          <p:nvPr/>
        </p:nvCxnSpPr>
        <p:spPr>
          <a:xfrm rot="16200000" flipH="1" flipV="1">
            <a:off x="5193908" y="3085526"/>
            <a:ext cx="374454" cy="1188718"/>
          </a:xfrm>
          <a:prstGeom prst="curvedConnector4">
            <a:avLst>
              <a:gd name="adj1" fmla="val -61049"/>
              <a:gd name="adj2" fmla="val 66260"/>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矩形 39">
            <a:extLst>
              <a:ext uri="{FF2B5EF4-FFF2-40B4-BE49-F238E27FC236}">
                <a16:creationId xmlns:a16="http://schemas.microsoft.com/office/drawing/2014/main" id="{21BABA09-4098-4D79-B43F-EA8B7631FFD8}"/>
              </a:ext>
            </a:extLst>
          </p:cNvPr>
          <p:cNvSpPr/>
          <p:nvPr/>
        </p:nvSpPr>
        <p:spPr>
          <a:xfrm>
            <a:off x="2358603" y="2911957"/>
            <a:ext cx="4226647" cy="2156302"/>
          </a:xfrm>
          <a:prstGeom prst="rect">
            <a:avLst/>
          </a:prstGeom>
          <a:noFill/>
          <a:ln w="190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2" name="连接符: 曲线 41">
            <a:extLst>
              <a:ext uri="{FF2B5EF4-FFF2-40B4-BE49-F238E27FC236}">
                <a16:creationId xmlns:a16="http://schemas.microsoft.com/office/drawing/2014/main" id="{0BEFBE5F-4384-4D3C-BE1F-DDF59C47CEC6}"/>
              </a:ext>
            </a:extLst>
          </p:cNvPr>
          <p:cNvCxnSpPr>
            <a:stCxn id="40" idx="3"/>
          </p:cNvCxnSpPr>
          <p:nvPr/>
        </p:nvCxnSpPr>
        <p:spPr>
          <a:xfrm flipH="1" flipV="1">
            <a:off x="6196728" y="2608232"/>
            <a:ext cx="388522" cy="1381876"/>
          </a:xfrm>
          <a:prstGeom prst="curvedConnector4">
            <a:avLst>
              <a:gd name="adj1" fmla="val -109343"/>
              <a:gd name="adj2" fmla="val 87022"/>
            </a:avLst>
          </a:prstGeom>
          <a:ln>
            <a:tailEnd type="triangle"/>
          </a:ln>
        </p:spPr>
        <p:style>
          <a:lnRef idx="1">
            <a:schemeClr val="accent1"/>
          </a:lnRef>
          <a:fillRef idx="0">
            <a:schemeClr val="accent1"/>
          </a:fillRef>
          <a:effectRef idx="0">
            <a:schemeClr val="accent1"/>
          </a:effectRef>
          <a:fontRef idx="minor">
            <a:schemeClr val="tx1"/>
          </a:fontRef>
        </p:style>
      </p:cxnSp>
      <p:sp>
        <p:nvSpPr>
          <p:cNvPr id="48" name="矩形 47">
            <a:extLst>
              <a:ext uri="{FF2B5EF4-FFF2-40B4-BE49-F238E27FC236}">
                <a16:creationId xmlns:a16="http://schemas.microsoft.com/office/drawing/2014/main" id="{BCDEB3AA-35A7-4A48-B649-4119F4CEBCF0}"/>
              </a:ext>
            </a:extLst>
          </p:cNvPr>
          <p:cNvSpPr/>
          <p:nvPr/>
        </p:nvSpPr>
        <p:spPr>
          <a:xfrm>
            <a:off x="6896850" y="3068337"/>
            <a:ext cx="1605613" cy="461665"/>
          </a:xfrm>
          <a:prstGeom prst="rect">
            <a:avLst/>
          </a:prstGeom>
        </p:spPr>
        <p:txBody>
          <a:bodyPr wrap="square">
            <a:spAutoFit/>
          </a:bodyPr>
          <a:lstStyle/>
          <a:p>
            <a:pPr algn="ctr"/>
            <a:r>
              <a:rPr lang="en-US" altLang="zh-CN" sz="12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No need to calculate the integral</a:t>
            </a:r>
          </a:p>
        </p:txBody>
      </p:sp>
      <p:sp>
        <p:nvSpPr>
          <p:cNvPr id="49" name="爆炸形: 8 pt  48">
            <a:extLst>
              <a:ext uri="{FF2B5EF4-FFF2-40B4-BE49-F238E27FC236}">
                <a16:creationId xmlns:a16="http://schemas.microsoft.com/office/drawing/2014/main" id="{DB742D67-6BE4-4921-A636-D6D185A8D9C6}"/>
              </a:ext>
            </a:extLst>
          </p:cNvPr>
          <p:cNvSpPr/>
          <p:nvPr/>
        </p:nvSpPr>
        <p:spPr>
          <a:xfrm>
            <a:off x="6896850" y="3799736"/>
            <a:ext cx="1893312" cy="1218909"/>
          </a:xfrm>
          <a:prstGeom prst="irregularSeal1">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Really Convenient!</a:t>
            </a:r>
            <a:endParaRPr lang="zh-CN" altLang="en-US" sz="1400" dirty="0">
              <a:solidFill>
                <a:srgbClr val="FF0000"/>
              </a:solidFill>
            </a:endParaRPr>
          </a:p>
        </p:txBody>
      </p:sp>
    </p:spTree>
    <p:extLst>
      <p:ext uri="{BB962C8B-B14F-4D97-AF65-F5344CB8AC3E}">
        <p14:creationId xmlns:p14="http://schemas.microsoft.com/office/powerpoint/2010/main" val="2088512985"/>
      </p:ext>
    </p:extLst>
  </p:cSld>
  <p:clrMapOvr>
    <a:masterClrMapping/>
  </p:clrMapOvr>
  <mc:AlternateContent xmlns:mc="http://schemas.openxmlformats.org/markup-compatibility/2006" xmlns:p14="http://schemas.microsoft.com/office/powerpoint/2010/main">
    <mc:Choice Requires="p14">
      <p:transition spd="slow">
        <p14:conveyor dir="l"/>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800A2D62-4100-4726-9B56-5B6547C675A6}"/>
              </a:ext>
            </a:extLst>
          </p:cNvPr>
          <p:cNvSpPr>
            <a:spLocks noGrp="1"/>
          </p:cNvSpPr>
          <p:nvPr>
            <p:ph type="sldNum" sz="quarter" idx="12"/>
          </p:nvPr>
        </p:nvSpPr>
        <p:spPr>
          <a:xfrm>
            <a:off x="6847529" y="4744801"/>
            <a:ext cx="2057400" cy="273844"/>
          </a:xfrm>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ACBECEF1-1935-4692-9C86-5FD89D9EDF46}" type="slidenum">
              <a:rPr kumimoji="0" lang="zh-CN" altLang="en-US" sz="1100" b="0" i="0" u="none" strike="noStrike" kern="1200" cap="none" spc="0" normalizeH="0" baseline="0" noProof="0" smtClean="0">
                <a:ln>
                  <a:noFill/>
                </a:ln>
                <a:solidFill>
                  <a:prstClr val="black">
                    <a:lumMod val="85000"/>
                    <a:lumOff val="15000"/>
                  </a:prstClr>
                </a:solidFill>
                <a:effectLst/>
                <a:uLnTx/>
                <a:uFillTx/>
                <a:latin typeface="微软雅黑"/>
                <a:ea typeface="微软雅黑"/>
                <a:cs typeface="+mn-cs"/>
              </a:rPr>
              <a:pPr marL="0" marR="0" lvl="0" indent="0" algn="r" defTabSz="685800" rtl="0" eaLnBrk="1" fontAlgn="auto" latinLnBrk="0" hangingPunct="1">
                <a:lnSpc>
                  <a:spcPct val="100000"/>
                </a:lnSpc>
                <a:spcBef>
                  <a:spcPts val="0"/>
                </a:spcBef>
                <a:spcAft>
                  <a:spcPts val="0"/>
                </a:spcAft>
                <a:buClrTx/>
                <a:buSzTx/>
                <a:buFontTx/>
                <a:buNone/>
                <a:tabLst/>
                <a:defRPr/>
              </a:pPr>
              <a:t>17</a:t>
            </a:fld>
            <a:endParaRPr kumimoji="0" lang="zh-CN" altLang="en-US" sz="1100" b="0" i="0" u="none" strike="noStrike" kern="1200" cap="none" spc="0" normalizeH="0" baseline="0" noProof="0" dirty="0">
              <a:ln>
                <a:noFill/>
              </a:ln>
              <a:solidFill>
                <a:prstClr val="black">
                  <a:lumMod val="85000"/>
                  <a:lumOff val="15000"/>
                </a:prstClr>
              </a:solidFill>
              <a:effectLst/>
              <a:uLnTx/>
              <a:uFillTx/>
              <a:latin typeface="微软雅黑"/>
              <a:ea typeface="微软雅黑"/>
              <a:cs typeface="+mn-cs"/>
            </a:endParaRPr>
          </a:p>
        </p:txBody>
      </p:sp>
      <p:sp>
        <p:nvSpPr>
          <p:cNvPr id="3" name="Rectangle 2">
            <a:extLst>
              <a:ext uri="{FF2B5EF4-FFF2-40B4-BE49-F238E27FC236}">
                <a16:creationId xmlns:a16="http://schemas.microsoft.com/office/drawing/2014/main" id="{3210460A-39C2-484D-BB15-F565BA999C4B}"/>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7" name="Rectangle 11">
            <a:extLst>
              <a:ext uri="{FF2B5EF4-FFF2-40B4-BE49-F238E27FC236}">
                <a16:creationId xmlns:a16="http://schemas.microsoft.com/office/drawing/2014/main" id="{1EA649CA-FA51-479C-B20B-6B788F285CD1}"/>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7" name="文本框 5">
            <a:extLst>
              <a:ext uri="{FF2B5EF4-FFF2-40B4-BE49-F238E27FC236}">
                <a16:creationId xmlns:a16="http://schemas.microsoft.com/office/drawing/2014/main" id="{47D73C4D-532F-4060-943F-31C02E0A6476}"/>
              </a:ext>
            </a:extLst>
          </p:cNvPr>
          <p:cNvSpPr txBox="1">
            <a:spLocks noChangeArrowheads="1"/>
          </p:cNvSpPr>
          <p:nvPr/>
        </p:nvSpPr>
        <p:spPr bwMode="auto">
          <a:xfrm>
            <a:off x="1889865" y="36001"/>
            <a:ext cx="508664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r>
              <a:rPr lang="zh-CN" altLang="en-US" sz="2800" b="1" dirty="0">
                <a:latin typeface="+mj-ea"/>
              </a:rPr>
              <a:t>二、近似推断与</a:t>
            </a:r>
            <a:r>
              <a:rPr lang="en-US" altLang="zh-CN" sz="2800" b="1" dirty="0">
                <a:latin typeface="+mj-ea"/>
              </a:rPr>
              <a:t>VB-GMM</a:t>
            </a:r>
            <a:r>
              <a:rPr lang="zh-CN" altLang="en-US" sz="2800" b="1" dirty="0">
                <a:latin typeface="+mj-ea"/>
              </a:rPr>
              <a:t>简介</a:t>
            </a:r>
          </a:p>
        </p:txBody>
      </p:sp>
      <p:cxnSp>
        <p:nvCxnSpPr>
          <p:cNvPr id="18" name="直接连接符 17">
            <a:extLst>
              <a:ext uri="{FF2B5EF4-FFF2-40B4-BE49-F238E27FC236}">
                <a16:creationId xmlns:a16="http://schemas.microsoft.com/office/drawing/2014/main" id="{55DC0BE5-A3B0-4570-905C-99D4EAA74097}"/>
              </a:ext>
            </a:extLst>
          </p:cNvPr>
          <p:cNvCxnSpPr/>
          <p:nvPr/>
        </p:nvCxnSpPr>
        <p:spPr>
          <a:xfrm>
            <a:off x="4433190" y="529404"/>
            <a:ext cx="277619"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3" name="矩形 22">
            <a:extLst>
              <a:ext uri="{FF2B5EF4-FFF2-40B4-BE49-F238E27FC236}">
                <a16:creationId xmlns:a16="http://schemas.microsoft.com/office/drawing/2014/main" id="{EB5F15C4-40E5-4691-9C39-1B49126409B0}"/>
              </a:ext>
            </a:extLst>
          </p:cNvPr>
          <p:cNvSpPr/>
          <p:nvPr/>
        </p:nvSpPr>
        <p:spPr>
          <a:xfrm>
            <a:off x="3370843" y="681636"/>
            <a:ext cx="2402311" cy="369332"/>
          </a:xfrm>
          <a:prstGeom prst="rect">
            <a:avLst/>
          </a:prstGeom>
        </p:spPr>
        <p:txBody>
          <a:bodyPr wrap="square">
            <a:spAutoFit/>
          </a:bodyPr>
          <a:lstStyle/>
          <a:p>
            <a:r>
              <a:rPr lang="en-US" altLang="zh-CN" sz="1800" b="1" dirty="0">
                <a:latin typeface="微软雅黑" panose="020B0503020204020204" pitchFamily="34" charset="-122"/>
                <a:ea typeface="微软雅黑" panose="020B0503020204020204" pitchFamily="34" charset="-122"/>
                <a:cs typeface="Times New Roman" panose="02020603050405020304" pitchFamily="18" charset="0"/>
              </a:rPr>
              <a:t>VB-GMM</a:t>
            </a:r>
            <a:r>
              <a:rPr lang="zh-CN" altLang="en-US" sz="1800" b="1" dirty="0">
                <a:latin typeface="微软雅黑" panose="020B0503020204020204" pitchFamily="34" charset="-122"/>
                <a:ea typeface="微软雅黑" panose="020B0503020204020204" pitchFamily="34" charset="-122"/>
                <a:cs typeface="Times New Roman" panose="02020603050405020304" pitchFamily="18" charset="0"/>
              </a:rPr>
              <a:t>的共轭先验</a:t>
            </a:r>
          </a:p>
        </p:txBody>
      </p:sp>
      <p:pic>
        <p:nvPicPr>
          <p:cNvPr id="35" name="图片 34">
            <a:extLst>
              <a:ext uri="{FF2B5EF4-FFF2-40B4-BE49-F238E27FC236}">
                <a16:creationId xmlns:a16="http://schemas.microsoft.com/office/drawing/2014/main" id="{1A6DCB70-DA45-4018-82C0-27BE2E7B3FCB}"/>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2630448" y="1270881"/>
            <a:ext cx="4160721" cy="295210"/>
          </a:xfrm>
          <a:prstGeom prst="rect">
            <a:avLst/>
          </a:prstGeom>
        </p:spPr>
      </p:pic>
      <p:sp>
        <p:nvSpPr>
          <p:cNvPr id="36" name="矩形 35">
            <a:extLst>
              <a:ext uri="{FF2B5EF4-FFF2-40B4-BE49-F238E27FC236}">
                <a16:creationId xmlns:a16="http://schemas.microsoft.com/office/drawing/2014/main" id="{DA325A1F-E010-4333-8AEC-C925CB4E0577}"/>
              </a:ext>
            </a:extLst>
          </p:cNvPr>
          <p:cNvSpPr/>
          <p:nvPr/>
        </p:nvSpPr>
        <p:spPr>
          <a:xfrm>
            <a:off x="3981400" y="1270881"/>
            <a:ext cx="1524568" cy="29521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a:extLst>
              <a:ext uri="{FF2B5EF4-FFF2-40B4-BE49-F238E27FC236}">
                <a16:creationId xmlns:a16="http://schemas.microsoft.com/office/drawing/2014/main" id="{4C2141C6-7DC7-433D-A934-6781C8636C22}"/>
              </a:ext>
            </a:extLst>
          </p:cNvPr>
          <p:cNvSpPr/>
          <p:nvPr/>
        </p:nvSpPr>
        <p:spPr>
          <a:xfrm>
            <a:off x="3989579" y="1591736"/>
            <a:ext cx="1530035" cy="276999"/>
          </a:xfrm>
          <a:prstGeom prst="rect">
            <a:avLst/>
          </a:prstGeom>
        </p:spPr>
        <p:txBody>
          <a:bodyPr wrap="none">
            <a:spAutoFit/>
          </a:bodyPr>
          <a:lstStyle/>
          <a:p>
            <a:pPr algn="ctr"/>
            <a:r>
              <a:rPr lang="en-US" altLang="zh-CN" sz="12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Already Determined</a:t>
            </a:r>
            <a:endParaRPr lang="zh-CN" altLang="en-US" sz="1200" dirty="0">
              <a:solidFill>
                <a:srgbClr val="FF0000"/>
              </a:solidFill>
            </a:endParaRPr>
          </a:p>
        </p:txBody>
      </p:sp>
      <p:sp>
        <p:nvSpPr>
          <p:cNvPr id="41" name="矩形 40">
            <a:extLst>
              <a:ext uri="{FF2B5EF4-FFF2-40B4-BE49-F238E27FC236}">
                <a16:creationId xmlns:a16="http://schemas.microsoft.com/office/drawing/2014/main" id="{C67643C5-30F1-4804-9E78-A376367ECD50}"/>
              </a:ext>
            </a:extLst>
          </p:cNvPr>
          <p:cNvSpPr/>
          <p:nvPr/>
        </p:nvSpPr>
        <p:spPr>
          <a:xfrm>
            <a:off x="5505968" y="1270881"/>
            <a:ext cx="1193037" cy="295210"/>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a:extLst>
              <a:ext uri="{FF2B5EF4-FFF2-40B4-BE49-F238E27FC236}">
                <a16:creationId xmlns:a16="http://schemas.microsoft.com/office/drawing/2014/main" id="{82FB43BB-2849-40EA-BAF0-CB21B1860CC2}"/>
              </a:ext>
            </a:extLst>
          </p:cNvPr>
          <p:cNvSpPr/>
          <p:nvPr/>
        </p:nvSpPr>
        <p:spPr>
          <a:xfrm>
            <a:off x="5528158" y="1595978"/>
            <a:ext cx="1241045" cy="461665"/>
          </a:xfrm>
          <a:prstGeom prst="rect">
            <a:avLst/>
          </a:prstGeom>
        </p:spPr>
        <p:txBody>
          <a:bodyPr wrap="none">
            <a:spAutoFit/>
          </a:bodyPr>
          <a:lstStyle/>
          <a:p>
            <a:pPr algn="ctr"/>
            <a:r>
              <a:rPr lang="en-US" altLang="zh-CN" sz="1200" b="1" dirty="0">
                <a:solidFill>
                  <a:srgbClr val="00B0F0"/>
                </a:solidFill>
                <a:latin typeface="Times New Roman" panose="02020603050405020304" pitchFamily="18" charset="0"/>
                <a:ea typeface="黑体" panose="02010609060101010101" pitchFamily="49" charset="-122"/>
                <a:cs typeface="Times New Roman" panose="02020603050405020304" pitchFamily="18" charset="0"/>
              </a:rPr>
              <a:t>Prior</a:t>
            </a:r>
          </a:p>
          <a:p>
            <a:pPr algn="ctr"/>
            <a:r>
              <a:rPr lang="en-US" altLang="zh-CN" sz="1200" b="1" dirty="0">
                <a:solidFill>
                  <a:srgbClr val="00B0F0"/>
                </a:solidFill>
                <a:latin typeface="Times New Roman" panose="02020603050405020304" pitchFamily="18" charset="0"/>
                <a:ea typeface="黑体" panose="02010609060101010101" pitchFamily="49" charset="-122"/>
                <a:cs typeface="Times New Roman" panose="02020603050405020304" pitchFamily="18" charset="0"/>
              </a:rPr>
              <a:t>Not Determined</a:t>
            </a:r>
            <a:endParaRPr lang="zh-CN" altLang="en-US" sz="1200" dirty="0">
              <a:solidFill>
                <a:srgbClr val="00B0F0"/>
              </a:solidFill>
            </a:endParaRPr>
          </a:p>
        </p:txBody>
      </p:sp>
      <p:sp>
        <p:nvSpPr>
          <p:cNvPr id="44" name="矩形 43">
            <a:extLst>
              <a:ext uri="{FF2B5EF4-FFF2-40B4-BE49-F238E27FC236}">
                <a16:creationId xmlns:a16="http://schemas.microsoft.com/office/drawing/2014/main" id="{2DF70E20-FAD9-42C3-B494-E1C50EAF15E3}"/>
              </a:ext>
            </a:extLst>
          </p:cNvPr>
          <p:cNvSpPr/>
          <p:nvPr/>
        </p:nvSpPr>
        <p:spPr>
          <a:xfrm>
            <a:off x="1220534" y="1275831"/>
            <a:ext cx="1359668" cy="276999"/>
          </a:xfrm>
          <a:prstGeom prst="rect">
            <a:avLst/>
          </a:prstGeom>
        </p:spPr>
        <p:txBody>
          <a:bodyPr wrap="none">
            <a:spAutoFit/>
          </a:bodyPr>
          <a:lstStyle/>
          <a:p>
            <a:pPr algn="ctr"/>
            <a:r>
              <a:rPr lang="en-US" altLang="zh-CN" sz="12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Joint Distribution</a:t>
            </a:r>
            <a:endParaRPr lang="zh-CN" altLang="en-US" sz="1200" dirty="0">
              <a:solidFill>
                <a:srgbClr val="C00000"/>
              </a:solidFill>
            </a:endParaRPr>
          </a:p>
        </p:txBody>
      </p:sp>
      <p:pic>
        <p:nvPicPr>
          <p:cNvPr id="16" name="图片 15">
            <a:extLst>
              <a:ext uri="{FF2B5EF4-FFF2-40B4-BE49-F238E27FC236}">
                <a16:creationId xmlns:a16="http://schemas.microsoft.com/office/drawing/2014/main" id="{1A67F562-9102-4DB5-BF89-A71BEBBAAB53}"/>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1853586" y="2057643"/>
            <a:ext cx="5159206" cy="2608179"/>
          </a:xfrm>
          <a:prstGeom prst="rect">
            <a:avLst/>
          </a:prstGeom>
        </p:spPr>
      </p:pic>
      <p:cxnSp>
        <p:nvCxnSpPr>
          <p:cNvPr id="46" name="直接连接符 45">
            <a:extLst>
              <a:ext uri="{FF2B5EF4-FFF2-40B4-BE49-F238E27FC236}">
                <a16:creationId xmlns:a16="http://schemas.microsoft.com/office/drawing/2014/main" id="{65113098-3057-4119-A9DA-94908CB66366}"/>
              </a:ext>
            </a:extLst>
          </p:cNvPr>
          <p:cNvCxnSpPr>
            <a:cxnSpLocks/>
          </p:cNvCxnSpPr>
          <p:nvPr/>
        </p:nvCxnSpPr>
        <p:spPr>
          <a:xfrm>
            <a:off x="2444943" y="2640701"/>
            <a:ext cx="1459898" cy="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id="{889DF35F-3FE9-49A8-9D87-9E8B29E63089}"/>
              </a:ext>
            </a:extLst>
          </p:cNvPr>
          <p:cNvCxnSpPr>
            <a:cxnSpLocks/>
          </p:cNvCxnSpPr>
          <p:nvPr/>
        </p:nvCxnSpPr>
        <p:spPr>
          <a:xfrm>
            <a:off x="3013336" y="3154152"/>
            <a:ext cx="1334970" cy="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0" name="直接连接符 49">
            <a:extLst>
              <a:ext uri="{FF2B5EF4-FFF2-40B4-BE49-F238E27FC236}">
                <a16:creationId xmlns:a16="http://schemas.microsoft.com/office/drawing/2014/main" id="{D7423F2A-5FC6-4DB0-8D85-B5B2943947BE}"/>
              </a:ext>
            </a:extLst>
          </p:cNvPr>
          <p:cNvCxnSpPr>
            <a:cxnSpLocks/>
          </p:cNvCxnSpPr>
          <p:nvPr/>
        </p:nvCxnSpPr>
        <p:spPr>
          <a:xfrm>
            <a:off x="2444943" y="3487731"/>
            <a:ext cx="2621539" cy="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EEA3F0E9-850E-4DCF-ACE9-C8E75EBB333B}"/>
              </a:ext>
            </a:extLst>
          </p:cNvPr>
          <p:cNvCxnSpPr>
            <a:cxnSpLocks/>
          </p:cNvCxnSpPr>
          <p:nvPr/>
        </p:nvCxnSpPr>
        <p:spPr>
          <a:xfrm>
            <a:off x="3079781" y="4080325"/>
            <a:ext cx="416644" cy="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2" name="直接连接符 51">
            <a:extLst>
              <a:ext uri="{FF2B5EF4-FFF2-40B4-BE49-F238E27FC236}">
                <a16:creationId xmlns:a16="http://schemas.microsoft.com/office/drawing/2014/main" id="{11821FFB-2B79-49E1-9C02-DB526A6C4B12}"/>
              </a:ext>
            </a:extLst>
          </p:cNvPr>
          <p:cNvCxnSpPr>
            <a:cxnSpLocks/>
          </p:cNvCxnSpPr>
          <p:nvPr/>
        </p:nvCxnSpPr>
        <p:spPr>
          <a:xfrm>
            <a:off x="3904841" y="4578732"/>
            <a:ext cx="2464563" cy="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pic>
        <p:nvPicPr>
          <p:cNvPr id="56" name="图片 55">
            <a:extLst>
              <a:ext uri="{FF2B5EF4-FFF2-40B4-BE49-F238E27FC236}">
                <a16:creationId xmlns:a16="http://schemas.microsoft.com/office/drawing/2014/main" id="{D7FB3ED1-5837-432A-87E6-5D5B579C8334}"/>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7012792" y="1628662"/>
            <a:ext cx="2068086" cy="2094182"/>
          </a:xfrm>
          <a:prstGeom prst="rect">
            <a:avLst/>
          </a:prstGeom>
        </p:spPr>
      </p:pic>
    </p:spTree>
    <p:extLst>
      <p:ext uri="{BB962C8B-B14F-4D97-AF65-F5344CB8AC3E}">
        <p14:creationId xmlns:p14="http://schemas.microsoft.com/office/powerpoint/2010/main" val="3387489017"/>
      </p:ext>
    </p:extLst>
  </p:cSld>
  <p:clrMapOvr>
    <a:masterClrMapping/>
  </p:clrMapOvr>
  <mc:AlternateContent xmlns:mc="http://schemas.openxmlformats.org/markup-compatibility/2006" xmlns:p14="http://schemas.microsoft.com/office/powerpoint/2010/main">
    <mc:Choice Requires="p14">
      <p:transition spd="slow">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250"/>
                                        <p:tgtEl>
                                          <p:spTgt spid="3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3"/>
                                        </p:tgtEl>
                                        <p:attrNameLst>
                                          <p:attrName>style.visibility</p:attrName>
                                        </p:attrNameLst>
                                      </p:cBhvr>
                                      <p:to>
                                        <p:strVal val="visible"/>
                                      </p:to>
                                    </p:set>
                                    <p:animEffect transition="in" filter="fade">
                                      <p:cBhvr>
                                        <p:cTn id="10" dur="250"/>
                                        <p:tgtEl>
                                          <p:spTgt spid="4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4"/>
                                        </p:tgtEl>
                                        <p:attrNameLst>
                                          <p:attrName>style.visibility</p:attrName>
                                        </p:attrNameLst>
                                      </p:cBhvr>
                                      <p:to>
                                        <p:strVal val="visible"/>
                                      </p:to>
                                    </p:set>
                                    <p:animEffect transition="in" filter="fade">
                                      <p:cBhvr>
                                        <p:cTn id="13" dur="25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43" grpId="0"/>
      <p:bldP spid="4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800A2D62-4100-4726-9B56-5B6547C675A6}"/>
              </a:ext>
            </a:extLst>
          </p:cNvPr>
          <p:cNvSpPr>
            <a:spLocks noGrp="1"/>
          </p:cNvSpPr>
          <p:nvPr>
            <p:ph type="sldNum" sz="quarter" idx="12"/>
          </p:nvPr>
        </p:nvSpPr>
        <p:spPr>
          <a:xfrm>
            <a:off x="6847529" y="4744801"/>
            <a:ext cx="2057400" cy="273844"/>
          </a:xfrm>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ACBECEF1-1935-4692-9C86-5FD89D9EDF46}" type="slidenum">
              <a:rPr kumimoji="0" lang="zh-CN" altLang="en-US" sz="1100" b="0" i="0" u="none" strike="noStrike" kern="1200" cap="none" spc="0" normalizeH="0" baseline="0" noProof="0" smtClean="0">
                <a:ln>
                  <a:noFill/>
                </a:ln>
                <a:solidFill>
                  <a:prstClr val="black">
                    <a:lumMod val="85000"/>
                    <a:lumOff val="15000"/>
                  </a:prstClr>
                </a:solidFill>
                <a:effectLst/>
                <a:uLnTx/>
                <a:uFillTx/>
                <a:latin typeface="微软雅黑"/>
                <a:ea typeface="微软雅黑"/>
                <a:cs typeface="+mn-cs"/>
              </a:rPr>
              <a:pPr marL="0" marR="0" lvl="0" indent="0" algn="r" defTabSz="685800" rtl="0" eaLnBrk="1" fontAlgn="auto" latinLnBrk="0" hangingPunct="1">
                <a:lnSpc>
                  <a:spcPct val="100000"/>
                </a:lnSpc>
                <a:spcBef>
                  <a:spcPts val="0"/>
                </a:spcBef>
                <a:spcAft>
                  <a:spcPts val="0"/>
                </a:spcAft>
                <a:buClrTx/>
                <a:buSzTx/>
                <a:buFontTx/>
                <a:buNone/>
                <a:tabLst/>
                <a:defRPr/>
              </a:pPr>
              <a:t>18</a:t>
            </a:fld>
            <a:endParaRPr kumimoji="0" lang="zh-CN" altLang="en-US" sz="1100" b="0" i="0" u="none" strike="noStrike" kern="1200" cap="none" spc="0" normalizeH="0" baseline="0" noProof="0" dirty="0">
              <a:ln>
                <a:noFill/>
              </a:ln>
              <a:solidFill>
                <a:prstClr val="black">
                  <a:lumMod val="85000"/>
                  <a:lumOff val="15000"/>
                </a:prstClr>
              </a:solidFill>
              <a:effectLst/>
              <a:uLnTx/>
              <a:uFillTx/>
              <a:latin typeface="微软雅黑"/>
              <a:ea typeface="微软雅黑"/>
              <a:cs typeface="+mn-cs"/>
            </a:endParaRPr>
          </a:p>
        </p:txBody>
      </p:sp>
      <p:sp>
        <p:nvSpPr>
          <p:cNvPr id="3" name="Rectangle 2">
            <a:extLst>
              <a:ext uri="{FF2B5EF4-FFF2-40B4-BE49-F238E27FC236}">
                <a16:creationId xmlns:a16="http://schemas.microsoft.com/office/drawing/2014/main" id="{3210460A-39C2-484D-BB15-F565BA999C4B}"/>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7" name="Rectangle 11">
            <a:extLst>
              <a:ext uri="{FF2B5EF4-FFF2-40B4-BE49-F238E27FC236}">
                <a16:creationId xmlns:a16="http://schemas.microsoft.com/office/drawing/2014/main" id="{1EA649CA-FA51-479C-B20B-6B788F285CD1}"/>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7" name="文本框 5">
            <a:extLst>
              <a:ext uri="{FF2B5EF4-FFF2-40B4-BE49-F238E27FC236}">
                <a16:creationId xmlns:a16="http://schemas.microsoft.com/office/drawing/2014/main" id="{47D73C4D-532F-4060-943F-31C02E0A6476}"/>
              </a:ext>
            </a:extLst>
          </p:cNvPr>
          <p:cNvSpPr txBox="1">
            <a:spLocks noChangeArrowheads="1"/>
          </p:cNvSpPr>
          <p:nvPr/>
        </p:nvSpPr>
        <p:spPr bwMode="auto">
          <a:xfrm>
            <a:off x="1889865" y="36001"/>
            <a:ext cx="508664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r>
              <a:rPr lang="zh-CN" altLang="en-US" sz="2800" b="1" dirty="0">
                <a:latin typeface="+mj-ea"/>
              </a:rPr>
              <a:t>二、近似推断与</a:t>
            </a:r>
            <a:r>
              <a:rPr lang="en-US" altLang="zh-CN" sz="2800" b="1" dirty="0">
                <a:latin typeface="+mj-ea"/>
              </a:rPr>
              <a:t>VB-GMM</a:t>
            </a:r>
            <a:r>
              <a:rPr lang="zh-CN" altLang="en-US" sz="2800" b="1" dirty="0">
                <a:latin typeface="+mj-ea"/>
              </a:rPr>
              <a:t>简介</a:t>
            </a:r>
          </a:p>
        </p:txBody>
      </p:sp>
      <p:cxnSp>
        <p:nvCxnSpPr>
          <p:cNvPr id="18" name="直接连接符 17">
            <a:extLst>
              <a:ext uri="{FF2B5EF4-FFF2-40B4-BE49-F238E27FC236}">
                <a16:creationId xmlns:a16="http://schemas.microsoft.com/office/drawing/2014/main" id="{55DC0BE5-A3B0-4570-905C-99D4EAA74097}"/>
              </a:ext>
            </a:extLst>
          </p:cNvPr>
          <p:cNvCxnSpPr/>
          <p:nvPr/>
        </p:nvCxnSpPr>
        <p:spPr>
          <a:xfrm>
            <a:off x="4433190" y="529404"/>
            <a:ext cx="277619"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3" name="矩形 22">
            <a:extLst>
              <a:ext uri="{FF2B5EF4-FFF2-40B4-BE49-F238E27FC236}">
                <a16:creationId xmlns:a16="http://schemas.microsoft.com/office/drawing/2014/main" id="{EB5F15C4-40E5-4691-9C39-1B49126409B0}"/>
              </a:ext>
            </a:extLst>
          </p:cNvPr>
          <p:cNvSpPr/>
          <p:nvPr/>
        </p:nvSpPr>
        <p:spPr>
          <a:xfrm>
            <a:off x="2448729" y="612654"/>
            <a:ext cx="4246540" cy="369332"/>
          </a:xfrm>
          <a:prstGeom prst="rect">
            <a:avLst/>
          </a:prstGeom>
        </p:spPr>
        <p:txBody>
          <a:bodyPr wrap="square">
            <a:spAutoFit/>
          </a:bodyPr>
          <a:lstStyle/>
          <a:p>
            <a:r>
              <a:rPr lang="zh-CN" altLang="en-US" sz="1800" b="1" dirty="0">
                <a:latin typeface="微软雅黑" panose="020B0503020204020204" pitchFamily="34" charset="-122"/>
                <a:ea typeface="微软雅黑" panose="020B0503020204020204" pitchFamily="34" charset="-122"/>
                <a:cs typeface="Times New Roman" panose="02020603050405020304" pitchFamily="18" charset="0"/>
              </a:rPr>
              <a:t>因子分解假设 </a:t>
            </a:r>
            <a:r>
              <a:rPr lang="en-US" altLang="zh-CN" sz="1800" b="1" dirty="0">
                <a:latin typeface="微软雅黑" panose="020B0503020204020204" pitchFamily="34" charset="-122"/>
                <a:ea typeface="微软雅黑" panose="020B0503020204020204" pitchFamily="34" charset="-122"/>
                <a:cs typeface="Times New Roman" panose="02020603050405020304" pitchFamily="18" charset="0"/>
              </a:rPr>
              <a:t>&amp; </a:t>
            </a:r>
            <a:r>
              <a:rPr lang="zh-CN" altLang="en-US" sz="1800" b="1" dirty="0">
                <a:latin typeface="微软雅黑" panose="020B0503020204020204" pitchFamily="34" charset="-122"/>
                <a:ea typeface="微软雅黑" panose="020B0503020204020204" pitchFamily="34" charset="-122"/>
                <a:cs typeface="Times New Roman" panose="02020603050405020304" pitchFamily="18" charset="0"/>
              </a:rPr>
              <a:t>各因子变分推断最优解</a:t>
            </a:r>
          </a:p>
        </p:txBody>
      </p:sp>
      <p:pic>
        <p:nvPicPr>
          <p:cNvPr id="6" name="图片 5">
            <a:extLst>
              <a:ext uri="{FF2B5EF4-FFF2-40B4-BE49-F238E27FC236}">
                <a16:creationId xmlns:a16="http://schemas.microsoft.com/office/drawing/2014/main" id="{67A0B353-2E91-4EE1-BE3C-9919B14CAC07}"/>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3268885" y="1217706"/>
            <a:ext cx="2336471" cy="360000"/>
          </a:xfrm>
          <a:prstGeom prst="rect">
            <a:avLst/>
          </a:prstGeom>
        </p:spPr>
      </p:pic>
      <p:sp>
        <p:nvSpPr>
          <p:cNvPr id="24" name="矩形 23">
            <a:extLst>
              <a:ext uri="{FF2B5EF4-FFF2-40B4-BE49-F238E27FC236}">
                <a16:creationId xmlns:a16="http://schemas.microsoft.com/office/drawing/2014/main" id="{09498D67-54FA-4EE7-93D1-484341E4AC33}"/>
              </a:ext>
            </a:extLst>
          </p:cNvPr>
          <p:cNvSpPr/>
          <p:nvPr/>
        </p:nvSpPr>
        <p:spPr>
          <a:xfrm>
            <a:off x="517408" y="1096207"/>
            <a:ext cx="1864613" cy="523220"/>
          </a:xfrm>
          <a:prstGeom prst="rect">
            <a:avLst/>
          </a:prstGeom>
        </p:spPr>
        <p:txBody>
          <a:bodyPr wrap="none">
            <a:spAutoFit/>
          </a:bodyPr>
          <a:lstStyle/>
          <a:p>
            <a:r>
              <a:rPr lang="en-US" altLang="zh-CN" sz="1400" b="1" dirty="0">
                <a:latin typeface="Times New Roman" panose="02020603050405020304" pitchFamily="18" charset="0"/>
                <a:ea typeface="黑体" panose="02010609060101010101" pitchFamily="49" charset="-122"/>
                <a:cs typeface="Times New Roman" panose="02020603050405020304" pitchFamily="18" charset="0"/>
              </a:rPr>
              <a:t>Assumption based on </a:t>
            </a:r>
          </a:p>
          <a:p>
            <a:r>
              <a:rPr lang="en-US" altLang="zh-CN" sz="1400" b="1" dirty="0">
                <a:latin typeface="Times New Roman" panose="02020603050405020304" pitchFamily="18" charset="0"/>
                <a:ea typeface="黑体" panose="02010609060101010101" pitchFamily="49" charset="-122"/>
                <a:cs typeface="Times New Roman" panose="02020603050405020304" pitchFamily="18" charset="0"/>
              </a:rPr>
              <a:t>Mean Field Theory:</a:t>
            </a:r>
            <a:endParaRPr lang="zh-CN" altLang="en-US" dirty="0"/>
          </a:p>
        </p:txBody>
      </p:sp>
      <p:sp>
        <p:nvSpPr>
          <p:cNvPr id="25" name="箭头: 右 24">
            <a:extLst>
              <a:ext uri="{FF2B5EF4-FFF2-40B4-BE49-F238E27FC236}">
                <a16:creationId xmlns:a16="http://schemas.microsoft.com/office/drawing/2014/main" id="{4DE29F5A-E13C-4620-9BF8-4A94A4BCCCD9}"/>
              </a:ext>
            </a:extLst>
          </p:cNvPr>
          <p:cNvSpPr/>
          <p:nvPr/>
        </p:nvSpPr>
        <p:spPr>
          <a:xfrm rot="5400000">
            <a:off x="4383193" y="1639312"/>
            <a:ext cx="244195" cy="214508"/>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a:extLst>
              <a:ext uri="{FF2B5EF4-FFF2-40B4-BE49-F238E27FC236}">
                <a16:creationId xmlns:a16="http://schemas.microsoft.com/office/drawing/2014/main" id="{98157D8C-FF3E-420A-ADAB-53EE0A76C6EF}"/>
              </a:ext>
            </a:extLst>
          </p:cNvPr>
          <p:cNvSpPr/>
          <p:nvPr/>
        </p:nvSpPr>
        <p:spPr>
          <a:xfrm>
            <a:off x="517408" y="2025643"/>
            <a:ext cx="1697837" cy="307777"/>
          </a:xfrm>
          <a:prstGeom prst="rect">
            <a:avLst/>
          </a:prstGeom>
        </p:spPr>
        <p:txBody>
          <a:bodyPr wrap="none">
            <a:spAutoFit/>
          </a:bodyPr>
          <a:lstStyle/>
          <a:p>
            <a:r>
              <a:rPr lang="en-US" altLang="zh-CN" sz="1400" b="1" dirty="0">
                <a:latin typeface="Times New Roman" panose="02020603050405020304" pitchFamily="18" charset="0"/>
                <a:ea typeface="黑体" panose="02010609060101010101" pitchFamily="49" charset="-122"/>
                <a:cs typeface="Times New Roman" panose="02020603050405020304" pitchFamily="18" charset="0"/>
              </a:rPr>
              <a:t>Properties of GMM</a:t>
            </a:r>
            <a:endParaRPr lang="zh-CN" altLang="en-US" dirty="0"/>
          </a:p>
        </p:txBody>
      </p:sp>
      <p:pic>
        <p:nvPicPr>
          <p:cNvPr id="8" name="图片 7">
            <a:extLst>
              <a:ext uri="{FF2B5EF4-FFF2-40B4-BE49-F238E27FC236}">
                <a16:creationId xmlns:a16="http://schemas.microsoft.com/office/drawing/2014/main" id="{15B8A569-3F1C-4483-9ABA-A8A21C83F824}"/>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3686370" y="1909531"/>
            <a:ext cx="2094984" cy="540000"/>
          </a:xfrm>
          <a:prstGeom prst="rect">
            <a:avLst/>
          </a:prstGeom>
        </p:spPr>
      </p:pic>
      <p:sp>
        <p:nvSpPr>
          <p:cNvPr id="27" name="矩形 26">
            <a:extLst>
              <a:ext uri="{FF2B5EF4-FFF2-40B4-BE49-F238E27FC236}">
                <a16:creationId xmlns:a16="http://schemas.microsoft.com/office/drawing/2014/main" id="{A60F8493-A1F2-4237-8B68-9220BC114D5A}"/>
              </a:ext>
            </a:extLst>
          </p:cNvPr>
          <p:cNvSpPr/>
          <p:nvPr/>
        </p:nvSpPr>
        <p:spPr>
          <a:xfrm>
            <a:off x="430076" y="2817663"/>
            <a:ext cx="2039276" cy="523220"/>
          </a:xfrm>
          <a:prstGeom prst="rect">
            <a:avLst/>
          </a:prstGeom>
        </p:spPr>
        <p:txBody>
          <a:bodyPr wrap="none">
            <a:spAutoFit/>
          </a:bodyPr>
          <a:lstStyle/>
          <a:p>
            <a:pPr algn="ctr"/>
            <a:r>
              <a:rPr lang="en-US" altLang="zh-CN" sz="1400" b="1" dirty="0">
                <a:latin typeface="Times New Roman" panose="02020603050405020304" pitchFamily="18" charset="0"/>
                <a:ea typeface="黑体" panose="02010609060101010101" pitchFamily="49" charset="-122"/>
                <a:cs typeface="Times New Roman" panose="02020603050405020304" pitchFamily="18" charset="0"/>
              </a:rPr>
              <a:t>Variational Optimal </a:t>
            </a:r>
          </a:p>
          <a:p>
            <a:pPr algn="ctr"/>
            <a:r>
              <a:rPr lang="en-US" altLang="zh-CN" sz="1400" b="1" dirty="0">
                <a:latin typeface="Times New Roman" panose="02020603050405020304" pitchFamily="18" charset="0"/>
                <a:ea typeface="黑体" panose="02010609060101010101" pitchFamily="49" charset="-122"/>
                <a:cs typeface="Times New Roman" panose="02020603050405020304" pitchFamily="18" charset="0"/>
              </a:rPr>
              <a:t>Solution for each Factor</a:t>
            </a:r>
            <a:endParaRPr lang="zh-CN" altLang="en-US" dirty="0"/>
          </a:p>
        </p:txBody>
      </p:sp>
      <p:pic>
        <p:nvPicPr>
          <p:cNvPr id="9" name="图片 8">
            <a:extLst>
              <a:ext uri="{FF2B5EF4-FFF2-40B4-BE49-F238E27FC236}">
                <a16:creationId xmlns:a16="http://schemas.microsoft.com/office/drawing/2014/main" id="{450D51FF-7D83-477C-A3D6-B5CFF3874923}"/>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2737628" y="2899090"/>
            <a:ext cx="1540046" cy="592083"/>
          </a:xfrm>
          <a:prstGeom prst="rect">
            <a:avLst/>
          </a:prstGeom>
        </p:spPr>
      </p:pic>
      <p:pic>
        <p:nvPicPr>
          <p:cNvPr id="10" name="图片 9">
            <a:extLst>
              <a:ext uri="{FF2B5EF4-FFF2-40B4-BE49-F238E27FC236}">
                <a16:creationId xmlns:a16="http://schemas.microsoft.com/office/drawing/2014/main" id="{068CD63A-3A82-4B32-8ED8-7F1B425C2D8A}"/>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4273750" y="3013008"/>
            <a:ext cx="1224432" cy="395638"/>
          </a:xfrm>
          <a:prstGeom prst="rect">
            <a:avLst/>
          </a:prstGeom>
        </p:spPr>
      </p:pic>
      <p:pic>
        <p:nvPicPr>
          <p:cNvPr id="11" name="图片 10">
            <a:extLst>
              <a:ext uri="{FF2B5EF4-FFF2-40B4-BE49-F238E27FC236}">
                <a16:creationId xmlns:a16="http://schemas.microsoft.com/office/drawing/2014/main" id="{8B8B0B59-9644-4447-BA3C-FC9E6F3255E3}"/>
              </a:ext>
            </a:extLst>
          </p:cNvPr>
          <p:cNvPicPr>
            <a:picLocks noChangeAspect="1"/>
          </p:cNvPicPr>
          <p:nvPr/>
        </p:nvPicPr>
        <p:blipFill>
          <a:blip r:embed="rId7">
            <a:clrChange>
              <a:clrFrom>
                <a:srgbClr val="FFFFFF"/>
              </a:clrFrom>
              <a:clrTo>
                <a:srgbClr val="FFFFFF">
                  <a:alpha val="0"/>
                </a:srgbClr>
              </a:clrTo>
            </a:clrChange>
          </a:blip>
          <a:stretch>
            <a:fillRect/>
          </a:stretch>
        </p:blipFill>
        <p:spPr>
          <a:xfrm>
            <a:off x="6523001" y="2025643"/>
            <a:ext cx="2298652" cy="1385674"/>
          </a:xfrm>
          <a:prstGeom prst="rect">
            <a:avLst/>
          </a:prstGeom>
        </p:spPr>
      </p:pic>
      <p:sp>
        <p:nvSpPr>
          <p:cNvPr id="31" name="箭头: 右 30">
            <a:extLst>
              <a:ext uri="{FF2B5EF4-FFF2-40B4-BE49-F238E27FC236}">
                <a16:creationId xmlns:a16="http://schemas.microsoft.com/office/drawing/2014/main" id="{745821D6-8BD5-44E8-BCD2-930E5C137B4D}"/>
              </a:ext>
            </a:extLst>
          </p:cNvPr>
          <p:cNvSpPr/>
          <p:nvPr/>
        </p:nvSpPr>
        <p:spPr>
          <a:xfrm rot="5400000">
            <a:off x="4383192" y="2504754"/>
            <a:ext cx="244195" cy="214508"/>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a:extLst>
              <a:ext uri="{FF2B5EF4-FFF2-40B4-BE49-F238E27FC236}">
                <a16:creationId xmlns:a16="http://schemas.microsoft.com/office/drawing/2014/main" id="{218F187E-BA5E-404C-AF7C-D5D30119633E}"/>
              </a:ext>
            </a:extLst>
          </p:cNvPr>
          <p:cNvPicPr>
            <a:picLocks noChangeAspect="1"/>
          </p:cNvPicPr>
          <p:nvPr/>
        </p:nvPicPr>
        <p:blipFill>
          <a:blip r:embed="rId8">
            <a:clrChange>
              <a:clrFrom>
                <a:srgbClr val="FFFFFF"/>
              </a:clrFrom>
              <a:clrTo>
                <a:srgbClr val="FFFFFF">
                  <a:alpha val="0"/>
                </a:srgbClr>
              </a:clrTo>
            </a:clrChange>
          </a:blip>
          <a:stretch>
            <a:fillRect/>
          </a:stretch>
        </p:blipFill>
        <p:spPr>
          <a:xfrm>
            <a:off x="2737628" y="3532552"/>
            <a:ext cx="1467078" cy="323980"/>
          </a:xfrm>
          <a:prstGeom prst="rect">
            <a:avLst/>
          </a:prstGeom>
        </p:spPr>
      </p:pic>
      <p:pic>
        <p:nvPicPr>
          <p:cNvPr id="13" name="图片 12">
            <a:extLst>
              <a:ext uri="{FF2B5EF4-FFF2-40B4-BE49-F238E27FC236}">
                <a16:creationId xmlns:a16="http://schemas.microsoft.com/office/drawing/2014/main" id="{6D549BEC-71A0-4C60-B195-A9F52BDC1262}"/>
              </a:ext>
            </a:extLst>
          </p:cNvPr>
          <p:cNvPicPr>
            <a:picLocks noChangeAspect="1"/>
          </p:cNvPicPr>
          <p:nvPr/>
        </p:nvPicPr>
        <p:blipFill>
          <a:blip r:embed="rId9">
            <a:clrChange>
              <a:clrFrom>
                <a:srgbClr val="FFFFFF"/>
              </a:clrFrom>
              <a:clrTo>
                <a:srgbClr val="FFFFFF">
                  <a:alpha val="0"/>
                </a:srgbClr>
              </a:clrTo>
            </a:clrChange>
          </a:blip>
          <a:stretch>
            <a:fillRect/>
          </a:stretch>
        </p:blipFill>
        <p:spPr>
          <a:xfrm>
            <a:off x="4464512" y="3536476"/>
            <a:ext cx="1057255" cy="273259"/>
          </a:xfrm>
          <a:prstGeom prst="rect">
            <a:avLst/>
          </a:prstGeom>
        </p:spPr>
      </p:pic>
      <p:pic>
        <p:nvPicPr>
          <p:cNvPr id="14" name="图片 13">
            <a:extLst>
              <a:ext uri="{FF2B5EF4-FFF2-40B4-BE49-F238E27FC236}">
                <a16:creationId xmlns:a16="http://schemas.microsoft.com/office/drawing/2014/main" id="{C60D3EDE-0BE0-42B4-BB70-54888A119C3C}"/>
              </a:ext>
            </a:extLst>
          </p:cNvPr>
          <p:cNvPicPr>
            <a:picLocks noChangeAspect="1"/>
          </p:cNvPicPr>
          <p:nvPr/>
        </p:nvPicPr>
        <p:blipFill>
          <a:blip r:embed="rId10">
            <a:clrChange>
              <a:clrFrom>
                <a:srgbClr val="FFFFFF"/>
              </a:clrFrom>
              <a:clrTo>
                <a:srgbClr val="FFFFFF">
                  <a:alpha val="0"/>
                </a:srgbClr>
              </a:clrTo>
            </a:clrChange>
          </a:blip>
          <a:stretch>
            <a:fillRect/>
          </a:stretch>
        </p:blipFill>
        <p:spPr>
          <a:xfrm>
            <a:off x="2810149" y="3940395"/>
            <a:ext cx="3210120" cy="369333"/>
          </a:xfrm>
          <a:prstGeom prst="rect">
            <a:avLst/>
          </a:prstGeom>
        </p:spPr>
      </p:pic>
      <p:pic>
        <p:nvPicPr>
          <p:cNvPr id="15" name="图片 14">
            <a:extLst>
              <a:ext uri="{FF2B5EF4-FFF2-40B4-BE49-F238E27FC236}">
                <a16:creationId xmlns:a16="http://schemas.microsoft.com/office/drawing/2014/main" id="{E6F7BBE5-A3C9-46CA-AE2C-79F959D429AE}"/>
              </a:ext>
            </a:extLst>
          </p:cNvPr>
          <p:cNvPicPr>
            <a:picLocks noChangeAspect="1"/>
          </p:cNvPicPr>
          <p:nvPr/>
        </p:nvPicPr>
        <p:blipFill>
          <a:blip r:embed="rId11">
            <a:clrChange>
              <a:clrFrom>
                <a:srgbClr val="FFFFFF"/>
              </a:clrFrom>
              <a:clrTo>
                <a:srgbClr val="FFFFFF">
                  <a:alpha val="0"/>
                </a:srgbClr>
              </a:clrTo>
            </a:clrChange>
          </a:blip>
          <a:stretch>
            <a:fillRect/>
          </a:stretch>
        </p:blipFill>
        <p:spPr>
          <a:xfrm>
            <a:off x="6189872" y="3593193"/>
            <a:ext cx="3084628" cy="1086281"/>
          </a:xfrm>
          <a:prstGeom prst="rect">
            <a:avLst/>
          </a:prstGeom>
        </p:spPr>
      </p:pic>
      <p:sp>
        <p:nvSpPr>
          <p:cNvPr id="37" name="矩形 36">
            <a:extLst>
              <a:ext uri="{FF2B5EF4-FFF2-40B4-BE49-F238E27FC236}">
                <a16:creationId xmlns:a16="http://schemas.microsoft.com/office/drawing/2014/main" id="{03844CB6-9B3F-4014-B394-3C4CA980A219}"/>
              </a:ext>
            </a:extLst>
          </p:cNvPr>
          <p:cNvSpPr/>
          <p:nvPr/>
        </p:nvSpPr>
        <p:spPr>
          <a:xfrm>
            <a:off x="6695269" y="2038209"/>
            <a:ext cx="1970924" cy="133682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0" name="直接箭头连接符 19">
            <a:extLst>
              <a:ext uri="{FF2B5EF4-FFF2-40B4-BE49-F238E27FC236}">
                <a16:creationId xmlns:a16="http://schemas.microsoft.com/office/drawing/2014/main" id="{5A3CACDA-AD2E-49B4-A05F-0FF4A23AE695}"/>
              </a:ext>
            </a:extLst>
          </p:cNvPr>
          <p:cNvCxnSpPr>
            <a:cxnSpLocks/>
            <a:stCxn id="10" idx="3"/>
          </p:cNvCxnSpPr>
          <p:nvPr/>
        </p:nvCxnSpPr>
        <p:spPr>
          <a:xfrm>
            <a:off x="5498182" y="3210827"/>
            <a:ext cx="1197087" cy="0"/>
          </a:xfrm>
          <a:prstGeom prst="straightConnector1">
            <a:avLst/>
          </a:prstGeom>
          <a:ln>
            <a:solidFill>
              <a:srgbClr val="DB120D"/>
            </a:solidFill>
            <a:tailEnd type="triangle"/>
          </a:ln>
        </p:spPr>
        <p:style>
          <a:lnRef idx="1">
            <a:schemeClr val="accent1"/>
          </a:lnRef>
          <a:fillRef idx="0">
            <a:schemeClr val="accent1"/>
          </a:fillRef>
          <a:effectRef idx="0">
            <a:schemeClr val="accent1"/>
          </a:effectRef>
          <a:fontRef idx="minor">
            <a:schemeClr val="tx1"/>
          </a:fontRef>
        </p:style>
      </p:cxnSp>
      <p:sp>
        <p:nvSpPr>
          <p:cNvPr id="40" name="矩形 39">
            <a:extLst>
              <a:ext uri="{FF2B5EF4-FFF2-40B4-BE49-F238E27FC236}">
                <a16:creationId xmlns:a16="http://schemas.microsoft.com/office/drawing/2014/main" id="{32AC9DA6-78FF-4138-A659-00F50B8472E0}"/>
              </a:ext>
            </a:extLst>
          </p:cNvPr>
          <p:cNvSpPr/>
          <p:nvPr/>
        </p:nvSpPr>
        <p:spPr>
          <a:xfrm>
            <a:off x="4505289" y="3525500"/>
            <a:ext cx="898697" cy="273259"/>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a:extLst>
              <a:ext uri="{FF2B5EF4-FFF2-40B4-BE49-F238E27FC236}">
                <a16:creationId xmlns:a16="http://schemas.microsoft.com/office/drawing/2014/main" id="{C494C26F-D595-49F2-A520-156AC2D48475}"/>
              </a:ext>
            </a:extLst>
          </p:cNvPr>
          <p:cNvSpPr/>
          <p:nvPr/>
        </p:nvSpPr>
        <p:spPr>
          <a:xfrm>
            <a:off x="6309972" y="3637818"/>
            <a:ext cx="2795777" cy="1041656"/>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8" name="直接箭头连接符 27">
            <a:extLst>
              <a:ext uri="{FF2B5EF4-FFF2-40B4-BE49-F238E27FC236}">
                <a16:creationId xmlns:a16="http://schemas.microsoft.com/office/drawing/2014/main" id="{0C34A2C9-8BFE-4B39-ADA1-891C630F1E32}"/>
              </a:ext>
            </a:extLst>
          </p:cNvPr>
          <p:cNvCxnSpPr>
            <a:cxnSpLocks/>
          </p:cNvCxnSpPr>
          <p:nvPr/>
        </p:nvCxnSpPr>
        <p:spPr>
          <a:xfrm flipH="1">
            <a:off x="4133265" y="3673106"/>
            <a:ext cx="205667" cy="0"/>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接箭头连接符 44">
            <a:extLst>
              <a:ext uri="{FF2B5EF4-FFF2-40B4-BE49-F238E27FC236}">
                <a16:creationId xmlns:a16="http://schemas.microsoft.com/office/drawing/2014/main" id="{A4781673-9C7C-4DD8-A337-C1D06826EB46}"/>
              </a:ext>
            </a:extLst>
          </p:cNvPr>
          <p:cNvCxnSpPr>
            <a:cxnSpLocks/>
          </p:cNvCxnSpPr>
          <p:nvPr/>
        </p:nvCxnSpPr>
        <p:spPr>
          <a:xfrm flipH="1">
            <a:off x="6020269" y="4104591"/>
            <a:ext cx="205667" cy="0"/>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接箭头连接符 47">
            <a:extLst>
              <a:ext uri="{FF2B5EF4-FFF2-40B4-BE49-F238E27FC236}">
                <a16:creationId xmlns:a16="http://schemas.microsoft.com/office/drawing/2014/main" id="{FFAE152A-BB71-447B-8BBE-D4017B9A5D5C}"/>
              </a:ext>
            </a:extLst>
          </p:cNvPr>
          <p:cNvCxnSpPr>
            <a:cxnSpLocks/>
          </p:cNvCxnSpPr>
          <p:nvPr/>
        </p:nvCxnSpPr>
        <p:spPr>
          <a:xfrm>
            <a:off x="7732186" y="3386810"/>
            <a:ext cx="0" cy="235720"/>
          </a:xfrm>
          <a:prstGeom prst="straightConnector1">
            <a:avLst/>
          </a:prstGeom>
          <a:ln>
            <a:solidFill>
              <a:srgbClr val="DB120D"/>
            </a:solidFill>
            <a:tailEnd type="triangle"/>
          </a:ln>
        </p:spPr>
        <p:style>
          <a:lnRef idx="1">
            <a:schemeClr val="accent1"/>
          </a:lnRef>
          <a:fillRef idx="0">
            <a:schemeClr val="accent1"/>
          </a:fillRef>
          <a:effectRef idx="0">
            <a:schemeClr val="accent1"/>
          </a:effectRef>
          <a:fontRef idx="minor">
            <a:schemeClr val="tx1"/>
          </a:fontRef>
        </p:style>
      </p:cxnSp>
      <p:sp>
        <p:nvSpPr>
          <p:cNvPr id="49" name="左大括号 48">
            <a:extLst>
              <a:ext uri="{FF2B5EF4-FFF2-40B4-BE49-F238E27FC236}">
                <a16:creationId xmlns:a16="http://schemas.microsoft.com/office/drawing/2014/main" id="{FA0C0940-CE75-434B-AD4B-49FE5F65840E}"/>
              </a:ext>
            </a:extLst>
          </p:cNvPr>
          <p:cNvSpPr/>
          <p:nvPr/>
        </p:nvSpPr>
        <p:spPr>
          <a:xfrm>
            <a:off x="2737628" y="3694542"/>
            <a:ext cx="72521" cy="429278"/>
          </a:xfrm>
          <a:prstGeom prst="leftBrace">
            <a:avLst/>
          </a:prstGeom>
          <a:ln>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55" name="连接符: 曲线 54">
            <a:extLst>
              <a:ext uri="{FF2B5EF4-FFF2-40B4-BE49-F238E27FC236}">
                <a16:creationId xmlns:a16="http://schemas.microsoft.com/office/drawing/2014/main" id="{461177E7-12AB-4149-A7C8-62EE201A948C}"/>
              </a:ext>
            </a:extLst>
          </p:cNvPr>
          <p:cNvCxnSpPr>
            <a:stCxn id="49" idx="1"/>
            <a:endCxn id="9" idx="1"/>
          </p:cNvCxnSpPr>
          <p:nvPr/>
        </p:nvCxnSpPr>
        <p:spPr>
          <a:xfrm rot="10800000">
            <a:off x="2737628" y="3195133"/>
            <a:ext cx="12700" cy="714049"/>
          </a:xfrm>
          <a:prstGeom prst="curvedConnector3">
            <a:avLst>
              <a:gd name="adj1" fmla="val 1800000"/>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03763436"/>
      </p:ext>
    </p:extLst>
  </p:cSld>
  <p:clrMapOvr>
    <a:masterClrMapping/>
  </p:clrMapOvr>
  <mc:AlternateContent xmlns:mc="http://schemas.openxmlformats.org/markup-compatibility/2006" xmlns:p14="http://schemas.microsoft.com/office/powerpoint/2010/main">
    <mc:Choice Requires="p14">
      <p:transition spd="slow">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250"/>
                                        <p:tgtEl>
                                          <p:spTgt spid="2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250"/>
                                        <p:tgtEl>
                                          <p:spTgt spid="25"/>
                                        </p:tgtEl>
                                      </p:cBhvr>
                                    </p:animEffect>
                                  </p:childTnLst>
                                </p:cTn>
                              </p:par>
                              <p:par>
                                <p:cTn id="11" presetID="10"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25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1"/>
                                        </p:tgtEl>
                                        <p:attrNameLst>
                                          <p:attrName>style.visibility</p:attrName>
                                        </p:attrNameLst>
                                      </p:cBhvr>
                                      <p:to>
                                        <p:strVal val="visible"/>
                                      </p:to>
                                    </p:set>
                                    <p:animEffect transition="in" filter="fade">
                                      <p:cBhvr>
                                        <p:cTn id="18" dur="500"/>
                                        <p:tgtEl>
                                          <p:spTgt spid="3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7"/>
                                        </p:tgtEl>
                                        <p:attrNameLst>
                                          <p:attrName>style.visibility</p:attrName>
                                        </p:attrNameLst>
                                      </p:cBhvr>
                                      <p:to>
                                        <p:strVal val="visible"/>
                                      </p:to>
                                    </p:set>
                                    <p:animEffect transition="in" filter="fade">
                                      <p:cBhvr>
                                        <p:cTn id="23" dur="250"/>
                                        <p:tgtEl>
                                          <p:spTgt spid="27"/>
                                        </p:tgtEl>
                                      </p:cBhvr>
                                    </p:animEffect>
                                  </p:childTnLst>
                                </p:cTn>
                              </p:par>
                              <p:par>
                                <p:cTn id="24" presetID="10" presetClass="entr" presetSubtype="0" fill="hold"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250"/>
                                        <p:tgtEl>
                                          <p:spTgt spid="9"/>
                                        </p:tgtEl>
                                      </p:cBhvr>
                                    </p:animEffect>
                                  </p:childTnLst>
                                </p:cTn>
                              </p:par>
                              <p:par>
                                <p:cTn id="27" presetID="10" presetClass="entr" presetSubtype="0" fill="hold" nodeType="with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fade">
                                      <p:cBhvr>
                                        <p:cTn id="29" dur="250"/>
                                        <p:tgtEl>
                                          <p:spTgt spid="12"/>
                                        </p:tgtEl>
                                      </p:cBhvr>
                                    </p:animEffect>
                                  </p:childTnLst>
                                </p:cTn>
                              </p:par>
                              <p:par>
                                <p:cTn id="30" presetID="10" presetClass="entr" presetSubtype="0" fill="hold" nodeType="with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250"/>
                                        <p:tgtEl>
                                          <p:spTgt spid="14"/>
                                        </p:tgtEl>
                                      </p:cBhvr>
                                    </p:animEffect>
                                  </p:childTnLst>
                                </p:cTn>
                              </p:par>
                              <p:par>
                                <p:cTn id="33" presetID="10" presetClass="entr" presetSubtype="0" fill="hold" nodeType="with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fade">
                                      <p:cBhvr>
                                        <p:cTn id="35" dur="250"/>
                                        <p:tgtEl>
                                          <p:spTgt spid="10"/>
                                        </p:tgtEl>
                                      </p:cBhvr>
                                    </p:animEffect>
                                  </p:childTnLst>
                                </p:cTn>
                              </p:par>
                              <p:par>
                                <p:cTn id="36" presetID="10" presetClass="entr" presetSubtype="0" fill="hold" nodeType="with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fade">
                                      <p:cBhvr>
                                        <p:cTn id="38" dur="250"/>
                                        <p:tgtEl>
                                          <p:spTgt spid="13"/>
                                        </p:tgtEl>
                                      </p:cBhvr>
                                    </p:animEffect>
                                  </p:childTnLst>
                                </p:cTn>
                              </p:par>
                              <p:par>
                                <p:cTn id="39" presetID="10" presetClass="entr" presetSubtype="0" fill="hold" nodeType="withEffect">
                                  <p:stCondLst>
                                    <p:cond delay="0"/>
                                  </p:stCondLst>
                                  <p:childTnLst>
                                    <p:set>
                                      <p:cBhvr>
                                        <p:cTn id="40" dur="1" fill="hold">
                                          <p:stCondLst>
                                            <p:cond delay="0"/>
                                          </p:stCondLst>
                                        </p:cTn>
                                        <p:tgtEl>
                                          <p:spTgt spid="11"/>
                                        </p:tgtEl>
                                        <p:attrNameLst>
                                          <p:attrName>style.visibility</p:attrName>
                                        </p:attrNameLst>
                                      </p:cBhvr>
                                      <p:to>
                                        <p:strVal val="visible"/>
                                      </p:to>
                                    </p:set>
                                    <p:animEffect transition="in" filter="fade">
                                      <p:cBhvr>
                                        <p:cTn id="41" dur="250"/>
                                        <p:tgtEl>
                                          <p:spTgt spid="11"/>
                                        </p:tgtEl>
                                      </p:cBhvr>
                                    </p:animEffect>
                                  </p:childTnLst>
                                </p:cTn>
                              </p:par>
                              <p:par>
                                <p:cTn id="42" presetID="10" presetClass="entr" presetSubtype="0" fill="hold" nodeType="with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fade">
                                      <p:cBhvr>
                                        <p:cTn id="44" dur="250"/>
                                        <p:tgtEl>
                                          <p:spTgt spid="15"/>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20"/>
                                        </p:tgtEl>
                                        <p:attrNameLst>
                                          <p:attrName>style.visibility</p:attrName>
                                        </p:attrNameLst>
                                      </p:cBhvr>
                                      <p:to>
                                        <p:strVal val="visible"/>
                                      </p:to>
                                    </p:set>
                                    <p:animEffect transition="in" filter="fade">
                                      <p:cBhvr>
                                        <p:cTn id="49" dur="250"/>
                                        <p:tgtEl>
                                          <p:spTgt spid="20"/>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37"/>
                                        </p:tgtEl>
                                        <p:attrNameLst>
                                          <p:attrName>style.visibility</p:attrName>
                                        </p:attrNameLst>
                                      </p:cBhvr>
                                      <p:to>
                                        <p:strVal val="visible"/>
                                      </p:to>
                                    </p:set>
                                    <p:animEffect transition="in" filter="fade">
                                      <p:cBhvr>
                                        <p:cTn id="52" dur="250"/>
                                        <p:tgtEl>
                                          <p:spTgt spid="37"/>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48"/>
                                        </p:tgtEl>
                                        <p:attrNameLst>
                                          <p:attrName>style.visibility</p:attrName>
                                        </p:attrNameLst>
                                      </p:cBhvr>
                                      <p:to>
                                        <p:strVal val="visible"/>
                                      </p:to>
                                    </p:set>
                                    <p:animEffect transition="in" filter="fade">
                                      <p:cBhvr>
                                        <p:cTn id="57" dur="250"/>
                                        <p:tgtEl>
                                          <p:spTgt spid="48"/>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42"/>
                                        </p:tgtEl>
                                        <p:attrNameLst>
                                          <p:attrName>style.visibility</p:attrName>
                                        </p:attrNameLst>
                                      </p:cBhvr>
                                      <p:to>
                                        <p:strVal val="visible"/>
                                      </p:to>
                                    </p:set>
                                    <p:animEffect transition="in" filter="fade">
                                      <p:cBhvr>
                                        <p:cTn id="60" dur="250"/>
                                        <p:tgtEl>
                                          <p:spTgt spid="42"/>
                                        </p:tgtEl>
                                      </p:cBhvr>
                                    </p:animEffect>
                                  </p:childTnLst>
                                </p:cTn>
                              </p:par>
                              <p:par>
                                <p:cTn id="61" presetID="10" presetClass="entr" presetSubtype="0" fill="hold" nodeType="withEffect">
                                  <p:stCondLst>
                                    <p:cond delay="0"/>
                                  </p:stCondLst>
                                  <p:childTnLst>
                                    <p:set>
                                      <p:cBhvr>
                                        <p:cTn id="62" dur="1" fill="hold">
                                          <p:stCondLst>
                                            <p:cond delay="0"/>
                                          </p:stCondLst>
                                        </p:cTn>
                                        <p:tgtEl>
                                          <p:spTgt spid="45"/>
                                        </p:tgtEl>
                                        <p:attrNameLst>
                                          <p:attrName>style.visibility</p:attrName>
                                        </p:attrNameLst>
                                      </p:cBhvr>
                                      <p:to>
                                        <p:strVal val="visible"/>
                                      </p:to>
                                    </p:set>
                                    <p:animEffect transition="in" filter="fade">
                                      <p:cBhvr>
                                        <p:cTn id="63" dur="250"/>
                                        <p:tgtEl>
                                          <p:spTgt spid="45"/>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40"/>
                                        </p:tgtEl>
                                        <p:attrNameLst>
                                          <p:attrName>style.visibility</p:attrName>
                                        </p:attrNameLst>
                                      </p:cBhvr>
                                      <p:to>
                                        <p:strVal val="visible"/>
                                      </p:to>
                                    </p:set>
                                    <p:animEffect transition="in" filter="fade">
                                      <p:cBhvr>
                                        <p:cTn id="66" dur="250"/>
                                        <p:tgtEl>
                                          <p:spTgt spid="40"/>
                                        </p:tgtEl>
                                      </p:cBhvr>
                                    </p:animEffect>
                                  </p:childTnLst>
                                </p:cTn>
                              </p:par>
                              <p:par>
                                <p:cTn id="67" presetID="10" presetClass="entr" presetSubtype="0" fill="hold" nodeType="withEffect">
                                  <p:stCondLst>
                                    <p:cond delay="0"/>
                                  </p:stCondLst>
                                  <p:childTnLst>
                                    <p:set>
                                      <p:cBhvr>
                                        <p:cTn id="68" dur="1" fill="hold">
                                          <p:stCondLst>
                                            <p:cond delay="0"/>
                                          </p:stCondLst>
                                        </p:cTn>
                                        <p:tgtEl>
                                          <p:spTgt spid="28"/>
                                        </p:tgtEl>
                                        <p:attrNameLst>
                                          <p:attrName>style.visibility</p:attrName>
                                        </p:attrNameLst>
                                      </p:cBhvr>
                                      <p:to>
                                        <p:strVal val="visible"/>
                                      </p:to>
                                    </p:set>
                                    <p:animEffect transition="in" filter="fade">
                                      <p:cBhvr>
                                        <p:cTn id="69" dur="250"/>
                                        <p:tgtEl>
                                          <p:spTgt spid="28"/>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49"/>
                                        </p:tgtEl>
                                        <p:attrNameLst>
                                          <p:attrName>style.visibility</p:attrName>
                                        </p:attrNameLst>
                                      </p:cBhvr>
                                      <p:to>
                                        <p:strVal val="visible"/>
                                      </p:to>
                                    </p:set>
                                    <p:animEffect transition="in" filter="fade">
                                      <p:cBhvr>
                                        <p:cTn id="74" dur="250"/>
                                        <p:tgtEl>
                                          <p:spTgt spid="49"/>
                                        </p:tgtEl>
                                      </p:cBhvr>
                                    </p:animEffect>
                                  </p:childTnLst>
                                </p:cTn>
                              </p:par>
                              <p:par>
                                <p:cTn id="75" presetID="10" presetClass="entr" presetSubtype="0" fill="hold" nodeType="withEffect">
                                  <p:stCondLst>
                                    <p:cond delay="0"/>
                                  </p:stCondLst>
                                  <p:childTnLst>
                                    <p:set>
                                      <p:cBhvr>
                                        <p:cTn id="76" dur="1" fill="hold">
                                          <p:stCondLst>
                                            <p:cond delay="0"/>
                                          </p:stCondLst>
                                        </p:cTn>
                                        <p:tgtEl>
                                          <p:spTgt spid="55"/>
                                        </p:tgtEl>
                                        <p:attrNameLst>
                                          <p:attrName>style.visibility</p:attrName>
                                        </p:attrNameLst>
                                      </p:cBhvr>
                                      <p:to>
                                        <p:strVal val="visible"/>
                                      </p:to>
                                    </p:set>
                                    <p:animEffect transition="in" filter="fade">
                                      <p:cBhvr>
                                        <p:cTn id="77" dur="25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p:bldP spid="27" grpId="0"/>
      <p:bldP spid="31" grpId="0" animBg="1"/>
      <p:bldP spid="37" grpId="0" animBg="1"/>
      <p:bldP spid="40" grpId="0" animBg="1"/>
      <p:bldP spid="42" grpId="0" animBg="1"/>
      <p:bldP spid="49"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800A2D62-4100-4726-9B56-5B6547C675A6}"/>
              </a:ext>
            </a:extLst>
          </p:cNvPr>
          <p:cNvSpPr>
            <a:spLocks noGrp="1"/>
          </p:cNvSpPr>
          <p:nvPr>
            <p:ph type="sldNum" sz="quarter" idx="12"/>
          </p:nvPr>
        </p:nvSpPr>
        <p:spPr>
          <a:xfrm>
            <a:off x="6847529" y="4744801"/>
            <a:ext cx="2057400" cy="273844"/>
          </a:xfrm>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ACBECEF1-1935-4692-9C86-5FD89D9EDF46}" type="slidenum">
              <a:rPr kumimoji="0" lang="zh-CN" altLang="en-US" sz="1100" b="0" i="0" u="none" strike="noStrike" kern="1200" cap="none" spc="0" normalizeH="0" baseline="0" noProof="0" smtClean="0">
                <a:ln>
                  <a:noFill/>
                </a:ln>
                <a:solidFill>
                  <a:prstClr val="black">
                    <a:lumMod val="85000"/>
                    <a:lumOff val="15000"/>
                  </a:prstClr>
                </a:solidFill>
                <a:effectLst/>
                <a:uLnTx/>
                <a:uFillTx/>
                <a:latin typeface="微软雅黑"/>
                <a:ea typeface="微软雅黑"/>
                <a:cs typeface="+mn-cs"/>
              </a:rPr>
              <a:pPr marL="0" marR="0" lvl="0" indent="0" algn="r" defTabSz="685800" rtl="0" eaLnBrk="1" fontAlgn="auto" latinLnBrk="0" hangingPunct="1">
                <a:lnSpc>
                  <a:spcPct val="100000"/>
                </a:lnSpc>
                <a:spcBef>
                  <a:spcPts val="0"/>
                </a:spcBef>
                <a:spcAft>
                  <a:spcPts val="0"/>
                </a:spcAft>
                <a:buClrTx/>
                <a:buSzTx/>
                <a:buFontTx/>
                <a:buNone/>
                <a:tabLst/>
                <a:defRPr/>
              </a:pPr>
              <a:t>19</a:t>
            </a:fld>
            <a:endParaRPr kumimoji="0" lang="zh-CN" altLang="en-US" sz="1100" b="0" i="0" u="none" strike="noStrike" kern="1200" cap="none" spc="0" normalizeH="0" baseline="0" noProof="0" dirty="0">
              <a:ln>
                <a:noFill/>
              </a:ln>
              <a:solidFill>
                <a:prstClr val="black">
                  <a:lumMod val="85000"/>
                  <a:lumOff val="15000"/>
                </a:prstClr>
              </a:solidFill>
              <a:effectLst/>
              <a:uLnTx/>
              <a:uFillTx/>
              <a:latin typeface="微软雅黑"/>
              <a:ea typeface="微软雅黑"/>
              <a:cs typeface="+mn-cs"/>
            </a:endParaRPr>
          </a:p>
        </p:txBody>
      </p:sp>
      <p:sp>
        <p:nvSpPr>
          <p:cNvPr id="3" name="Rectangle 2">
            <a:extLst>
              <a:ext uri="{FF2B5EF4-FFF2-40B4-BE49-F238E27FC236}">
                <a16:creationId xmlns:a16="http://schemas.microsoft.com/office/drawing/2014/main" id="{3210460A-39C2-484D-BB15-F565BA999C4B}"/>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7" name="Rectangle 11">
            <a:extLst>
              <a:ext uri="{FF2B5EF4-FFF2-40B4-BE49-F238E27FC236}">
                <a16:creationId xmlns:a16="http://schemas.microsoft.com/office/drawing/2014/main" id="{1EA649CA-FA51-479C-B20B-6B788F285CD1}"/>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7" name="文本框 5">
            <a:extLst>
              <a:ext uri="{FF2B5EF4-FFF2-40B4-BE49-F238E27FC236}">
                <a16:creationId xmlns:a16="http://schemas.microsoft.com/office/drawing/2014/main" id="{47D73C4D-532F-4060-943F-31C02E0A6476}"/>
              </a:ext>
            </a:extLst>
          </p:cNvPr>
          <p:cNvSpPr txBox="1">
            <a:spLocks noChangeArrowheads="1"/>
          </p:cNvSpPr>
          <p:nvPr/>
        </p:nvSpPr>
        <p:spPr bwMode="auto">
          <a:xfrm>
            <a:off x="1889865" y="36001"/>
            <a:ext cx="508664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r>
              <a:rPr lang="zh-CN" altLang="en-US" sz="2800" b="1" dirty="0">
                <a:latin typeface="+mj-ea"/>
              </a:rPr>
              <a:t>二、近似推断与</a:t>
            </a:r>
            <a:r>
              <a:rPr lang="en-US" altLang="zh-CN" sz="2800" b="1" dirty="0">
                <a:latin typeface="+mj-ea"/>
              </a:rPr>
              <a:t>VB-GMM</a:t>
            </a:r>
            <a:r>
              <a:rPr lang="zh-CN" altLang="en-US" sz="2800" b="1" dirty="0">
                <a:latin typeface="+mj-ea"/>
              </a:rPr>
              <a:t>简介</a:t>
            </a:r>
          </a:p>
        </p:txBody>
      </p:sp>
      <p:cxnSp>
        <p:nvCxnSpPr>
          <p:cNvPr id="18" name="直接连接符 17">
            <a:extLst>
              <a:ext uri="{FF2B5EF4-FFF2-40B4-BE49-F238E27FC236}">
                <a16:creationId xmlns:a16="http://schemas.microsoft.com/office/drawing/2014/main" id="{55DC0BE5-A3B0-4570-905C-99D4EAA74097}"/>
              </a:ext>
            </a:extLst>
          </p:cNvPr>
          <p:cNvCxnSpPr/>
          <p:nvPr/>
        </p:nvCxnSpPr>
        <p:spPr>
          <a:xfrm>
            <a:off x="4433190" y="529404"/>
            <a:ext cx="277619"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3" name="矩形 22">
            <a:extLst>
              <a:ext uri="{FF2B5EF4-FFF2-40B4-BE49-F238E27FC236}">
                <a16:creationId xmlns:a16="http://schemas.microsoft.com/office/drawing/2014/main" id="{EB5F15C4-40E5-4691-9C39-1B49126409B0}"/>
              </a:ext>
            </a:extLst>
          </p:cNvPr>
          <p:cNvSpPr/>
          <p:nvPr/>
        </p:nvSpPr>
        <p:spPr>
          <a:xfrm>
            <a:off x="3131653" y="595221"/>
            <a:ext cx="2880692" cy="369332"/>
          </a:xfrm>
          <a:prstGeom prst="rect">
            <a:avLst/>
          </a:prstGeom>
        </p:spPr>
        <p:txBody>
          <a:bodyPr wrap="square">
            <a:spAutoFit/>
          </a:bodyPr>
          <a:lstStyle/>
          <a:p>
            <a:r>
              <a:rPr lang="en-US" altLang="zh-CN" sz="1800" b="1" dirty="0">
                <a:latin typeface="微软雅黑" panose="020B0503020204020204" pitchFamily="34" charset="-122"/>
                <a:ea typeface="微软雅黑" panose="020B0503020204020204" pitchFamily="34" charset="-122"/>
                <a:cs typeface="Times New Roman" panose="02020603050405020304" pitchFamily="18" charset="0"/>
              </a:rPr>
              <a:t>VB-GMM</a:t>
            </a:r>
            <a:r>
              <a:rPr lang="zh-CN" altLang="en-US" sz="1800" b="1" dirty="0">
                <a:latin typeface="微软雅黑" panose="020B0503020204020204" pitchFamily="34" charset="-122"/>
                <a:ea typeface="微软雅黑" panose="020B0503020204020204" pitchFamily="34" charset="-122"/>
                <a:cs typeface="Times New Roman" panose="02020603050405020304" pitchFamily="18" charset="0"/>
              </a:rPr>
              <a:t>的迭代求解算法</a:t>
            </a:r>
          </a:p>
        </p:txBody>
      </p:sp>
      <p:pic>
        <p:nvPicPr>
          <p:cNvPr id="4" name="图片 3">
            <a:extLst>
              <a:ext uri="{FF2B5EF4-FFF2-40B4-BE49-F238E27FC236}">
                <a16:creationId xmlns:a16="http://schemas.microsoft.com/office/drawing/2014/main" id="{68A2403E-B64C-483A-8B4A-12CE8806B844}"/>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357204" y="918724"/>
            <a:ext cx="6429589" cy="3722843"/>
          </a:xfrm>
          <a:prstGeom prst="rect">
            <a:avLst/>
          </a:prstGeom>
        </p:spPr>
      </p:pic>
    </p:spTree>
    <p:extLst>
      <p:ext uri="{BB962C8B-B14F-4D97-AF65-F5344CB8AC3E}">
        <p14:creationId xmlns:p14="http://schemas.microsoft.com/office/powerpoint/2010/main" val="3030829275"/>
      </p:ext>
    </p:extLst>
  </p:cSld>
  <p:clrMapOvr>
    <a:masterClrMapping/>
  </p:clrMapOvr>
  <mc:AlternateContent xmlns:mc="http://schemas.openxmlformats.org/markup-compatibility/2006" xmlns:p14="http://schemas.microsoft.com/office/powerpoint/2010/main">
    <mc:Choice Requires="p14">
      <p:transition spd="slow">
        <p14:conveyor dir="l"/>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7" name="直角三角形 346">
            <a:extLst>
              <a:ext uri="{FF2B5EF4-FFF2-40B4-BE49-F238E27FC236}">
                <a16:creationId xmlns:a16="http://schemas.microsoft.com/office/drawing/2014/main" id="{1A9AF916-AE05-4AE2-B782-32B6C7063C37}"/>
              </a:ext>
            </a:extLst>
          </p:cNvPr>
          <p:cNvSpPr/>
          <p:nvPr/>
        </p:nvSpPr>
        <p:spPr>
          <a:xfrm rot="16200000">
            <a:off x="6427481" y="2409082"/>
            <a:ext cx="2751138" cy="2751138"/>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Calibri Light"/>
              <a:ea typeface="微软雅黑 Light"/>
              <a:cs typeface="+mn-cs"/>
            </a:endParaRPr>
          </a:p>
        </p:txBody>
      </p:sp>
      <p:sp>
        <p:nvSpPr>
          <p:cNvPr id="12" name="直角三角形 11">
            <a:extLst>
              <a:ext uri="{FF2B5EF4-FFF2-40B4-BE49-F238E27FC236}">
                <a16:creationId xmlns:a16="http://schemas.microsoft.com/office/drawing/2014/main" id="{7188C06A-1C9C-456B-AA6F-BBD0BB7FA8DE}"/>
              </a:ext>
            </a:extLst>
          </p:cNvPr>
          <p:cNvSpPr/>
          <p:nvPr/>
        </p:nvSpPr>
        <p:spPr>
          <a:xfrm rot="5400000">
            <a:off x="-28260" y="0"/>
            <a:ext cx="2751138" cy="2751138"/>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white"/>
              </a:solidFill>
              <a:effectLst/>
              <a:uLnTx/>
              <a:uFillTx/>
              <a:latin typeface="Calibri Light"/>
              <a:ea typeface="微软雅黑 Light"/>
              <a:cs typeface="+mn-cs"/>
            </a:endParaRPr>
          </a:p>
        </p:txBody>
      </p:sp>
      <p:grpSp>
        <p:nvGrpSpPr>
          <p:cNvPr id="11" name="组合 10">
            <a:extLst>
              <a:ext uri="{FF2B5EF4-FFF2-40B4-BE49-F238E27FC236}">
                <a16:creationId xmlns:a16="http://schemas.microsoft.com/office/drawing/2014/main" id="{4344F655-FF92-4D85-9509-CDB7FB6E3D34}"/>
              </a:ext>
            </a:extLst>
          </p:cNvPr>
          <p:cNvGrpSpPr/>
          <p:nvPr/>
        </p:nvGrpSpPr>
        <p:grpSpPr>
          <a:xfrm>
            <a:off x="149235" y="598468"/>
            <a:ext cx="8851889" cy="3954390"/>
            <a:chOff x="149236" y="598468"/>
            <a:chExt cx="8834372" cy="3946565"/>
          </a:xfrm>
        </p:grpSpPr>
        <p:pic>
          <p:nvPicPr>
            <p:cNvPr id="10" name="图片 9">
              <a:extLst>
                <a:ext uri="{FF2B5EF4-FFF2-40B4-BE49-F238E27FC236}">
                  <a16:creationId xmlns:a16="http://schemas.microsoft.com/office/drawing/2014/main" id="{93B45D41-0D0E-471B-A554-EB20F8D75C0A}"/>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20218" b="20218"/>
            <a:stretch/>
          </p:blipFill>
          <p:spPr>
            <a:xfrm>
              <a:off x="149236" y="598469"/>
              <a:ext cx="8834372" cy="3946564"/>
            </a:xfrm>
            <a:prstGeom prst="rect">
              <a:avLst/>
            </a:prstGeom>
          </p:spPr>
        </p:pic>
        <p:sp>
          <p:nvSpPr>
            <p:cNvPr id="93" name="矩形 92">
              <a:extLst>
                <a:ext uri="{FF2B5EF4-FFF2-40B4-BE49-F238E27FC236}">
                  <a16:creationId xmlns:a16="http://schemas.microsoft.com/office/drawing/2014/main" id="{5C5A02B4-8189-447B-AF33-6A3BB73FAC34}"/>
                </a:ext>
              </a:extLst>
            </p:cNvPr>
            <p:cNvSpPr/>
            <p:nvPr/>
          </p:nvSpPr>
          <p:spPr>
            <a:xfrm>
              <a:off x="149236" y="598468"/>
              <a:ext cx="8834372" cy="3946564"/>
            </a:xfrm>
            <a:prstGeom prst="rect">
              <a:avLst/>
            </a:prstGeom>
            <a:solidFill>
              <a:schemeClr val="bg1">
                <a:alpha val="80000"/>
              </a:schemeClr>
            </a:solidFill>
            <a:ln>
              <a:noFill/>
            </a:ln>
            <a:effectLst>
              <a:outerShdw blurRad="254000" dist="254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prstClr val="white"/>
                </a:solidFill>
                <a:effectLst/>
                <a:uLnTx/>
                <a:uFillTx/>
                <a:latin typeface="Calibri Light"/>
                <a:ea typeface="微软雅黑 Light"/>
                <a:cs typeface="+mn-cs"/>
              </a:endParaRPr>
            </a:p>
          </p:txBody>
        </p:sp>
      </p:grpSp>
      <p:sp>
        <p:nvSpPr>
          <p:cNvPr id="6" name="文本框 5">
            <a:extLst>
              <a:ext uri="{FF2B5EF4-FFF2-40B4-BE49-F238E27FC236}">
                <a16:creationId xmlns:a16="http://schemas.microsoft.com/office/drawing/2014/main" id="{E982ADD9-3DB7-48B4-8D43-6E80739A5DDF}"/>
              </a:ext>
            </a:extLst>
          </p:cNvPr>
          <p:cNvSpPr txBox="1"/>
          <p:nvPr/>
        </p:nvSpPr>
        <p:spPr>
          <a:xfrm>
            <a:off x="3775922" y="544572"/>
            <a:ext cx="1598515" cy="830997"/>
          </a:xfrm>
          <a:prstGeom prst="rect">
            <a:avLst/>
          </a:prstGeom>
          <a:noFill/>
        </p:spPr>
        <p:txBody>
          <a:bodyPr wrap="none" rtlCol="0">
            <a:spAutoFit/>
          </a:bodyPr>
          <a:lstStyle/>
          <a:p>
            <a:r>
              <a:rPr lang="zh-CN" altLang="en-US" sz="4800" dirty="0">
                <a:latin typeface="+mj-ea"/>
                <a:ea typeface="+mj-ea"/>
              </a:rPr>
              <a:t>目 录</a:t>
            </a:r>
          </a:p>
        </p:txBody>
      </p:sp>
      <p:cxnSp>
        <p:nvCxnSpPr>
          <p:cNvPr id="96" name="直接连接符 95">
            <a:extLst>
              <a:ext uri="{FF2B5EF4-FFF2-40B4-BE49-F238E27FC236}">
                <a16:creationId xmlns:a16="http://schemas.microsoft.com/office/drawing/2014/main" id="{054AD2EF-DA56-499E-8666-44F1CE735694}"/>
              </a:ext>
            </a:extLst>
          </p:cNvPr>
          <p:cNvCxnSpPr/>
          <p:nvPr/>
        </p:nvCxnSpPr>
        <p:spPr>
          <a:xfrm>
            <a:off x="4433190" y="1716709"/>
            <a:ext cx="277619"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97" name="文本框 6">
            <a:extLst>
              <a:ext uri="{FF2B5EF4-FFF2-40B4-BE49-F238E27FC236}">
                <a16:creationId xmlns:a16="http://schemas.microsoft.com/office/drawing/2014/main" id="{8528EA15-A2A1-44CC-B3C7-321380218EEB}"/>
              </a:ext>
            </a:extLst>
          </p:cNvPr>
          <p:cNvSpPr txBox="1">
            <a:spLocks noChangeArrowheads="1"/>
          </p:cNvSpPr>
          <p:nvPr/>
        </p:nvSpPr>
        <p:spPr bwMode="auto">
          <a:xfrm>
            <a:off x="3863318" y="1338013"/>
            <a:ext cx="142372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marL="0" marR="0" lvl="0" indent="0" algn="ctr" defTabSz="6858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dirty="0">
                <a:ln>
                  <a:noFill/>
                </a:ln>
                <a:solidFill>
                  <a:prstClr val="black">
                    <a:lumMod val="85000"/>
                    <a:lumOff val="15000"/>
                  </a:prstClr>
                </a:solidFill>
                <a:effectLst/>
                <a:uLnTx/>
                <a:uFillTx/>
                <a:latin typeface="+mj-ea"/>
                <a:ea typeface="+mj-ea"/>
                <a:cs typeface="+mn-cs"/>
              </a:rPr>
              <a:t>CONTENTS</a:t>
            </a:r>
          </a:p>
        </p:txBody>
      </p:sp>
      <p:sp>
        <p:nvSpPr>
          <p:cNvPr id="7" name="椭圆 6">
            <a:extLst>
              <a:ext uri="{FF2B5EF4-FFF2-40B4-BE49-F238E27FC236}">
                <a16:creationId xmlns:a16="http://schemas.microsoft.com/office/drawing/2014/main" id="{91F05DF1-C8EB-4DC2-A23C-1930E6933502}"/>
              </a:ext>
            </a:extLst>
          </p:cNvPr>
          <p:cNvSpPr/>
          <p:nvPr/>
        </p:nvSpPr>
        <p:spPr>
          <a:xfrm>
            <a:off x="588800" y="1998632"/>
            <a:ext cx="409074" cy="3877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mj-ea"/>
                <a:ea typeface="+mj-ea"/>
              </a:rPr>
              <a:t>1</a:t>
            </a:r>
            <a:endParaRPr lang="zh-CN" altLang="en-US" dirty="0">
              <a:latin typeface="+mj-ea"/>
              <a:ea typeface="+mj-ea"/>
            </a:endParaRPr>
          </a:p>
        </p:txBody>
      </p:sp>
      <p:sp>
        <p:nvSpPr>
          <p:cNvPr id="99" name="椭圆 98">
            <a:extLst>
              <a:ext uri="{FF2B5EF4-FFF2-40B4-BE49-F238E27FC236}">
                <a16:creationId xmlns:a16="http://schemas.microsoft.com/office/drawing/2014/main" id="{BAC32D3C-BFD1-4842-9FBA-78F94EE83D68}"/>
              </a:ext>
            </a:extLst>
          </p:cNvPr>
          <p:cNvSpPr/>
          <p:nvPr/>
        </p:nvSpPr>
        <p:spPr>
          <a:xfrm>
            <a:off x="5334531" y="1998631"/>
            <a:ext cx="409074" cy="3877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mj-ea"/>
                <a:ea typeface="+mj-ea"/>
              </a:rPr>
              <a:t>2</a:t>
            </a:r>
            <a:endParaRPr lang="zh-CN" altLang="en-US" dirty="0">
              <a:latin typeface="+mj-ea"/>
              <a:ea typeface="+mj-ea"/>
            </a:endParaRPr>
          </a:p>
        </p:txBody>
      </p:sp>
      <p:sp>
        <p:nvSpPr>
          <p:cNvPr id="100" name="椭圆 99">
            <a:extLst>
              <a:ext uri="{FF2B5EF4-FFF2-40B4-BE49-F238E27FC236}">
                <a16:creationId xmlns:a16="http://schemas.microsoft.com/office/drawing/2014/main" id="{7B908E48-F4D8-4020-BD92-04EB307575B3}"/>
              </a:ext>
            </a:extLst>
          </p:cNvPr>
          <p:cNvSpPr/>
          <p:nvPr/>
        </p:nvSpPr>
        <p:spPr>
          <a:xfrm>
            <a:off x="588798" y="2975971"/>
            <a:ext cx="409074" cy="3877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mj-ea"/>
                <a:ea typeface="+mj-ea"/>
              </a:rPr>
              <a:t>3</a:t>
            </a:r>
            <a:endParaRPr lang="zh-CN" altLang="en-US" dirty="0">
              <a:latin typeface="+mj-ea"/>
              <a:ea typeface="+mj-ea"/>
            </a:endParaRPr>
          </a:p>
        </p:txBody>
      </p:sp>
      <p:sp>
        <p:nvSpPr>
          <p:cNvPr id="8" name="文本框 7">
            <a:extLst>
              <a:ext uri="{FF2B5EF4-FFF2-40B4-BE49-F238E27FC236}">
                <a16:creationId xmlns:a16="http://schemas.microsoft.com/office/drawing/2014/main" id="{A17C6687-D122-45F6-8A0B-191179D18E6C}"/>
              </a:ext>
            </a:extLst>
          </p:cNvPr>
          <p:cNvSpPr txBox="1"/>
          <p:nvPr/>
        </p:nvSpPr>
        <p:spPr>
          <a:xfrm>
            <a:off x="997874" y="1998631"/>
            <a:ext cx="1980029" cy="400110"/>
          </a:xfrm>
          <a:prstGeom prst="rect">
            <a:avLst/>
          </a:prstGeom>
          <a:noFill/>
        </p:spPr>
        <p:txBody>
          <a:bodyPr wrap="none" rtlCol="0">
            <a:spAutoFit/>
          </a:bodyPr>
          <a:lstStyle/>
          <a:p>
            <a:r>
              <a:rPr lang="zh-CN" altLang="en-US" sz="2000" b="1" dirty="0">
                <a:latin typeface="+mj-ea"/>
                <a:ea typeface="+mj-ea"/>
              </a:rPr>
              <a:t>研究背景与意义</a:t>
            </a:r>
          </a:p>
        </p:txBody>
      </p:sp>
      <p:sp>
        <p:nvSpPr>
          <p:cNvPr id="103" name="文本框 102">
            <a:extLst>
              <a:ext uri="{FF2B5EF4-FFF2-40B4-BE49-F238E27FC236}">
                <a16:creationId xmlns:a16="http://schemas.microsoft.com/office/drawing/2014/main" id="{0819AF6A-7D8D-49AB-8BF0-DDA0C942E80F}"/>
              </a:ext>
            </a:extLst>
          </p:cNvPr>
          <p:cNvSpPr txBox="1"/>
          <p:nvPr/>
        </p:nvSpPr>
        <p:spPr>
          <a:xfrm>
            <a:off x="5743605" y="1961548"/>
            <a:ext cx="3174267" cy="400110"/>
          </a:xfrm>
          <a:prstGeom prst="rect">
            <a:avLst/>
          </a:prstGeom>
          <a:noFill/>
        </p:spPr>
        <p:txBody>
          <a:bodyPr wrap="none" rtlCol="0">
            <a:spAutoFit/>
          </a:bodyPr>
          <a:lstStyle/>
          <a:p>
            <a:r>
              <a:rPr lang="zh-CN" altLang="en-US" sz="2000" b="1" dirty="0">
                <a:latin typeface="+mj-ea"/>
                <a:ea typeface="+mj-ea"/>
              </a:rPr>
              <a:t>近似推断与</a:t>
            </a:r>
            <a:r>
              <a:rPr lang="en-US" altLang="zh-CN" sz="2000" b="1" dirty="0">
                <a:latin typeface="+mj-ea"/>
                <a:ea typeface="+mj-ea"/>
              </a:rPr>
              <a:t>VB-GMM</a:t>
            </a:r>
            <a:r>
              <a:rPr lang="zh-CN" altLang="en-US" sz="2000" b="1" dirty="0">
                <a:latin typeface="+mj-ea"/>
                <a:ea typeface="+mj-ea"/>
              </a:rPr>
              <a:t>简介</a:t>
            </a:r>
          </a:p>
        </p:txBody>
      </p:sp>
      <p:sp>
        <p:nvSpPr>
          <p:cNvPr id="104" name="文本框 103">
            <a:extLst>
              <a:ext uri="{FF2B5EF4-FFF2-40B4-BE49-F238E27FC236}">
                <a16:creationId xmlns:a16="http://schemas.microsoft.com/office/drawing/2014/main" id="{E398F633-A0A9-41F3-9985-E75EF2E43A5C}"/>
              </a:ext>
            </a:extLst>
          </p:cNvPr>
          <p:cNvSpPr txBox="1"/>
          <p:nvPr/>
        </p:nvSpPr>
        <p:spPr>
          <a:xfrm>
            <a:off x="1009747" y="2986526"/>
            <a:ext cx="3174267" cy="400110"/>
          </a:xfrm>
          <a:prstGeom prst="rect">
            <a:avLst/>
          </a:prstGeom>
          <a:noFill/>
        </p:spPr>
        <p:txBody>
          <a:bodyPr wrap="none" rtlCol="0">
            <a:spAutoFit/>
          </a:bodyPr>
          <a:lstStyle/>
          <a:p>
            <a:r>
              <a:rPr lang="zh-CN" altLang="en-US" sz="2000" b="1" dirty="0">
                <a:latin typeface="+mj-ea"/>
                <a:ea typeface="+mj-ea"/>
              </a:rPr>
              <a:t>增量</a:t>
            </a:r>
            <a:r>
              <a:rPr lang="en-US" altLang="zh-CN" sz="2000" b="1" dirty="0">
                <a:latin typeface="+mj-ea"/>
                <a:ea typeface="+mj-ea"/>
              </a:rPr>
              <a:t>VB-GMM</a:t>
            </a:r>
            <a:r>
              <a:rPr lang="zh-CN" altLang="en-US" sz="2000" b="1" dirty="0">
                <a:latin typeface="+mj-ea"/>
                <a:ea typeface="+mj-ea"/>
              </a:rPr>
              <a:t>与监测策略</a:t>
            </a:r>
          </a:p>
        </p:txBody>
      </p:sp>
      <p:sp>
        <p:nvSpPr>
          <p:cNvPr id="17" name="椭圆 16">
            <a:extLst>
              <a:ext uri="{FF2B5EF4-FFF2-40B4-BE49-F238E27FC236}">
                <a16:creationId xmlns:a16="http://schemas.microsoft.com/office/drawing/2014/main" id="{5A286518-3D3E-4D90-B8CE-BF3B6DBC4AC4}"/>
              </a:ext>
            </a:extLst>
          </p:cNvPr>
          <p:cNvSpPr/>
          <p:nvPr/>
        </p:nvSpPr>
        <p:spPr>
          <a:xfrm>
            <a:off x="5334531" y="2963499"/>
            <a:ext cx="409074" cy="3877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mj-ea"/>
                <a:ea typeface="+mj-ea"/>
              </a:rPr>
              <a:t>4</a:t>
            </a:r>
            <a:endParaRPr lang="zh-CN" altLang="en-US" dirty="0">
              <a:latin typeface="+mj-ea"/>
              <a:ea typeface="+mj-ea"/>
            </a:endParaRPr>
          </a:p>
        </p:txBody>
      </p:sp>
      <p:sp>
        <p:nvSpPr>
          <p:cNvPr id="18" name="文本框 17">
            <a:extLst>
              <a:ext uri="{FF2B5EF4-FFF2-40B4-BE49-F238E27FC236}">
                <a16:creationId xmlns:a16="http://schemas.microsoft.com/office/drawing/2014/main" id="{C62C9AFD-33CC-46F8-8A0C-8762FC88B1C0}"/>
              </a:ext>
            </a:extLst>
          </p:cNvPr>
          <p:cNvSpPr txBox="1"/>
          <p:nvPr/>
        </p:nvSpPr>
        <p:spPr>
          <a:xfrm>
            <a:off x="5743605" y="2962179"/>
            <a:ext cx="1467068" cy="400110"/>
          </a:xfrm>
          <a:prstGeom prst="rect">
            <a:avLst/>
          </a:prstGeom>
          <a:noFill/>
        </p:spPr>
        <p:txBody>
          <a:bodyPr wrap="none" rtlCol="0">
            <a:spAutoFit/>
          </a:bodyPr>
          <a:lstStyle/>
          <a:p>
            <a:r>
              <a:rPr lang="zh-CN" altLang="en-US" sz="2000" b="1" dirty="0">
                <a:latin typeface="+mj-ea"/>
                <a:ea typeface="+mj-ea"/>
              </a:rPr>
              <a:t>实验与总结</a:t>
            </a:r>
          </a:p>
        </p:txBody>
      </p:sp>
    </p:spTree>
    <p:extLst>
      <p:ext uri="{BB962C8B-B14F-4D97-AF65-F5344CB8AC3E}">
        <p14:creationId xmlns:p14="http://schemas.microsoft.com/office/powerpoint/2010/main" val="2982734909"/>
      </p:ext>
    </p:extLst>
  </p:cSld>
  <p:clrMapOvr>
    <a:masterClrMapping/>
  </p:clrMapOvr>
  <mc:AlternateContent xmlns:mc="http://schemas.openxmlformats.org/markup-compatibility/2006" xmlns:p14="http://schemas.microsoft.com/office/powerpoint/2010/main">
    <mc:Choice Requires="p14">
      <p:transition spd="slow">
        <p14:conveyor dir="l"/>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800A2D62-4100-4726-9B56-5B6547C675A6}"/>
              </a:ext>
            </a:extLst>
          </p:cNvPr>
          <p:cNvSpPr>
            <a:spLocks noGrp="1"/>
          </p:cNvSpPr>
          <p:nvPr>
            <p:ph type="sldNum" sz="quarter" idx="12"/>
          </p:nvPr>
        </p:nvSpPr>
        <p:spPr>
          <a:xfrm>
            <a:off x="6847529" y="4744801"/>
            <a:ext cx="2057400" cy="273844"/>
          </a:xfrm>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ACBECEF1-1935-4692-9C86-5FD89D9EDF46}" type="slidenum">
              <a:rPr kumimoji="0" lang="zh-CN" altLang="en-US" sz="1100" b="0" i="0" u="none" strike="noStrike" kern="1200" cap="none" spc="0" normalizeH="0" baseline="0" noProof="0" smtClean="0">
                <a:ln>
                  <a:noFill/>
                </a:ln>
                <a:solidFill>
                  <a:prstClr val="black">
                    <a:lumMod val="85000"/>
                    <a:lumOff val="15000"/>
                  </a:prstClr>
                </a:solidFill>
                <a:effectLst/>
                <a:uLnTx/>
                <a:uFillTx/>
                <a:latin typeface="微软雅黑"/>
                <a:ea typeface="微软雅黑"/>
                <a:cs typeface="+mn-cs"/>
              </a:rPr>
              <a:pPr marL="0" marR="0" lvl="0" indent="0" algn="r" defTabSz="685800" rtl="0" eaLnBrk="1" fontAlgn="auto" latinLnBrk="0" hangingPunct="1">
                <a:lnSpc>
                  <a:spcPct val="100000"/>
                </a:lnSpc>
                <a:spcBef>
                  <a:spcPts val="0"/>
                </a:spcBef>
                <a:spcAft>
                  <a:spcPts val="0"/>
                </a:spcAft>
                <a:buClrTx/>
                <a:buSzTx/>
                <a:buFontTx/>
                <a:buNone/>
                <a:tabLst/>
                <a:defRPr/>
              </a:pPr>
              <a:t>20</a:t>
            </a:fld>
            <a:endParaRPr kumimoji="0" lang="zh-CN" altLang="en-US" sz="1100" b="0" i="0" u="none" strike="noStrike" kern="1200" cap="none" spc="0" normalizeH="0" baseline="0" noProof="0" dirty="0">
              <a:ln>
                <a:noFill/>
              </a:ln>
              <a:solidFill>
                <a:prstClr val="black">
                  <a:lumMod val="85000"/>
                  <a:lumOff val="15000"/>
                </a:prstClr>
              </a:solidFill>
              <a:effectLst/>
              <a:uLnTx/>
              <a:uFillTx/>
              <a:latin typeface="微软雅黑"/>
              <a:ea typeface="微软雅黑"/>
              <a:cs typeface="+mn-cs"/>
            </a:endParaRPr>
          </a:p>
        </p:txBody>
      </p:sp>
      <p:sp>
        <p:nvSpPr>
          <p:cNvPr id="3" name="Rectangle 2">
            <a:extLst>
              <a:ext uri="{FF2B5EF4-FFF2-40B4-BE49-F238E27FC236}">
                <a16:creationId xmlns:a16="http://schemas.microsoft.com/office/drawing/2014/main" id="{3210460A-39C2-484D-BB15-F565BA999C4B}"/>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7" name="Rectangle 11">
            <a:extLst>
              <a:ext uri="{FF2B5EF4-FFF2-40B4-BE49-F238E27FC236}">
                <a16:creationId xmlns:a16="http://schemas.microsoft.com/office/drawing/2014/main" id="{1EA649CA-FA51-479C-B20B-6B788F285CD1}"/>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7" name="文本框 5">
            <a:extLst>
              <a:ext uri="{FF2B5EF4-FFF2-40B4-BE49-F238E27FC236}">
                <a16:creationId xmlns:a16="http://schemas.microsoft.com/office/drawing/2014/main" id="{47D73C4D-532F-4060-943F-31C02E0A6476}"/>
              </a:ext>
            </a:extLst>
          </p:cNvPr>
          <p:cNvSpPr txBox="1">
            <a:spLocks noChangeArrowheads="1"/>
          </p:cNvSpPr>
          <p:nvPr/>
        </p:nvSpPr>
        <p:spPr bwMode="auto">
          <a:xfrm>
            <a:off x="1889865" y="36001"/>
            <a:ext cx="508664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r>
              <a:rPr lang="zh-CN" altLang="en-US" sz="2800" b="1" dirty="0">
                <a:latin typeface="+mj-ea"/>
              </a:rPr>
              <a:t>二、近似推断与</a:t>
            </a:r>
            <a:r>
              <a:rPr lang="en-US" altLang="zh-CN" sz="2800" b="1" dirty="0">
                <a:latin typeface="+mj-ea"/>
              </a:rPr>
              <a:t>VB-GMM</a:t>
            </a:r>
            <a:r>
              <a:rPr lang="zh-CN" altLang="en-US" sz="2800" b="1" dirty="0">
                <a:latin typeface="+mj-ea"/>
              </a:rPr>
              <a:t>简介</a:t>
            </a:r>
          </a:p>
        </p:txBody>
      </p:sp>
      <p:cxnSp>
        <p:nvCxnSpPr>
          <p:cNvPr id="18" name="直接连接符 17">
            <a:extLst>
              <a:ext uri="{FF2B5EF4-FFF2-40B4-BE49-F238E27FC236}">
                <a16:creationId xmlns:a16="http://schemas.microsoft.com/office/drawing/2014/main" id="{55DC0BE5-A3B0-4570-905C-99D4EAA74097}"/>
              </a:ext>
            </a:extLst>
          </p:cNvPr>
          <p:cNvCxnSpPr/>
          <p:nvPr/>
        </p:nvCxnSpPr>
        <p:spPr>
          <a:xfrm>
            <a:off x="4433190" y="529404"/>
            <a:ext cx="277619"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3" name="矩形 22">
            <a:extLst>
              <a:ext uri="{FF2B5EF4-FFF2-40B4-BE49-F238E27FC236}">
                <a16:creationId xmlns:a16="http://schemas.microsoft.com/office/drawing/2014/main" id="{EB5F15C4-40E5-4691-9C39-1B49126409B0}"/>
              </a:ext>
            </a:extLst>
          </p:cNvPr>
          <p:cNvSpPr/>
          <p:nvPr/>
        </p:nvSpPr>
        <p:spPr>
          <a:xfrm>
            <a:off x="3573188" y="653476"/>
            <a:ext cx="1997621" cy="369332"/>
          </a:xfrm>
          <a:prstGeom prst="rect">
            <a:avLst/>
          </a:prstGeom>
        </p:spPr>
        <p:txBody>
          <a:bodyPr wrap="square">
            <a:spAutoFit/>
          </a:bodyPr>
          <a:lstStyle/>
          <a:p>
            <a:r>
              <a:rPr lang="en-US" altLang="zh-CN" sz="1800" b="1" dirty="0">
                <a:latin typeface="微软雅黑" panose="020B0503020204020204" pitchFamily="34" charset="-122"/>
                <a:ea typeface="微软雅黑" panose="020B0503020204020204" pitchFamily="34" charset="-122"/>
                <a:cs typeface="Times New Roman" panose="02020603050405020304" pitchFamily="18" charset="0"/>
              </a:rPr>
              <a:t>VB-GMM</a:t>
            </a:r>
            <a:r>
              <a:rPr lang="zh-CN" altLang="en-US" sz="1800" b="1" dirty="0">
                <a:latin typeface="微软雅黑" panose="020B0503020204020204" pitchFamily="34" charset="-122"/>
                <a:ea typeface="微软雅黑" panose="020B0503020204020204" pitchFamily="34" charset="-122"/>
                <a:cs typeface="Times New Roman" panose="02020603050405020304" pitchFamily="18" charset="0"/>
              </a:rPr>
              <a:t>的优势</a:t>
            </a:r>
          </a:p>
        </p:txBody>
      </p:sp>
      <p:sp>
        <p:nvSpPr>
          <p:cNvPr id="10" name="文本框 9">
            <a:extLst>
              <a:ext uri="{FF2B5EF4-FFF2-40B4-BE49-F238E27FC236}">
                <a16:creationId xmlns:a16="http://schemas.microsoft.com/office/drawing/2014/main" id="{3DED3D4F-BAB4-4888-9602-947246E52C79}"/>
              </a:ext>
            </a:extLst>
          </p:cNvPr>
          <p:cNvSpPr txBox="1"/>
          <p:nvPr/>
        </p:nvSpPr>
        <p:spPr>
          <a:xfrm>
            <a:off x="510871" y="1117063"/>
            <a:ext cx="8122253" cy="3283143"/>
          </a:xfrm>
          <a:prstGeom prst="rect">
            <a:avLst/>
          </a:prstGeom>
          <a:noFill/>
        </p:spPr>
        <p:txBody>
          <a:bodyPr wrap="square" rtlCol="0">
            <a:spAutoFit/>
          </a:bodyPr>
          <a:lstStyle/>
          <a:p>
            <a:pPr>
              <a:lnSpc>
                <a:spcPct val="150000"/>
              </a:lnSpc>
            </a:pPr>
            <a:r>
              <a:rPr lang="en-US" altLang="zh-CN" sz="1400" dirty="0">
                <a:latin typeface="Times New Roman" panose="02020603050405020304" pitchFamily="18" charset="0"/>
                <a:ea typeface="黑体" panose="02010609060101010101" pitchFamily="49" charset="-122"/>
                <a:cs typeface="Times New Roman" panose="02020603050405020304" pitchFamily="18" charset="0"/>
              </a:rPr>
              <a:t>	</a:t>
            </a:r>
            <a:r>
              <a:rPr lang="zh-CN" altLang="en-US" sz="1400" dirty="0">
                <a:latin typeface="Times New Roman" panose="02020603050405020304" pitchFamily="18" charset="0"/>
                <a:ea typeface="黑体" panose="02010609060101010101" pitchFamily="49" charset="-122"/>
                <a:cs typeface="Times New Roman" panose="02020603050405020304" pitchFamily="18" charset="0"/>
              </a:rPr>
              <a:t>①从贝叶斯推断的角度对未知参数以及隐变量分布进行变分估计，</a:t>
            </a:r>
            <a:r>
              <a:rPr lang="zh-CN" altLang="en-US" sz="14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能够自动选择使得目标似然最大的参数分布，而不会过于依赖初始参数和高斯成分数量等参数</a:t>
            </a:r>
            <a:r>
              <a:rPr lang="zh-CN" altLang="en-US" sz="1400" dirty="0">
                <a:latin typeface="Times New Roman" panose="02020603050405020304" pitchFamily="18" charset="0"/>
                <a:ea typeface="黑体" panose="02010609060101010101" pitchFamily="49" charset="-122"/>
                <a:cs typeface="Times New Roman" panose="02020603050405020304" pitchFamily="18" charset="0"/>
              </a:rPr>
              <a:t>；</a:t>
            </a:r>
            <a:endParaRPr lang="en-US" altLang="zh-CN" sz="1400" dirty="0">
              <a:latin typeface="Times New Roman" panose="02020603050405020304" pitchFamily="18" charset="0"/>
              <a:ea typeface="黑体" panose="02010609060101010101" pitchFamily="49" charset="-122"/>
              <a:cs typeface="Times New Roman" panose="02020603050405020304" pitchFamily="18" charset="0"/>
            </a:endParaRPr>
          </a:p>
          <a:p>
            <a:pPr>
              <a:lnSpc>
                <a:spcPct val="150000"/>
              </a:lnSpc>
            </a:pPr>
            <a:endParaRPr lang="en-US" altLang="zh-CN" sz="1400" dirty="0">
              <a:latin typeface="Times New Roman" panose="02020603050405020304" pitchFamily="18" charset="0"/>
              <a:ea typeface="黑体" panose="02010609060101010101" pitchFamily="49" charset="-122"/>
              <a:cs typeface="Times New Roman" panose="02020603050405020304" pitchFamily="18" charset="0"/>
            </a:endParaRPr>
          </a:p>
          <a:p>
            <a:pPr>
              <a:lnSpc>
                <a:spcPct val="150000"/>
              </a:lnSpc>
            </a:pPr>
            <a:r>
              <a:rPr lang="en-US" altLang="zh-CN" sz="1400" dirty="0">
                <a:latin typeface="Times New Roman" panose="02020603050405020304" pitchFamily="18" charset="0"/>
                <a:ea typeface="黑体" panose="02010609060101010101" pitchFamily="49" charset="-122"/>
                <a:cs typeface="Times New Roman" panose="02020603050405020304" pitchFamily="18" charset="0"/>
              </a:rPr>
              <a:t>	</a:t>
            </a:r>
            <a:r>
              <a:rPr lang="zh-CN" altLang="en-US" sz="1400" dirty="0">
                <a:latin typeface="Times New Roman" panose="02020603050405020304" pitchFamily="18" charset="0"/>
                <a:ea typeface="黑体" panose="02010609060101010101" pitchFamily="49" charset="-122"/>
                <a:cs typeface="Times New Roman" panose="02020603050405020304" pitchFamily="18" charset="0"/>
              </a:rPr>
              <a:t>②不像EM、F-J算法形成GMM时几乎希望总是尽可能多地利用各个高斯成分，从而导致过拟合情况。</a:t>
            </a:r>
            <a:r>
              <a:rPr lang="en-US" altLang="zh-CN" sz="14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GMM</a:t>
            </a:r>
            <a:r>
              <a:rPr lang="zh-CN" altLang="en-US" sz="14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的变分推断会自动在模型复杂度和拟合效果之间</a:t>
            </a:r>
            <a:r>
              <a:rPr lang="en-US" altLang="zh-CN" sz="14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trade-off</a:t>
            </a:r>
            <a:r>
              <a:rPr lang="zh-CN" altLang="en-US" sz="14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，即便初始参数改变了，其解也不会发生太大改变，使得参数估计更加稳定</a:t>
            </a:r>
            <a:r>
              <a:rPr lang="zh-CN" altLang="en-US" sz="1400" dirty="0">
                <a:latin typeface="Times New Roman" panose="02020603050405020304" pitchFamily="18" charset="0"/>
                <a:ea typeface="黑体" panose="02010609060101010101" pitchFamily="49" charset="-122"/>
                <a:cs typeface="Times New Roman" panose="02020603050405020304" pitchFamily="18" charset="0"/>
              </a:rPr>
              <a:t>；</a:t>
            </a:r>
            <a:endParaRPr lang="en-US" altLang="zh-CN" sz="1400" dirty="0">
              <a:latin typeface="Times New Roman" panose="02020603050405020304" pitchFamily="18" charset="0"/>
              <a:ea typeface="黑体" panose="02010609060101010101" pitchFamily="49" charset="-122"/>
              <a:cs typeface="Times New Roman" panose="02020603050405020304" pitchFamily="18" charset="0"/>
            </a:endParaRPr>
          </a:p>
          <a:p>
            <a:pPr>
              <a:lnSpc>
                <a:spcPct val="150000"/>
              </a:lnSpc>
            </a:pPr>
            <a:endParaRPr lang="en-US" altLang="zh-CN" sz="1400" dirty="0">
              <a:latin typeface="Times New Roman" panose="02020603050405020304" pitchFamily="18" charset="0"/>
              <a:ea typeface="黑体" panose="02010609060101010101" pitchFamily="49" charset="-122"/>
              <a:cs typeface="Times New Roman" panose="02020603050405020304" pitchFamily="18" charset="0"/>
            </a:endParaRPr>
          </a:p>
          <a:p>
            <a:pPr>
              <a:lnSpc>
                <a:spcPct val="150000"/>
              </a:lnSpc>
            </a:pPr>
            <a:r>
              <a:rPr lang="en-US" altLang="zh-CN" sz="1400" dirty="0">
                <a:latin typeface="Times New Roman" panose="02020603050405020304" pitchFamily="18" charset="0"/>
                <a:ea typeface="黑体" panose="02010609060101010101" pitchFamily="49" charset="-122"/>
                <a:cs typeface="Times New Roman" panose="02020603050405020304" pitchFamily="18" charset="0"/>
              </a:rPr>
              <a:t>	</a:t>
            </a:r>
            <a:r>
              <a:rPr lang="zh-CN" altLang="en-US" sz="1400" dirty="0">
                <a:latin typeface="Times New Roman" panose="02020603050405020304" pitchFamily="18" charset="0"/>
                <a:ea typeface="黑体" panose="02010609060101010101" pitchFamily="49" charset="-122"/>
                <a:cs typeface="Times New Roman" panose="02020603050405020304" pitchFamily="18" charset="0"/>
              </a:rPr>
              <a:t>③由于变分推断时指定了先验信息，因此</a:t>
            </a:r>
            <a:r>
              <a:rPr lang="zh-CN" altLang="en-US" sz="14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在样本数相对较少时，变分求解更少出现病态解</a:t>
            </a:r>
            <a:r>
              <a:rPr lang="zh-CN" altLang="en-US" sz="1400" dirty="0">
                <a:latin typeface="Times New Roman" panose="02020603050405020304" pitchFamily="18" charset="0"/>
                <a:ea typeface="黑体" panose="02010609060101010101" pitchFamily="49" charset="-122"/>
                <a:cs typeface="Times New Roman" panose="02020603050405020304" pitchFamily="18" charset="0"/>
              </a:rPr>
              <a:t>；</a:t>
            </a:r>
            <a:endParaRPr lang="en-US" altLang="zh-CN" sz="1400" dirty="0">
              <a:latin typeface="Times New Roman" panose="02020603050405020304" pitchFamily="18" charset="0"/>
              <a:ea typeface="黑体" panose="02010609060101010101" pitchFamily="49" charset="-122"/>
              <a:cs typeface="Times New Roman" panose="02020603050405020304" pitchFamily="18" charset="0"/>
            </a:endParaRPr>
          </a:p>
          <a:p>
            <a:pPr>
              <a:lnSpc>
                <a:spcPct val="150000"/>
              </a:lnSpc>
            </a:pPr>
            <a:endParaRPr lang="en-US" altLang="zh-CN" sz="1400" dirty="0">
              <a:latin typeface="Times New Roman" panose="02020603050405020304" pitchFamily="18" charset="0"/>
              <a:ea typeface="黑体" panose="02010609060101010101" pitchFamily="49" charset="-122"/>
              <a:cs typeface="Times New Roman" panose="02020603050405020304" pitchFamily="18" charset="0"/>
            </a:endParaRPr>
          </a:p>
          <a:p>
            <a:pPr>
              <a:lnSpc>
                <a:spcPct val="150000"/>
              </a:lnSpc>
            </a:pPr>
            <a:r>
              <a:rPr lang="en-US" altLang="zh-CN" sz="1400" dirty="0">
                <a:latin typeface="Times New Roman" panose="02020603050405020304" pitchFamily="18" charset="0"/>
                <a:ea typeface="黑体" panose="02010609060101010101" pitchFamily="49" charset="-122"/>
                <a:cs typeface="Times New Roman" panose="02020603050405020304" pitchFamily="18" charset="0"/>
              </a:rPr>
              <a:t>	</a:t>
            </a:r>
            <a:r>
              <a:rPr lang="zh-CN" altLang="en-US" sz="1400" dirty="0">
                <a:latin typeface="Times New Roman" panose="02020603050405020304" pitchFamily="18" charset="0"/>
                <a:ea typeface="黑体" panose="02010609060101010101" pitchFamily="49" charset="-122"/>
                <a:cs typeface="Times New Roman" panose="02020603050405020304" pitchFamily="18" charset="0"/>
              </a:rPr>
              <a:t>④变分推断具有</a:t>
            </a:r>
            <a:r>
              <a:rPr lang="zh-CN" altLang="en-US" sz="14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非封闭解析解</a:t>
            </a:r>
            <a:r>
              <a:rPr lang="zh-CN" altLang="en-US" sz="1400" dirty="0">
                <a:latin typeface="Times New Roman" panose="02020603050405020304" pitchFamily="18" charset="0"/>
                <a:ea typeface="黑体" panose="02010609060101010101" pitchFamily="49" charset="-122"/>
                <a:cs typeface="Times New Roman" panose="02020603050405020304" pitchFamily="18" charset="0"/>
              </a:rPr>
              <a:t>，理论上讲更容易进行科学的改良。</a:t>
            </a:r>
          </a:p>
        </p:txBody>
      </p:sp>
    </p:spTree>
    <p:extLst>
      <p:ext uri="{BB962C8B-B14F-4D97-AF65-F5344CB8AC3E}">
        <p14:creationId xmlns:p14="http://schemas.microsoft.com/office/powerpoint/2010/main" val="108260567"/>
      </p:ext>
    </p:extLst>
  </p:cSld>
  <p:clrMapOvr>
    <a:masterClrMapping/>
  </p:clrMapOvr>
  <mc:AlternateContent xmlns:mc="http://schemas.openxmlformats.org/markup-compatibility/2006" xmlns:p14="http://schemas.microsoft.com/office/powerpoint/2010/main">
    <mc:Choice Requires="p14">
      <p:transition spd="slow">
        <p14:conveyor dir="l"/>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6E4D1BDF-1238-42BA-94F5-21BF1CF0372D}"/>
              </a:ext>
            </a:extLst>
          </p:cNvPr>
          <p:cNvSpPr/>
          <p:nvPr/>
        </p:nvSpPr>
        <p:spPr>
          <a:xfrm>
            <a:off x="0" y="0"/>
            <a:ext cx="9144000" cy="281019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a:extLst>
              <a:ext uri="{FF2B5EF4-FFF2-40B4-BE49-F238E27FC236}">
                <a16:creationId xmlns:a16="http://schemas.microsoft.com/office/drawing/2014/main" id="{82AD984A-7542-478E-BA3D-713A46CD0092}"/>
              </a:ext>
            </a:extLst>
          </p:cNvPr>
          <p:cNvSpPr/>
          <p:nvPr/>
        </p:nvSpPr>
        <p:spPr>
          <a:xfrm>
            <a:off x="268503" y="749128"/>
            <a:ext cx="8587946" cy="3645244"/>
          </a:xfrm>
          <a:prstGeom prst="rect">
            <a:avLst/>
          </a:prstGeom>
          <a:solidFill>
            <a:schemeClr val="bg1"/>
          </a:solidFill>
          <a:ln>
            <a:noFill/>
          </a:ln>
          <a:effectLst>
            <a:outerShdw blurRad="254000" dist="254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5">
            <a:extLst>
              <a:ext uri="{FF2B5EF4-FFF2-40B4-BE49-F238E27FC236}">
                <a16:creationId xmlns:a16="http://schemas.microsoft.com/office/drawing/2014/main" id="{3AEEF0B3-7C7B-4852-95FF-BFD1FB4BD229}"/>
              </a:ext>
            </a:extLst>
          </p:cNvPr>
          <p:cNvSpPr txBox="1">
            <a:spLocks noChangeArrowheads="1"/>
          </p:cNvSpPr>
          <p:nvPr/>
        </p:nvSpPr>
        <p:spPr bwMode="auto">
          <a:xfrm>
            <a:off x="2479676" y="2007251"/>
            <a:ext cx="496802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r>
              <a:rPr lang="zh-CN" altLang="en-US" sz="3200" b="1" dirty="0">
                <a:latin typeface="+mj-ea"/>
              </a:rPr>
              <a:t>增量</a:t>
            </a:r>
            <a:r>
              <a:rPr lang="en-US" altLang="zh-CN" sz="3200" b="1" dirty="0">
                <a:latin typeface="+mj-ea"/>
              </a:rPr>
              <a:t>VB-GMM</a:t>
            </a:r>
            <a:r>
              <a:rPr lang="zh-CN" altLang="en-US" sz="3200" b="1" dirty="0">
                <a:latin typeface="+mj-ea"/>
              </a:rPr>
              <a:t>与监测策略</a:t>
            </a:r>
          </a:p>
        </p:txBody>
      </p:sp>
      <p:cxnSp>
        <p:nvCxnSpPr>
          <p:cNvPr id="23" name="直接连接符 22">
            <a:extLst>
              <a:ext uri="{FF2B5EF4-FFF2-40B4-BE49-F238E27FC236}">
                <a16:creationId xmlns:a16="http://schemas.microsoft.com/office/drawing/2014/main" id="{5A29846D-E7EE-45F3-9A33-515E367DEED5}"/>
              </a:ext>
            </a:extLst>
          </p:cNvPr>
          <p:cNvCxnSpPr/>
          <p:nvPr/>
        </p:nvCxnSpPr>
        <p:spPr>
          <a:xfrm>
            <a:off x="4540070" y="2810194"/>
            <a:ext cx="216927"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36" name="组合 35">
            <a:extLst>
              <a:ext uri="{FF2B5EF4-FFF2-40B4-BE49-F238E27FC236}">
                <a16:creationId xmlns:a16="http://schemas.microsoft.com/office/drawing/2014/main" id="{D5A5A51A-CFF1-450F-A993-DA65C3FDEC6F}"/>
              </a:ext>
            </a:extLst>
          </p:cNvPr>
          <p:cNvGrpSpPr/>
          <p:nvPr/>
        </p:nvGrpSpPr>
        <p:grpSpPr>
          <a:xfrm>
            <a:off x="3800715" y="3447261"/>
            <a:ext cx="1542570" cy="501874"/>
            <a:chOff x="3302807" y="1034911"/>
            <a:chExt cx="2457878" cy="799669"/>
          </a:xfrm>
          <a:solidFill>
            <a:schemeClr val="accent1"/>
          </a:solidFill>
        </p:grpSpPr>
        <p:sp>
          <p:nvSpPr>
            <p:cNvPr id="37" name="íṡḷîḍê">
              <a:extLst>
                <a:ext uri="{FF2B5EF4-FFF2-40B4-BE49-F238E27FC236}">
                  <a16:creationId xmlns:a16="http://schemas.microsoft.com/office/drawing/2014/main" id="{278820DB-7687-4DCC-9568-083F287AAA45}"/>
                </a:ext>
              </a:extLst>
            </p:cNvPr>
            <p:cNvSpPr/>
            <p:nvPr/>
          </p:nvSpPr>
          <p:spPr bwMode="auto">
            <a:xfrm>
              <a:off x="3518669" y="1287918"/>
              <a:ext cx="364442" cy="336408"/>
            </a:xfrm>
            <a:custGeom>
              <a:avLst/>
              <a:gdLst>
                <a:gd name="T0" fmla="*/ 154 w 159"/>
                <a:gd name="T1" fmla="*/ 43 h 146"/>
                <a:gd name="T2" fmla="*/ 133 w 159"/>
                <a:gd name="T3" fmla="*/ 41 h 146"/>
                <a:gd name="T4" fmla="*/ 159 w 159"/>
                <a:gd name="T5" fmla="*/ 25 h 146"/>
                <a:gd name="T6" fmla="*/ 133 w 159"/>
                <a:gd name="T7" fmla="*/ 24 h 146"/>
                <a:gd name="T8" fmla="*/ 97 w 159"/>
                <a:gd name="T9" fmla="*/ 38 h 146"/>
                <a:gd name="T10" fmla="*/ 106 w 159"/>
                <a:gd name="T11" fmla="*/ 24 h 146"/>
                <a:gd name="T12" fmla="*/ 72 w 159"/>
                <a:gd name="T13" fmla="*/ 34 h 146"/>
                <a:gd name="T14" fmla="*/ 66 w 159"/>
                <a:gd name="T15" fmla="*/ 36 h 146"/>
                <a:gd name="T16" fmla="*/ 0 w 159"/>
                <a:gd name="T17" fmla="*/ 23 h 146"/>
                <a:gd name="T18" fmla="*/ 28 w 159"/>
                <a:gd name="T19" fmla="*/ 34 h 146"/>
                <a:gd name="T20" fmla="*/ 30 w 159"/>
                <a:gd name="T21" fmla="*/ 41 h 146"/>
                <a:gd name="T22" fmla="*/ 11 w 159"/>
                <a:gd name="T23" fmla="*/ 40 h 146"/>
                <a:gd name="T24" fmla="*/ 41 w 159"/>
                <a:gd name="T25" fmla="*/ 60 h 146"/>
                <a:gd name="T26" fmla="*/ 24 w 159"/>
                <a:gd name="T27" fmla="*/ 60 h 146"/>
                <a:gd name="T28" fmla="*/ 46 w 159"/>
                <a:gd name="T29" fmla="*/ 79 h 146"/>
                <a:gd name="T30" fmla="*/ 35 w 159"/>
                <a:gd name="T31" fmla="*/ 78 h 146"/>
                <a:gd name="T32" fmla="*/ 54 w 159"/>
                <a:gd name="T33" fmla="*/ 92 h 146"/>
                <a:gd name="T34" fmla="*/ 54 w 159"/>
                <a:gd name="T35" fmla="*/ 96 h 146"/>
                <a:gd name="T36" fmla="*/ 46 w 159"/>
                <a:gd name="T37" fmla="*/ 96 h 146"/>
                <a:gd name="T38" fmla="*/ 64 w 159"/>
                <a:gd name="T39" fmla="*/ 108 h 146"/>
                <a:gd name="T40" fmla="*/ 64 w 159"/>
                <a:gd name="T41" fmla="*/ 114 h 146"/>
                <a:gd name="T42" fmla="*/ 60 w 159"/>
                <a:gd name="T43" fmla="*/ 115 h 146"/>
                <a:gd name="T44" fmla="*/ 81 w 159"/>
                <a:gd name="T45" fmla="*/ 146 h 146"/>
                <a:gd name="T46" fmla="*/ 103 w 159"/>
                <a:gd name="T47" fmla="*/ 117 h 146"/>
                <a:gd name="T48" fmla="*/ 98 w 159"/>
                <a:gd name="T49" fmla="*/ 114 h 146"/>
                <a:gd name="T50" fmla="*/ 99 w 159"/>
                <a:gd name="T51" fmla="*/ 107 h 146"/>
                <a:gd name="T52" fmla="*/ 115 w 159"/>
                <a:gd name="T53" fmla="*/ 97 h 146"/>
                <a:gd name="T54" fmla="*/ 112 w 159"/>
                <a:gd name="T55" fmla="*/ 92 h 146"/>
                <a:gd name="T56" fmla="*/ 131 w 159"/>
                <a:gd name="T57" fmla="*/ 79 h 146"/>
                <a:gd name="T58" fmla="*/ 119 w 159"/>
                <a:gd name="T59" fmla="*/ 79 h 146"/>
                <a:gd name="T60" fmla="*/ 117 w 159"/>
                <a:gd name="T61" fmla="*/ 75 h 146"/>
                <a:gd name="T62" fmla="*/ 141 w 159"/>
                <a:gd name="T63" fmla="*/ 59 h 146"/>
                <a:gd name="T64" fmla="*/ 125 w 159"/>
                <a:gd name="T65" fmla="*/ 58 h 146"/>
                <a:gd name="T66" fmla="*/ 124 w 159"/>
                <a:gd name="T67" fmla="*/ 54 h 146"/>
                <a:gd name="T68" fmla="*/ 154 w 159"/>
                <a:gd name="T69" fmla="*/ 43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59" h="146">
                  <a:moveTo>
                    <a:pt x="154" y="43"/>
                  </a:moveTo>
                  <a:cubicBezTo>
                    <a:pt x="133" y="41"/>
                    <a:pt x="133" y="41"/>
                    <a:pt x="133" y="41"/>
                  </a:cubicBezTo>
                  <a:cubicBezTo>
                    <a:pt x="137" y="34"/>
                    <a:pt x="155" y="37"/>
                    <a:pt x="159" y="25"/>
                  </a:cubicBezTo>
                  <a:cubicBezTo>
                    <a:pt x="133" y="24"/>
                    <a:pt x="133" y="24"/>
                    <a:pt x="133" y="24"/>
                  </a:cubicBezTo>
                  <a:cubicBezTo>
                    <a:pt x="114" y="21"/>
                    <a:pt x="107" y="39"/>
                    <a:pt x="97" y="38"/>
                  </a:cubicBezTo>
                  <a:cubicBezTo>
                    <a:pt x="88" y="29"/>
                    <a:pt x="100" y="28"/>
                    <a:pt x="106" y="24"/>
                  </a:cubicBezTo>
                  <a:cubicBezTo>
                    <a:pt x="80" y="0"/>
                    <a:pt x="72" y="32"/>
                    <a:pt x="72" y="34"/>
                  </a:cubicBezTo>
                  <a:cubicBezTo>
                    <a:pt x="71" y="37"/>
                    <a:pt x="68" y="38"/>
                    <a:pt x="66" y="36"/>
                  </a:cubicBezTo>
                  <a:cubicBezTo>
                    <a:pt x="58" y="12"/>
                    <a:pt x="33" y="22"/>
                    <a:pt x="0" y="23"/>
                  </a:cubicBezTo>
                  <a:cubicBezTo>
                    <a:pt x="8" y="31"/>
                    <a:pt x="17" y="32"/>
                    <a:pt x="28" y="34"/>
                  </a:cubicBezTo>
                  <a:cubicBezTo>
                    <a:pt x="30" y="36"/>
                    <a:pt x="32" y="38"/>
                    <a:pt x="30" y="41"/>
                  </a:cubicBezTo>
                  <a:cubicBezTo>
                    <a:pt x="11" y="40"/>
                    <a:pt x="11" y="40"/>
                    <a:pt x="11" y="40"/>
                  </a:cubicBezTo>
                  <a:cubicBezTo>
                    <a:pt x="19" y="58"/>
                    <a:pt x="35" y="49"/>
                    <a:pt x="41" y="60"/>
                  </a:cubicBezTo>
                  <a:cubicBezTo>
                    <a:pt x="24" y="60"/>
                    <a:pt x="24" y="60"/>
                    <a:pt x="24" y="60"/>
                  </a:cubicBezTo>
                  <a:cubicBezTo>
                    <a:pt x="25" y="75"/>
                    <a:pt x="41" y="68"/>
                    <a:pt x="46" y="79"/>
                  </a:cubicBezTo>
                  <a:cubicBezTo>
                    <a:pt x="35" y="78"/>
                    <a:pt x="35" y="78"/>
                    <a:pt x="35" y="78"/>
                  </a:cubicBezTo>
                  <a:cubicBezTo>
                    <a:pt x="40" y="90"/>
                    <a:pt x="48" y="91"/>
                    <a:pt x="54" y="92"/>
                  </a:cubicBezTo>
                  <a:cubicBezTo>
                    <a:pt x="54" y="96"/>
                    <a:pt x="54" y="96"/>
                    <a:pt x="54" y="96"/>
                  </a:cubicBezTo>
                  <a:cubicBezTo>
                    <a:pt x="46" y="96"/>
                    <a:pt x="46" y="96"/>
                    <a:pt x="46" y="96"/>
                  </a:cubicBezTo>
                  <a:cubicBezTo>
                    <a:pt x="46" y="104"/>
                    <a:pt x="57" y="109"/>
                    <a:pt x="64" y="108"/>
                  </a:cubicBezTo>
                  <a:cubicBezTo>
                    <a:pt x="64" y="114"/>
                    <a:pt x="64" y="114"/>
                    <a:pt x="64" y="114"/>
                  </a:cubicBezTo>
                  <a:cubicBezTo>
                    <a:pt x="60" y="115"/>
                    <a:pt x="60" y="115"/>
                    <a:pt x="60" y="115"/>
                  </a:cubicBezTo>
                  <a:cubicBezTo>
                    <a:pt x="81" y="146"/>
                    <a:pt x="81" y="146"/>
                    <a:pt x="81" y="146"/>
                  </a:cubicBezTo>
                  <a:cubicBezTo>
                    <a:pt x="103" y="117"/>
                    <a:pt x="103" y="117"/>
                    <a:pt x="103" y="117"/>
                  </a:cubicBezTo>
                  <a:cubicBezTo>
                    <a:pt x="98" y="114"/>
                    <a:pt x="98" y="114"/>
                    <a:pt x="98" y="114"/>
                  </a:cubicBezTo>
                  <a:cubicBezTo>
                    <a:pt x="99" y="107"/>
                    <a:pt x="99" y="107"/>
                    <a:pt x="99" y="107"/>
                  </a:cubicBezTo>
                  <a:cubicBezTo>
                    <a:pt x="105" y="108"/>
                    <a:pt x="111" y="106"/>
                    <a:pt x="115" y="97"/>
                  </a:cubicBezTo>
                  <a:cubicBezTo>
                    <a:pt x="114" y="95"/>
                    <a:pt x="99" y="99"/>
                    <a:pt x="112" y="92"/>
                  </a:cubicBezTo>
                  <a:cubicBezTo>
                    <a:pt x="120" y="91"/>
                    <a:pt x="125" y="85"/>
                    <a:pt x="131" y="79"/>
                  </a:cubicBezTo>
                  <a:cubicBezTo>
                    <a:pt x="119" y="79"/>
                    <a:pt x="119" y="79"/>
                    <a:pt x="119" y="79"/>
                  </a:cubicBezTo>
                  <a:cubicBezTo>
                    <a:pt x="117" y="78"/>
                    <a:pt x="116" y="76"/>
                    <a:pt x="117" y="75"/>
                  </a:cubicBezTo>
                  <a:cubicBezTo>
                    <a:pt x="125" y="74"/>
                    <a:pt x="137" y="70"/>
                    <a:pt x="141" y="59"/>
                  </a:cubicBezTo>
                  <a:cubicBezTo>
                    <a:pt x="125" y="58"/>
                    <a:pt x="125" y="58"/>
                    <a:pt x="125" y="58"/>
                  </a:cubicBezTo>
                  <a:cubicBezTo>
                    <a:pt x="122" y="57"/>
                    <a:pt x="123" y="55"/>
                    <a:pt x="124" y="54"/>
                  </a:cubicBezTo>
                  <a:cubicBezTo>
                    <a:pt x="134" y="54"/>
                    <a:pt x="145" y="50"/>
                    <a:pt x="154"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38" name="íŝḻiḍè">
              <a:extLst>
                <a:ext uri="{FF2B5EF4-FFF2-40B4-BE49-F238E27FC236}">
                  <a16:creationId xmlns:a16="http://schemas.microsoft.com/office/drawing/2014/main" id="{56BE2197-1F9A-4F2F-B19E-BD2CE2E91115}"/>
                </a:ext>
              </a:extLst>
            </p:cNvPr>
            <p:cNvSpPr/>
            <p:nvPr/>
          </p:nvSpPr>
          <p:spPr bwMode="auto">
            <a:xfrm>
              <a:off x="3344157" y="1504480"/>
              <a:ext cx="93914" cy="74290"/>
            </a:xfrm>
            <a:custGeom>
              <a:avLst/>
              <a:gdLst>
                <a:gd name="T0" fmla="*/ 6 w 41"/>
                <a:gd name="T1" fmla="*/ 15 h 32"/>
                <a:gd name="T2" fmla="*/ 9 w 41"/>
                <a:gd name="T3" fmla="*/ 16 h 32"/>
                <a:gd name="T4" fmla="*/ 37 w 41"/>
                <a:gd name="T5" fmla="*/ 18 h 32"/>
                <a:gd name="T6" fmla="*/ 41 w 41"/>
                <a:gd name="T7" fmla="*/ 16 h 32"/>
                <a:gd name="T8" fmla="*/ 32 w 41"/>
                <a:gd name="T9" fmla="*/ 0 h 32"/>
                <a:gd name="T10" fmla="*/ 28 w 41"/>
                <a:gd name="T11" fmla="*/ 1 h 32"/>
                <a:gd name="T12" fmla="*/ 35 w 41"/>
                <a:gd name="T13" fmla="*/ 14 h 32"/>
                <a:gd name="T14" fmla="*/ 30 w 41"/>
                <a:gd name="T15" fmla="*/ 13 h 32"/>
                <a:gd name="T16" fmla="*/ 4 w 41"/>
                <a:gd name="T17" fmla="*/ 12 h 32"/>
                <a:gd name="T18" fmla="*/ 0 w 41"/>
                <a:gd name="T19" fmla="*/ 14 h 32"/>
                <a:gd name="T20" fmla="*/ 10 w 41"/>
                <a:gd name="T21" fmla="*/ 32 h 32"/>
                <a:gd name="T22" fmla="*/ 14 w 41"/>
                <a:gd name="T23" fmla="*/ 30 h 32"/>
                <a:gd name="T24" fmla="*/ 6 w 41"/>
                <a:gd name="T25" fmla="*/ 1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 h="32">
                  <a:moveTo>
                    <a:pt x="6" y="15"/>
                  </a:moveTo>
                  <a:cubicBezTo>
                    <a:pt x="9" y="16"/>
                    <a:pt x="9" y="16"/>
                    <a:pt x="9" y="16"/>
                  </a:cubicBezTo>
                  <a:cubicBezTo>
                    <a:pt x="37" y="18"/>
                    <a:pt x="37" y="18"/>
                    <a:pt x="37" y="18"/>
                  </a:cubicBezTo>
                  <a:cubicBezTo>
                    <a:pt x="41" y="16"/>
                    <a:pt x="41" y="16"/>
                    <a:pt x="41" y="16"/>
                  </a:cubicBezTo>
                  <a:cubicBezTo>
                    <a:pt x="32" y="0"/>
                    <a:pt x="32" y="0"/>
                    <a:pt x="32" y="0"/>
                  </a:cubicBezTo>
                  <a:cubicBezTo>
                    <a:pt x="28" y="1"/>
                    <a:pt x="28" y="1"/>
                    <a:pt x="28" y="1"/>
                  </a:cubicBezTo>
                  <a:cubicBezTo>
                    <a:pt x="35" y="14"/>
                    <a:pt x="35" y="14"/>
                    <a:pt x="35" y="14"/>
                  </a:cubicBezTo>
                  <a:cubicBezTo>
                    <a:pt x="34" y="14"/>
                    <a:pt x="32" y="14"/>
                    <a:pt x="30" y="13"/>
                  </a:cubicBezTo>
                  <a:cubicBezTo>
                    <a:pt x="4" y="12"/>
                    <a:pt x="4" y="12"/>
                    <a:pt x="4" y="12"/>
                  </a:cubicBezTo>
                  <a:cubicBezTo>
                    <a:pt x="0" y="14"/>
                    <a:pt x="0" y="14"/>
                    <a:pt x="0" y="14"/>
                  </a:cubicBezTo>
                  <a:cubicBezTo>
                    <a:pt x="10" y="32"/>
                    <a:pt x="10" y="32"/>
                    <a:pt x="10" y="32"/>
                  </a:cubicBezTo>
                  <a:cubicBezTo>
                    <a:pt x="14" y="30"/>
                    <a:pt x="14" y="30"/>
                    <a:pt x="14" y="30"/>
                  </a:cubicBezTo>
                  <a:lnTo>
                    <a:pt x="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39" name="îS1iďê">
              <a:extLst>
                <a:ext uri="{FF2B5EF4-FFF2-40B4-BE49-F238E27FC236}">
                  <a16:creationId xmlns:a16="http://schemas.microsoft.com/office/drawing/2014/main" id="{9220D313-7D7F-4856-A4F8-78278FEB8A65}"/>
                </a:ext>
              </a:extLst>
            </p:cNvPr>
            <p:cNvSpPr/>
            <p:nvPr/>
          </p:nvSpPr>
          <p:spPr bwMode="auto">
            <a:xfrm>
              <a:off x="3369388" y="1550736"/>
              <a:ext cx="91811" cy="71487"/>
            </a:xfrm>
            <a:custGeom>
              <a:avLst/>
              <a:gdLst>
                <a:gd name="T0" fmla="*/ 128 w 131"/>
                <a:gd name="T1" fmla="*/ 46 h 102"/>
                <a:gd name="T2" fmla="*/ 85 w 131"/>
                <a:gd name="T3" fmla="*/ 66 h 102"/>
                <a:gd name="T4" fmla="*/ 66 w 131"/>
                <a:gd name="T5" fmla="*/ 30 h 102"/>
                <a:gd name="T6" fmla="*/ 108 w 131"/>
                <a:gd name="T7" fmla="*/ 10 h 102"/>
                <a:gd name="T8" fmla="*/ 105 w 131"/>
                <a:gd name="T9" fmla="*/ 0 h 102"/>
                <a:gd name="T10" fmla="*/ 0 w 131"/>
                <a:gd name="T11" fmla="*/ 46 h 102"/>
                <a:gd name="T12" fmla="*/ 7 w 131"/>
                <a:gd name="T13" fmla="*/ 56 h 102"/>
                <a:gd name="T14" fmla="*/ 56 w 131"/>
                <a:gd name="T15" fmla="*/ 33 h 102"/>
                <a:gd name="T16" fmla="*/ 72 w 131"/>
                <a:gd name="T17" fmla="*/ 73 h 102"/>
                <a:gd name="T18" fmla="*/ 23 w 131"/>
                <a:gd name="T19" fmla="*/ 92 h 102"/>
                <a:gd name="T20" fmla="*/ 30 w 131"/>
                <a:gd name="T21" fmla="*/ 102 h 102"/>
                <a:gd name="T22" fmla="*/ 131 w 131"/>
                <a:gd name="T23" fmla="*/ 56 h 102"/>
                <a:gd name="T24" fmla="*/ 128 w 131"/>
                <a:gd name="T25" fmla="*/ 46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1" h="102">
                  <a:moveTo>
                    <a:pt x="128" y="46"/>
                  </a:moveTo>
                  <a:lnTo>
                    <a:pt x="85" y="66"/>
                  </a:lnTo>
                  <a:lnTo>
                    <a:pt x="66" y="30"/>
                  </a:lnTo>
                  <a:lnTo>
                    <a:pt x="108" y="10"/>
                  </a:lnTo>
                  <a:lnTo>
                    <a:pt x="105" y="0"/>
                  </a:lnTo>
                  <a:lnTo>
                    <a:pt x="0" y="46"/>
                  </a:lnTo>
                  <a:lnTo>
                    <a:pt x="7" y="56"/>
                  </a:lnTo>
                  <a:lnTo>
                    <a:pt x="56" y="33"/>
                  </a:lnTo>
                  <a:lnTo>
                    <a:pt x="72" y="73"/>
                  </a:lnTo>
                  <a:lnTo>
                    <a:pt x="23" y="92"/>
                  </a:lnTo>
                  <a:lnTo>
                    <a:pt x="30" y="102"/>
                  </a:lnTo>
                  <a:lnTo>
                    <a:pt x="131" y="56"/>
                  </a:lnTo>
                  <a:lnTo>
                    <a:pt x="128" y="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40" name="i$ḷíḓe">
              <a:extLst>
                <a:ext uri="{FF2B5EF4-FFF2-40B4-BE49-F238E27FC236}">
                  <a16:creationId xmlns:a16="http://schemas.microsoft.com/office/drawing/2014/main" id="{8EB32B6C-7128-46A0-BDE5-E4A34C2A1B81}"/>
                </a:ext>
              </a:extLst>
            </p:cNvPr>
            <p:cNvSpPr/>
            <p:nvPr/>
          </p:nvSpPr>
          <p:spPr bwMode="auto">
            <a:xfrm>
              <a:off x="3394618" y="1599095"/>
              <a:ext cx="91811" cy="71487"/>
            </a:xfrm>
            <a:custGeom>
              <a:avLst/>
              <a:gdLst>
                <a:gd name="T0" fmla="*/ 72 w 131"/>
                <a:gd name="T1" fmla="*/ 76 h 102"/>
                <a:gd name="T2" fmla="*/ 85 w 131"/>
                <a:gd name="T3" fmla="*/ 69 h 102"/>
                <a:gd name="T4" fmla="*/ 66 w 131"/>
                <a:gd name="T5" fmla="*/ 30 h 102"/>
                <a:gd name="T6" fmla="*/ 98 w 131"/>
                <a:gd name="T7" fmla="*/ 17 h 102"/>
                <a:gd name="T8" fmla="*/ 118 w 131"/>
                <a:gd name="T9" fmla="*/ 56 h 102"/>
                <a:gd name="T10" fmla="*/ 131 w 131"/>
                <a:gd name="T11" fmla="*/ 53 h 102"/>
                <a:gd name="T12" fmla="*/ 105 w 131"/>
                <a:gd name="T13" fmla="*/ 0 h 102"/>
                <a:gd name="T14" fmla="*/ 0 w 131"/>
                <a:gd name="T15" fmla="*/ 50 h 102"/>
                <a:gd name="T16" fmla="*/ 30 w 131"/>
                <a:gd name="T17" fmla="*/ 102 h 102"/>
                <a:gd name="T18" fmla="*/ 39 w 131"/>
                <a:gd name="T19" fmla="*/ 96 h 102"/>
                <a:gd name="T20" fmla="*/ 20 w 131"/>
                <a:gd name="T21" fmla="*/ 53 h 102"/>
                <a:gd name="T22" fmla="*/ 52 w 131"/>
                <a:gd name="T23" fmla="*/ 36 h 102"/>
                <a:gd name="T24" fmla="*/ 72 w 131"/>
                <a:gd name="T25" fmla="*/ 76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1" h="102">
                  <a:moveTo>
                    <a:pt x="72" y="76"/>
                  </a:moveTo>
                  <a:lnTo>
                    <a:pt x="85" y="69"/>
                  </a:lnTo>
                  <a:lnTo>
                    <a:pt x="66" y="30"/>
                  </a:lnTo>
                  <a:lnTo>
                    <a:pt x="98" y="17"/>
                  </a:lnTo>
                  <a:lnTo>
                    <a:pt x="118" y="56"/>
                  </a:lnTo>
                  <a:lnTo>
                    <a:pt x="131" y="53"/>
                  </a:lnTo>
                  <a:lnTo>
                    <a:pt x="105" y="0"/>
                  </a:lnTo>
                  <a:lnTo>
                    <a:pt x="0" y="50"/>
                  </a:lnTo>
                  <a:lnTo>
                    <a:pt x="30" y="102"/>
                  </a:lnTo>
                  <a:lnTo>
                    <a:pt x="39" y="96"/>
                  </a:lnTo>
                  <a:lnTo>
                    <a:pt x="20" y="53"/>
                  </a:lnTo>
                  <a:lnTo>
                    <a:pt x="52" y="36"/>
                  </a:lnTo>
                  <a:lnTo>
                    <a:pt x="72" y="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41" name="îş1íḍé">
              <a:extLst>
                <a:ext uri="{FF2B5EF4-FFF2-40B4-BE49-F238E27FC236}">
                  <a16:creationId xmlns:a16="http://schemas.microsoft.com/office/drawing/2014/main" id="{8FF8643C-007E-4C10-84CD-C87B762BAA24}"/>
                </a:ext>
              </a:extLst>
            </p:cNvPr>
            <p:cNvSpPr/>
            <p:nvPr/>
          </p:nvSpPr>
          <p:spPr bwMode="auto">
            <a:xfrm>
              <a:off x="3431063" y="1647453"/>
              <a:ext cx="73589" cy="53265"/>
            </a:xfrm>
            <a:custGeom>
              <a:avLst/>
              <a:gdLst>
                <a:gd name="T0" fmla="*/ 32 w 32"/>
                <a:gd name="T1" fmla="*/ 3 h 23"/>
                <a:gd name="T2" fmla="*/ 30 w 32"/>
                <a:gd name="T3" fmla="*/ 0 h 23"/>
                <a:gd name="T4" fmla="*/ 13 w 32"/>
                <a:gd name="T5" fmla="*/ 16 h 23"/>
                <a:gd name="T6" fmla="*/ 10 w 32"/>
                <a:gd name="T7" fmla="*/ 19 h 23"/>
                <a:gd name="T8" fmla="*/ 7 w 32"/>
                <a:gd name="T9" fmla="*/ 20 h 23"/>
                <a:gd name="T10" fmla="*/ 5 w 32"/>
                <a:gd name="T11" fmla="*/ 19 h 23"/>
                <a:gd name="T12" fmla="*/ 4 w 32"/>
                <a:gd name="T13" fmla="*/ 16 h 23"/>
                <a:gd name="T14" fmla="*/ 7 w 32"/>
                <a:gd name="T15" fmla="*/ 11 h 23"/>
                <a:gd name="T16" fmla="*/ 5 w 32"/>
                <a:gd name="T17" fmla="*/ 10 h 23"/>
                <a:gd name="T18" fmla="*/ 0 w 32"/>
                <a:gd name="T19" fmla="*/ 16 h 23"/>
                <a:gd name="T20" fmla="*/ 2 w 32"/>
                <a:gd name="T21" fmla="*/ 21 h 23"/>
                <a:gd name="T22" fmla="*/ 6 w 32"/>
                <a:gd name="T23" fmla="*/ 23 h 23"/>
                <a:gd name="T24" fmla="*/ 10 w 32"/>
                <a:gd name="T25" fmla="*/ 22 h 23"/>
                <a:gd name="T26" fmla="*/ 15 w 32"/>
                <a:gd name="T27" fmla="*/ 18 h 23"/>
                <a:gd name="T28" fmla="*/ 32 w 32"/>
                <a:gd name="T29" fmla="*/ 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 h="23">
                  <a:moveTo>
                    <a:pt x="32" y="3"/>
                  </a:moveTo>
                  <a:cubicBezTo>
                    <a:pt x="30" y="0"/>
                    <a:pt x="30" y="0"/>
                    <a:pt x="30" y="0"/>
                  </a:cubicBezTo>
                  <a:cubicBezTo>
                    <a:pt x="13" y="16"/>
                    <a:pt x="13" y="16"/>
                    <a:pt x="13" y="16"/>
                  </a:cubicBezTo>
                  <a:cubicBezTo>
                    <a:pt x="11" y="18"/>
                    <a:pt x="10" y="19"/>
                    <a:pt x="10" y="19"/>
                  </a:cubicBezTo>
                  <a:cubicBezTo>
                    <a:pt x="9" y="19"/>
                    <a:pt x="8" y="20"/>
                    <a:pt x="7" y="20"/>
                  </a:cubicBezTo>
                  <a:cubicBezTo>
                    <a:pt x="6" y="20"/>
                    <a:pt x="6" y="19"/>
                    <a:pt x="5" y="19"/>
                  </a:cubicBezTo>
                  <a:cubicBezTo>
                    <a:pt x="4" y="18"/>
                    <a:pt x="4" y="17"/>
                    <a:pt x="4" y="16"/>
                  </a:cubicBezTo>
                  <a:cubicBezTo>
                    <a:pt x="4" y="15"/>
                    <a:pt x="6" y="13"/>
                    <a:pt x="7" y="11"/>
                  </a:cubicBezTo>
                  <a:cubicBezTo>
                    <a:pt x="5" y="10"/>
                    <a:pt x="5" y="10"/>
                    <a:pt x="5" y="10"/>
                  </a:cubicBezTo>
                  <a:cubicBezTo>
                    <a:pt x="2" y="12"/>
                    <a:pt x="1" y="14"/>
                    <a:pt x="0" y="16"/>
                  </a:cubicBezTo>
                  <a:cubicBezTo>
                    <a:pt x="0" y="18"/>
                    <a:pt x="1" y="20"/>
                    <a:pt x="2" y="21"/>
                  </a:cubicBezTo>
                  <a:cubicBezTo>
                    <a:pt x="3" y="22"/>
                    <a:pt x="4" y="23"/>
                    <a:pt x="6" y="23"/>
                  </a:cubicBezTo>
                  <a:cubicBezTo>
                    <a:pt x="7" y="23"/>
                    <a:pt x="9" y="23"/>
                    <a:pt x="10" y="22"/>
                  </a:cubicBezTo>
                  <a:cubicBezTo>
                    <a:pt x="12" y="22"/>
                    <a:pt x="13" y="20"/>
                    <a:pt x="15" y="18"/>
                  </a:cubicBezTo>
                  <a:lnTo>
                    <a:pt x="32"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42" name="išḻïde">
              <a:extLst>
                <a:ext uri="{FF2B5EF4-FFF2-40B4-BE49-F238E27FC236}">
                  <a16:creationId xmlns:a16="http://schemas.microsoft.com/office/drawing/2014/main" id="{4D60BACC-C295-4742-AC9B-BA2AC26793D7}"/>
                </a:ext>
              </a:extLst>
            </p:cNvPr>
            <p:cNvSpPr/>
            <p:nvPr/>
          </p:nvSpPr>
          <p:spPr bwMode="auto">
            <a:xfrm>
              <a:off x="3465404" y="1659368"/>
              <a:ext cx="60273" cy="59572"/>
            </a:xfrm>
            <a:custGeom>
              <a:avLst/>
              <a:gdLst>
                <a:gd name="T0" fmla="*/ 79 w 86"/>
                <a:gd name="T1" fmla="*/ 0 h 85"/>
                <a:gd name="T2" fmla="*/ 0 w 86"/>
                <a:gd name="T3" fmla="*/ 79 h 85"/>
                <a:gd name="T4" fmla="*/ 7 w 86"/>
                <a:gd name="T5" fmla="*/ 85 h 85"/>
                <a:gd name="T6" fmla="*/ 86 w 86"/>
                <a:gd name="T7" fmla="*/ 6 h 85"/>
                <a:gd name="T8" fmla="*/ 79 w 86"/>
                <a:gd name="T9" fmla="*/ 0 h 85"/>
              </a:gdLst>
              <a:ahLst/>
              <a:cxnLst>
                <a:cxn ang="0">
                  <a:pos x="T0" y="T1"/>
                </a:cxn>
                <a:cxn ang="0">
                  <a:pos x="T2" y="T3"/>
                </a:cxn>
                <a:cxn ang="0">
                  <a:pos x="T4" y="T5"/>
                </a:cxn>
                <a:cxn ang="0">
                  <a:pos x="T6" y="T7"/>
                </a:cxn>
                <a:cxn ang="0">
                  <a:pos x="T8" y="T9"/>
                </a:cxn>
              </a:cxnLst>
              <a:rect l="0" t="0" r="r" b="b"/>
              <a:pathLst>
                <a:path w="86" h="85">
                  <a:moveTo>
                    <a:pt x="79" y="0"/>
                  </a:moveTo>
                  <a:lnTo>
                    <a:pt x="0" y="79"/>
                  </a:lnTo>
                  <a:lnTo>
                    <a:pt x="7" y="85"/>
                  </a:lnTo>
                  <a:lnTo>
                    <a:pt x="86" y="6"/>
                  </a:lnTo>
                  <a:lnTo>
                    <a:pt x="7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43" name="ís1ïḓè">
              <a:extLst>
                <a:ext uri="{FF2B5EF4-FFF2-40B4-BE49-F238E27FC236}">
                  <a16:creationId xmlns:a16="http://schemas.microsoft.com/office/drawing/2014/main" id="{F701EF1C-8B3F-4397-B674-E350D5DF0892}"/>
                </a:ext>
              </a:extLst>
            </p:cNvPr>
            <p:cNvSpPr/>
            <p:nvPr/>
          </p:nvSpPr>
          <p:spPr bwMode="auto">
            <a:xfrm>
              <a:off x="3477319" y="1675487"/>
              <a:ext cx="73589" cy="80598"/>
            </a:xfrm>
            <a:custGeom>
              <a:avLst/>
              <a:gdLst>
                <a:gd name="T0" fmla="*/ 29 w 32"/>
                <a:gd name="T1" fmla="*/ 0 h 35"/>
                <a:gd name="T2" fmla="*/ 0 w 32"/>
                <a:gd name="T3" fmla="*/ 21 h 35"/>
                <a:gd name="T4" fmla="*/ 3 w 32"/>
                <a:gd name="T5" fmla="*/ 23 h 35"/>
                <a:gd name="T6" fmla="*/ 12 w 32"/>
                <a:gd name="T7" fmla="*/ 17 h 35"/>
                <a:gd name="T8" fmla="*/ 20 w 32"/>
                <a:gd name="T9" fmla="*/ 23 h 35"/>
                <a:gd name="T10" fmla="*/ 16 w 32"/>
                <a:gd name="T11" fmla="*/ 33 h 35"/>
                <a:gd name="T12" fmla="*/ 19 w 32"/>
                <a:gd name="T13" fmla="*/ 35 h 35"/>
                <a:gd name="T14" fmla="*/ 32 w 32"/>
                <a:gd name="T15" fmla="*/ 3 h 35"/>
                <a:gd name="T16" fmla="*/ 29 w 32"/>
                <a:gd name="T17" fmla="*/ 0 h 35"/>
                <a:gd name="T18" fmla="*/ 25 w 32"/>
                <a:gd name="T19" fmla="*/ 11 h 35"/>
                <a:gd name="T20" fmla="*/ 22 w 32"/>
                <a:gd name="T21" fmla="*/ 20 h 35"/>
                <a:gd name="T22" fmla="*/ 15 w 32"/>
                <a:gd name="T23" fmla="*/ 15 h 35"/>
                <a:gd name="T24" fmla="*/ 23 w 32"/>
                <a:gd name="T25" fmla="*/ 8 h 35"/>
                <a:gd name="T26" fmla="*/ 28 w 32"/>
                <a:gd name="T27" fmla="*/ 4 h 35"/>
                <a:gd name="T28" fmla="*/ 25 w 32"/>
                <a:gd name="T29" fmla="*/ 11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 h="35">
                  <a:moveTo>
                    <a:pt x="29" y="0"/>
                  </a:moveTo>
                  <a:cubicBezTo>
                    <a:pt x="0" y="21"/>
                    <a:pt x="0" y="21"/>
                    <a:pt x="0" y="21"/>
                  </a:cubicBezTo>
                  <a:cubicBezTo>
                    <a:pt x="3" y="23"/>
                    <a:pt x="3" y="23"/>
                    <a:pt x="3" y="23"/>
                  </a:cubicBezTo>
                  <a:cubicBezTo>
                    <a:pt x="12" y="17"/>
                    <a:pt x="12" y="17"/>
                    <a:pt x="12" y="17"/>
                  </a:cubicBezTo>
                  <a:cubicBezTo>
                    <a:pt x="20" y="23"/>
                    <a:pt x="20" y="23"/>
                    <a:pt x="20" y="23"/>
                  </a:cubicBezTo>
                  <a:cubicBezTo>
                    <a:pt x="16" y="33"/>
                    <a:pt x="16" y="33"/>
                    <a:pt x="16" y="33"/>
                  </a:cubicBezTo>
                  <a:cubicBezTo>
                    <a:pt x="19" y="35"/>
                    <a:pt x="19" y="35"/>
                    <a:pt x="19" y="35"/>
                  </a:cubicBezTo>
                  <a:cubicBezTo>
                    <a:pt x="32" y="3"/>
                    <a:pt x="32" y="3"/>
                    <a:pt x="32" y="3"/>
                  </a:cubicBezTo>
                  <a:lnTo>
                    <a:pt x="29" y="0"/>
                  </a:lnTo>
                  <a:close/>
                  <a:moveTo>
                    <a:pt x="25" y="11"/>
                  </a:moveTo>
                  <a:cubicBezTo>
                    <a:pt x="22" y="20"/>
                    <a:pt x="22" y="20"/>
                    <a:pt x="22" y="20"/>
                  </a:cubicBezTo>
                  <a:cubicBezTo>
                    <a:pt x="15" y="15"/>
                    <a:pt x="15" y="15"/>
                    <a:pt x="15" y="15"/>
                  </a:cubicBezTo>
                  <a:cubicBezTo>
                    <a:pt x="23" y="8"/>
                    <a:pt x="23" y="8"/>
                    <a:pt x="23" y="8"/>
                  </a:cubicBezTo>
                  <a:cubicBezTo>
                    <a:pt x="25" y="7"/>
                    <a:pt x="27" y="6"/>
                    <a:pt x="28" y="4"/>
                  </a:cubicBezTo>
                  <a:cubicBezTo>
                    <a:pt x="28" y="6"/>
                    <a:pt x="27" y="8"/>
                    <a:pt x="2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44" name="ïṩlïďê">
              <a:extLst>
                <a:ext uri="{FF2B5EF4-FFF2-40B4-BE49-F238E27FC236}">
                  <a16:creationId xmlns:a16="http://schemas.microsoft.com/office/drawing/2014/main" id="{D8DAE5B8-0A4E-4E22-B8DE-8E5965F962FA}"/>
                </a:ext>
              </a:extLst>
            </p:cNvPr>
            <p:cNvSpPr/>
            <p:nvPr/>
          </p:nvSpPr>
          <p:spPr bwMode="auto">
            <a:xfrm>
              <a:off x="3529882" y="1688803"/>
              <a:ext cx="80598" cy="87606"/>
            </a:xfrm>
            <a:custGeom>
              <a:avLst/>
              <a:gdLst>
                <a:gd name="T0" fmla="*/ 108 w 115"/>
                <a:gd name="T1" fmla="*/ 27 h 125"/>
                <a:gd name="T2" fmla="*/ 62 w 115"/>
                <a:gd name="T3" fmla="*/ 102 h 125"/>
                <a:gd name="T4" fmla="*/ 69 w 115"/>
                <a:gd name="T5" fmla="*/ 7 h 125"/>
                <a:gd name="T6" fmla="*/ 59 w 115"/>
                <a:gd name="T7" fmla="*/ 0 h 125"/>
                <a:gd name="T8" fmla="*/ 0 w 115"/>
                <a:gd name="T9" fmla="*/ 96 h 125"/>
                <a:gd name="T10" fmla="*/ 10 w 115"/>
                <a:gd name="T11" fmla="*/ 99 h 125"/>
                <a:gd name="T12" fmla="*/ 56 w 115"/>
                <a:gd name="T13" fmla="*/ 27 h 125"/>
                <a:gd name="T14" fmla="*/ 49 w 115"/>
                <a:gd name="T15" fmla="*/ 122 h 125"/>
                <a:gd name="T16" fmla="*/ 59 w 115"/>
                <a:gd name="T17" fmla="*/ 125 h 125"/>
                <a:gd name="T18" fmla="*/ 115 w 115"/>
                <a:gd name="T19" fmla="*/ 33 h 125"/>
                <a:gd name="T20" fmla="*/ 108 w 115"/>
                <a:gd name="T21" fmla="*/ 27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5" h="125">
                  <a:moveTo>
                    <a:pt x="108" y="27"/>
                  </a:moveTo>
                  <a:lnTo>
                    <a:pt x="62" y="102"/>
                  </a:lnTo>
                  <a:lnTo>
                    <a:pt x="69" y="7"/>
                  </a:lnTo>
                  <a:lnTo>
                    <a:pt x="59" y="0"/>
                  </a:lnTo>
                  <a:lnTo>
                    <a:pt x="0" y="96"/>
                  </a:lnTo>
                  <a:lnTo>
                    <a:pt x="10" y="99"/>
                  </a:lnTo>
                  <a:lnTo>
                    <a:pt x="56" y="27"/>
                  </a:lnTo>
                  <a:lnTo>
                    <a:pt x="49" y="122"/>
                  </a:lnTo>
                  <a:lnTo>
                    <a:pt x="59" y="125"/>
                  </a:lnTo>
                  <a:lnTo>
                    <a:pt x="115" y="33"/>
                  </a:lnTo>
                  <a:lnTo>
                    <a:pt x="108"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45" name="íSliḋê">
              <a:extLst>
                <a:ext uri="{FF2B5EF4-FFF2-40B4-BE49-F238E27FC236}">
                  <a16:creationId xmlns:a16="http://schemas.microsoft.com/office/drawing/2014/main" id="{1D0DA4AD-ECAD-423B-B213-71BC0FAE490E}"/>
                </a:ext>
              </a:extLst>
            </p:cNvPr>
            <p:cNvSpPr/>
            <p:nvPr/>
          </p:nvSpPr>
          <p:spPr bwMode="auto">
            <a:xfrm>
              <a:off x="3594360" y="1714735"/>
              <a:ext cx="56769" cy="77794"/>
            </a:xfrm>
            <a:custGeom>
              <a:avLst/>
              <a:gdLst>
                <a:gd name="T0" fmla="*/ 19 w 25"/>
                <a:gd name="T1" fmla="*/ 1 h 34"/>
                <a:gd name="T2" fmla="*/ 13 w 25"/>
                <a:gd name="T3" fmla="*/ 1 h 34"/>
                <a:gd name="T4" fmla="*/ 8 w 25"/>
                <a:gd name="T5" fmla="*/ 5 h 34"/>
                <a:gd name="T6" fmla="*/ 3 w 25"/>
                <a:gd name="T7" fmla="*/ 13 h 34"/>
                <a:gd name="T8" fmla="*/ 1 w 25"/>
                <a:gd name="T9" fmla="*/ 22 h 34"/>
                <a:gd name="T10" fmla="*/ 2 w 25"/>
                <a:gd name="T11" fmla="*/ 29 h 34"/>
                <a:gd name="T12" fmla="*/ 6 w 25"/>
                <a:gd name="T13" fmla="*/ 33 h 34"/>
                <a:gd name="T14" fmla="*/ 11 w 25"/>
                <a:gd name="T15" fmla="*/ 33 h 34"/>
                <a:gd name="T16" fmla="*/ 17 w 25"/>
                <a:gd name="T17" fmla="*/ 31 h 34"/>
                <a:gd name="T18" fmla="*/ 21 w 25"/>
                <a:gd name="T19" fmla="*/ 20 h 34"/>
                <a:gd name="T20" fmla="*/ 13 w 25"/>
                <a:gd name="T21" fmla="*/ 17 h 34"/>
                <a:gd name="T22" fmla="*/ 11 w 25"/>
                <a:gd name="T23" fmla="*/ 20 h 34"/>
                <a:gd name="T24" fmla="*/ 17 w 25"/>
                <a:gd name="T25" fmla="*/ 22 h 34"/>
                <a:gd name="T26" fmla="*/ 15 w 25"/>
                <a:gd name="T27" fmla="*/ 28 h 34"/>
                <a:gd name="T28" fmla="*/ 12 w 25"/>
                <a:gd name="T29" fmla="*/ 29 h 34"/>
                <a:gd name="T30" fmla="*/ 8 w 25"/>
                <a:gd name="T31" fmla="*/ 29 h 34"/>
                <a:gd name="T32" fmla="*/ 5 w 25"/>
                <a:gd name="T33" fmla="*/ 26 h 34"/>
                <a:gd name="T34" fmla="*/ 4 w 25"/>
                <a:gd name="T35" fmla="*/ 21 h 34"/>
                <a:gd name="T36" fmla="*/ 6 w 25"/>
                <a:gd name="T37" fmla="*/ 14 h 34"/>
                <a:gd name="T38" fmla="*/ 9 w 25"/>
                <a:gd name="T39" fmla="*/ 8 h 34"/>
                <a:gd name="T40" fmla="*/ 11 w 25"/>
                <a:gd name="T41" fmla="*/ 5 h 34"/>
                <a:gd name="T42" fmla="*/ 15 w 25"/>
                <a:gd name="T43" fmla="*/ 4 h 34"/>
                <a:gd name="T44" fmla="*/ 18 w 25"/>
                <a:gd name="T45" fmla="*/ 4 h 34"/>
                <a:gd name="T46" fmla="*/ 20 w 25"/>
                <a:gd name="T47" fmla="*/ 6 h 34"/>
                <a:gd name="T48" fmla="*/ 21 w 25"/>
                <a:gd name="T49" fmla="*/ 9 h 34"/>
                <a:gd name="T50" fmla="*/ 21 w 25"/>
                <a:gd name="T51" fmla="*/ 13 h 34"/>
                <a:gd name="T52" fmla="*/ 24 w 25"/>
                <a:gd name="T53" fmla="*/ 13 h 34"/>
                <a:gd name="T54" fmla="*/ 24 w 25"/>
                <a:gd name="T55" fmla="*/ 7 h 34"/>
                <a:gd name="T56" fmla="*/ 23 w 25"/>
                <a:gd name="T57" fmla="*/ 3 h 34"/>
                <a:gd name="T58" fmla="*/ 19 w 25"/>
                <a:gd name="T59" fmla="*/ 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5" h="34">
                  <a:moveTo>
                    <a:pt x="19" y="1"/>
                  </a:moveTo>
                  <a:cubicBezTo>
                    <a:pt x="18" y="0"/>
                    <a:pt x="15" y="0"/>
                    <a:pt x="13" y="1"/>
                  </a:cubicBezTo>
                  <a:cubicBezTo>
                    <a:pt x="11" y="1"/>
                    <a:pt x="9" y="3"/>
                    <a:pt x="8" y="5"/>
                  </a:cubicBezTo>
                  <a:cubicBezTo>
                    <a:pt x="6" y="7"/>
                    <a:pt x="4" y="10"/>
                    <a:pt x="3" y="13"/>
                  </a:cubicBezTo>
                  <a:cubicBezTo>
                    <a:pt x="2" y="16"/>
                    <a:pt x="1" y="19"/>
                    <a:pt x="1" y="22"/>
                  </a:cubicBezTo>
                  <a:cubicBezTo>
                    <a:pt x="0" y="25"/>
                    <a:pt x="1" y="27"/>
                    <a:pt x="2" y="29"/>
                  </a:cubicBezTo>
                  <a:cubicBezTo>
                    <a:pt x="3" y="31"/>
                    <a:pt x="4" y="32"/>
                    <a:pt x="6" y="33"/>
                  </a:cubicBezTo>
                  <a:cubicBezTo>
                    <a:pt x="8" y="34"/>
                    <a:pt x="9" y="34"/>
                    <a:pt x="11" y="33"/>
                  </a:cubicBezTo>
                  <a:cubicBezTo>
                    <a:pt x="13" y="33"/>
                    <a:pt x="15" y="32"/>
                    <a:pt x="17" y="31"/>
                  </a:cubicBezTo>
                  <a:cubicBezTo>
                    <a:pt x="21" y="20"/>
                    <a:pt x="21" y="20"/>
                    <a:pt x="21" y="20"/>
                  </a:cubicBezTo>
                  <a:cubicBezTo>
                    <a:pt x="13" y="17"/>
                    <a:pt x="13" y="17"/>
                    <a:pt x="13" y="17"/>
                  </a:cubicBezTo>
                  <a:cubicBezTo>
                    <a:pt x="11" y="20"/>
                    <a:pt x="11" y="20"/>
                    <a:pt x="11" y="20"/>
                  </a:cubicBezTo>
                  <a:cubicBezTo>
                    <a:pt x="17" y="22"/>
                    <a:pt x="17" y="22"/>
                    <a:pt x="17" y="22"/>
                  </a:cubicBezTo>
                  <a:cubicBezTo>
                    <a:pt x="15" y="28"/>
                    <a:pt x="15" y="28"/>
                    <a:pt x="15" y="28"/>
                  </a:cubicBezTo>
                  <a:cubicBezTo>
                    <a:pt x="14" y="29"/>
                    <a:pt x="13" y="29"/>
                    <a:pt x="12" y="29"/>
                  </a:cubicBezTo>
                  <a:cubicBezTo>
                    <a:pt x="10" y="30"/>
                    <a:pt x="9" y="30"/>
                    <a:pt x="8" y="29"/>
                  </a:cubicBezTo>
                  <a:cubicBezTo>
                    <a:pt x="6" y="29"/>
                    <a:pt x="5" y="28"/>
                    <a:pt x="5" y="26"/>
                  </a:cubicBezTo>
                  <a:cubicBezTo>
                    <a:pt x="4" y="25"/>
                    <a:pt x="3" y="23"/>
                    <a:pt x="4" y="21"/>
                  </a:cubicBezTo>
                  <a:cubicBezTo>
                    <a:pt x="4" y="19"/>
                    <a:pt x="4" y="17"/>
                    <a:pt x="6" y="14"/>
                  </a:cubicBezTo>
                  <a:cubicBezTo>
                    <a:pt x="7" y="12"/>
                    <a:pt x="8" y="10"/>
                    <a:pt x="9" y="8"/>
                  </a:cubicBezTo>
                  <a:cubicBezTo>
                    <a:pt x="10" y="7"/>
                    <a:pt x="11" y="6"/>
                    <a:pt x="11" y="5"/>
                  </a:cubicBezTo>
                  <a:cubicBezTo>
                    <a:pt x="12" y="5"/>
                    <a:pt x="13" y="4"/>
                    <a:pt x="15" y="4"/>
                  </a:cubicBezTo>
                  <a:cubicBezTo>
                    <a:pt x="16" y="4"/>
                    <a:pt x="17" y="4"/>
                    <a:pt x="18" y="4"/>
                  </a:cubicBezTo>
                  <a:cubicBezTo>
                    <a:pt x="19" y="5"/>
                    <a:pt x="20" y="5"/>
                    <a:pt x="20" y="6"/>
                  </a:cubicBezTo>
                  <a:cubicBezTo>
                    <a:pt x="21" y="7"/>
                    <a:pt x="21" y="8"/>
                    <a:pt x="21" y="9"/>
                  </a:cubicBezTo>
                  <a:cubicBezTo>
                    <a:pt x="22" y="10"/>
                    <a:pt x="21" y="11"/>
                    <a:pt x="21" y="13"/>
                  </a:cubicBezTo>
                  <a:cubicBezTo>
                    <a:pt x="24" y="13"/>
                    <a:pt x="24" y="13"/>
                    <a:pt x="24" y="13"/>
                  </a:cubicBezTo>
                  <a:cubicBezTo>
                    <a:pt x="24" y="11"/>
                    <a:pt x="25" y="9"/>
                    <a:pt x="24" y="7"/>
                  </a:cubicBezTo>
                  <a:cubicBezTo>
                    <a:pt x="24" y="6"/>
                    <a:pt x="24" y="4"/>
                    <a:pt x="23" y="3"/>
                  </a:cubicBezTo>
                  <a:cubicBezTo>
                    <a:pt x="22" y="2"/>
                    <a:pt x="21" y="1"/>
                    <a:pt x="19"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46" name="ísļîdè">
              <a:extLst>
                <a:ext uri="{FF2B5EF4-FFF2-40B4-BE49-F238E27FC236}">
                  <a16:creationId xmlns:a16="http://schemas.microsoft.com/office/drawing/2014/main" id="{C9EB3BF3-A994-4CD2-8FFC-7F16E1CBB588}"/>
                </a:ext>
              </a:extLst>
            </p:cNvPr>
            <p:cNvSpPr/>
            <p:nvPr/>
          </p:nvSpPr>
          <p:spPr bwMode="auto">
            <a:xfrm>
              <a:off x="3681266" y="1716837"/>
              <a:ext cx="45555" cy="78495"/>
            </a:xfrm>
            <a:custGeom>
              <a:avLst/>
              <a:gdLst>
                <a:gd name="T0" fmla="*/ 17 w 20"/>
                <a:gd name="T1" fmla="*/ 19 h 34"/>
                <a:gd name="T2" fmla="*/ 15 w 20"/>
                <a:gd name="T3" fmla="*/ 27 h 34"/>
                <a:gd name="T4" fmla="*/ 10 w 20"/>
                <a:gd name="T5" fmla="*/ 30 h 34"/>
                <a:gd name="T6" fmla="*/ 7 w 20"/>
                <a:gd name="T7" fmla="*/ 29 h 34"/>
                <a:gd name="T8" fmla="*/ 4 w 20"/>
                <a:gd name="T9" fmla="*/ 25 h 34"/>
                <a:gd name="T10" fmla="*/ 4 w 20"/>
                <a:gd name="T11" fmla="*/ 19 h 34"/>
                <a:gd name="T12" fmla="*/ 4 w 20"/>
                <a:gd name="T13" fmla="*/ 0 h 34"/>
                <a:gd name="T14" fmla="*/ 0 w 20"/>
                <a:gd name="T15" fmla="*/ 0 h 34"/>
                <a:gd name="T16" fmla="*/ 0 w 20"/>
                <a:gd name="T17" fmla="*/ 19 h 34"/>
                <a:gd name="T18" fmla="*/ 1 w 20"/>
                <a:gd name="T19" fmla="*/ 27 h 34"/>
                <a:gd name="T20" fmla="*/ 5 w 20"/>
                <a:gd name="T21" fmla="*/ 32 h 34"/>
                <a:gd name="T22" fmla="*/ 10 w 20"/>
                <a:gd name="T23" fmla="*/ 34 h 34"/>
                <a:gd name="T24" fmla="*/ 16 w 20"/>
                <a:gd name="T25" fmla="*/ 32 h 34"/>
                <a:gd name="T26" fmla="*/ 19 w 20"/>
                <a:gd name="T27" fmla="*/ 27 h 34"/>
                <a:gd name="T28" fmla="*/ 20 w 20"/>
                <a:gd name="T29" fmla="*/ 19 h 34"/>
                <a:gd name="T30" fmla="*/ 20 w 20"/>
                <a:gd name="T31" fmla="*/ 0 h 34"/>
                <a:gd name="T32" fmla="*/ 17 w 20"/>
                <a:gd name="T33" fmla="*/ 0 h 34"/>
                <a:gd name="T34" fmla="*/ 17 w 20"/>
                <a:gd name="T35" fmla="*/ 19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 h="34">
                  <a:moveTo>
                    <a:pt x="17" y="19"/>
                  </a:moveTo>
                  <a:cubicBezTo>
                    <a:pt x="17" y="23"/>
                    <a:pt x="16" y="26"/>
                    <a:pt x="15" y="27"/>
                  </a:cubicBezTo>
                  <a:cubicBezTo>
                    <a:pt x="14" y="29"/>
                    <a:pt x="13" y="30"/>
                    <a:pt x="10" y="30"/>
                  </a:cubicBezTo>
                  <a:cubicBezTo>
                    <a:pt x="9" y="30"/>
                    <a:pt x="8" y="29"/>
                    <a:pt x="7" y="29"/>
                  </a:cubicBezTo>
                  <a:cubicBezTo>
                    <a:pt x="6" y="28"/>
                    <a:pt x="5" y="27"/>
                    <a:pt x="4" y="25"/>
                  </a:cubicBezTo>
                  <a:cubicBezTo>
                    <a:pt x="4" y="24"/>
                    <a:pt x="4" y="22"/>
                    <a:pt x="4" y="19"/>
                  </a:cubicBezTo>
                  <a:cubicBezTo>
                    <a:pt x="4" y="0"/>
                    <a:pt x="4" y="0"/>
                    <a:pt x="4" y="0"/>
                  </a:cubicBezTo>
                  <a:cubicBezTo>
                    <a:pt x="0" y="0"/>
                    <a:pt x="0" y="0"/>
                    <a:pt x="0" y="0"/>
                  </a:cubicBezTo>
                  <a:cubicBezTo>
                    <a:pt x="0" y="19"/>
                    <a:pt x="0" y="19"/>
                    <a:pt x="0" y="19"/>
                  </a:cubicBezTo>
                  <a:cubicBezTo>
                    <a:pt x="0" y="23"/>
                    <a:pt x="1" y="25"/>
                    <a:pt x="1" y="27"/>
                  </a:cubicBezTo>
                  <a:cubicBezTo>
                    <a:pt x="2" y="29"/>
                    <a:pt x="3" y="31"/>
                    <a:pt x="5" y="32"/>
                  </a:cubicBezTo>
                  <a:cubicBezTo>
                    <a:pt x="6" y="33"/>
                    <a:pt x="8" y="34"/>
                    <a:pt x="10" y="34"/>
                  </a:cubicBezTo>
                  <a:cubicBezTo>
                    <a:pt x="13" y="34"/>
                    <a:pt x="15" y="33"/>
                    <a:pt x="16" y="32"/>
                  </a:cubicBezTo>
                  <a:cubicBezTo>
                    <a:pt x="18" y="31"/>
                    <a:pt x="19" y="29"/>
                    <a:pt x="19" y="27"/>
                  </a:cubicBezTo>
                  <a:cubicBezTo>
                    <a:pt x="20" y="25"/>
                    <a:pt x="20" y="22"/>
                    <a:pt x="20" y="19"/>
                  </a:cubicBezTo>
                  <a:cubicBezTo>
                    <a:pt x="20" y="0"/>
                    <a:pt x="20" y="0"/>
                    <a:pt x="20" y="0"/>
                  </a:cubicBezTo>
                  <a:cubicBezTo>
                    <a:pt x="17" y="0"/>
                    <a:pt x="17" y="0"/>
                    <a:pt x="17" y="0"/>
                  </a:cubicBezTo>
                  <a:lnTo>
                    <a:pt x="1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47" name="îSlíḋé">
              <a:extLst>
                <a:ext uri="{FF2B5EF4-FFF2-40B4-BE49-F238E27FC236}">
                  <a16:creationId xmlns:a16="http://schemas.microsoft.com/office/drawing/2014/main" id="{FE1B8DD1-53D3-4DB5-9AE6-AFFB46DFA812}"/>
                </a:ext>
              </a:extLst>
            </p:cNvPr>
            <p:cNvSpPr/>
            <p:nvPr/>
          </p:nvSpPr>
          <p:spPr bwMode="auto">
            <a:xfrm>
              <a:off x="3733829" y="1709829"/>
              <a:ext cx="55367" cy="80598"/>
            </a:xfrm>
            <a:custGeom>
              <a:avLst/>
              <a:gdLst>
                <a:gd name="T0" fmla="*/ 53 w 79"/>
                <a:gd name="T1" fmla="*/ 0 h 115"/>
                <a:gd name="T2" fmla="*/ 62 w 79"/>
                <a:gd name="T3" fmla="*/ 86 h 115"/>
                <a:gd name="T4" fmla="*/ 10 w 79"/>
                <a:gd name="T5" fmla="*/ 3 h 115"/>
                <a:gd name="T6" fmla="*/ 0 w 79"/>
                <a:gd name="T7" fmla="*/ 7 h 115"/>
                <a:gd name="T8" fmla="*/ 13 w 79"/>
                <a:gd name="T9" fmla="*/ 115 h 115"/>
                <a:gd name="T10" fmla="*/ 23 w 79"/>
                <a:gd name="T11" fmla="*/ 115 h 115"/>
                <a:gd name="T12" fmla="*/ 13 w 79"/>
                <a:gd name="T13" fmla="*/ 30 h 115"/>
                <a:gd name="T14" fmla="*/ 66 w 79"/>
                <a:gd name="T15" fmla="*/ 109 h 115"/>
                <a:gd name="T16" fmla="*/ 79 w 79"/>
                <a:gd name="T17" fmla="*/ 109 h 115"/>
                <a:gd name="T18" fmla="*/ 62 w 79"/>
                <a:gd name="T19" fmla="*/ 0 h 115"/>
                <a:gd name="T20" fmla="*/ 53 w 79"/>
                <a:gd name="T21"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 h="115">
                  <a:moveTo>
                    <a:pt x="53" y="0"/>
                  </a:moveTo>
                  <a:lnTo>
                    <a:pt x="62" y="86"/>
                  </a:lnTo>
                  <a:lnTo>
                    <a:pt x="10" y="3"/>
                  </a:lnTo>
                  <a:lnTo>
                    <a:pt x="0" y="7"/>
                  </a:lnTo>
                  <a:lnTo>
                    <a:pt x="13" y="115"/>
                  </a:lnTo>
                  <a:lnTo>
                    <a:pt x="23" y="115"/>
                  </a:lnTo>
                  <a:lnTo>
                    <a:pt x="13" y="30"/>
                  </a:lnTo>
                  <a:lnTo>
                    <a:pt x="66" y="109"/>
                  </a:lnTo>
                  <a:lnTo>
                    <a:pt x="79" y="109"/>
                  </a:lnTo>
                  <a:lnTo>
                    <a:pt x="62" y="0"/>
                  </a:lnTo>
                  <a:lnTo>
                    <a:pt x="5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48" name="íŝ1ïḓê">
              <a:extLst>
                <a:ext uri="{FF2B5EF4-FFF2-40B4-BE49-F238E27FC236}">
                  <a16:creationId xmlns:a16="http://schemas.microsoft.com/office/drawing/2014/main" id="{28C2314B-FB6C-4963-90F8-FE14F4D6DE47}"/>
                </a:ext>
              </a:extLst>
            </p:cNvPr>
            <p:cNvSpPr/>
            <p:nvPr/>
          </p:nvSpPr>
          <p:spPr bwMode="auto">
            <a:xfrm>
              <a:off x="3782188" y="1695812"/>
              <a:ext cx="32239" cy="76393"/>
            </a:xfrm>
            <a:custGeom>
              <a:avLst/>
              <a:gdLst>
                <a:gd name="T0" fmla="*/ 0 w 46"/>
                <a:gd name="T1" fmla="*/ 4 h 109"/>
                <a:gd name="T2" fmla="*/ 36 w 46"/>
                <a:gd name="T3" fmla="*/ 109 h 109"/>
                <a:gd name="T4" fmla="*/ 46 w 46"/>
                <a:gd name="T5" fmla="*/ 106 h 109"/>
                <a:gd name="T6" fmla="*/ 10 w 46"/>
                <a:gd name="T7" fmla="*/ 0 h 109"/>
                <a:gd name="T8" fmla="*/ 0 w 46"/>
                <a:gd name="T9" fmla="*/ 4 h 109"/>
              </a:gdLst>
              <a:ahLst/>
              <a:cxnLst>
                <a:cxn ang="0">
                  <a:pos x="T0" y="T1"/>
                </a:cxn>
                <a:cxn ang="0">
                  <a:pos x="T2" y="T3"/>
                </a:cxn>
                <a:cxn ang="0">
                  <a:pos x="T4" y="T5"/>
                </a:cxn>
                <a:cxn ang="0">
                  <a:pos x="T6" y="T7"/>
                </a:cxn>
                <a:cxn ang="0">
                  <a:pos x="T8" y="T9"/>
                </a:cxn>
              </a:cxnLst>
              <a:rect l="0" t="0" r="r" b="b"/>
              <a:pathLst>
                <a:path w="46" h="109">
                  <a:moveTo>
                    <a:pt x="0" y="4"/>
                  </a:moveTo>
                  <a:lnTo>
                    <a:pt x="36" y="109"/>
                  </a:lnTo>
                  <a:lnTo>
                    <a:pt x="46" y="106"/>
                  </a:lnTo>
                  <a:lnTo>
                    <a:pt x="10" y="0"/>
                  </a:lnTo>
                  <a:lnTo>
                    <a:pt x="0"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49" name="ï$ľíḑè">
              <a:extLst>
                <a:ext uri="{FF2B5EF4-FFF2-40B4-BE49-F238E27FC236}">
                  <a16:creationId xmlns:a16="http://schemas.microsoft.com/office/drawing/2014/main" id="{5C8DC14D-108D-4B34-9ED9-79D8C604CB9C}"/>
                </a:ext>
              </a:extLst>
            </p:cNvPr>
            <p:cNvSpPr/>
            <p:nvPr/>
          </p:nvSpPr>
          <p:spPr bwMode="auto">
            <a:xfrm>
              <a:off x="3793401" y="1679692"/>
              <a:ext cx="55367" cy="83401"/>
            </a:xfrm>
            <a:custGeom>
              <a:avLst/>
              <a:gdLst>
                <a:gd name="T0" fmla="*/ 17 w 24"/>
                <a:gd name="T1" fmla="*/ 1 h 36"/>
                <a:gd name="T2" fmla="*/ 20 w 24"/>
                <a:gd name="T3" fmla="*/ 26 h 36"/>
                <a:gd name="T4" fmla="*/ 21 w 24"/>
                <a:gd name="T5" fmla="*/ 32 h 36"/>
                <a:gd name="T6" fmla="*/ 18 w 24"/>
                <a:gd name="T7" fmla="*/ 27 h 36"/>
                <a:gd name="T8" fmla="*/ 3 w 24"/>
                <a:gd name="T9" fmla="*/ 7 h 36"/>
                <a:gd name="T10" fmla="*/ 0 w 24"/>
                <a:gd name="T11" fmla="*/ 8 h 36"/>
                <a:gd name="T12" fmla="*/ 21 w 24"/>
                <a:gd name="T13" fmla="*/ 36 h 36"/>
                <a:gd name="T14" fmla="*/ 24 w 24"/>
                <a:gd name="T15" fmla="*/ 35 h 36"/>
                <a:gd name="T16" fmla="*/ 19 w 24"/>
                <a:gd name="T17" fmla="*/ 0 h 36"/>
                <a:gd name="T18" fmla="*/ 17 w 24"/>
                <a:gd name="T19" fmla="*/ 1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36">
                  <a:moveTo>
                    <a:pt x="17" y="1"/>
                  </a:moveTo>
                  <a:cubicBezTo>
                    <a:pt x="20" y="26"/>
                    <a:pt x="20" y="26"/>
                    <a:pt x="20" y="26"/>
                  </a:cubicBezTo>
                  <a:cubicBezTo>
                    <a:pt x="20" y="28"/>
                    <a:pt x="21" y="30"/>
                    <a:pt x="21" y="32"/>
                  </a:cubicBezTo>
                  <a:cubicBezTo>
                    <a:pt x="20" y="30"/>
                    <a:pt x="19" y="29"/>
                    <a:pt x="18" y="27"/>
                  </a:cubicBezTo>
                  <a:cubicBezTo>
                    <a:pt x="3" y="7"/>
                    <a:pt x="3" y="7"/>
                    <a:pt x="3" y="7"/>
                  </a:cubicBezTo>
                  <a:cubicBezTo>
                    <a:pt x="0" y="8"/>
                    <a:pt x="0" y="8"/>
                    <a:pt x="0" y="8"/>
                  </a:cubicBezTo>
                  <a:cubicBezTo>
                    <a:pt x="21" y="36"/>
                    <a:pt x="21" y="36"/>
                    <a:pt x="21" y="36"/>
                  </a:cubicBezTo>
                  <a:cubicBezTo>
                    <a:pt x="24" y="35"/>
                    <a:pt x="24" y="35"/>
                    <a:pt x="24" y="35"/>
                  </a:cubicBezTo>
                  <a:cubicBezTo>
                    <a:pt x="19" y="0"/>
                    <a:pt x="19" y="0"/>
                    <a:pt x="19" y="0"/>
                  </a:cubicBezTo>
                  <a:lnTo>
                    <a:pt x="1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50" name="ïṧ1íḓè">
              <a:extLst>
                <a:ext uri="{FF2B5EF4-FFF2-40B4-BE49-F238E27FC236}">
                  <a16:creationId xmlns:a16="http://schemas.microsoft.com/office/drawing/2014/main" id="{BBAD7413-4FD7-4451-8C20-B033C0103915}"/>
                </a:ext>
              </a:extLst>
            </p:cNvPr>
            <p:cNvSpPr/>
            <p:nvPr/>
          </p:nvSpPr>
          <p:spPr bwMode="auto">
            <a:xfrm>
              <a:off x="3843863" y="1661470"/>
              <a:ext cx="68683" cy="78495"/>
            </a:xfrm>
            <a:custGeom>
              <a:avLst/>
              <a:gdLst>
                <a:gd name="T0" fmla="*/ 62 w 98"/>
                <a:gd name="T1" fmla="*/ 99 h 112"/>
                <a:gd name="T2" fmla="*/ 40 w 98"/>
                <a:gd name="T3" fmla="*/ 66 h 112"/>
                <a:gd name="T4" fmla="*/ 66 w 98"/>
                <a:gd name="T5" fmla="*/ 49 h 112"/>
                <a:gd name="T6" fmla="*/ 59 w 98"/>
                <a:gd name="T7" fmla="*/ 39 h 112"/>
                <a:gd name="T8" fmla="*/ 33 w 98"/>
                <a:gd name="T9" fmla="*/ 56 h 112"/>
                <a:gd name="T10" fmla="*/ 13 w 98"/>
                <a:gd name="T11" fmla="*/ 26 h 112"/>
                <a:gd name="T12" fmla="*/ 40 w 98"/>
                <a:gd name="T13" fmla="*/ 10 h 112"/>
                <a:gd name="T14" fmla="*/ 33 w 98"/>
                <a:gd name="T15" fmla="*/ 0 h 112"/>
                <a:gd name="T16" fmla="*/ 0 w 98"/>
                <a:gd name="T17" fmla="*/ 20 h 112"/>
                <a:gd name="T18" fmla="*/ 62 w 98"/>
                <a:gd name="T19" fmla="*/ 112 h 112"/>
                <a:gd name="T20" fmla="*/ 98 w 98"/>
                <a:gd name="T21" fmla="*/ 92 h 112"/>
                <a:gd name="T22" fmla="*/ 89 w 98"/>
                <a:gd name="T23" fmla="*/ 79 h 112"/>
                <a:gd name="T24" fmla="*/ 62 w 98"/>
                <a:gd name="T25" fmla="*/ 99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8" h="112">
                  <a:moveTo>
                    <a:pt x="62" y="99"/>
                  </a:moveTo>
                  <a:lnTo>
                    <a:pt x="40" y="66"/>
                  </a:lnTo>
                  <a:lnTo>
                    <a:pt x="66" y="49"/>
                  </a:lnTo>
                  <a:lnTo>
                    <a:pt x="59" y="39"/>
                  </a:lnTo>
                  <a:lnTo>
                    <a:pt x="33" y="56"/>
                  </a:lnTo>
                  <a:lnTo>
                    <a:pt x="13" y="26"/>
                  </a:lnTo>
                  <a:lnTo>
                    <a:pt x="40" y="10"/>
                  </a:lnTo>
                  <a:lnTo>
                    <a:pt x="33" y="0"/>
                  </a:lnTo>
                  <a:lnTo>
                    <a:pt x="0" y="20"/>
                  </a:lnTo>
                  <a:lnTo>
                    <a:pt x="62" y="112"/>
                  </a:lnTo>
                  <a:lnTo>
                    <a:pt x="98" y="92"/>
                  </a:lnTo>
                  <a:lnTo>
                    <a:pt x="89" y="79"/>
                  </a:lnTo>
                  <a:lnTo>
                    <a:pt x="62" y="9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51" name="işļïḑê">
              <a:extLst>
                <a:ext uri="{FF2B5EF4-FFF2-40B4-BE49-F238E27FC236}">
                  <a16:creationId xmlns:a16="http://schemas.microsoft.com/office/drawing/2014/main" id="{89928F9C-47DF-4E7B-A888-291A98214E0C}"/>
                </a:ext>
              </a:extLst>
            </p:cNvPr>
            <p:cNvSpPr/>
            <p:nvPr/>
          </p:nvSpPr>
          <p:spPr bwMode="auto">
            <a:xfrm>
              <a:off x="3876102" y="1636239"/>
              <a:ext cx="82700" cy="78495"/>
            </a:xfrm>
            <a:custGeom>
              <a:avLst/>
              <a:gdLst>
                <a:gd name="T0" fmla="*/ 22 w 36"/>
                <a:gd name="T1" fmla="*/ 16 h 34"/>
                <a:gd name="T2" fmla="*/ 20 w 36"/>
                <a:gd name="T3" fmla="*/ 16 h 34"/>
                <a:gd name="T4" fmla="*/ 22 w 36"/>
                <a:gd name="T5" fmla="*/ 11 h 34"/>
                <a:gd name="T6" fmla="*/ 19 w 36"/>
                <a:gd name="T7" fmla="*/ 5 h 34"/>
                <a:gd name="T8" fmla="*/ 15 w 36"/>
                <a:gd name="T9" fmla="*/ 2 h 34"/>
                <a:gd name="T10" fmla="*/ 12 w 36"/>
                <a:gd name="T11" fmla="*/ 0 h 34"/>
                <a:gd name="T12" fmla="*/ 8 w 36"/>
                <a:gd name="T13" fmla="*/ 2 h 34"/>
                <a:gd name="T14" fmla="*/ 0 w 36"/>
                <a:gd name="T15" fmla="*/ 7 h 34"/>
                <a:gd name="T16" fmla="*/ 21 w 36"/>
                <a:gd name="T17" fmla="*/ 34 h 34"/>
                <a:gd name="T18" fmla="*/ 23 w 36"/>
                <a:gd name="T19" fmla="*/ 33 h 34"/>
                <a:gd name="T20" fmla="*/ 14 w 36"/>
                <a:gd name="T21" fmla="*/ 21 h 34"/>
                <a:gd name="T22" fmla="*/ 16 w 36"/>
                <a:gd name="T23" fmla="*/ 19 h 34"/>
                <a:gd name="T24" fmla="*/ 18 w 36"/>
                <a:gd name="T25" fmla="*/ 18 h 34"/>
                <a:gd name="T26" fmla="*/ 19 w 36"/>
                <a:gd name="T27" fmla="*/ 18 h 34"/>
                <a:gd name="T28" fmla="*/ 22 w 36"/>
                <a:gd name="T29" fmla="*/ 19 h 34"/>
                <a:gd name="T30" fmla="*/ 26 w 36"/>
                <a:gd name="T31" fmla="*/ 22 h 34"/>
                <a:gd name="T32" fmla="*/ 33 w 36"/>
                <a:gd name="T33" fmla="*/ 26 h 34"/>
                <a:gd name="T34" fmla="*/ 36 w 36"/>
                <a:gd name="T35" fmla="*/ 24 h 34"/>
                <a:gd name="T36" fmla="*/ 27 w 36"/>
                <a:gd name="T37" fmla="*/ 19 h 34"/>
                <a:gd name="T38" fmla="*/ 22 w 36"/>
                <a:gd name="T39" fmla="*/ 16 h 34"/>
                <a:gd name="T40" fmla="*/ 18 w 36"/>
                <a:gd name="T41" fmla="*/ 12 h 34"/>
                <a:gd name="T42" fmla="*/ 16 w 36"/>
                <a:gd name="T43" fmla="*/ 14 h 34"/>
                <a:gd name="T44" fmla="*/ 12 w 36"/>
                <a:gd name="T45" fmla="*/ 18 h 34"/>
                <a:gd name="T46" fmla="*/ 5 w 36"/>
                <a:gd name="T47" fmla="*/ 9 h 34"/>
                <a:gd name="T48" fmla="*/ 10 w 36"/>
                <a:gd name="T49" fmla="*/ 5 h 34"/>
                <a:gd name="T50" fmla="*/ 14 w 36"/>
                <a:gd name="T51" fmla="*/ 4 h 34"/>
                <a:gd name="T52" fmla="*/ 17 w 36"/>
                <a:gd name="T53" fmla="*/ 7 h 34"/>
                <a:gd name="T54" fmla="*/ 18 w 36"/>
                <a:gd name="T55" fmla="*/ 10 h 34"/>
                <a:gd name="T56" fmla="*/ 18 w 36"/>
                <a:gd name="T57" fmla="*/ 1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6" h="34">
                  <a:moveTo>
                    <a:pt x="22" y="16"/>
                  </a:moveTo>
                  <a:cubicBezTo>
                    <a:pt x="22" y="16"/>
                    <a:pt x="21" y="16"/>
                    <a:pt x="20" y="16"/>
                  </a:cubicBezTo>
                  <a:cubicBezTo>
                    <a:pt x="21" y="14"/>
                    <a:pt x="22" y="13"/>
                    <a:pt x="22" y="11"/>
                  </a:cubicBezTo>
                  <a:cubicBezTo>
                    <a:pt x="22" y="9"/>
                    <a:pt x="21" y="7"/>
                    <a:pt x="19" y="5"/>
                  </a:cubicBezTo>
                  <a:cubicBezTo>
                    <a:pt x="18" y="4"/>
                    <a:pt x="17" y="3"/>
                    <a:pt x="15" y="2"/>
                  </a:cubicBezTo>
                  <a:cubicBezTo>
                    <a:pt x="14" y="1"/>
                    <a:pt x="13" y="0"/>
                    <a:pt x="12" y="0"/>
                  </a:cubicBezTo>
                  <a:cubicBezTo>
                    <a:pt x="11" y="0"/>
                    <a:pt x="9" y="1"/>
                    <a:pt x="8" y="2"/>
                  </a:cubicBezTo>
                  <a:cubicBezTo>
                    <a:pt x="0" y="7"/>
                    <a:pt x="0" y="7"/>
                    <a:pt x="0" y="7"/>
                  </a:cubicBezTo>
                  <a:cubicBezTo>
                    <a:pt x="21" y="34"/>
                    <a:pt x="21" y="34"/>
                    <a:pt x="21" y="34"/>
                  </a:cubicBezTo>
                  <a:cubicBezTo>
                    <a:pt x="23" y="33"/>
                    <a:pt x="23" y="33"/>
                    <a:pt x="23" y="33"/>
                  </a:cubicBezTo>
                  <a:cubicBezTo>
                    <a:pt x="14" y="21"/>
                    <a:pt x="14" y="21"/>
                    <a:pt x="14" y="21"/>
                  </a:cubicBezTo>
                  <a:cubicBezTo>
                    <a:pt x="16" y="19"/>
                    <a:pt x="16" y="19"/>
                    <a:pt x="16" y="19"/>
                  </a:cubicBezTo>
                  <a:cubicBezTo>
                    <a:pt x="17" y="19"/>
                    <a:pt x="17" y="18"/>
                    <a:pt x="18" y="18"/>
                  </a:cubicBezTo>
                  <a:cubicBezTo>
                    <a:pt x="18" y="18"/>
                    <a:pt x="19" y="18"/>
                    <a:pt x="19" y="18"/>
                  </a:cubicBezTo>
                  <a:cubicBezTo>
                    <a:pt x="20" y="18"/>
                    <a:pt x="21" y="19"/>
                    <a:pt x="22" y="19"/>
                  </a:cubicBezTo>
                  <a:cubicBezTo>
                    <a:pt x="23" y="20"/>
                    <a:pt x="24" y="21"/>
                    <a:pt x="26" y="22"/>
                  </a:cubicBezTo>
                  <a:cubicBezTo>
                    <a:pt x="33" y="26"/>
                    <a:pt x="33" y="26"/>
                    <a:pt x="33" y="26"/>
                  </a:cubicBezTo>
                  <a:cubicBezTo>
                    <a:pt x="36" y="24"/>
                    <a:pt x="36" y="24"/>
                    <a:pt x="36" y="24"/>
                  </a:cubicBezTo>
                  <a:cubicBezTo>
                    <a:pt x="27" y="19"/>
                    <a:pt x="27" y="19"/>
                    <a:pt x="27" y="19"/>
                  </a:cubicBezTo>
                  <a:cubicBezTo>
                    <a:pt x="25" y="18"/>
                    <a:pt x="24" y="17"/>
                    <a:pt x="22" y="16"/>
                  </a:cubicBezTo>
                  <a:close/>
                  <a:moveTo>
                    <a:pt x="18" y="12"/>
                  </a:moveTo>
                  <a:cubicBezTo>
                    <a:pt x="18" y="13"/>
                    <a:pt x="17" y="14"/>
                    <a:pt x="16" y="14"/>
                  </a:cubicBezTo>
                  <a:cubicBezTo>
                    <a:pt x="12" y="18"/>
                    <a:pt x="12" y="18"/>
                    <a:pt x="12" y="18"/>
                  </a:cubicBezTo>
                  <a:cubicBezTo>
                    <a:pt x="5" y="9"/>
                    <a:pt x="5" y="9"/>
                    <a:pt x="5" y="9"/>
                  </a:cubicBezTo>
                  <a:cubicBezTo>
                    <a:pt x="10" y="5"/>
                    <a:pt x="10" y="5"/>
                    <a:pt x="10" y="5"/>
                  </a:cubicBezTo>
                  <a:cubicBezTo>
                    <a:pt x="11" y="4"/>
                    <a:pt x="13" y="4"/>
                    <a:pt x="14" y="4"/>
                  </a:cubicBezTo>
                  <a:cubicBezTo>
                    <a:pt x="15" y="5"/>
                    <a:pt x="16" y="6"/>
                    <a:pt x="17" y="7"/>
                  </a:cubicBezTo>
                  <a:cubicBezTo>
                    <a:pt x="18" y="8"/>
                    <a:pt x="18" y="9"/>
                    <a:pt x="18" y="10"/>
                  </a:cubicBezTo>
                  <a:cubicBezTo>
                    <a:pt x="19" y="11"/>
                    <a:pt x="19" y="11"/>
                    <a:pt x="1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52" name="îŝ1îdé">
              <a:extLst>
                <a:ext uri="{FF2B5EF4-FFF2-40B4-BE49-F238E27FC236}">
                  <a16:creationId xmlns:a16="http://schemas.microsoft.com/office/drawing/2014/main" id="{D29A34D1-CFC7-404C-AAF1-FDA4CE7980EA}"/>
                </a:ext>
              </a:extLst>
            </p:cNvPr>
            <p:cNvSpPr/>
            <p:nvPr/>
          </p:nvSpPr>
          <p:spPr bwMode="auto">
            <a:xfrm>
              <a:off x="3915349" y="1611009"/>
              <a:ext cx="77794" cy="61675"/>
            </a:xfrm>
            <a:custGeom>
              <a:avLst/>
              <a:gdLst>
                <a:gd name="T0" fmla="*/ 28 w 34"/>
                <a:gd name="T1" fmla="*/ 10 h 27"/>
                <a:gd name="T2" fmla="*/ 24 w 34"/>
                <a:gd name="T3" fmla="*/ 8 h 27"/>
                <a:gd name="T4" fmla="*/ 19 w 34"/>
                <a:gd name="T5" fmla="*/ 9 h 27"/>
                <a:gd name="T6" fmla="*/ 14 w 34"/>
                <a:gd name="T7" fmla="*/ 12 h 27"/>
                <a:gd name="T8" fmla="*/ 10 w 34"/>
                <a:gd name="T9" fmla="*/ 14 h 27"/>
                <a:gd name="T10" fmla="*/ 7 w 34"/>
                <a:gd name="T11" fmla="*/ 13 h 27"/>
                <a:gd name="T12" fmla="*/ 4 w 34"/>
                <a:gd name="T13" fmla="*/ 10 h 27"/>
                <a:gd name="T14" fmla="*/ 5 w 34"/>
                <a:gd name="T15" fmla="*/ 6 h 27"/>
                <a:gd name="T16" fmla="*/ 9 w 34"/>
                <a:gd name="T17" fmla="*/ 4 h 27"/>
                <a:gd name="T18" fmla="*/ 14 w 34"/>
                <a:gd name="T19" fmla="*/ 5 h 27"/>
                <a:gd name="T20" fmla="*/ 15 w 34"/>
                <a:gd name="T21" fmla="*/ 3 h 27"/>
                <a:gd name="T22" fmla="*/ 10 w 34"/>
                <a:gd name="T23" fmla="*/ 1 h 27"/>
                <a:gd name="T24" fmla="*/ 5 w 34"/>
                <a:gd name="T25" fmla="*/ 1 h 27"/>
                <a:gd name="T26" fmla="*/ 2 w 34"/>
                <a:gd name="T27" fmla="*/ 4 h 27"/>
                <a:gd name="T28" fmla="*/ 0 w 34"/>
                <a:gd name="T29" fmla="*/ 8 h 27"/>
                <a:gd name="T30" fmla="*/ 2 w 34"/>
                <a:gd name="T31" fmla="*/ 13 h 27"/>
                <a:gd name="T32" fmla="*/ 5 w 34"/>
                <a:gd name="T33" fmla="*/ 16 h 27"/>
                <a:gd name="T34" fmla="*/ 9 w 34"/>
                <a:gd name="T35" fmla="*/ 18 h 27"/>
                <a:gd name="T36" fmla="*/ 14 w 34"/>
                <a:gd name="T37" fmla="*/ 17 h 27"/>
                <a:gd name="T38" fmla="*/ 18 w 34"/>
                <a:gd name="T39" fmla="*/ 15 h 27"/>
                <a:gd name="T40" fmla="*/ 21 w 34"/>
                <a:gd name="T41" fmla="*/ 12 h 27"/>
                <a:gd name="T42" fmla="*/ 24 w 34"/>
                <a:gd name="T43" fmla="*/ 11 h 27"/>
                <a:gd name="T44" fmla="*/ 27 w 34"/>
                <a:gd name="T45" fmla="*/ 12 h 27"/>
                <a:gd name="T46" fmla="*/ 29 w 34"/>
                <a:gd name="T47" fmla="*/ 14 h 27"/>
                <a:gd name="T48" fmla="*/ 30 w 34"/>
                <a:gd name="T49" fmla="*/ 17 h 27"/>
                <a:gd name="T50" fmla="*/ 29 w 34"/>
                <a:gd name="T51" fmla="*/ 20 h 27"/>
                <a:gd name="T52" fmla="*/ 26 w 34"/>
                <a:gd name="T53" fmla="*/ 22 h 27"/>
                <a:gd name="T54" fmla="*/ 23 w 34"/>
                <a:gd name="T55" fmla="*/ 23 h 27"/>
                <a:gd name="T56" fmla="*/ 19 w 34"/>
                <a:gd name="T57" fmla="*/ 22 h 27"/>
                <a:gd name="T58" fmla="*/ 17 w 34"/>
                <a:gd name="T59" fmla="*/ 24 h 27"/>
                <a:gd name="T60" fmla="*/ 23 w 34"/>
                <a:gd name="T61" fmla="*/ 26 h 27"/>
                <a:gd name="T62" fmla="*/ 29 w 34"/>
                <a:gd name="T63" fmla="*/ 26 h 27"/>
                <a:gd name="T64" fmla="*/ 33 w 34"/>
                <a:gd name="T65" fmla="*/ 22 h 27"/>
                <a:gd name="T66" fmla="*/ 34 w 34"/>
                <a:gd name="T67" fmla="*/ 18 h 27"/>
                <a:gd name="T68" fmla="*/ 32 w 34"/>
                <a:gd name="T69" fmla="*/ 13 h 27"/>
                <a:gd name="T70" fmla="*/ 28 w 34"/>
                <a:gd name="T71" fmla="*/ 1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4" h="27">
                  <a:moveTo>
                    <a:pt x="28" y="10"/>
                  </a:moveTo>
                  <a:cubicBezTo>
                    <a:pt x="27" y="9"/>
                    <a:pt x="25" y="8"/>
                    <a:pt x="24" y="8"/>
                  </a:cubicBezTo>
                  <a:cubicBezTo>
                    <a:pt x="22" y="8"/>
                    <a:pt x="20" y="8"/>
                    <a:pt x="19" y="9"/>
                  </a:cubicBezTo>
                  <a:cubicBezTo>
                    <a:pt x="18" y="9"/>
                    <a:pt x="16" y="10"/>
                    <a:pt x="14" y="12"/>
                  </a:cubicBezTo>
                  <a:cubicBezTo>
                    <a:pt x="12" y="13"/>
                    <a:pt x="11" y="14"/>
                    <a:pt x="10" y="14"/>
                  </a:cubicBezTo>
                  <a:cubicBezTo>
                    <a:pt x="9" y="14"/>
                    <a:pt x="8" y="14"/>
                    <a:pt x="7" y="13"/>
                  </a:cubicBezTo>
                  <a:cubicBezTo>
                    <a:pt x="5" y="13"/>
                    <a:pt x="5" y="12"/>
                    <a:pt x="4" y="10"/>
                  </a:cubicBezTo>
                  <a:cubicBezTo>
                    <a:pt x="4" y="9"/>
                    <a:pt x="4" y="8"/>
                    <a:pt x="5" y="6"/>
                  </a:cubicBezTo>
                  <a:cubicBezTo>
                    <a:pt x="6" y="5"/>
                    <a:pt x="7" y="4"/>
                    <a:pt x="9" y="4"/>
                  </a:cubicBezTo>
                  <a:cubicBezTo>
                    <a:pt x="10" y="4"/>
                    <a:pt x="12" y="4"/>
                    <a:pt x="14" y="5"/>
                  </a:cubicBezTo>
                  <a:cubicBezTo>
                    <a:pt x="15" y="3"/>
                    <a:pt x="15" y="3"/>
                    <a:pt x="15" y="3"/>
                  </a:cubicBezTo>
                  <a:cubicBezTo>
                    <a:pt x="13" y="2"/>
                    <a:pt x="12" y="1"/>
                    <a:pt x="10" y="1"/>
                  </a:cubicBezTo>
                  <a:cubicBezTo>
                    <a:pt x="8" y="0"/>
                    <a:pt x="6" y="1"/>
                    <a:pt x="5" y="1"/>
                  </a:cubicBezTo>
                  <a:cubicBezTo>
                    <a:pt x="4" y="2"/>
                    <a:pt x="2" y="3"/>
                    <a:pt x="2" y="4"/>
                  </a:cubicBezTo>
                  <a:cubicBezTo>
                    <a:pt x="1" y="6"/>
                    <a:pt x="0" y="7"/>
                    <a:pt x="0" y="8"/>
                  </a:cubicBezTo>
                  <a:cubicBezTo>
                    <a:pt x="0" y="10"/>
                    <a:pt x="1" y="11"/>
                    <a:pt x="2" y="13"/>
                  </a:cubicBezTo>
                  <a:cubicBezTo>
                    <a:pt x="3" y="14"/>
                    <a:pt x="4" y="15"/>
                    <a:pt x="5" y="16"/>
                  </a:cubicBezTo>
                  <a:cubicBezTo>
                    <a:pt x="7" y="17"/>
                    <a:pt x="8" y="17"/>
                    <a:pt x="9" y="18"/>
                  </a:cubicBezTo>
                  <a:cubicBezTo>
                    <a:pt x="11" y="18"/>
                    <a:pt x="12" y="18"/>
                    <a:pt x="14" y="17"/>
                  </a:cubicBezTo>
                  <a:cubicBezTo>
                    <a:pt x="15" y="17"/>
                    <a:pt x="16" y="16"/>
                    <a:pt x="18" y="15"/>
                  </a:cubicBezTo>
                  <a:cubicBezTo>
                    <a:pt x="20" y="13"/>
                    <a:pt x="21" y="12"/>
                    <a:pt x="21" y="12"/>
                  </a:cubicBezTo>
                  <a:cubicBezTo>
                    <a:pt x="22" y="12"/>
                    <a:pt x="23" y="11"/>
                    <a:pt x="24" y="11"/>
                  </a:cubicBezTo>
                  <a:cubicBezTo>
                    <a:pt x="25" y="11"/>
                    <a:pt x="26" y="12"/>
                    <a:pt x="27" y="12"/>
                  </a:cubicBezTo>
                  <a:cubicBezTo>
                    <a:pt x="28" y="13"/>
                    <a:pt x="29" y="14"/>
                    <a:pt x="29" y="14"/>
                  </a:cubicBezTo>
                  <a:cubicBezTo>
                    <a:pt x="30" y="15"/>
                    <a:pt x="30" y="16"/>
                    <a:pt x="30" y="17"/>
                  </a:cubicBezTo>
                  <a:cubicBezTo>
                    <a:pt x="30" y="18"/>
                    <a:pt x="30" y="19"/>
                    <a:pt x="29" y="20"/>
                  </a:cubicBezTo>
                  <a:cubicBezTo>
                    <a:pt x="28" y="21"/>
                    <a:pt x="27" y="22"/>
                    <a:pt x="26" y="22"/>
                  </a:cubicBezTo>
                  <a:cubicBezTo>
                    <a:pt x="25" y="23"/>
                    <a:pt x="24" y="23"/>
                    <a:pt x="23" y="23"/>
                  </a:cubicBezTo>
                  <a:cubicBezTo>
                    <a:pt x="21" y="23"/>
                    <a:pt x="20" y="22"/>
                    <a:pt x="19" y="22"/>
                  </a:cubicBezTo>
                  <a:cubicBezTo>
                    <a:pt x="17" y="24"/>
                    <a:pt x="17" y="24"/>
                    <a:pt x="17" y="24"/>
                  </a:cubicBezTo>
                  <a:cubicBezTo>
                    <a:pt x="19" y="25"/>
                    <a:pt x="21" y="26"/>
                    <a:pt x="23" y="26"/>
                  </a:cubicBezTo>
                  <a:cubicBezTo>
                    <a:pt x="25" y="27"/>
                    <a:pt x="27" y="26"/>
                    <a:pt x="29" y="26"/>
                  </a:cubicBezTo>
                  <a:cubicBezTo>
                    <a:pt x="30" y="25"/>
                    <a:pt x="31" y="24"/>
                    <a:pt x="33" y="22"/>
                  </a:cubicBezTo>
                  <a:cubicBezTo>
                    <a:pt x="33" y="21"/>
                    <a:pt x="34" y="19"/>
                    <a:pt x="34" y="18"/>
                  </a:cubicBezTo>
                  <a:cubicBezTo>
                    <a:pt x="34" y="16"/>
                    <a:pt x="33" y="15"/>
                    <a:pt x="32" y="13"/>
                  </a:cubicBezTo>
                  <a:cubicBezTo>
                    <a:pt x="31" y="12"/>
                    <a:pt x="30" y="11"/>
                    <a:pt x="28"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53" name="iṩlîḍe">
              <a:extLst>
                <a:ext uri="{FF2B5EF4-FFF2-40B4-BE49-F238E27FC236}">
                  <a16:creationId xmlns:a16="http://schemas.microsoft.com/office/drawing/2014/main" id="{3383AB77-FA1B-4462-AC0D-95A23B730A39}"/>
                </a:ext>
              </a:extLst>
            </p:cNvPr>
            <p:cNvSpPr/>
            <p:nvPr/>
          </p:nvSpPr>
          <p:spPr bwMode="auto">
            <a:xfrm>
              <a:off x="3940580" y="1585778"/>
              <a:ext cx="75692" cy="43453"/>
            </a:xfrm>
            <a:custGeom>
              <a:avLst/>
              <a:gdLst>
                <a:gd name="T0" fmla="*/ 0 w 108"/>
                <a:gd name="T1" fmla="*/ 9 h 62"/>
                <a:gd name="T2" fmla="*/ 101 w 108"/>
                <a:gd name="T3" fmla="*/ 62 h 62"/>
                <a:gd name="T4" fmla="*/ 108 w 108"/>
                <a:gd name="T5" fmla="*/ 52 h 62"/>
                <a:gd name="T6" fmla="*/ 6 w 108"/>
                <a:gd name="T7" fmla="*/ 0 h 62"/>
                <a:gd name="T8" fmla="*/ 0 w 108"/>
                <a:gd name="T9" fmla="*/ 9 h 62"/>
              </a:gdLst>
              <a:ahLst/>
              <a:cxnLst>
                <a:cxn ang="0">
                  <a:pos x="T0" y="T1"/>
                </a:cxn>
                <a:cxn ang="0">
                  <a:pos x="T2" y="T3"/>
                </a:cxn>
                <a:cxn ang="0">
                  <a:pos x="T4" y="T5"/>
                </a:cxn>
                <a:cxn ang="0">
                  <a:pos x="T6" y="T7"/>
                </a:cxn>
                <a:cxn ang="0">
                  <a:pos x="T8" y="T9"/>
                </a:cxn>
              </a:cxnLst>
              <a:rect l="0" t="0" r="r" b="b"/>
              <a:pathLst>
                <a:path w="108" h="62">
                  <a:moveTo>
                    <a:pt x="0" y="9"/>
                  </a:moveTo>
                  <a:lnTo>
                    <a:pt x="101" y="62"/>
                  </a:lnTo>
                  <a:lnTo>
                    <a:pt x="108" y="52"/>
                  </a:lnTo>
                  <a:lnTo>
                    <a:pt x="6" y="0"/>
                  </a:lnTo>
                  <a:lnTo>
                    <a:pt x="0"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54" name="ïṣlíḋe">
              <a:extLst>
                <a:ext uri="{FF2B5EF4-FFF2-40B4-BE49-F238E27FC236}">
                  <a16:creationId xmlns:a16="http://schemas.microsoft.com/office/drawing/2014/main" id="{0198C075-8579-4209-ADDC-8A8A3BDA7E26}"/>
                </a:ext>
              </a:extLst>
            </p:cNvPr>
            <p:cNvSpPr/>
            <p:nvPr/>
          </p:nvSpPr>
          <p:spPr bwMode="auto">
            <a:xfrm>
              <a:off x="3951793" y="1539522"/>
              <a:ext cx="82700" cy="55367"/>
            </a:xfrm>
            <a:custGeom>
              <a:avLst/>
              <a:gdLst>
                <a:gd name="T0" fmla="*/ 39 w 118"/>
                <a:gd name="T1" fmla="*/ 6 h 79"/>
                <a:gd name="T2" fmla="*/ 26 w 118"/>
                <a:gd name="T3" fmla="*/ 0 h 79"/>
                <a:gd name="T4" fmla="*/ 0 w 118"/>
                <a:gd name="T5" fmla="*/ 52 h 79"/>
                <a:gd name="T6" fmla="*/ 13 w 118"/>
                <a:gd name="T7" fmla="*/ 59 h 79"/>
                <a:gd name="T8" fmla="*/ 23 w 118"/>
                <a:gd name="T9" fmla="*/ 36 h 79"/>
                <a:gd name="T10" fmla="*/ 115 w 118"/>
                <a:gd name="T11" fmla="*/ 79 h 79"/>
                <a:gd name="T12" fmla="*/ 118 w 118"/>
                <a:gd name="T13" fmla="*/ 69 h 79"/>
                <a:gd name="T14" fmla="*/ 26 w 118"/>
                <a:gd name="T15" fmla="*/ 29 h 79"/>
                <a:gd name="T16" fmla="*/ 39 w 118"/>
                <a:gd name="T17" fmla="*/ 6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8" h="79">
                  <a:moveTo>
                    <a:pt x="39" y="6"/>
                  </a:moveTo>
                  <a:lnTo>
                    <a:pt x="26" y="0"/>
                  </a:lnTo>
                  <a:lnTo>
                    <a:pt x="0" y="52"/>
                  </a:lnTo>
                  <a:lnTo>
                    <a:pt x="13" y="59"/>
                  </a:lnTo>
                  <a:lnTo>
                    <a:pt x="23" y="36"/>
                  </a:lnTo>
                  <a:lnTo>
                    <a:pt x="115" y="79"/>
                  </a:lnTo>
                  <a:lnTo>
                    <a:pt x="118" y="69"/>
                  </a:lnTo>
                  <a:lnTo>
                    <a:pt x="26" y="29"/>
                  </a:lnTo>
                  <a:lnTo>
                    <a:pt x="39"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55" name="ísļiďè">
              <a:extLst>
                <a:ext uri="{FF2B5EF4-FFF2-40B4-BE49-F238E27FC236}">
                  <a16:creationId xmlns:a16="http://schemas.microsoft.com/office/drawing/2014/main" id="{01190D15-4ACB-4D88-A69E-E1BB120838C5}"/>
                </a:ext>
              </a:extLst>
            </p:cNvPr>
            <p:cNvSpPr/>
            <p:nvPr/>
          </p:nvSpPr>
          <p:spPr bwMode="auto">
            <a:xfrm>
              <a:off x="3573335" y="1604000"/>
              <a:ext cx="39248" cy="52564"/>
            </a:xfrm>
            <a:custGeom>
              <a:avLst/>
              <a:gdLst>
                <a:gd name="T0" fmla="*/ 17 w 17"/>
                <a:gd name="T1" fmla="*/ 1 h 23"/>
                <a:gd name="T2" fmla="*/ 17 w 17"/>
                <a:gd name="T3" fmla="*/ 0 h 23"/>
                <a:gd name="T4" fmla="*/ 10 w 17"/>
                <a:gd name="T5" fmla="*/ 0 h 23"/>
                <a:gd name="T6" fmla="*/ 10 w 17"/>
                <a:gd name="T7" fmla="*/ 1 h 23"/>
                <a:gd name="T8" fmla="*/ 12 w 17"/>
                <a:gd name="T9" fmla="*/ 1 h 23"/>
                <a:gd name="T10" fmla="*/ 13 w 17"/>
                <a:gd name="T11" fmla="*/ 2 h 23"/>
                <a:gd name="T12" fmla="*/ 13 w 17"/>
                <a:gd name="T13" fmla="*/ 3 h 23"/>
                <a:gd name="T14" fmla="*/ 11 w 17"/>
                <a:gd name="T15" fmla="*/ 5 h 23"/>
                <a:gd name="T16" fmla="*/ 5 w 17"/>
                <a:gd name="T17" fmla="*/ 16 h 23"/>
                <a:gd name="T18" fmla="*/ 3 w 17"/>
                <a:gd name="T19" fmla="*/ 18 h 23"/>
                <a:gd name="T20" fmla="*/ 2 w 17"/>
                <a:gd name="T21" fmla="*/ 19 h 23"/>
                <a:gd name="T22" fmla="*/ 0 w 17"/>
                <a:gd name="T23" fmla="*/ 18 h 23"/>
                <a:gd name="T24" fmla="*/ 0 w 17"/>
                <a:gd name="T25" fmla="*/ 19 h 23"/>
                <a:gd name="T26" fmla="*/ 8 w 17"/>
                <a:gd name="T27" fmla="*/ 23 h 23"/>
                <a:gd name="T28" fmla="*/ 8 w 17"/>
                <a:gd name="T29" fmla="*/ 22 h 23"/>
                <a:gd name="T30" fmla="*/ 6 w 17"/>
                <a:gd name="T31" fmla="*/ 21 h 23"/>
                <a:gd name="T32" fmla="*/ 6 w 17"/>
                <a:gd name="T33" fmla="*/ 20 h 23"/>
                <a:gd name="T34" fmla="*/ 7 w 17"/>
                <a:gd name="T35" fmla="*/ 18 h 23"/>
                <a:gd name="T36" fmla="*/ 17 w 17"/>
                <a:gd name="T37"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7" h="23">
                  <a:moveTo>
                    <a:pt x="17" y="1"/>
                  </a:moveTo>
                  <a:cubicBezTo>
                    <a:pt x="17" y="0"/>
                    <a:pt x="17" y="0"/>
                    <a:pt x="17" y="0"/>
                  </a:cubicBezTo>
                  <a:cubicBezTo>
                    <a:pt x="10" y="0"/>
                    <a:pt x="10" y="0"/>
                    <a:pt x="10" y="0"/>
                  </a:cubicBezTo>
                  <a:cubicBezTo>
                    <a:pt x="10" y="1"/>
                    <a:pt x="10" y="1"/>
                    <a:pt x="10" y="1"/>
                  </a:cubicBezTo>
                  <a:cubicBezTo>
                    <a:pt x="11" y="1"/>
                    <a:pt x="12" y="1"/>
                    <a:pt x="12" y="1"/>
                  </a:cubicBezTo>
                  <a:cubicBezTo>
                    <a:pt x="12" y="1"/>
                    <a:pt x="13" y="1"/>
                    <a:pt x="13" y="2"/>
                  </a:cubicBezTo>
                  <a:cubicBezTo>
                    <a:pt x="13" y="2"/>
                    <a:pt x="13" y="2"/>
                    <a:pt x="13" y="3"/>
                  </a:cubicBezTo>
                  <a:cubicBezTo>
                    <a:pt x="13" y="3"/>
                    <a:pt x="12" y="4"/>
                    <a:pt x="11" y="5"/>
                  </a:cubicBezTo>
                  <a:cubicBezTo>
                    <a:pt x="5" y="16"/>
                    <a:pt x="5" y="16"/>
                    <a:pt x="5" y="16"/>
                  </a:cubicBezTo>
                  <a:cubicBezTo>
                    <a:pt x="4" y="18"/>
                    <a:pt x="4" y="18"/>
                    <a:pt x="3" y="18"/>
                  </a:cubicBezTo>
                  <a:cubicBezTo>
                    <a:pt x="3" y="19"/>
                    <a:pt x="3" y="19"/>
                    <a:pt x="2" y="19"/>
                  </a:cubicBezTo>
                  <a:cubicBezTo>
                    <a:pt x="2" y="19"/>
                    <a:pt x="1" y="18"/>
                    <a:pt x="0" y="18"/>
                  </a:cubicBezTo>
                  <a:cubicBezTo>
                    <a:pt x="0" y="19"/>
                    <a:pt x="0" y="19"/>
                    <a:pt x="0" y="19"/>
                  </a:cubicBezTo>
                  <a:cubicBezTo>
                    <a:pt x="8" y="23"/>
                    <a:pt x="8" y="23"/>
                    <a:pt x="8" y="23"/>
                  </a:cubicBezTo>
                  <a:cubicBezTo>
                    <a:pt x="8" y="22"/>
                    <a:pt x="8" y="22"/>
                    <a:pt x="8" y="22"/>
                  </a:cubicBezTo>
                  <a:cubicBezTo>
                    <a:pt x="7" y="22"/>
                    <a:pt x="7" y="21"/>
                    <a:pt x="6" y="21"/>
                  </a:cubicBezTo>
                  <a:cubicBezTo>
                    <a:pt x="6" y="21"/>
                    <a:pt x="6" y="20"/>
                    <a:pt x="6" y="20"/>
                  </a:cubicBezTo>
                  <a:cubicBezTo>
                    <a:pt x="6" y="20"/>
                    <a:pt x="7" y="19"/>
                    <a:pt x="7" y="18"/>
                  </a:cubicBezTo>
                  <a:lnTo>
                    <a:pt x="1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56" name="íṡlïde">
              <a:extLst>
                <a:ext uri="{FF2B5EF4-FFF2-40B4-BE49-F238E27FC236}">
                  <a16:creationId xmlns:a16="http://schemas.microsoft.com/office/drawing/2014/main" id="{364E217C-67C2-4AD6-8094-FC9D5F81CC58}"/>
                </a:ext>
              </a:extLst>
            </p:cNvPr>
            <p:cNvSpPr/>
            <p:nvPr/>
          </p:nvSpPr>
          <p:spPr bwMode="auto">
            <a:xfrm>
              <a:off x="3646924" y="1622223"/>
              <a:ext cx="34342" cy="57470"/>
            </a:xfrm>
            <a:custGeom>
              <a:avLst/>
              <a:gdLst>
                <a:gd name="T0" fmla="*/ 9 w 15"/>
                <a:gd name="T1" fmla="*/ 1 h 25"/>
                <a:gd name="T2" fmla="*/ 4 w 15"/>
                <a:gd name="T3" fmla="*/ 2 h 25"/>
                <a:gd name="T4" fmla="*/ 2 w 15"/>
                <a:gd name="T5" fmla="*/ 5 h 25"/>
                <a:gd name="T6" fmla="*/ 2 w 15"/>
                <a:gd name="T7" fmla="*/ 8 h 25"/>
                <a:gd name="T8" fmla="*/ 5 w 15"/>
                <a:gd name="T9" fmla="*/ 12 h 25"/>
                <a:gd name="T10" fmla="*/ 1 w 15"/>
                <a:gd name="T11" fmla="*/ 15 h 25"/>
                <a:gd name="T12" fmla="*/ 0 w 15"/>
                <a:gd name="T13" fmla="*/ 18 h 25"/>
                <a:gd name="T14" fmla="*/ 1 w 15"/>
                <a:gd name="T15" fmla="*/ 22 h 25"/>
                <a:gd name="T16" fmla="*/ 6 w 15"/>
                <a:gd name="T17" fmla="*/ 25 h 25"/>
                <a:gd name="T18" fmla="*/ 11 w 15"/>
                <a:gd name="T19" fmla="*/ 24 h 25"/>
                <a:gd name="T20" fmla="*/ 14 w 15"/>
                <a:gd name="T21" fmla="*/ 20 h 25"/>
                <a:gd name="T22" fmla="*/ 13 w 15"/>
                <a:gd name="T23" fmla="*/ 16 h 25"/>
                <a:gd name="T24" fmla="*/ 9 w 15"/>
                <a:gd name="T25" fmla="*/ 12 h 25"/>
                <a:gd name="T26" fmla="*/ 14 w 15"/>
                <a:gd name="T27" fmla="*/ 9 h 25"/>
                <a:gd name="T28" fmla="*/ 15 w 15"/>
                <a:gd name="T29" fmla="*/ 7 h 25"/>
                <a:gd name="T30" fmla="*/ 14 w 15"/>
                <a:gd name="T31" fmla="*/ 3 h 25"/>
                <a:gd name="T32" fmla="*/ 9 w 15"/>
                <a:gd name="T33" fmla="*/ 1 h 25"/>
                <a:gd name="T34" fmla="*/ 11 w 15"/>
                <a:gd name="T35" fmla="*/ 19 h 25"/>
                <a:gd name="T36" fmla="*/ 11 w 15"/>
                <a:gd name="T37" fmla="*/ 21 h 25"/>
                <a:gd name="T38" fmla="*/ 10 w 15"/>
                <a:gd name="T39" fmla="*/ 23 h 25"/>
                <a:gd name="T40" fmla="*/ 6 w 15"/>
                <a:gd name="T41" fmla="*/ 24 h 25"/>
                <a:gd name="T42" fmla="*/ 3 w 15"/>
                <a:gd name="T43" fmla="*/ 22 h 25"/>
                <a:gd name="T44" fmla="*/ 3 w 15"/>
                <a:gd name="T45" fmla="*/ 18 h 25"/>
                <a:gd name="T46" fmla="*/ 4 w 15"/>
                <a:gd name="T47" fmla="*/ 15 h 25"/>
                <a:gd name="T48" fmla="*/ 6 w 15"/>
                <a:gd name="T49" fmla="*/ 13 h 25"/>
                <a:gd name="T50" fmla="*/ 11 w 15"/>
                <a:gd name="T51" fmla="*/ 19 h 25"/>
                <a:gd name="T52" fmla="*/ 12 w 15"/>
                <a:gd name="T53" fmla="*/ 8 h 25"/>
                <a:gd name="T54" fmla="*/ 8 w 15"/>
                <a:gd name="T55" fmla="*/ 11 h 25"/>
                <a:gd name="T56" fmla="*/ 6 w 15"/>
                <a:gd name="T57" fmla="*/ 8 h 25"/>
                <a:gd name="T58" fmla="*/ 5 w 15"/>
                <a:gd name="T59" fmla="*/ 6 h 25"/>
                <a:gd name="T60" fmla="*/ 5 w 15"/>
                <a:gd name="T61" fmla="*/ 5 h 25"/>
                <a:gd name="T62" fmla="*/ 6 w 15"/>
                <a:gd name="T63" fmla="*/ 2 h 25"/>
                <a:gd name="T64" fmla="*/ 9 w 15"/>
                <a:gd name="T65" fmla="*/ 2 h 25"/>
                <a:gd name="T66" fmla="*/ 12 w 15"/>
                <a:gd name="T67" fmla="*/ 3 h 25"/>
                <a:gd name="T68" fmla="*/ 12 w 15"/>
                <a:gd name="T69" fmla="*/ 6 h 25"/>
                <a:gd name="T70" fmla="*/ 12 w 15"/>
                <a:gd name="T71" fmla="*/ 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5" h="25">
                  <a:moveTo>
                    <a:pt x="9" y="1"/>
                  </a:moveTo>
                  <a:cubicBezTo>
                    <a:pt x="7" y="0"/>
                    <a:pt x="6" y="1"/>
                    <a:pt x="4" y="2"/>
                  </a:cubicBezTo>
                  <a:cubicBezTo>
                    <a:pt x="3" y="3"/>
                    <a:pt x="2" y="4"/>
                    <a:pt x="2" y="5"/>
                  </a:cubicBezTo>
                  <a:cubicBezTo>
                    <a:pt x="2" y="6"/>
                    <a:pt x="2" y="7"/>
                    <a:pt x="2" y="8"/>
                  </a:cubicBezTo>
                  <a:cubicBezTo>
                    <a:pt x="3" y="9"/>
                    <a:pt x="4" y="11"/>
                    <a:pt x="5" y="12"/>
                  </a:cubicBezTo>
                  <a:cubicBezTo>
                    <a:pt x="4" y="13"/>
                    <a:pt x="2" y="14"/>
                    <a:pt x="1" y="15"/>
                  </a:cubicBezTo>
                  <a:cubicBezTo>
                    <a:pt x="0" y="16"/>
                    <a:pt x="0" y="17"/>
                    <a:pt x="0" y="18"/>
                  </a:cubicBezTo>
                  <a:cubicBezTo>
                    <a:pt x="0" y="19"/>
                    <a:pt x="0" y="21"/>
                    <a:pt x="1" y="22"/>
                  </a:cubicBezTo>
                  <a:cubicBezTo>
                    <a:pt x="2" y="24"/>
                    <a:pt x="4" y="24"/>
                    <a:pt x="6" y="25"/>
                  </a:cubicBezTo>
                  <a:cubicBezTo>
                    <a:pt x="8" y="25"/>
                    <a:pt x="10" y="25"/>
                    <a:pt x="11" y="24"/>
                  </a:cubicBezTo>
                  <a:cubicBezTo>
                    <a:pt x="13" y="23"/>
                    <a:pt x="14" y="21"/>
                    <a:pt x="14" y="20"/>
                  </a:cubicBezTo>
                  <a:cubicBezTo>
                    <a:pt x="14" y="18"/>
                    <a:pt x="14" y="17"/>
                    <a:pt x="13" y="16"/>
                  </a:cubicBezTo>
                  <a:cubicBezTo>
                    <a:pt x="12" y="15"/>
                    <a:pt x="11" y="14"/>
                    <a:pt x="9" y="12"/>
                  </a:cubicBezTo>
                  <a:cubicBezTo>
                    <a:pt x="11" y="11"/>
                    <a:pt x="13" y="10"/>
                    <a:pt x="14" y="9"/>
                  </a:cubicBezTo>
                  <a:cubicBezTo>
                    <a:pt x="14" y="8"/>
                    <a:pt x="15" y="7"/>
                    <a:pt x="15" y="7"/>
                  </a:cubicBezTo>
                  <a:cubicBezTo>
                    <a:pt x="15" y="5"/>
                    <a:pt x="15" y="4"/>
                    <a:pt x="14" y="3"/>
                  </a:cubicBezTo>
                  <a:cubicBezTo>
                    <a:pt x="13" y="2"/>
                    <a:pt x="11" y="1"/>
                    <a:pt x="9" y="1"/>
                  </a:cubicBezTo>
                  <a:close/>
                  <a:moveTo>
                    <a:pt x="11" y="19"/>
                  </a:moveTo>
                  <a:cubicBezTo>
                    <a:pt x="11" y="19"/>
                    <a:pt x="11" y="20"/>
                    <a:pt x="11" y="21"/>
                  </a:cubicBezTo>
                  <a:cubicBezTo>
                    <a:pt x="11" y="22"/>
                    <a:pt x="10" y="23"/>
                    <a:pt x="10" y="23"/>
                  </a:cubicBezTo>
                  <a:cubicBezTo>
                    <a:pt x="9" y="24"/>
                    <a:pt x="8" y="24"/>
                    <a:pt x="6" y="24"/>
                  </a:cubicBezTo>
                  <a:cubicBezTo>
                    <a:pt x="5" y="24"/>
                    <a:pt x="4" y="23"/>
                    <a:pt x="3" y="22"/>
                  </a:cubicBezTo>
                  <a:cubicBezTo>
                    <a:pt x="3" y="21"/>
                    <a:pt x="2" y="20"/>
                    <a:pt x="3" y="18"/>
                  </a:cubicBezTo>
                  <a:cubicBezTo>
                    <a:pt x="3" y="17"/>
                    <a:pt x="3" y="16"/>
                    <a:pt x="4" y="15"/>
                  </a:cubicBezTo>
                  <a:cubicBezTo>
                    <a:pt x="4" y="15"/>
                    <a:pt x="5" y="14"/>
                    <a:pt x="6" y="13"/>
                  </a:cubicBezTo>
                  <a:cubicBezTo>
                    <a:pt x="9" y="15"/>
                    <a:pt x="10" y="17"/>
                    <a:pt x="11" y="19"/>
                  </a:cubicBezTo>
                  <a:close/>
                  <a:moveTo>
                    <a:pt x="12" y="8"/>
                  </a:moveTo>
                  <a:cubicBezTo>
                    <a:pt x="11" y="9"/>
                    <a:pt x="10" y="10"/>
                    <a:pt x="8" y="11"/>
                  </a:cubicBezTo>
                  <a:cubicBezTo>
                    <a:pt x="6" y="8"/>
                    <a:pt x="6" y="8"/>
                    <a:pt x="6" y="8"/>
                  </a:cubicBezTo>
                  <a:cubicBezTo>
                    <a:pt x="5" y="8"/>
                    <a:pt x="5" y="7"/>
                    <a:pt x="5" y="6"/>
                  </a:cubicBezTo>
                  <a:cubicBezTo>
                    <a:pt x="5" y="6"/>
                    <a:pt x="4" y="5"/>
                    <a:pt x="5" y="5"/>
                  </a:cubicBezTo>
                  <a:cubicBezTo>
                    <a:pt x="5" y="4"/>
                    <a:pt x="5" y="3"/>
                    <a:pt x="6" y="2"/>
                  </a:cubicBezTo>
                  <a:cubicBezTo>
                    <a:pt x="7" y="2"/>
                    <a:pt x="8" y="2"/>
                    <a:pt x="9" y="2"/>
                  </a:cubicBezTo>
                  <a:cubicBezTo>
                    <a:pt x="10" y="2"/>
                    <a:pt x="11" y="2"/>
                    <a:pt x="12" y="3"/>
                  </a:cubicBezTo>
                  <a:cubicBezTo>
                    <a:pt x="12" y="4"/>
                    <a:pt x="13" y="5"/>
                    <a:pt x="12" y="6"/>
                  </a:cubicBezTo>
                  <a:cubicBezTo>
                    <a:pt x="12" y="7"/>
                    <a:pt x="12" y="8"/>
                    <a:pt x="12"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57" name="iṩlide">
              <a:extLst>
                <a:ext uri="{FF2B5EF4-FFF2-40B4-BE49-F238E27FC236}">
                  <a16:creationId xmlns:a16="http://schemas.microsoft.com/office/drawing/2014/main" id="{637DF7F9-51DD-4DAF-86F2-F8C9BD11D01F}"/>
                </a:ext>
              </a:extLst>
            </p:cNvPr>
            <p:cNvSpPr/>
            <p:nvPr/>
          </p:nvSpPr>
          <p:spPr bwMode="auto">
            <a:xfrm>
              <a:off x="3717710" y="1622223"/>
              <a:ext cx="37145" cy="60273"/>
            </a:xfrm>
            <a:custGeom>
              <a:avLst/>
              <a:gdLst>
                <a:gd name="T0" fmla="*/ 15 w 16"/>
                <a:gd name="T1" fmla="*/ 16 h 26"/>
                <a:gd name="T2" fmla="*/ 15 w 16"/>
                <a:gd name="T3" fmla="*/ 9 h 26"/>
                <a:gd name="T4" fmla="*/ 12 w 16"/>
                <a:gd name="T5" fmla="*/ 2 h 26"/>
                <a:gd name="T6" fmla="*/ 6 w 16"/>
                <a:gd name="T7" fmla="*/ 1 h 26"/>
                <a:gd name="T8" fmla="*/ 1 w 16"/>
                <a:gd name="T9" fmla="*/ 4 h 26"/>
                <a:gd name="T10" fmla="*/ 0 w 16"/>
                <a:gd name="T11" fmla="*/ 10 h 26"/>
                <a:gd name="T12" fmla="*/ 3 w 16"/>
                <a:gd name="T13" fmla="*/ 15 h 26"/>
                <a:gd name="T14" fmla="*/ 8 w 16"/>
                <a:gd name="T15" fmla="*/ 16 h 26"/>
                <a:gd name="T16" fmla="*/ 12 w 16"/>
                <a:gd name="T17" fmla="*/ 13 h 26"/>
                <a:gd name="T18" fmla="*/ 11 w 16"/>
                <a:gd name="T19" fmla="*/ 19 h 26"/>
                <a:gd name="T20" fmla="*/ 8 w 16"/>
                <a:gd name="T21" fmla="*/ 23 h 26"/>
                <a:gd name="T22" fmla="*/ 4 w 16"/>
                <a:gd name="T23" fmla="*/ 25 h 26"/>
                <a:gd name="T24" fmla="*/ 4 w 16"/>
                <a:gd name="T25" fmla="*/ 26 h 26"/>
                <a:gd name="T26" fmla="*/ 5 w 16"/>
                <a:gd name="T27" fmla="*/ 26 h 26"/>
                <a:gd name="T28" fmla="*/ 11 w 16"/>
                <a:gd name="T29" fmla="*/ 23 h 26"/>
                <a:gd name="T30" fmla="*/ 15 w 16"/>
                <a:gd name="T31" fmla="*/ 16 h 26"/>
                <a:gd name="T32" fmla="*/ 11 w 16"/>
                <a:gd name="T33" fmla="*/ 13 h 26"/>
                <a:gd name="T34" fmla="*/ 9 w 16"/>
                <a:gd name="T35" fmla="*/ 14 h 26"/>
                <a:gd name="T36" fmla="*/ 6 w 16"/>
                <a:gd name="T37" fmla="*/ 13 h 26"/>
                <a:gd name="T38" fmla="*/ 3 w 16"/>
                <a:gd name="T39" fmla="*/ 8 h 26"/>
                <a:gd name="T40" fmla="*/ 3 w 16"/>
                <a:gd name="T41" fmla="*/ 4 h 26"/>
                <a:gd name="T42" fmla="*/ 6 w 16"/>
                <a:gd name="T43" fmla="*/ 2 h 26"/>
                <a:gd name="T44" fmla="*/ 8 w 16"/>
                <a:gd name="T45" fmla="*/ 2 h 26"/>
                <a:gd name="T46" fmla="*/ 11 w 16"/>
                <a:gd name="T47" fmla="*/ 5 h 26"/>
                <a:gd name="T48" fmla="*/ 12 w 16"/>
                <a:gd name="T49" fmla="*/ 8 h 26"/>
                <a:gd name="T50" fmla="*/ 12 w 16"/>
                <a:gd name="T51" fmla="*/ 12 h 26"/>
                <a:gd name="T52" fmla="*/ 11 w 16"/>
                <a:gd name="T53"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 h="26">
                  <a:moveTo>
                    <a:pt x="15" y="16"/>
                  </a:moveTo>
                  <a:cubicBezTo>
                    <a:pt x="16" y="14"/>
                    <a:pt x="16" y="11"/>
                    <a:pt x="15" y="9"/>
                  </a:cubicBezTo>
                  <a:cubicBezTo>
                    <a:pt x="15" y="6"/>
                    <a:pt x="14" y="4"/>
                    <a:pt x="12" y="2"/>
                  </a:cubicBezTo>
                  <a:cubicBezTo>
                    <a:pt x="10" y="1"/>
                    <a:pt x="8" y="0"/>
                    <a:pt x="6" y="1"/>
                  </a:cubicBezTo>
                  <a:cubicBezTo>
                    <a:pt x="4" y="1"/>
                    <a:pt x="2" y="2"/>
                    <a:pt x="1" y="4"/>
                  </a:cubicBezTo>
                  <a:cubicBezTo>
                    <a:pt x="0" y="6"/>
                    <a:pt x="0" y="8"/>
                    <a:pt x="0" y="10"/>
                  </a:cubicBezTo>
                  <a:cubicBezTo>
                    <a:pt x="1" y="12"/>
                    <a:pt x="1" y="14"/>
                    <a:pt x="3" y="15"/>
                  </a:cubicBezTo>
                  <a:cubicBezTo>
                    <a:pt x="4" y="16"/>
                    <a:pt x="6" y="16"/>
                    <a:pt x="8" y="16"/>
                  </a:cubicBezTo>
                  <a:cubicBezTo>
                    <a:pt x="9" y="16"/>
                    <a:pt x="11" y="15"/>
                    <a:pt x="12" y="13"/>
                  </a:cubicBezTo>
                  <a:cubicBezTo>
                    <a:pt x="12" y="15"/>
                    <a:pt x="12" y="17"/>
                    <a:pt x="11" y="19"/>
                  </a:cubicBezTo>
                  <a:cubicBezTo>
                    <a:pt x="10" y="21"/>
                    <a:pt x="9" y="22"/>
                    <a:pt x="8" y="23"/>
                  </a:cubicBezTo>
                  <a:cubicBezTo>
                    <a:pt x="6" y="24"/>
                    <a:pt x="5" y="25"/>
                    <a:pt x="4" y="25"/>
                  </a:cubicBezTo>
                  <a:cubicBezTo>
                    <a:pt x="4" y="26"/>
                    <a:pt x="4" y="26"/>
                    <a:pt x="4" y="26"/>
                  </a:cubicBezTo>
                  <a:cubicBezTo>
                    <a:pt x="5" y="26"/>
                    <a:pt x="5" y="26"/>
                    <a:pt x="5" y="26"/>
                  </a:cubicBezTo>
                  <a:cubicBezTo>
                    <a:pt x="7" y="25"/>
                    <a:pt x="9" y="24"/>
                    <a:pt x="11" y="23"/>
                  </a:cubicBezTo>
                  <a:cubicBezTo>
                    <a:pt x="13" y="21"/>
                    <a:pt x="14" y="19"/>
                    <a:pt x="15" y="16"/>
                  </a:cubicBezTo>
                  <a:close/>
                  <a:moveTo>
                    <a:pt x="11" y="13"/>
                  </a:moveTo>
                  <a:cubicBezTo>
                    <a:pt x="10" y="14"/>
                    <a:pt x="9" y="14"/>
                    <a:pt x="9" y="14"/>
                  </a:cubicBezTo>
                  <a:cubicBezTo>
                    <a:pt x="8" y="14"/>
                    <a:pt x="7" y="14"/>
                    <a:pt x="6" y="13"/>
                  </a:cubicBezTo>
                  <a:cubicBezTo>
                    <a:pt x="4" y="12"/>
                    <a:pt x="3" y="10"/>
                    <a:pt x="3" y="8"/>
                  </a:cubicBezTo>
                  <a:cubicBezTo>
                    <a:pt x="3" y="6"/>
                    <a:pt x="3" y="5"/>
                    <a:pt x="3" y="4"/>
                  </a:cubicBezTo>
                  <a:cubicBezTo>
                    <a:pt x="4" y="3"/>
                    <a:pt x="5" y="2"/>
                    <a:pt x="6" y="2"/>
                  </a:cubicBezTo>
                  <a:cubicBezTo>
                    <a:pt x="7" y="2"/>
                    <a:pt x="8" y="2"/>
                    <a:pt x="8" y="2"/>
                  </a:cubicBezTo>
                  <a:cubicBezTo>
                    <a:pt x="9" y="3"/>
                    <a:pt x="10" y="4"/>
                    <a:pt x="11" y="5"/>
                  </a:cubicBezTo>
                  <a:cubicBezTo>
                    <a:pt x="11" y="6"/>
                    <a:pt x="12" y="7"/>
                    <a:pt x="12" y="8"/>
                  </a:cubicBezTo>
                  <a:cubicBezTo>
                    <a:pt x="12" y="9"/>
                    <a:pt x="12" y="10"/>
                    <a:pt x="12" y="12"/>
                  </a:cubicBezTo>
                  <a:cubicBezTo>
                    <a:pt x="12" y="13"/>
                    <a:pt x="11" y="13"/>
                    <a:pt x="11"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58" name="îs1ïde">
              <a:extLst>
                <a:ext uri="{FF2B5EF4-FFF2-40B4-BE49-F238E27FC236}">
                  <a16:creationId xmlns:a16="http://schemas.microsoft.com/office/drawing/2014/main" id="{C049C6BF-A8A8-4DD2-859B-3F9F41239260}"/>
                </a:ext>
              </a:extLst>
            </p:cNvPr>
            <p:cNvSpPr/>
            <p:nvPr/>
          </p:nvSpPr>
          <p:spPr bwMode="auto">
            <a:xfrm>
              <a:off x="3782188" y="1613112"/>
              <a:ext cx="32239" cy="57470"/>
            </a:xfrm>
            <a:custGeom>
              <a:avLst/>
              <a:gdLst>
                <a:gd name="T0" fmla="*/ 11 w 14"/>
                <a:gd name="T1" fmla="*/ 24 h 25"/>
                <a:gd name="T2" fmla="*/ 14 w 14"/>
                <a:gd name="T3" fmla="*/ 0 h 25"/>
                <a:gd name="T4" fmla="*/ 14 w 14"/>
                <a:gd name="T5" fmla="*/ 0 h 25"/>
                <a:gd name="T6" fmla="*/ 1 w 14"/>
                <a:gd name="T7" fmla="*/ 2 h 25"/>
                <a:gd name="T8" fmla="*/ 0 w 14"/>
                <a:gd name="T9" fmla="*/ 8 h 25"/>
                <a:gd name="T10" fmla="*/ 0 w 14"/>
                <a:gd name="T11" fmla="*/ 8 h 25"/>
                <a:gd name="T12" fmla="*/ 2 w 14"/>
                <a:gd name="T13" fmla="*/ 5 h 25"/>
                <a:gd name="T14" fmla="*/ 5 w 14"/>
                <a:gd name="T15" fmla="*/ 4 h 25"/>
                <a:gd name="T16" fmla="*/ 12 w 14"/>
                <a:gd name="T17" fmla="*/ 3 h 25"/>
                <a:gd name="T18" fmla="*/ 9 w 14"/>
                <a:gd name="T19" fmla="*/ 25 h 25"/>
                <a:gd name="T20" fmla="*/ 11 w 14"/>
                <a:gd name="T21" fmla="*/ 2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 h="25">
                  <a:moveTo>
                    <a:pt x="11" y="24"/>
                  </a:moveTo>
                  <a:cubicBezTo>
                    <a:pt x="14" y="0"/>
                    <a:pt x="14" y="0"/>
                    <a:pt x="14" y="0"/>
                  </a:cubicBezTo>
                  <a:cubicBezTo>
                    <a:pt x="14" y="0"/>
                    <a:pt x="14" y="0"/>
                    <a:pt x="14" y="0"/>
                  </a:cubicBezTo>
                  <a:cubicBezTo>
                    <a:pt x="1" y="2"/>
                    <a:pt x="1" y="2"/>
                    <a:pt x="1" y="2"/>
                  </a:cubicBezTo>
                  <a:cubicBezTo>
                    <a:pt x="0" y="8"/>
                    <a:pt x="0" y="8"/>
                    <a:pt x="0" y="8"/>
                  </a:cubicBezTo>
                  <a:cubicBezTo>
                    <a:pt x="0" y="8"/>
                    <a:pt x="0" y="8"/>
                    <a:pt x="0" y="8"/>
                  </a:cubicBezTo>
                  <a:cubicBezTo>
                    <a:pt x="1" y="7"/>
                    <a:pt x="1" y="6"/>
                    <a:pt x="2" y="5"/>
                  </a:cubicBezTo>
                  <a:cubicBezTo>
                    <a:pt x="3" y="5"/>
                    <a:pt x="4" y="4"/>
                    <a:pt x="5" y="4"/>
                  </a:cubicBezTo>
                  <a:cubicBezTo>
                    <a:pt x="12" y="3"/>
                    <a:pt x="12" y="3"/>
                    <a:pt x="12" y="3"/>
                  </a:cubicBezTo>
                  <a:cubicBezTo>
                    <a:pt x="9" y="25"/>
                    <a:pt x="9" y="25"/>
                    <a:pt x="9" y="25"/>
                  </a:cubicBezTo>
                  <a:lnTo>
                    <a:pt x="11"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59" name="i$ľïḑe">
              <a:extLst>
                <a:ext uri="{FF2B5EF4-FFF2-40B4-BE49-F238E27FC236}">
                  <a16:creationId xmlns:a16="http://schemas.microsoft.com/office/drawing/2014/main" id="{68D7FE56-E937-40BA-BF71-33ABAD5BF447}"/>
                </a:ext>
              </a:extLst>
            </p:cNvPr>
            <p:cNvSpPr/>
            <p:nvPr/>
          </p:nvSpPr>
          <p:spPr bwMode="auto">
            <a:xfrm>
              <a:off x="3349063" y="1294926"/>
              <a:ext cx="34342" cy="23128"/>
            </a:xfrm>
            <a:custGeom>
              <a:avLst/>
              <a:gdLst>
                <a:gd name="T0" fmla="*/ 8 w 15"/>
                <a:gd name="T1" fmla="*/ 7 h 10"/>
                <a:gd name="T2" fmla="*/ 12 w 15"/>
                <a:gd name="T3" fmla="*/ 10 h 10"/>
                <a:gd name="T4" fmla="*/ 14 w 15"/>
                <a:gd name="T5" fmla="*/ 3 h 10"/>
                <a:gd name="T6" fmla="*/ 10 w 15"/>
                <a:gd name="T7" fmla="*/ 0 h 10"/>
                <a:gd name="T8" fmla="*/ 0 w 15"/>
                <a:gd name="T9" fmla="*/ 2 h 10"/>
                <a:gd name="T10" fmla="*/ 8 w 15"/>
                <a:gd name="T11" fmla="*/ 7 h 10"/>
              </a:gdLst>
              <a:ahLst/>
              <a:cxnLst>
                <a:cxn ang="0">
                  <a:pos x="T0" y="T1"/>
                </a:cxn>
                <a:cxn ang="0">
                  <a:pos x="T2" y="T3"/>
                </a:cxn>
                <a:cxn ang="0">
                  <a:pos x="T4" y="T5"/>
                </a:cxn>
                <a:cxn ang="0">
                  <a:pos x="T6" y="T7"/>
                </a:cxn>
                <a:cxn ang="0">
                  <a:pos x="T8" y="T9"/>
                </a:cxn>
                <a:cxn ang="0">
                  <a:pos x="T10" y="T11"/>
                </a:cxn>
              </a:cxnLst>
              <a:rect l="0" t="0" r="r" b="b"/>
              <a:pathLst>
                <a:path w="15" h="10">
                  <a:moveTo>
                    <a:pt x="8" y="7"/>
                  </a:moveTo>
                  <a:cubicBezTo>
                    <a:pt x="12" y="10"/>
                    <a:pt x="12" y="10"/>
                    <a:pt x="12" y="10"/>
                  </a:cubicBezTo>
                  <a:cubicBezTo>
                    <a:pt x="12" y="7"/>
                    <a:pt x="15" y="5"/>
                    <a:pt x="14" y="3"/>
                  </a:cubicBezTo>
                  <a:cubicBezTo>
                    <a:pt x="10" y="0"/>
                    <a:pt x="10" y="0"/>
                    <a:pt x="10" y="0"/>
                  </a:cubicBezTo>
                  <a:cubicBezTo>
                    <a:pt x="7" y="0"/>
                    <a:pt x="3" y="0"/>
                    <a:pt x="0" y="2"/>
                  </a:cubicBezTo>
                  <a:cubicBezTo>
                    <a:pt x="1" y="4"/>
                    <a:pt x="4" y="8"/>
                    <a:pt x="8"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60" name="iŝļíḍè">
              <a:extLst>
                <a:ext uri="{FF2B5EF4-FFF2-40B4-BE49-F238E27FC236}">
                  <a16:creationId xmlns:a16="http://schemas.microsoft.com/office/drawing/2014/main" id="{C6D0C86F-09BE-4F63-8D16-D742BDE34B27}"/>
                </a:ext>
              </a:extLst>
            </p:cNvPr>
            <p:cNvSpPr/>
            <p:nvPr/>
          </p:nvSpPr>
          <p:spPr bwMode="auto">
            <a:xfrm>
              <a:off x="3378499" y="1327165"/>
              <a:ext cx="27333" cy="18923"/>
            </a:xfrm>
            <a:custGeom>
              <a:avLst/>
              <a:gdLst>
                <a:gd name="T0" fmla="*/ 7 w 12"/>
                <a:gd name="T1" fmla="*/ 7 h 8"/>
                <a:gd name="T2" fmla="*/ 9 w 12"/>
                <a:gd name="T3" fmla="*/ 8 h 8"/>
                <a:gd name="T4" fmla="*/ 12 w 12"/>
                <a:gd name="T5" fmla="*/ 6 h 8"/>
                <a:gd name="T6" fmla="*/ 11 w 12"/>
                <a:gd name="T7" fmla="*/ 2 h 8"/>
                <a:gd name="T8" fmla="*/ 8 w 12"/>
                <a:gd name="T9" fmla="*/ 0 h 8"/>
                <a:gd name="T10" fmla="*/ 0 w 12"/>
                <a:gd name="T11" fmla="*/ 3 h 8"/>
                <a:gd name="T12" fmla="*/ 7 w 12"/>
                <a:gd name="T13" fmla="*/ 7 h 8"/>
              </a:gdLst>
              <a:ahLst/>
              <a:cxnLst>
                <a:cxn ang="0">
                  <a:pos x="T0" y="T1"/>
                </a:cxn>
                <a:cxn ang="0">
                  <a:pos x="T2" y="T3"/>
                </a:cxn>
                <a:cxn ang="0">
                  <a:pos x="T4" y="T5"/>
                </a:cxn>
                <a:cxn ang="0">
                  <a:pos x="T6" y="T7"/>
                </a:cxn>
                <a:cxn ang="0">
                  <a:pos x="T8" y="T9"/>
                </a:cxn>
                <a:cxn ang="0">
                  <a:pos x="T10" y="T11"/>
                </a:cxn>
                <a:cxn ang="0">
                  <a:pos x="T12" y="T13"/>
                </a:cxn>
              </a:cxnLst>
              <a:rect l="0" t="0" r="r" b="b"/>
              <a:pathLst>
                <a:path w="12" h="8">
                  <a:moveTo>
                    <a:pt x="7" y="7"/>
                  </a:moveTo>
                  <a:cubicBezTo>
                    <a:pt x="9" y="8"/>
                    <a:pt x="9" y="8"/>
                    <a:pt x="9" y="8"/>
                  </a:cubicBezTo>
                  <a:cubicBezTo>
                    <a:pt x="10" y="8"/>
                    <a:pt x="11" y="6"/>
                    <a:pt x="12" y="6"/>
                  </a:cubicBezTo>
                  <a:cubicBezTo>
                    <a:pt x="12" y="4"/>
                    <a:pt x="11" y="2"/>
                    <a:pt x="11" y="2"/>
                  </a:cubicBezTo>
                  <a:cubicBezTo>
                    <a:pt x="11" y="0"/>
                    <a:pt x="9" y="1"/>
                    <a:pt x="8" y="0"/>
                  </a:cubicBezTo>
                  <a:cubicBezTo>
                    <a:pt x="5" y="1"/>
                    <a:pt x="1" y="0"/>
                    <a:pt x="0" y="3"/>
                  </a:cubicBezTo>
                  <a:cubicBezTo>
                    <a:pt x="2" y="5"/>
                    <a:pt x="5" y="6"/>
                    <a:pt x="7"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61" name="íṩḻîḋê">
              <a:extLst>
                <a:ext uri="{FF2B5EF4-FFF2-40B4-BE49-F238E27FC236}">
                  <a16:creationId xmlns:a16="http://schemas.microsoft.com/office/drawing/2014/main" id="{90F8F1A7-EEB0-4671-83B5-069E1E0EDB7E}"/>
                </a:ext>
              </a:extLst>
            </p:cNvPr>
            <p:cNvSpPr/>
            <p:nvPr/>
          </p:nvSpPr>
          <p:spPr bwMode="auto">
            <a:xfrm>
              <a:off x="3394618" y="1244465"/>
              <a:ext cx="100922" cy="166101"/>
            </a:xfrm>
            <a:custGeom>
              <a:avLst/>
              <a:gdLst>
                <a:gd name="T0" fmla="*/ 9 w 44"/>
                <a:gd name="T1" fmla="*/ 32 h 72"/>
                <a:gd name="T2" fmla="*/ 12 w 44"/>
                <a:gd name="T3" fmla="*/ 31 h 72"/>
                <a:gd name="T4" fmla="*/ 15 w 44"/>
                <a:gd name="T5" fmla="*/ 33 h 72"/>
                <a:gd name="T6" fmla="*/ 13 w 44"/>
                <a:gd name="T7" fmla="*/ 44 h 72"/>
                <a:gd name="T8" fmla="*/ 8 w 44"/>
                <a:gd name="T9" fmla="*/ 41 h 72"/>
                <a:gd name="T10" fmla="*/ 14 w 44"/>
                <a:gd name="T11" fmla="*/ 68 h 72"/>
                <a:gd name="T12" fmla="*/ 26 w 44"/>
                <a:gd name="T13" fmla="*/ 72 h 72"/>
                <a:gd name="T14" fmla="*/ 27 w 44"/>
                <a:gd name="T15" fmla="*/ 69 h 72"/>
                <a:gd name="T16" fmla="*/ 15 w 44"/>
                <a:gd name="T17" fmla="*/ 52 h 72"/>
                <a:gd name="T18" fmla="*/ 21 w 44"/>
                <a:gd name="T19" fmla="*/ 49 h 72"/>
                <a:gd name="T20" fmla="*/ 21 w 44"/>
                <a:gd name="T21" fmla="*/ 40 h 72"/>
                <a:gd name="T22" fmla="*/ 26 w 44"/>
                <a:gd name="T23" fmla="*/ 45 h 72"/>
                <a:gd name="T24" fmla="*/ 19 w 44"/>
                <a:gd name="T25" fmla="*/ 31 h 72"/>
                <a:gd name="T26" fmla="*/ 19 w 44"/>
                <a:gd name="T27" fmla="*/ 21 h 72"/>
                <a:gd name="T28" fmla="*/ 30 w 44"/>
                <a:gd name="T29" fmla="*/ 30 h 72"/>
                <a:gd name="T30" fmla="*/ 26 w 44"/>
                <a:gd name="T31" fmla="*/ 19 h 72"/>
                <a:gd name="T32" fmla="*/ 29 w 44"/>
                <a:gd name="T33" fmla="*/ 16 h 72"/>
                <a:gd name="T34" fmla="*/ 43 w 44"/>
                <a:gd name="T35" fmla="*/ 28 h 72"/>
                <a:gd name="T36" fmla="*/ 29 w 44"/>
                <a:gd name="T37" fmla="*/ 8 h 72"/>
                <a:gd name="T38" fmla="*/ 24 w 44"/>
                <a:gd name="T39" fmla="*/ 6 h 72"/>
                <a:gd name="T40" fmla="*/ 24 w 44"/>
                <a:gd name="T41" fmla="*/ 13 h 72"/>
                <a:gd name="T42" fmla="*/ 17 w 44"/>
                <a:gd name="T43" fmla="*/ 11 h 72"/>
                <a:gd name="T44" fmla="*/ 16 w 44"/>
                <a:gd name="T45" fmla="*/ 0 h 72"/>
                <a:gd name="T46" fmla="*/ 14 w 44"/>
                <a:gd name="T47" fmla="*/ 6 h 72"/>
                <a:gd name="T48" fmla="*/ 9 w 44"/>
                <a:gd name="T49" fmla="*/ 8 h 72"/>
                <a:gd name="T50" fmla="*/ 16 w 44"/>
                <a:gd name="T51" fmla="*/ 16 h 72"/>
                <a:gd name="T52" fmla="*/ 16 w 44"/>
                <a:gd name="T53" fmla="*/ 25 h 72"/>
                <a:gd name="T54" fmla="*/ 11 w 44"/>
                <a:gd name="T55" fmla="*/ 20 h 72"/>
                <a:gd name="T56" fmla="*/ 0 w 44"/>
                <a:gd name="T57" fmla="*/ 19 h 72"/>
                <a:gd name="T58" fmla="*/ 9 w 44"/>
                <a:gd name="T59" fmla="*/ 28 h 72"/>
                <a:gd name="T60" fmla="*/ 9 w 44"/>
                <a:gd name="T61" fmla="*/ 3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4" h="72">
                  <a:moveTo>
                    <a:pt x="9" y="32"/>
                  </a:moveTo>
                  <a:cubicBezTo>
                    <a:pt x="10" y="33"/>
                    <a:pt x="11" y="32"/>
                    <a:pt x="12" y="31"/>
                  </a:cubicBezTo>
                  <a:cubicBezTo>
                    <a:pt x="15" y="33"/>
                    <a:pt x="15" y="33"/>
                    <a:pt x="15" y="33"/>
                  </a:cubicBezTo>
                  <a:cubicBezTo>
                    <a:pt x="16" y="37"/>
                    <a:pt x="15" y="41"/>
                    <a:pt x="13" y="44"/>
                  </a:cubicBezTo>
                  <a:cubicBezTo>
                    <a:pt x="11" y="46"/>
                    <a:pt x="10" y="42"/>
                    <a:pt x="8" y="41"/>
                  </a:cubicBezTo>
                  <a:cubicBezTo>
                    <a:pt x="10" y="50"/>
                    <a:pt x="15" y="60"/>
                    <a:pt x="14" y="68"/>
                  </a:cubicBezTo>
                  <a:cubicBezTo>
                    <a:pt x="20" y="72"/>
                    <a:pt x="24" y="72"/>
                    <a:pt x="26" y="72"/>
                  </a:cubicBezTo>
                  <a:cubicBezTo>
                    <a:pt x="27" y="69"/>
                    <a:pt x="27" y="69"/>
                    <a:pt x="27" y="69"/>
                  </a:cubicBezTo>
                  <a:cubicBezTo>
                    <a:pt x="19" y="64"/>
                    <a:pt x="16" y="54"/>
                    <a:pt x="15" y="52"/>
                  </a:cubicBezTo>
                  <a:cubicBezTo>
                    <a:pt x="21" y="49"/>
                    <a:pt x="21" y="49"/>
                    <a:pt x="21" y="49"/>
                  </a:cubicBezTo>
                  <a:cubicBezTo>
                    <a:pt x="21" y="46"/>
                    <a:pt x="20" y="41"/>
                    <a:pt x="21" y="40"/>
                  </a:cubicBezTo>
                  <a:cubicBezTo>
                    <a:pt x="24" y="41"/>
                    <a:pt x="25" y="43"/>
                    <a:pt x="26" y="45"/>
                  </a:cubicBezTo>
                  <a:cubicBezTo>
                    <a:pt x="33" y="42"/>
                    <a:pt x="22" y="36"/>
                    <a:pt x="19" y="31"/>
                  </a:cubicBezTo>
                  <a:cubicBezTo>
                    <a:pt x="19" y="27"/>
                    <a:pt x="19" y="24"/>
                    <a:pt x="19" y="21"/>
                  </a:cubicBezTo>
                  <a:cubicBezTo>
                    <a:pt x="23" y="22"/>
                    <a:pt x="27" y="27"/>
                    <a:pt x="30" y="30"/>
                  </a:cubicBezTo>
                  <a:cubicBezTo>
                    <a:pt x="33" y="27"/>
                    <a:pt x="27" y="23"/>
                    <a:pt x="26" y="19"/>
                  </a:cubicBezTo>
                  <a:cubicBezTo>
                    <a:pt x="25" y="17"/>
                    <a:pt x="27" y="17"/>
                    <a:pt x="29" y="16"/>
                  </a:cubicBezTo>
                  <a:cubicBezTo>
                    <a:pt x="43" y="28"/>
                    <a:pt x="43" y="28"/>
                    <a:pt x="43" y="28"/>
                  </a:cubicBezTo>
                  <a:cubicBezTo>
                    <a:pt x="44" y="21"/>
                    <a:pt x="34" y="15"/>
                    <a:pt x="29" y="8"/>
                  </a:cubicBezTo>
                  <a:cubicBezTo>
                    <a:pt x="30" y="6"/>
                    <a:pt x="29" y="4"/>
                    <a:pt x="24" y="6"/>
                  </a:cubicBezTo>
                  <a:cubicBezTo>
                    <a:pt x="22" y="6"/>
                    <a:pt x="19" y="7"/>
                    <a:pt x="24" y="13"/>
                  </a:cubicBezTo>
                  <a:cubicBezTo>
                    <a:pt x="21" y="17"/>
                    <a:pt x="19" y="12"/>
                    <a:pt x="17" y="11"/>
                  </a:cubicBezTo>
                  <a:cubicBezTo>
                    <a:pt x="18" y="6"/>
                    <a:pt x="20" y="1"/>
                    <a:pt x="16" y="0"/>
                  </a:cubicBezTo>
                  <a:cubicBezTo>
                    <a:pt x="16" y="2"/>
                    <a:pt x="16" y="4"/>
                    <a:pt x="14" y="6"/>
                  </a:cubicBezTo>
                  <a:cubicBezTo>
                    <a:pt x="9" y="8"/>
                    <a:pt x="9" y="8"/>
                    <a:pt x="9" y="8"/>
                  </a:cubicBezTo>
                  <a:cubicBezTo>
                    <a:pt x="9" y="10"/>
                    <a:pt x="14" y="13"/>
                    <a:pt x="16" y="16"/>
                  </a:cubicBezTo>
                  <a:cubicBezTo>
                    <a:pt x="17" y="20"/>
                    <a:pt x="16" y="23"/>
                    <a:pt x="16" y="25"/>
                  </a:cubicBezTo>
                  <a:cubicBezTo>
                    <a:pt x="12" y="27"/>
                    <a:pt x="13" y="22"/>
                    <a:pt x="11" y="20"/>
                  </a:cubicBezTo>
                  <a:cubicBezTo>
                    <a:pt x="7" y="17"/>
                    <a:pt x="2" y="18"/>
                    <a:pt x="0" y="19"/>
                  </a:cubicBezTo>
                  <a:cubicBezTo>
                    <a:pt x="9" y="28"/>
                    <a:pt x="9" y="28"/>
                    <a:pt x="9" y="28"/>
                  </a:cubicBezTo>
                  <a:cubicBezTo>
                    <a:pt x="9" y="29"/>
                    <a:pt x="6" y="32"/>
                    <a:pt x="9"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62" name="íṡľiḑê">
              <a:extLst>
                <a:ext uri="{FF2B5EF4-FFF2-40B4-BE49-F238E27FC236}">
                  <a16:creationId xmlns:a16="http://schemas.microsoft.com/office/drawing/2014/main" id="{51DCD51A-56D0-44A2-B863-05EBA55FDC37}"/>
                </a:ext>
              </a:extLst>
            </p:cNvPr>
            <p:cNvSpPr/>
            <p:nvPr/>
          </p:nvSpPr>
          <p:spPr bwMode="auto">
            <a:xfrm>
              <a:off x="3589455" y="1092381"/>
              <a:ext cx="30137" cy="30137"/>
            </a:xfrm>
            <a:custGeom>
              <a:avLst/>
              <a:gdLst>
                <a:gd name="T0" fmla="*/ 2 w 13"/>
                <a:gd name="T1" fmla="*/ 13 h 13"/>
                <a:gd name="T2" fmla="*/ 9 w 13"/>
                <a:gd name="T3" fmla="*/ 13 h 13"/>
                <a:gd name="T4" fmla="*/ 3 w 13"/>
                <a:gd name="T5" fmla="*/ 0 h 13"/>
                <a:gd name="T6" fmla="*/ 2 w 13"/>
                <a:gd name="T7" fmla="*/ 8 h 13"/>
                <a:gd name="T8" fmla="*/ 2 w 13"/>
                <a:gd name="T9" fmla="*/ 13 h 13"/>
              </a:gdLst>
              <a:ahLst/>
              <a:cxnLst>
                <a:cxn ang="0">
                  <a:pos x="T0" y="T1"/>
                </a:cxn>
                <a:cxn ang="0">
                  <a:pos x="T2" y="T3"/>
                </a:cxn>
                <a:cxn ang="0">
                  <a:pos x="T4" y="T5"/>
                </a:cxn>
                <a:cxn ang="0">
                  <a:pos x="T6" y="T7"/>
                </a:cxn>
                <a:cxn ang="0">
                  <a:pos x="T8" y="T9"/>
                </a:cxn>
              </a:cxnLst>
              <a:rect l="0" t="0" r="r" b="b"/>
              <a:pathLst>
                <a:path w="13" h="13">
                  <a:moveTo>
                    <a:pt x="2" y="13"/>
                  </a:moveTo>
                  <a:cubicBezTo>
                    <a:pt x="4" y="13"/>
                    <a:pt x="6" y="13"/>
                    <a:pt x="9" y="13"/>
                  </a:cubicBezTo>
                  <a:cubicBezTo>
                    <a:pt x="13" y="8"/>
                    <a:pt x="6" y="3"/>
                    <a:pt x="3" y="0"/>
                  </a:cubicBezTo>
                  <a:cubicBezTo>
                    <a:pt x="0" y="1"/>
                    <a:pt x="2" y="6"/>
                    <a:pt x="2" y="8"/>
                  </a:cubicBezTo>
                  <a:cubicBezTo>
                    <a:pt x="2" y="9"/>
                    <a:pt x="1" y="11"/>
                    <a:pt x="2"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63" name="iṥļiḓe">
              <a:extLst>
                <a:ext uri="{FF2B5EF4-FFF2-40B4-BE49-F238E27FC236}">
                  <a16:creationId xmlns:a16="http://schemas.microsoft.com/office/drawing/2014/main" id="{BFD018DA-EF86-4570-AB72-9F22B30A5EA4}"/>
                </a:ext>
              </a:extLst>
            </p:cNvPr>
            <p:cNvSpPr/>
            <p:nvPr/>
          </p:nvSpPr>
          <p:spPr bwMode="auto">
            <a:xfrm>
              <a:off x="3578241" y="1138637"/>
              <a:ext cx="18222" cy="25231"/>
            </a:xfrm>
            <a:custGeom>
              <a:avLst/>
              <a:gdLst>
                <a:gd name="T0" fmla="*/ 2 w 8"/>
                <a:gd name="T1" fmla="*/ 11 h 11"/>
                <a:gd name="T2" fmla="*/ 8 w 8"/>
                <a:gd name="T3" fmla="*/ 9 h 11"/>
                <a:gd name="T4" fmla="*/ 7 w 8"/>
                <a:gd name="T5" fmla="*/ 4 h 11"/>
                <a:gd name="T6" fmla="*/ 3 w 8"/>
                <a:gd name="T7" fmla="*/ 0 h 11"/>
                <a:gd name="T8" fmla="*/ 1 w 8"/>
                <a:gd name="T9" fmla="*/ 5 h 11"/>
                <a:gd name="T10" fmla="*/ 2 w 8"/>
                <a:gd name="T11" fmla="*/ 11 h 11"/>
              </a:gdLst>
              <a:ahLst/>
              <a:cxnLst>
                <a:cxn ang="0">
                  <a:pos x="T0" y="T1"/>
                </a:cxn>
                <a:cxn ang="0">
                  <a:pos x="T2" y="T3"/>
                </a:cxn>
                <a:cxn ang="0">
                  <a:pos x="T4" y="T5"/>
                </a:cxn>
                <a:cxn ang="0">
                  <a:pos x="T6" y="T7"/>
                </a:cxn>
                <a:cxn ang="0">
                  <a:pos x="T8" y="T9"/>
                </a:cxn>
                <a:cxn ang="0">
                  <a:pos x="T10" y="T11"/>
                </a:cxn>
              </a:cxnLst>
              <a:rect l="0" t="0" r="r" b="b"/>
              <a:pathLst>
                <a:path w="8" h="11">
                  <a:moveTo>
                    <a:pt x="2" y="11"/>
                  </a:moveTo>
                  <a:cubicBezTo>
                    <a:pt x="4" y="11"/>
                    <a:pt x="6" y="10"/>
                    <a:pt x="8" y="9"/>
                  </a:cubicBezTo>
                  <a:cubicBezTo>
                    <a:pt x="8" y="7"/>
                    <a:pt x="8" y="6"/>
                    <a:pt x="7" y="4"/>
                  </a:cubicBezTo>
                  <a:cubicBezTo>
                    <a:pt x="6" y="3"/>
                    <a:pt x="5" y="1"/>
                    <a:pt x="3" y="0"/>
                  </a:cubicBezTo>
                  <a:cubicBezTo>
                    <a:pt x="3" y="0"/>
                    <a:pt x="0" y="1"/>
                    <a:pt x="1" y="5"/>
                  </a:cubicBezTo>
                  <a:cubicBezTo>
                    <a:pt x="2" y="8"/>
                    <a:pt x="2" y="9"/>
                    <a:pt x="2"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64" name="iŝ1îḋé">
              <a:extLst>
                <a:ext uri="{FF2B5EF4-FFF2-40B4-BE49-F238E27FC236}">
                  <a16:creationId xmlns:a16="http://schemas.microsoft.com/office/drawing/2014/main" id="{BAECD37E-854E-4F61-945D-012936431D8C}"/>
                </a:ext>
              </a:extLst>
            </p:cNvPr>
            <p:cNvSpPr/>
            <p:nvPr/>
          </p:nvSpPr>
          <p:spPr bwMode="auto">
            <a:xfrm>
              <a:off x="3628702" y="1117611"/>
              <a:ext cx="41350" cy="39248"/>
            </a:xfrm>
            <a:custGeom>
              <a:avLst/>
              <a:gdLst>
                <a:gd name="T0" fmla="*/ 5 w 18"/>
                <a:gd name="T1" fmla="*/ 11 h 17"/>
                <a:gd name="T2" fmla="*/ 7 w 18"/>
                <a:gd name="T3" fmla="*/ 11 h 17"/>
                <a:gd name="T4" fmla="*/ 7 w 18"/>
                <a:gd name="T5" fmla="*/ 17 h 17"/>
                <a:gd name="T6" fmla="*/ 8 w 18"/>
                <a:gd name="T7" fmla="*/ 17 h 17"/>
                <a:gd name="T8" fmla="*/ 12 w 18"/>
                <a:gd name="T9" fmla="*/ 14 h 17"/>
                <a:gd name="T10" fmla="*/ 13 w 18"/>
                <a:gd name="T11" fmla="*/ 12 h 17"/>
                <a:gd name="T12" fmla="*/ 17 w 18"/>
                <a:gd name="T13" fmla="*/ 7 h 17"/>
                <a:gd name="T14" fmla="*/ 13 w 18"/>
                <a:gd name="T15" fmla="*/ 0 h 17"/>
                <a:gd name="T16" fmla="*/ 2 w 18"/>
                <a:gd name="T17" fmla="*/ 3 h 17"/>
                <a:gd name="T18" fmla="*/ 5 w 18"/>
                <a:gd name="T19" fmla="*/ 11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 h="17">
                  <a:moveTo>
                    <a:pt x="5" y="11"/>
                  </a:moveTo>
                  <a:cubicBezTo>
                    <a:pt x="7" y="11"/>
                    <a:pt x="7" y="11"/>
                    <a:pt x="7" y="11"/>
                  </a:cubicBezTo>
                  <a:cubicBezTo>
                    <a:pt x="7" y="13"/>
                    <a:pt x="7" y="15"/>
                    <a:pt x="7" y="17"/>
                  </a:cubicBezTo>
                  <a:cubicBezTo>
                    <a:pt x="8" y="17"/>
                    <a:pt x="8" y="17"/>
                    <a:pt x="8" y="17"/>
                  </a:cubicBezTo>
                  <a:cubicBezTo>
                    <a:pt x="9" y="15"/>
                    <a:pt x="11" y="15"/>
                    <a:pt x="12" y="14"/>
                  </a:cubicBezTo>
                  <a:cubicBezTo>
                    <a:pt x="13" y="12"/>
                    <a:pt x="13" y="12"/>
                    <a:pt x="13" y="12"/>
                  </a:cubicBezTo>
                  <a:cubicBezTo>
                    <a:pt x="17" y="7"/>
                    <a:pt x="17" y="7"/>
                    <a:pt x="17" y="7"/>
                  </a:cubicBezTo>
                  <a:cubicBezTo>
                    <a:pt x="18" y="5"/>
                    <a:pt x="17" y="2"/>
                    <a:pt x="13" y="0"/>
                  </a:cubicBezTo>
                  <a:cubicBezTo>
                    <a:pt x="10" y="1"/>
                    <a:pt x="7" y="2"/>
                    <a:pt x="2" y="3"/>
                  </a:cubicBezTo>
                  <a:cubicBezTo>
                    <a:pt x="0" y="7"/>
                    <a:pt x="3" y="10"/>
                    <a:pt x="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65" name="iṩḷiḓè">
              <a:extLst>
                <a:ext uri="{FF2B5EF4-FFF2-40B4-BE49-F238E27FC236}">
                  <a16:creationId xmlns:a16="http://schemas.microsoft.com/office/drawing/2014/main" id="{491B7FE1-003E-421B-AED8-F10399B729A5}"/>
                </a:ext>
              </a:extLst>
            </p:cNvPr>
            <p:cNvSpPr/>
            <p:nvPr/>
          </p:nvSpPr>
          <p:spPr bwMode="auto">
            <a:xfrm>
              <a:off x="3628702" y="1154756"/>
              <a:ext cx="38547" cy="29436"/>
            </a:xfrm>
            <a:custGeom>
              <a:avLst/>
              <a:gdLst>
                <a:gd name="T0" fmla="*/ 6 w 17"/>
                <a:gd name="T1" fmla="*/ 13 h 13"/>
                <a:gd name="T2" fmla="*/ 15 w 17"/>
                <a:gd name="T3" fmla="*/ 4 h 13"/>
                <a:gd name="T4" fmla="*/ 16 w 17"/>
                <a:gd name="T5" fmla="*/ 0 h 13"/>
                <a:gd name="T6" fmla="*/ 1 w 17"/>
                <a:gd name="T7" fmla="*/ 5 h 13"/>
                <a:gd name="T8" fmla="*/ 6 w 17"/>
                <a:gd name="T9" fmla="*/ 13 h 13"/>
              </a:gdLst>
              <a:ahLst/>
              <a:cxnLst>
                <a:cxn ang="0">
                  <a:pos x="T0" y="T1"/>
                </a:cxn>
                <a:cxn ang="0">
                  <a:pos x="T2" y="T3"/>
                </a:cxn>
                <a:cxn ang="0">
                  <a:pos x="T4" y="T5"/>
                </a:cxn>
                <a:cxn ang="0">
                  <a:pos x="T6" y="T7"/>
                </a:cxn>
                <a:cxn ang="0">
                  <a:pos x="T8" y="T9"/>
                </a:cxn>
              </a:cxnLst>
              <a:rect l="0" t="0" r="r" b="b"/>
              <a:pathLst>
                <a:path w="17" h="13">
                  <a:moveTo>
                    <a:pt x="6" y="13"/>
                  </a:moveTo>
                  <a:cubicBezTo>
                    <a:pt x="9" y="10"/>
                    <a:pt x="13" y="8"/>
                    <a:pt x="15" y="4"/>
                  </a:cubicBezTo>
                  <a:cubicBezTo>
                    <a:pt x="16" y="3"/>
                    <a:pt x="17" y="2"/>
                    <a:pt x="16" y="0"/>
                  </a:cubicBezTo>
                  <a:cubicBezTo>
                    <a:pt x="11" y="0"/>
                    <a:pt x="6" y="5"/>
                    <a:pt x="1" y="5"/>
                  </a:cubicBezTo>
                  <a:cubicBezTo>
                    <a:pt x="0" y="10"/>
                    <a:pt x="4" y="11"/>
                    <a:pt x="6"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66" name="îṥ1ïďé">
              <a:extLst>
                <a:ext uri="{FF2B5EF4-FFF2-40B4-BE49-F238E27FC236}">
                  <a16:creationId xmlns:a16="http://schemas.microsoft.com/office/drawing/2014/main" id="{7A7F1CDD-88E0-4828-82B0-FD7CDF118131}"/>
                </a:ext>
              </a:extLst>
            </p:cNvPr>
            <p:cNvSpPr/>
            <p:nvPr/>
          </p:nvSpPr>
          <p:spPr bwMode="auto">
            <a:xfrm>
              <a:off x="3548104" y="1165970"/>
              <a:ext cx="53265" cy="73589"/>
            </a:xfrm>
            <a:custGeom>
              <a:avLst/>
              <a:gdLst>
                <a:gd name="T0" fmla="*/ 7 w 23"/>
                <a:gd name="T1" fmla="*/ 32 h 32"/>
                <a:gd name="T2" fmla="*/ 23 w 23"/>
                <a:gd name="T3" fmla="*/ 0 h 32"/>
                <a:gd name="T4" fmla="*/ 3 w 23"/>
                <a:gd name="T5" fmla="*/ 23 h 32"/>
                <a:gd name="T6" fmla="*/ 7 w 23"/>
                <a:gd name="T7" fmla="*/ 32 h 32"/>
              </a:gdLst>
              <a:ahLst/>
              <a:cxnLst>
                <a:cxn ang="0">
                  <a:pos x="T0" y="T1"/>
                </a:cxn>
                <a:cxn ang="0">
                  <a:pos x="T2" y="T3"/>
                </a:cxn>
                <a:cxn ang="0">
                  <a:pos x="T4" y="T5"/>
                </a:cxn>
                <a:cxn ang="0">
                  <a:pos x="T6" y="T7"/>
                </a:cxn>
              </a:cxnLst>
              <a:rect l="0" t="0" r="r" b="b"/>
              <a:pathLst>
                <a:path w="23" h="32">
                  <a:moveTo>
                    <a:pt x="7" y="32"/>
                  </a:moveTo>
                  <a:cubicBezTo>
                    <a:pt x="13" y="23"/>
                    <a:pt x="20" y="11"/>
                    <a:pt x="23" y="0"/>
                  </a:cubicBezTo>
                  <a:cubicBezTo>
                    <a:pt x="17" y="9"/>
                    <a:pt x="11" y="18"/>
                    <a:pt x="3" y="23"/>
                  </a:cubicBezTo>
                  <a:cubicBezTo>
                    <a:pt x="0" y="28"/>
                    <a:pt x="6" y="31"/>
                    <a:pt x="7"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67" name="iSḷiḍé">
              <a:extLst>
                <a:ext uri="{FF2B5EF4-FFF2-40B4-BE49-F238E27FC236}">
                  <a16:creationId xmlns:a16="http://schemas.microsoft.com/office/drawing/2014/main" id="{632E4EE6-75D6-4352-9035-8C1E61CCA27A}"/>
                </a:ext>
              </a:extLst>
            </p:cNvPr>
            <p:cNvSpPr/>
            <p:nvPr/>
          </p:nvSpPr>
          <p:spPr bwMode="auto">
            <a:xfrm>
              <a:off x="3773077" y="1117611"/>
              <a:ext cx="93914" cy="101623"/>
            </a:xfrm>
            <a:custGeom>
              <a:avLst/>
              <a:gdLst>
                <a:gd name="T0" fmla="*/ 9 w 41"/>
                <a:gd name="T1" fmla="*/ 38 h 44"/>
                <a:gd name="T2" fmla="*/ 22 w 41"/>
                <a:gd name="T3" fmla="*/ 33 h 44"/>
                <a:gd name="T4" fmla="*/ 12 w 41"/>
                <a:gd name="T5" fmla="*/ 44 h 44"/>
                <a:gd name="T6" fmla="*/ 29 w 41"/>
                <a:gd name="T7" fmla="*/ 31 h 44"/>
                <a:gd name="T8" fmla="*/ 39 w 41"/>
                <a:gd name="T9" fmla="*/ 26 h 44"/>
                <a:gd name="T10" fmla="*/ 40 w 41"/>
                <a:gd name="T11" fmla="*/ 22 h 44"/>
                <a:gd name="T12" fmla="*/ 39 w 41"/>
                <a:gd name="T13" fmla="*/ 22 h 44"/>
                <a:gd name="T14" fmla="*/ 36 w 41"/>
                <a:gd name="T15" fmla="*/ 24 h 44"/>
                <a:gd name="T16" fmla="*/ 34 w 41"/>
                <a:gd name="T17" fmla="*/ 23 h 44"/>
                <a:gd name="T18" fmla="*/ 37 w 41"/>
                <a:gd name="T19" fmla="*/ 18 h 44"/>
                <a:gd name="T20" fmla="*/ 40 w 41"/>
                <a:gd name="T21" fmla="*/ 14 h 44"/>
                <a:gd name="T22" fmla="*/ 37 w 41"/>
                <a:gd name="T23" fmla="*/ 0 h 44"/>
                <a:gd name="T24" fmla="*/ 29 w 41"/>
                <a:gd name="T25" fmla="*/ 23 h 44"/>
                <a:gd name="T26" fmla="*/ 23 w 41"/>
                <a:gd name="T27" fmla="*/ 27 h 44"/>
                <a:gd name="T28" fmla="*/ 6 w 41"/>
                <a:gd name="T29" fmla="*/ 29 h 44"/>
                <a:gd name="T30" fmla="*/ 4 w 41"/>
                <a:gd name="T31" fmla="*/ 28 h 44"/>
                <a:gd name="T32" fmla="*/ 6 w 41"/>
                <a:gd name="T33" fmla="*/ 37 h 44"/>
                <a:gd name="T34" fmla="*/ 9 w 41"/>
                <a:gd name="T35" fmla="*/ 38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1" h="44">
                  <a:moveTo>
                    <a:pt x="9" y="38"/>
                  </a:moveTo>
                  <a:cubicBezTo>
                    <a:pt x="14" y="36"/>
                    <a:pt x="18" y="33"/>
                    <a:pt x="22" y="33"/>
                  </a:cubicBezTo>
                  <a:cubicBezTo>
                    <a:pt x="22" y="37"/>
                    <a:pt x="15" y="41"/>
                    <a:pt x="12" y="44"/>
                  </a:cubicBezTo>
                  <a:cubicBezTo>
                    <a:pt x="22" y="43"/>
                    <a:pt x="26" y="37"/>
                    <a:pt x="29" y="31"/>
                  </a:cubicBezTo>
                  <a:cubicBezTo>
                    <a:pt x="32" y="28"/>
                    <a:pt x="36" y="27"/>
                    <a:pt x="39" y="26"/>
                  </a:cubicBezTo>
                  <a:cubicBezTo>
                    <a:pt x="40" y="25"/>
                    <a:pt x="41" y="25"/>
                    <a:pt x="40" y="22"/>
                  </a:cubicBezTo>
                  <a:cubicBezTo>
                    <a:pt x="40" y="22"/>
                    <a:pt x="39" y="22"/>
                    <a:pt x="39" y="22"/>
                  </a:cubicBezTo>
                  <a:cubicBezTo>
                    <a:pt x="38" y="23"/>
                    <a:pt x="37" y="24"/>
                    <a:pt x="36" y="24"/>
                  </a:cubicBezTo>
                  <a:cubicBezTo>
                    <a:pt x="35" y="25"/>
                    <a:pt x="33" y="25"/>
                    <a:pt x="34" y="23"/>
                  </a:cubicBezTo>
                  <a:cubicBezTo>
                    <a:pt x="35" y="21"/>
                    <a:pt x="36" y="19"/>
                    <a:pt x="37" y="18"/>
                  </a:cubicBezTo>
                  <a:cubicBezTo>
                    <a:pt x="40" y="14"/>
                    <a:pt x="40" y="14"/>
                    <a:pt x="40" y="14"/>
                  </a:cubicBezTo>
                  <a:cubicBezTo>
                    <a:pt x="40" y="11"/>
                    <a:pt x="40" y="3"/>
                    <a:pt x="37" y="0"/>
                  </a:cubicBezTo>
                  <a:cubicBezTo>
                    <a:pt x="33" y="3"/>
                    <a:pt x="31" y="15"/>
                    <a:pt x="29" y="23"/>
                  </a:cubicBezTo>
                  <a:cubicBezTo>
                    <a:pt x="27" y="27"/>
                    <a:pt x="25" y="27"/>
                    <a:pt x="23" y="27"/>
                  </a:cubicBezTo>
                  <a:cubicBezTo>
                    <a:pt x="18" y="28"/>
                    <a:pt x="10" y="30"/>
                    <a:pt x="6" y="29"/>
                  </a:cubicBezTo>
                  <a:cubicBezTo>
                    <a:pt x="4" y="28"/>
                    <a:pt x="4" y="28"/>
                    <a:pt x="4" y="28"/>
                  </a:cubicBezTo>
                  <a:cubicBezTo>
                    <a:pt x="0" y="32"/>
                    <a:pt x="5" y="35"/>
                    <a:pt x="6" y="37"/>
                  </a:cubicBezTo>
                  <a:lnTo>
                    <a:pt x="9" y="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68" name="îşļíďê">
              <a:extLst>
                <a:ext uri="{FF2B5EF4-FFF2-40B4-BE49-F238E27FC236}">
                  <a16:creationId xmlns:a16="http://schemas.microsoft.com/office/drawing/2014/main" id="{9EA2CE62-608E-496A-89EC-7A6B9374B180}"/>
                </a:ext>
              </a:extLst>
            </p:cNvPr>
            <p:cNvSpPr/>
            <p:nvPr/>
          </p:nvSpPr>
          <p:spPr bwMode="auto">
            <a:xfrm>
              <a:off x="3846666" y="1210123"/>
              <a:ext cx="22427" cy="32239"/>
            </a:xfrm>
            <a:custGeom>
              <a:avLst/>
              <a:gdLst>
                <a:gd name="T0" fmla="*/ 4 w 10"/>
                <a:gd name="T1" fmla="*/ 14 h 14"/>
                <a:gd name="T2" fmla="*/ 9 w 10"/>
                <a:gd name="T3" fmla="*/ 12 h 14"/>
                <a:gd name="T4" fmla="*/ 2 w 10"/>
                <a:gd name="T5" fmla="*/ 0 h 14"/>
                <a:gd name="T6" fmla="*/ 1 w 10"/>
                <a:gd name="T7" fmla="*/ 10 h 14"/>
                <a:gd name="T8" fmla="*/ 4 w 10"/>
                <a:gd name="T9" fmla="*/ 14 h 14"/>
              </a:gdLst>
              <a:ahLst/>
              <a:cxnLst>
                <a:cxn ang="0">
                  <a:pos x="T0" y="T1"/>
                </a:cxn>
                <a:cxn ang="0">
                  <a:pos x="T2" y="T3"/>
                </a:cxn>
                <a:cxn ang="0">
                  <a:pos x="T4" y="T5"/>
                </a:cxn>
                <a:cxn ang="0">
                  <a:pos x="T6" y="T7"/>
                </a:cxn>
                <a:cxn ang="0">
                  <a:pos x="T8" y="T9"/>
                </a:cxn>
              </a:cxnLst>
              <a:rect l="0" t="0" r="r" b="b"/>
              <a:pathLst>
                <a:path w="10" h="14">
                  <a:moveTo>
                    <a:pt x="4" y="14"/>
                  </a:moveTo>
                  <a:cubicBezTo>
                    <a:pt x="6" y="14"/>
                    <a:pt x="7" y="14"/>
                    <a:pt x="9" y="12"/>
                  </a:cubicBezTo>
                  <a:cubicBezTo>
                    <a:pt x="10" y="7"/>
                    <a:pt x="8" y="2"/>
                    <a:pt x="2" y="0"/>
                  </a:cubicBezTo>
                  <a:cubicBezTo>
                    <a:pt x="0" y="3"/>
                    <a:pt x="2" y="6"/>
                    <a:pt x="1" y="10"/>
                  </a:cubicBezTo>
                  <a:cubicBezTo>
                    <a:pt x="0" y="13"/>
                    <a:pt x="3" y="12"/>
                    <a:pt x="4"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69" name="îš1íḍê">
              <a:extLst>
                <a:ext uri="{FF2B5EF4-FFF2-40B4-BE49-F238E27FC236}">
                  <a16:creationId xmlns:a16="http://schemas.microsoft.com/office/drawing/2014/main" id="{17939D41-1ED4-447E-ABCC-CC19D810F0C5}"/>
                </a:ext>
              </a:extLst>
            </p:cNvPr>
            <p:cNvSpPr/>
            <p:nvPr/>
          </p:nvSpPr>
          <p:spPr bwMode="auto">
            <a:xfrm>
              <a:off x="3944785" y="1278806"/>
              <a:ext cx="21025" cy="21025"/>
            </a:xfrm>
            <a:custGeom>
              <a:avLst/>
              <a:gdLst>
                <a:gd name="T0" fmla="*/ 7 w 9"/>
                <a:gd name="T1" fmla="*/ 6 h 9"/>
                <a:gd name="T2" fmla="*/ 8 w 9"/>
                <a:gd name="T3" fmla="*/ 1 h 9"/>
                <a:gd name="T4" fmla="*/ 2 w 9"/>
                <a:gd name="T5" fmla="*/ 2 h 9"/>
                <a:gd name="T6" fmla="*/ 0 w 9"/>
                <a:gd name="T7" fmla="*/ 6 h 9"/>
                <a:gd name="T8" fmla="*/ 7 w 9"/>
                <a:gd name="T9" fmla="*/ 6 h 9"/>
              </a:gdLst>
              <a:ahLst/>
              <a:cxnLst>
                <a:cxn ang="0">
                  <a:pos x="T0" y="T1"/>
                </a:cxn>
                <a:cxn ang="0">
                  <a:pos x="T2" y="T3"/>
                </a:cxn>
                <a:cxn ang="0">
                  <a:pos x="T4" y="T5"/>
                </a:cxn>
                <a:cxn ang="0">
                  <a:pos x="T6" y="T7"/>
                </a:cxn>
                <a:cxn ang="0">
                  <a:pos x="T8" y="T9"/>
                </a:cxn>
              </a:cxnLst>
              <a:rect l="0" t="0" r="r" b="b"/>
              <a:pathLst>
                <a:path w="9" h="9">
                  <a:moveTo>
                    <a:pt x="7" y="6"/>
                  </a:moveTo>
                  <a:cubicBezTo>
                    <a:pt x="8" y="4"/>
                    <a:pt x="9" y="2"/>
                    <a:pt x="8" y="1"/>
                  </a:cubicBezTo>
                  <a:cubicBezTo>
                    <a:pt x="6" y="0"/>
                    <a:pt x="4" y="2"/>
                    <a:pt x="2" y="2"/>
                  </a:cubicBezTo>
                  <a:cubicBezTo>
                    <a:pt x="0" y="3"/>
                    <a:pt x="0" y="5"/>
                    <a:pt x="0" y="6"/>
                  </a:cubicBezTo>
                  <a:cubicBezTo>
                    <a:pt x="1" y="9"/>
                    <a:pt x="4" y="8"/>
                    <a:pt x="7"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70" name="íŝliḓê">
              <a:extLst>
                <a:ext uri="{FF2B5EF4-FFF2-40B4-BE49-F238E27FC236}">
                  <a16:creationId xmlns:a16="http://schemas.microsoft.com/office/drawing/2014/main" id="{06FAD499-E931-4084-AB0A-01F11473B2B7}"/>
                </a:ext>
              </a:extLst>
            </p:cNvPr>
            <p:cNvSpPr/>
            <p:nvPr/>
          </p:nvSpPr>
          <p:spPr bwMode="auto">
            <a:xfrm>
              <a:off x="3910443" y="1308943"/>
              <a:ext cx="61675" cy="62376"/>
            </a:xfrm>
            <a:custGeom>
              <a:avLst/>
              <a:gdLst>
                <a:gd name="T0" fmla="*/ 6 w 27"/>
                <a:gd name="T1" fmla="*/ 10 h 27"/>
                <a:gd name="T2" fmla="*/ 14 w 27"/>
                <a:gd name="T3" fmla="*/ 14 h 27"/>
                <a:gd name="T4" fmla="*/ 9 w 27"/>
                <a:gd name="T5" fmla="*/ 18 h 27"/>
                <a:gd name="T6" fmla="*/ 4 w 27"/>
                <a:gd name="T7" fmla="*/ 16 h 27"/>
                <a:gd name="T8" fmla="*/ 2 w 27"/>
                <a:gd name="T9" fmla="*/ 17 h 27"/>
                <a:gd name="T10" fmla="*/ 8 w 27"/>
                <a:gd name="T11" fmla="*/ 27 h 27"/>
                <a:gd name="T12" fmla="*/ 22 w 27"/>
                <a:gd name="T13" fmla="*/ 17 h 27"/>
                <a:gd name="T14" fmla="*/ 25 w 27"/>
                <a:gd name="T15" fmla="*/ 18 h 27"/>
                <a:gd name="T16" fmla="*/ 26 w 27"/>
                <a:gd name="T17" fmla="*/ 16 h 27"/>
                <a:gd name="T18" fmla="*/ 24 w 27"/>
                <a:gd name="T19" fmla="*/ 14 h 27"/>
                <a:gd name="T20" fmla="*/ 24 w 27"/>
                <a:gd name="T21" fmla="*/ 11 h 27"/>
                <a:gd name="T22" fmla="*/ 23 w 27"/>
                <a:gd name="T23" fmla="*/ 9 h 27"/>
                <a:gd name="T24" fmla="*/ 19 w 27"/>
                <a:gd name="T25" fmla="*/ 12 h 27"/>
                <a:gd name="T26" fmla="*/ 11 w 27"/>
                <a:gd name="T27" fmla="*/ 7 h 27"/>
                <a:gd name="T28" fmla="*/ 4 w 27"/>
                <a:gd name="T29" fmla="*/ 2 h 27"/>
                <a:gd name="T30" fmla="*/ 0 w 27"/>
                <a:gd name="T31" fmla="*/ 3 h 27"/>
                <a:gd name="T32" fmla="*/ 6 w 27"/>
                <a:gd name="T33" fmla="*/ 1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 h="27">
                  <a:moveTo>
                    <a:pt x="6" y="10"/>
                  </a:moveTo>
                  <a:cubicBezTo>
                    <a:pt x="9" y="11"/>
                    <a:pt x="12" y="12"/>
                    <a:pt x="14" y="14"/>
                  </a:cubicBezTo>
                  <a:cubicBezTo>
                    <a:pt x="14" y="15"/>
                    <a:pt x="11" y="17"/>
                    <a:pt x="9" y="18"/>
                  </a:cubicBezTo>
                  <a:cubicBezTo>
                    <a:pt x="7" y="19"/>
                    <a:pt x="6" y="16"/>
                    <a:pt x="4" y="16"/>
                  </a:cubicBezTo>
                  <a:cubicBezTo>
                    <a:pt x="3" y="15"/>
                    <a:pt x="2" y="15"/>
                    <a:pt x="2" y="17"/>
                  </a:cubicBezTo>
                  <a:cubicBezTo>
                    <a:pt x="4" y="20"/>
                    <a:pt x="4" y="25"/>
                    <a:pt x="8" y="27"/>
                  </a:cubicBezTo>
                  <a:cubicBezTo>
                    <a:pt x="13" y="23"/>
                    <a:pt x="17" y="20"/>
                    <a:pt x="22" y="17"/>
                  </a:cubicBezTo>
                  <a:cubicBezTo>
                    <a:pt x="25" y="18"/>
                    <a:pt x="25" y="18"/>
                    <a:pt x="25" y="18"/>
                  </a:cubicBezTo>
                  <a:cubicBezTo>
                    <a:pt x="26" y="18"/>
                    <a:pt x="27" y="17"/>
                    <a:pt x="26" y="16"/>
                  </a:cubicBezTo>
                  <a:cubicBezTo>
                    <a:pt x="26" y="16"/>
                    <a:pt x="25" y="14"/>
                    <a:pt x="24" y="14"/>
                  </a:cubicBezTo>
                  <a:cubicBezTo>
                    <a:pt x="24" y="11"/>
                    <a:pt x="24" y="11"/>
                    <a:pt x="24" y="11"/>
                  </a:cubicBezTo>
                  <a:cubicBezTo>
                    <a:pt x="23" y="9"/>
                    <a:pt x="23" y="9"/>
                    <a:pt x="23" y="9"/>
                  </a:cubicBezTo>
                  <a:cubicBezTo>
                    <a:pt x="22" y="10"/>
                    <a:pt x="20" y="11"/>
                    <a:pt x="19" y="12"/>
                  </a:cubicBezTo>
                  <a:cubicBezTo>
                    <a:pt x="16" y="10"/>
                    <a:pt x="13" y="9"/>
                    <a:pt x="11" y="7"/>
                  </a:cubicBezTo>
                  <a:cubicBezTo>
                    <a:pt x="8" y="6"/>
                    <a:pt x="6" y="4"/>
                    <a:pt x="4" y="2"/>
                  </a:cubicBezTo>
                  <a:cubicBezTo>
                    <a:pt x="1" y="0"/>
                    <a:pt x="0" y="1"/>
                    <a:pt x="0" y="3"/>
                  </a:cubicBezTo>
                  <a:cubicBezTo>
                    <a:pt x="0" y="9"/>
                    <a:pt x="3" y="10"/>
                    <a:pt x="6"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98" name="iṡļiḍe">
              <a:extLst>
                <a:ext uri="{FF2B5EF4-FFF2-40B4-BE49-F238E27FC236}">
                  <a16:creationId xmlns:a16="http://schemas.microsoft.com/office/drawing/2014/main" id="{70C1C1E8-DA35-4716-BADA-BEAF392A93C9}"/>
                </a:ext>
              </a:extLst>
            </p:cNvPr>
            <p:cNvSpPr/>
            <p:nvPr/>
          </p:nvSpPr>
          <p:spPr bwMode="auto">
            <a:xfrm>
              <a:off x="3935674" y="1271798"/>
              <a:ext cx="124051" cy="76393"/>
            </a:xfrm>
            <a:custGeom>
              <a:avLst/>
              <a:gdLst>
                <a:gd name="T0" fmla="*/ 52 w 54"/>
                <a:gd name="T1" fmla="*/ 10 h 33"/>
                <a:gd name="T2" fmla="*/ 41 w 54"/>
                <a:gd name="T3" fmla="*/ 13 h 33"/>
                <a:gd name="T4" fmla="*/ 37 w 54"/>
                <a:gd name="T5" fmla="*/ 11 h 33"/>
                <a:gd name="T6" fmla="*/ 35 w 54"/>
                <a:gd name="T7" fmla="*/ 12 h 33"/>
                <a:gd name="T8" fmla="*/ 29 w 54"/>
                <a:gd name="T9" fmla="*/ 15 h 33"/>
                <a:gd name="T10" fmla="*/ 28 w 54"/>
                <a:gd name="T11" fmla="*/ 13 h 33"/>
                <a:gd name="T12" fmla="*/ 23 w 54"/>
                <a:gd name="T13" fmla="*/ 15 h 33"/>
                <a:gd name="T14" fmla="*/ 19 w 54"/>
                <a:gd name="T15" fmla="*/ 15 h 33"/>
                <a:gd name="T16" fmla="*/ 26 w 54"/>
                <a:gd name="T17" fmla="*/ 0 h 33"/>
                <a:gd name="T18" fmla="*/ 19 w 54"/>
                <a:gd name="T19" fmla="*/ 6 h 33"/>
                <a:gd name="T20" fmla="*/ 14 w 54"/>
                <a:gd name="T21" fmla="*/ 10 h 33"/>
                <a:gd name="T22" fmla="*/ 10 w 54"/>
                <a:gd name="T23" fmla="*/ 15 h 33"/>
                <a:gd name="T24" fmla="*/ 17 w 54"/>
                <a:gd name="T25" fmla="*/ 16 h 33"/>
                <a:gd name="T26" fmla="*/ 24 w 54"/>
                <a:gd name="T27" fmla="*/ 19 h 33"/>
                <a:gd name="T28" fmla="*/ 23 w 54"/>
                <a:gd name="T29" fmla="*/ 23 h 33"/>
                <a:gd name="T30" fmla="*/ 3 w 54"/>
                <a:gd name="T31" fmla="*/ 13 h 33"/>
                <a:gd name="T32" fmla="*/ 0 w 54"/>
                <a:gd name="T33" fmla="*/ 15 h 33"/>
                <a:gd name="T34" fmla="*/ 4 w 54"/>
                <a:gd name="T35" fmla="*/ 21 h 33"/>
                <a:gd name="T36" fmla="*/ 8 w 54"/>
                <a:gd name="T37" fmla="*/ 22 h 33"/>
                <a:gd name="T38" fmla="*/ 24 w 54"/>
                <a:gd name="T39" fmla="*/ 27 h 33"/>
                <a:gd name="T40" fmla="*/ 14 w 54"/>
                <a:gd name="T41" fmla="*/ 26 h 33"/>
                <a:gd name="T42" fmla="*/ 21 w 54"/>
                <a:gd name="T43" fmla="*/ 30 h 33"/>
                <a:gd name="T44" fmla="*/ 29 w 54"/>
                <a:gd name="T45" fmla="*/ 33 h 33"/>
                <a:gd name="T46" fmla="*/ 34 w 54"/>
                <a:gd name="T47" fmla="*/ 28 h 33"/>
                <a:gd name="T48" fmla="*/ 45 w 54"/>
                <a:gd name="T49" fmla="*/ 28 h 33"/>
                <a:gd name="T50" fmla="*/ 46 w 54"/>
                <a:gd name="T51" fmla="*/ 23 h 33"/>
                <a:gd name="T52" fmla="*/ 42 w 54"/>
                <a:gd name="T53" fmla="*/ 19 h 33"/>
                <a:gd name="T54" fmla="*/ 43 w 54"/>
                <a:gd name="T55" fmla="*/ 18 h 33"/>
                <a:gd name="T56" fmla="*/ 50 w 54"/>
                <a:gd name="T57" fmla="*/ 17 h 33"/>
                <a:gd name="T58" fmla="*/ 52 w 54"/>
                <a:gd name="T59" fmla="*/ 10 h 33"/>
                <a:gd name="T60" fmla="*/ 38 w 54"/>
                <a:gd name="T61" fmla="*/ 23 h 33"/>
                <a:gd name="T62" fmla="*/ 30 w 54"/>
                <a:gd name="T63" fmla="*/ 24 h 33"/>
                <a:gd name="T64" fmla="*/ 33 w 54"/>
                <a:gd name="T65" fmla="*/ 23 h 33"/>
                <a:gd name="T66" fmla="*/ 35 w 54"/>
                <a:gd name="T67" fmla="*/ 21 h 33"/>
                <a:gd name="T68" fmla="*/ 31 w 54"/>
                <a:gd name="T69" fmla="*/ 20 h 33"/>
                <a:gd name="T70" fmla="*/ 30 w 54"/>
                <a:gd name="T71" fmla="*/ 19 h 33"/>
                <a:gd name="T72" fmla="*/ 33 w 54"/>
                <a:gd name="T73" fmla="*/ 17 h 33"/>
                <a:gd name="T74" fmla="*/ 37 w 54"/>
                <a:gd name="T75" fmla="*/ 17 h 33"/>
                <a:gd name="T76" fmla="*/ 38 w 54"/>
                <a:gd name="T77" fmla="*/ 2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4" h="33">
                  <a:moveTo>
                    <a:pt x="52" y="10"/>
                  </a:moveTo>
                  <a:cubicBezTo>
                    <a:pt x="49" y="11"/>
                    <a:pt x="45" y="11"/>
                    <a:pt x="41" y="13"/>
                  </a:cubicBezTo>
                  <a:cubicBezTo>
                    <a:pt x="39" y="13"/>
                    <a:pt x="38" y="12"/>
                    <a:pt x="37" y="11"/>
                  </a:cubicBezTo>
                  <a:cubicBezTo>
                    <a:pt x="35" y="11"/>
                    <a:pt x="34" y="11"/>
                    <a:pt x="35" y="12"/>
                  </a:cubicBezTo>
                  <a:cubicBezTo>
                    <a:pt x="33" y="14"/>
                    <a:pt x="31" y="15"/>
                    <a:pt x="29" y="15"/>
                  </a:cubicBezTo>
                  <a:cubicBezTo>
                    <a:pt x="28" y="13"/>
                    <a:pt x="28" y="13"/>
                    <a:pt x="28" y="13"/>
                  </a:cubicBezTo>
                  <a:cubicBezTo>
                    <a:pt x="25" y="12"/>
                    <a:pt x="25" y="14"/>
                    <a:pt x="23" y="15"/>
                  </a:cubicBezTo>
                  <a:cubicBezTo>
                    <a:pt x="23" y="14"/>
                    <a:pt x="19" y="16"/>
                    <a:pt x="19" y="15"/>
                  </a:cubicBezTo>
                  <a:cubicBezTo>
                    <a:pt x="21" y="11"/>
                    <a:pt x="26" y="5"/>
                    <a:pt x="26" y="0"/>
                  </a:cubicBezTo>
                  <a:cubicBezTo>
                    <a:pt x="23" y="0"/>
                    <a:pt x="22" y="3"/>
                    <a:pt x="19" y="6"/>
                  </a:cubicBezTo>
                  <a:cubicBezTo>
                    <a:pt x="14" y="10"/>
                    <a:pt x="14" y="10"/>
                    <a:pt x="14" y="10"/>
                  </a:cubicBezTo>
                  <a:cubicBezTo>
                    <a:pt x="12" y="12"/>
                    <a:pt x="10" y="13"/>
                    <a:pt x="10" y="15"/>
                  </a:cubicBezTo>
                  <a:cubicBezTo>
                    <a:pt x="12" y="15"/>
                    <a:pt x="14" y="16"/>
                    <a:pt x="17" y="16"/>
                  </a:cubicBezTo>
                  <a:cubicBezTo>
                    <a:pt x="20" y="18"/>
                    <a:pt x="21" y="19"/>
                    <a:pt x="24" y="19"/>
                  </a:cubicBezTo>
                  <a:cubicBezTo>
                    <a:pt x="25" y="21"/>
                    <a:pt x="24" y="22"/>
                    <a:pt x="23" y="23"/>
                  </a:cubicBezTo>
                  <a:cubicBezTo>
                    <a:pt x="16" y="20"/>
                    <a:pt x="9" y="16"/>
                    <a:pt x="3" y="13"/>
                  </a:cubicBezTo>
                  <a:cubicBezTo>
                    <a:pt x="1" y="13"/>
                    <a:pt x="1" y="14"/>
                    <a:pt x="0" y="15"/>
                  </a:cubicBezTo>
                  <a:cubicBezTo>
                    <a:pt x="2" y="17"/>
                    <a:pt x="3" y="20"/>
                    <a:pt x="4" y="21"/>
                  </a:cubicBezTo>
                  <a:cubicBezTo>
                    <a:pt x="8" y="22"/>
                    <a:pt x="8" y="22"/>
                    <a:pt x="8" y="22"/>
                  </a:cubicBezTo>
                  <a:cubicBezTo>
                    <a:pt x="9" y="22"/>
                    <a:pt x="20" y="25"/>
                    <a:pt x="24" y="27"/>
                  </a:cubicBezTo>
                  <a:cubicBezTo>
                    <a:pt x="23" y="29"/>
                    <a:pt x="15" y="25"/>
                    <a:pt x="14" y="26"/>
                  </a:cubicBezTo>
                  <a:cubicBezTo>
                    <a:pt x="16" y="29"/>
                    <a:pt x="19" y="28"/>
                    <a:pt x="21" y="30"/>
                  </a:cubicBezTo>
                  <a:cubicBezTo>
                    <a:pt x="24" y="31"/>
                    <a:pt x="27" y="32"/>
                    <a:pt x="29" y="33"/>
                  </a:cubicBezTo>
                  <a:cubicBezTo>
                    <a:pt x="31" y="31"/>
                    <a:pt x="32" y="28"/>
                    <a:pt x="34" y="28"/>
                  </a:cubicBezTo>
                  <a:cubicBezTo>
                    <a:pt x="37" y="28"/>
                    <a:pt x="42" y="30"/>
                    <a:pt x="45" y="28"/>
                  </a:cubicBezTo>
                  <a:cubicBezTo>
                    <a:pt x="45" y="26"/>
                    <a:pt x="46" y="24"/>
                    <a:pt x="46" y="23"/>
                  </a:cubicBezTo>
                  <a:cubicBezTo>
                    <a:pt x="45" y="21"/>
                    <a:pt x="42" y="20"/>
                    <a:pt x="42" y="19"/>
                  </a:cubicBezTo>
                  <a:cubicBezTo>
                    <a:pt x="42" y="19"/>
                    <a:pt x="42" y="18"/>
                    <a:pt x="43" y="18"/>
                  </a:cubicBezTo>
                  <a:cubicBezTo>
                    <a:pt x="46" y="18"/>
                    <a:pt x="48" y="18"/>
                    <a:pt x="50" y="17"/>
                  </a:cubicBezTo>
                  <a:cubicBezTo>
                    <a:pt x="51" y="18"/>
                    <a:pt x="54" y="12"/>
                    <a:pt x="52" y="10"/>
                  </a:cubicBezTo>
                  <a:close/>
                  <a:moveTo>
                    <a:pt x="38" y="23"/>
                  </a:moveTo>
                  <a:cubicBezTo>
                    <a:pt x="36" y="24"/>
                    <a:pt x="33" y="24"/>
                    <a:pt x="30" y="24"/>
                  </a:cubicBezTo>
                  <a:cubicBezTo>
                    <a:pt x="29" y="23"/>
                    <a:pt x="32" y="23"/>
                    <a:pt x="33" y="23"/>
                  </a:cubicBezTo>
                  <a:cubicBezTo>
                    <a:pt x="34" y="22"/>
                    <a:pt x="34" y="22"/>
                    <a:pt x="35" y="21"/>
                  </a:cubicBezTo>
                  <a:cubicBezTo>
                    <a:pt x="34" y="20"/>
                    <a:pt x="33" y="19"/>
                    <a:pt x="31" y="20"/>
                  </a:cubicBezTo>
                  <a:cubicBezTo>
                    <a:pt x="30" y="20"/>
                    <a:pt x="29" y="19"/>
                    <a:pt x="30" y="19"/>
                  </a:cubicBezTo>
                  <a:cubicBezTo>
                    <a:pt x="31" y="19"/>
                    <a:pt x="32" y="18"/>
                    <a:pt x="33" y="17"/>
                  </a:cubicBezTo>
                  <a:cubicBezTo>
                    <a:pt x="34" y="17"/>
                    <a:pt x="35" y="17"/>
                    <a:pt x="37" y="17"/>
                  </a:cubicBezTo>
                  <a:cubicBezTo>
                    <a:pt x="37" y="19"/>
                    <a:pt x="39" y="21"/>
                    <a:pt x="38"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99" name="ï$ļïdé">
              <a:extLst>
                <a:ext uri="{FF2B5EF4-FFF2-40B4-BE49-F238E27FC236}">
                  <a16:creationId xmlns:a16="http://schemas.microsoft.com/office/drawing/2014/main" id="{63CA1AD4-803A-4968-9330-2BDEA6A385CA}"/>
                </a:ext>
              </a:extLst>
            </p:cNvPr>
            <p:cNvSpPr/>
            <p:nvPr/>
          </p:nvSpPr>
          <p:spPr bwMode="auto">
            <a:xfrm>
              <a:off x="3302807" y="1034911"/>
              <a:ext cx="795464" cy="799669"/>
            </a:xfrm>
            <a:custGeom>
              <a:avLst/>
              <a:gdLst>
                <a:gd name="T0" fmla="*/ 174 w 347"/>
                <a:gd name="T1" fmla="*/ 0 h 347"/>
                <a:gd name="T2" fmla="*/ 0 w 347"/>
                <a:gd name="T3" fmla="*/ 173 h 347"/>
                <a:gd name="T4" fmla="*/ 174 w 347"/>
                <a:gd name="T5" fmla="*/ 347 h 347"/>
                <a:gd name="T6" fmla="*/ 347 w 347"/>
                <a:gd name="T7" fmla="*/ 173 h 347"/>
                <a:gd name="T8" fmla="*/ 174 w 347"/>
                <a:gd name="T9" fmla="*/ 0 h 347"/>
                <a:gd name="T10" fmla="*/ 174 w 347"/>
                <a:gd name="T11" fmla="*/ 343 h 347"/>
                <a:gd name="T12" fmla="*/ 4 w 347"/>
                <a:gd name="T13" fmla="*/ 173 h 347"/>
                <a:gd name="T14" fmla="*/ 174 w 347"/>
                <a:gd name="T15" fmla="*/ 4 h 347"/>
                <a:gd name="T16" fmla="*/ 343 w 347"/>
                <a:gd name="T17" fmla="*/ 173 h 347"/>
                <a:gd name="T18" fmla="*/ 174 w 347"/>
                <a:gd name="T19" fmla="*/ 343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7" h="347">
                  <a:moveTo>
                    <a:pt x="174" y="0"/>
                  </a:moveTo>
                  <a:cubicBezTo>
                    <a:pt x="78" y="0"/>
                    <a:pt x="0" y="78"/>
                    <a:pt x="0" y="173"/>
                  </a:cubicBezTo>
                  <a:cubicBezTo>
                    <a:pt x="0" y="269"/>
                    <a:pt x="78" y="347"/>
                    <a:pt x="174" y="347"/>
                  </a:cubicBezTo>
                  <a:cubicBezTo>
                    <a:pt x="269" y="347"/>
                    <a:pt x="347" y="269"/>
                    <a:pt x="347" y="173"/>
                  </a:cubicBezTo>
                  <a:cubicBezTo>
                    <a:pt x="347" y="78"/>
                    <a:pt x="269" y="0"/>
                    <a:pt x="174" y="0"/>
                  </a:cubicBezTo>
                  <a:close/>
                  <a:moveTo>
                    <a:pt x="174" y="343"/>
                  </a:moveTo>
                  <a:cubicBezTo>
                    <a:pt x="80" y="343"/>
                    <a:pt x="4" y="267"/>
                    <a:pt x="4" y="173"/>
                  </a:cubicBezTo>
                  <a:cubicBezTo>
                    <a:pt x="4" y="80"/>
                    <a:pt x="80" y="4"/>
                    <a:pt x="174" y="4"/>
                  </a:cubicBezTo>
                  <a:cubicBezTo>
                    <a:pt x="267" y="4"/>
                    <a:pt x="343" y="80"/>
                    <a:pt x="343" y="173"/>
                  </a:cubicBezTo>
                  <a:cubicBezTo>
                    <a:pt x="343" y="267"/>
                    <a:pt x="267" y="343"/>
                    <a:pt x="174" y="3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100" name="íšlíḓe">
              <a:extLst>
                <a:ext uri="{FF2B5EF4-FFF2-40B4-BE49-F238E27FC236}">
                  <a16:creationId xmlns:a16="http://schemas.microsoft.com/office/drawing/2014/main" id="{CF2057C3-4032-4CFC-873C-6458E6C9F96D}"/>
                </a:ext>
              </a:extLst>
            </p:cNvPr>
            <p:cNvSpPr/>
            <p:nvPr/>
          </p:nvSpPr>
          <p:spPr bwMode="auto">
            <a:xfrm>
              <a:off x="3481524" y="1212226"/>
              <a:ext cx="440834" cy="377758"/>
            </a:xfrm>
            <a:custGeom>
              <a:avLst/>
              <a:gdLst>
                <a:gd name="T0" fmla="*/ 28 w 192"/>
                <a:gd name="T1" fmla="*/ 164 h 164"/>
                <a:gd name="T2" fmla="*/ 31 w 192"/>
                <a:gd name="T3" fmla="*/ 164 h 164"/>
                <a:gd name="T4" fmla="*/ 2 w 192"/>
                <a:gd name="T5" fmla="*/ 96 h 164"/>
                <a:gd name="T6" fmla="*/ 96 w 192"/>
                <a:gd name="T7" fmla="*/ 2 h 164"/>
                <a:gd name="T8" fmla="*/ 190 w 192"/>
                <a:gd name="T9" fmla="*/ 96 h 164"/>
                <a:gd name="T10" fmla="*/ 160 w 192"/>
                <a:gd name="T11" fmla="*/ 164 h 164"/>
                <a:gd name="T12" fmla="*/ 163 w 192"/>
                <a:gd name="T13" fmla="*/ 164 h 164"/>
                <a:gd name="T14" fmla="*/ 192 w 192"/>
                <a:gd name="T15" fmla="*/ 96 h 164"/>
                <a:gd name="T16" fmla="*/ 96 w 192"/>
                <a:gd name="T17" fmla="*/ 0 h 164"/>
                <a:gd name="T18" fmla="*/ 0 w 192"/>
                <a:gd name="T19" fmla="*/ 96 h 164"/>
                <a:gd name="T20" fmla="*/ 28 w 192"/>
                <a:gd name="T21" fmla="*/ 16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2" h="164">
                  <a:moveTo>
                    <a:pt x="28" y="164"/>
                  </a:moveTo>
                  <a:cubicBezTo>
                    <a:pt x="31" y="164"/>
                    <a:pt x="31" y="164"/>
                    <a:pt x="31" y="164"/>
                  </a:cubicBezTo>
                  <a:cubicBezTo>
                    <a:pt x="13" y="147"/>
                    <a:pt x="2" y="123"/>
                    <a:pt x="2" y="96"/>
                  </a:cubicBezTo>
                  <a:cubicBezTo>
                    <a:pt x="2" y="45"/>
                    <a:pt x="44" y="2"/>
                    <a:pt x="96" y="2"/>
                  </a:cubicBezTo>
                  <a:cubicBezTo>
                    <a:pt x="147" y="2"/>
                    <a:pt x="190" y="45"/>
                    <a:pt x="190" y="96"/>
                  </a:cubicBezTo>
                  <a:cubicBezTo>
                    <a:pt x="190" y="123"/>
                    <a:pt x="178" y="147"/>
                    <a:pt x="160" y="164"/>
                  </a:cubicBezTo>
                  <a:cubicBezTo>
                    <a:pt x="163" y="164"/>
                    <a:pt x="163" y="164"/>
                    <a:pt x="163" y="164"/>
                  </a:cubicBezTo>
                  <a:cubicBezTo>
                    <a:pt x="181" y="147"/>
                    <a:pt x="192" y="123"/>
                    <a:pt x="192" y="96"/>
                  </a:cubicBezTo>
                  <a:cubicBezTo>
                    <a:pt x="192" y="43"/>
                    <a:pt x="148" y="0"/>
                    <a:pt x="96" y="0"/>
                  </a:cubicBezTo>
                  <a:cubicBezTo>
                    <a:pt x="43" y="0"/>
                    <a:pt x="0" y="43"/>
                    <a:pt x="0" y="96"/>
                  </a:cubicBezTo>
                  <a:cubicBezTo>
                    <a:pt x="0" y="123"/>
                    <a:pt x="11" y="147"/>
                    <a:pt x="28" y="1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101" name="ïṣļïḍê">
              <a:extLst>
                <a:ext uri="{FF2B5EF4-FFF2-40B4-BE49-F238E27FC236}">
                  <a16:creationId xmlns:a16="http://schemas.microsoft.com/office/drawing/2014/main" id="{59D7651D-03A5-4256-9AB5-18C9F1C2D940}"/>
                </a:ext>
              </a:extLst>
            </p:cNvPr>
            <p:cNvSpPr/>
            <p:nvPr/>
          </p:nvSpPr>
          <p:spPr bwMode="auto">
            <a:xfrm>
              <a:off x="3972118" y="1573864"/>
              <a:ext cx="85504" cy="46256"/>
            </a:xfrm>
            <a:custGeom>
              <a:avLst/>
              <a:gdLst>
                <a:gd name="T0" fmla="*/ 36 w 37"/>
                <a:gd name="T1" fmla="*/ 20 h 20"/>
                <a:gd name="T2" fmla="*/ 22 w 37"/>
                <a:gd name="T3" fmla="*/ 16 h 20"/>
                <a:gd name="T4" fmla="*/ 0 w 37"/>
                <a:gd name="T5" fmla="*/ 20 h 20"/>
                <a:gd name="T6" fmla="*/ 1 w 37"/>
                <a:gd name="T7" fmla="*/ 16 h 20"/>
                <a:gd name="T8" fmla="*/ 12 w 37"/>
                <a:gd name="T9" fmla="*/ 14 h 20"/>
                <a:gd name="T10" fmla="*/ 19 w 37"/>
                <a:gd name="T11" fmla="*/ 14 h 20"/>
                <a:gd name="T12" fmla="*/ 13 w 37"/>
                <a:gd name="T13" fmla="*/ 10 h 20"/>
                <a:gd name="T14" fmla="*/ 5 w 37"/>
                <a:gd name="T15" fmla="*/ 3 h 20"/>
                <a:gd name="T16" fmla="*/ 6 w 37"/>
                <a:gd name="T17" fmla="*/ 0 h 20"/>
                <a:gd name="T18" fmla="*/ 23 w 37"/>
                <a:gd name="T19" fmla="*/ 13 h 20"/>
                <a:gd name="T20" fmla="*/ 37 w 37"/>
                <a:gd name="T21" fmla="*/ 17 h 20"/>
                <a:gd name="T22" fmla="*/ 36 w 37"/>
                <a:gd name="T23"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20">
                  <a:moveTo>
                    <a:pt x="36" y="20"/>
                  </a:moveTo>
                  <a:cubicBezTo>
                    <a:pt x="22" y="16"/>
                    <a:pt x="22" y="16"/>
                    <a:pt x="22" y="16"/>
                  </a:cubicBezTo>
                  <a:cubicBezTo>
                    <a:pt x="0" y="20"/>
                    <a:pt x="0" y="20"/>
                    <a:pt x="0" y="20"/>
                  </a:cubicBezTo>
                  <a:cubicBezTo>
                    <a:pt x="1" y="16"/>
                    <a:pt x="1" y="16"/>
                    <a:pt x="1" y="16"/>
                  </a:cubicBezTo>
                  <a:cubicBezTo>
                    <a:pt x="12" y="14"/>
                    <a:pt x="12" y="14"/>
                    <a:pt x="12" y="14"/>
                  </a:cubicBezTo>
                  <a:cubicBezTo>
                    <a:pt x="14" y="14"/>
                    <a:pt x="17" y="14"/>
                    <a:pt x="19" y="14"/>
                  </a:cubicBezTo>
                  <a:cubicBezTo>
                    <a:pt x="17" y="13"/>
                    <a:pt x="15" y="11"/>
                    <a:pt x="13" y="10"/>
                  </a:cubicBezTo>
                  <a:cubicBezTo>
                    <a:pt x="5" y="3"/>
                    <a:pt x="5" y="3"/>
                    <a:pt x="5" y="3"/>
                  </a:cubicBezTo>
                  <a:cubicBezTo>
                    <a:pt x="6" y="0"/>
                    <a:pt x="6" y="0"/>
                    <a:pt x="6" y="0"/>
                  </a:cubicBezTo>
                  <a:cubicBezTo>
                    <a:pt x="23" y="13"/>
                    <a:pt x="23" y="13"/>
                    <a:pt x="23" y="13"/>
                  </a:cubicBezTo>
                  <a:cubicBezTo>
                    <a:pt x="37" y="17"/>
                    <a:pt x="37" y="17"/>
                    <a:pt x="37" y="17"/>
                  </a:cubicBezTo>
                  <a:lnTo>
                    <a:pt x="36"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102" name="ís1íḍe">
              <a:extLst>
                <a:ext uri="{FF2B5EF4-FFF2-40B4-BE49-F238E27FC236}">
                  <a16:creationId xmlns:a16="http://schemas.microsoft.com/office/drawing/2014/main" id="{A7F7279D-8587-45BC-B0A4-DDB8DDDC43BE}"/>
                </a:ext>
              </a:extLst>
            </p:cNvPr>
            <p:cNvSpPr/>
            <p:nvPr/>
          </p:nvSpPr>
          <p:spPr bwMode="auto">
            <a:xfrm>
              <a:off x="4302919" y="1198209"/>
              <a:ext cx="54666" cy="94615"/>
            </a:xfrm>
            <a:custGeom>
              <a:avLst/>
              <a:gdLst>
                <a:gd name="T0" fmla="*/ 20 w 24"/>
                <a:gd name="T1" fmla="*/ 28 h 41"/>
                <a:gd name="T2" fmla="*/ 14 w 24"/>
                <a:gd name="T3" fmla="*/ 9 h 41"/>
                <a:gd name="T4" fmla="*/ 4 w 24"/>
                <a:gd name="T5" fmla="*/ 10 h 41"/>
                <a:gd name="T6" fmla="*/ 5 w 24"/>
                <a:gd name="T7" fmla="*/ 32 h 41"/>
                <a:gd name="T8" fmla="*/ 20 w 24"/>
                <a:gd name="T9" fmla="*/ 28 h 41"/>
              </a:gdLst>
              <a:ahLst/>
              <a:cxnLst>
                <a:cxn ang="0">
                  <a:pos x="T0" y="T1"/>
                </a:cxn>
                <a:cxn ang="0">
                  <a:pos x="T2" y="T3"/>
                </a:cxn>
                <a:cxn ang="0">
                  <a:pos x="T4" y="T5"/>
                </a:cxn>
                <a:cxn ang="0">
                  <a:pos x="T6" y="T7"/>
                </a:cxn>
                <a:cxn ang="0">
                  <a:pos x="T8" y="T9"/>
                </a:cxn>
              </a:cxnLst>
              <a:rect l="0" t="0" r="r" b="b"/>
              <a:pathLst>
                <a:path w="24" h="41">
                  <a:moveTo>
                    <a:pt x="20" y="28"/>
                  </a:moveTo>
                  <a:cubicBezTo>
                    <a:pt x="24" y="20"/>
                    <a:pt x="14" y="9"/>
                    <a:pt x="14" y="9"/>
                  </a:cubicBezTo>
                  <a:cubicBezTo>
                    <a:pt x="14" y="9"/>
                    <a:pt x="8" y="0"/>
                    <a:pt x="4" y="10"/>
                  </a:cubicBezTo>
                  <a:cubicBezTo>
                    <a:pt x="0" y="20"/>
                    <a:pt x="0" y="23"/>
                    <a:pt x="5" y="32"/>
                  </a:cubicBezTo>
                  <a:cubicBezTo>
                    <a:pt x="9" y="41"/>
                    <a:pt x="16" y="35"/>
                    <a:pt x="20"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103" name="íşlïḋe">
              <a:extLst>
                <a:ext uri="{FF2B5EF4-FFF2-40B4-BE49-F238E27FC236}">
                  <a16:creationId xmlns:a16="http://schemas.microsoft.com/office/drawing/2014/main" id="{1D6D78BF-7C0E-4A49-9D4C-164516A2C065}"/>
                </a:ext>
              </a:extLst>
            </p:cNvPr>
            <p:cNvSpPr/>
            <p:nvPr/>
          </p:nvSpPr>
          <p:spPr bwMode="auto">
            <a:xfrm>
              <a:off x="4279791" y="1281610"/>
              <a:ext cx="57470" cy="91811"/>
            </a:xfrm>
            <a:custGeom>
              <a:avLst/>
              <a:gdLst>
                <a:gd name="T0" fmla="*/ 4 w 25"/>
                <a:gd name="T1" fmla="*/ 34 h 40"/>
                <a:gd name="T2" fmla="*/ 13 w 25"/>
                <a:gd name="T3" fmla="*/ 36 h 40"/>
                <a:gd name="T4" fmla="*/ 21 w 25"/>
                <a:gd name="T5" fmla="*/ 17 h 40"/>
                <a:gd name="T6" fmla="*/ 14 w 25"/>
                <a:gd name="T7" fmla="*/ 10 h 40"/>
                <a:gd name="T8" fmla="*/ 10 w 25"/>
                <a:gd name="T9" fmla="*/ 4 h 40"/>
                <a:gd name="T10" fmla="*/ 0 w 25"/>
                <a:gd name="T11" fmla="*/ 13 h 40"/>
                <a:gd name="T12" fmla="*/ 5 w 25"/>
                <a:gd name="T13" fmla="*/ 25 h 40"/>
                <a:gd name="T14" fmla="*/ 4 w 25"/>
                <a:gd name="T15" fmla="*/ 34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40">
                  <a:moveTo>
                    <a:pt x="4" y="34"/>
                  </a:moveTo>
                  <a:cubicBezTo>
                    <a:pt x="4" y="34"/>
                    <a:pt x="2" y="40"/>
                    <a:pt x="13" y="36"/>
                  </a:cubicBezTo>
                  <a:cubicBezTo>
                    <a:pt x="23" y="31"/>
                    <a:pt x="25" y="21"/>
                    <a:pt x="21" y="17"/>
                  </a:cubicBezTo>
                  <a:cubicBezTo>
                    <a:pt x="18" y="12"/>
                    <a:pt x="14" y="10"/>
                    <a:pt x="14" y="10"/>
                  </a:cubicBezTo>
                  <a:cubicBezTo>
                    <a:pt x="14" y="10"/>
                    <a:pt x="11" y="8"/>
                    <a:pt x="10" y="4"/>
                  </a:cubicBezTo>
                  <a:cubicBezTo>
                    <a:pt x="9" y="0"/>
                    <a:pt x="1" y="9"/>
                    <a:pt x="0" y="13"/>
                  </a:cubicBezTo>
                  <a:cubicBezTo>
                    <a:pt x="0" y="18"/>
                    <a:pt x="1" y="20"/>
                    <a:pt x="5" y="25"/>
                  </a:cubicBezTo>
                  <a:cubicBezTo>
                    <a:pt x="8" y="30"/>
                    <a:pt x="4" y="34"/>
                    <a:pt x="4"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104" name="iŝļîḍé">
              <a:extLst>
                <a:ext uri="{FF2B5EF4-FFF2-40B4-BE49-F238E27FC236}">
                  <a16:creationId xmlns:a16="http://schemas.microsoft.com/office/drawing/2014/main" id="{A2914A87-3878-4B16-909C-67E54DD88E7A}"/>
                </a:ext>
              </a:extLst>
            </p:cNvPr>
            <p:cNvSpPr/>
            <p:nvPr/>
          </p:nvSpPr>
          <p:spPr bwMode="auto">
            <a:xfrm>
              <a:off x="4231432" y="1248670"/>
              <a:ext cx="330100" cy="295058"/>
            </a:xfrm>
            <a:custGeom>
              <a:avLst/>
              <a:gdLst>
                <a:gd name="T0" fmla="*/ 138 w 144"/>
                <a:gd name="T1" fmla="*/ 24 h 128"/>
                <a:gd name="T2" fmla="*/ 135 w 144"/>
                <a:gd name="T3" fmla="*/ 20 h 128"/>
                <a:gd name="T4" fmla="*/ 126 w 144"/>
                <a:gd name="T5" fmla="*/ 23 h 128"/>
                <a:gd name="T6" fmla="*/ 117 w 144"/>
                <a:gd name="T7" fmla="*/ 29 h 128"/>
                <a:gd name="T8" fmla="*/ 120 w 144"/>
                <a:gd name="T9" fmla="*/ 23 h 128"/>
                <a:gd name="T10" fmla="*/ 131 w 144"/>
                <a:gd name="T11" fmla="*/ 15 h 128"/>
                <a:gd name="T12" fmla="*/ 138 w 144"/>
                <a:gd name="T13" fmla="*/ 9 h 128"/>
                <a:gd name="T14" fmla="*/ 127 w 144"/>
                <a:gd name="T15" fmla="*/ 5 h 128"/>
                <a:gd name="T16" fmla="*/ 112 w 144"/>
                <a:gd name="T17" fmla="*/ 5 h 128"/>
                <a:gd name="T18" fmla="*/ 102 w 144"/>
                <a:gd name="T19" fmla="*/ 8 h 128"/>
                <a:gd name="T20" fmla="*/ 100 w 144"/>
                <a:gd name="T21" fmla="*/ 24 h 128"/>
                <a:gd name="T22" fmla="*/ 88 w 144"/>
                <a:gd name="T23" fmla="*/ 33 h 128"/>
                <a:gd name="T24" fmla="*/ 83 w 144"/>
                <a:gd name="T25" fmla="*/ 31 h 128"/>
                <a:gd name="T26" fmla="*/ 91 w 144"/>
                <a:gd name="T27" fmla="*/ 26 h 128"/>
                <a:gd name="T28" fmla="*/ 91 w 144"/>
                <a:gd name="T29" fmla="*/ 21 h 128"/>
                <a:gd name="T30" fmla="*/ 82 w 144"/>
                <a:gd name="T31" fmla="*/ 10 h 128"/>
                <a:gd name="T32" fmla="*/ 70 w 144"/>
                <a:gd name="T33" fmla="*/ 12 h 128"/>
                <a:gd name="T34" fmla="*/ 63 w 144"/>
                <a:gd name="T35" fmla="*/ 30 h 128"/>
                <a:gd name="T36" fmla="*/ 58 w 144"/>
                <a:gd name="T37" fmla="*/ 42 h 128"/>
                <a:gd name="T38" fmla="*/ 58 w 144"/>
                <a:gd name="T39" fmla="*/ 52 h 128"/>
                <a:gd name="T40" fmla="*/ 39 w 144"/>
                <a:gd name="T41" fmla="*/ 61 h 128"/>
                <a:gd name="T42" fmla="*/ 35 w 144"/>
                <a:gd name="T43" fmla="*/ 58 h 128"/>
                <a:gd name="T44" fmla="*/ 9 w 144"/>
                <a:gd name="T45" fmla="*/ 90 h 128"/>
                <a:gd name="T46" fmla="*/ 3 w 144"/>
                <a:gd name="T47" fmla="*/ 115 h 128"/>
                <a:gd name="T48" fmla="*/ 20 w 144"/>
                <a:gd name="T49" fmla="*/ 114 h 128"/>
                <a:gd name="T50" fmla="*/ 33 w 144"/>
                <a:gd name="T51" fmla="*/ 82 h 128"/>
                <a:gd name="T52" fmla="*/ 42 w 144"/>
                <a:gd name="T53" fmla="*/ 80 h 128"/>
                <a:gd name="T54" fmla="*/ 56 w 144"/>
                <a:gd name="T55" fmla="*/ 73 h 128"/>
                <a:gd name="T56" fmla="*/ 58 w 144"/>
                <a:gd name="T57" fmla="*/ 79 h 128"/>
                <a:gd name="T58" fmla="*/ 58 w 144"/>
                <a:gd name="T59" fmla="*/ 89 h 128"/>
                <a:gd name="T60" fmla="*/ 76 w 144"/>
                <a:gd name="T61" fmla="*/ 70 h 128"/>
                <a:gd name="T62" fmla="*/ 77 w 144"/>
                <a:gd name="T63" fmla="*/ 60 h 128"/>
                <a:gd name="T64" fmla="*/ 95 w 144"/>
                <a:gd name="T65" fmla="*/ 42 h 128"/>
                <a:gd name="T66" fmla="*/ 95 w 144"/>
                <a:gd name="T67" fmla="*/ 53 h 128"/>
                <a:gd name="T68" fmla="*/ 96 w 144"/>
                <a:gd name="T69" fmla="*/ 67 h 128"/>
                <a:gd name="T70" fmla="*/ 113 w 144"/>
                <a:gd name="T71" fmla="*/ 50 h 128"/>
                <a:gd name="T72" fmla="*/ 116 w 144"/>
                <a:gd name="T73" fmla="*/ 50 h 128"/>
                <a:gd name="T74" fmla="*/ 117 w 144"/>
                <a:gd name="T75" fmla="*/ 87 h 128"/>
                <a:gd name="T76" fmla="*/ 135 w 144"/>
                <a:gd name="T77" fmla="*/ 66 h 128"/>
                <a:gd name="T78" fmla="*/ 134 w 144"/>
                <a:gd name="T79" fmla="*/ 40 h 128"/>
                <a:gd name="T80" fmla="*/ 144 w 144"/>
                <a:gd name="T81" fmla="*/ 28 h 128"/>
                <a:gd name="T82" fmla="*/ 138 w 144"/>
                <a:gd name="T83" fmla="*/ 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44" h="128">
                  <a:moveTo>
                    <a:pt x="138" y="24"/>
                  </a:moveTo>
                  <a:cubicBezTo>
                    <a:pt x="138" y="24"/>
                    <a:pt x="135" y="23"/>
                    <a:pt x="135" y="20"/>
                  </a:cubicBezTo>
                  <a:cubicBezTo>
                    <a:pt x="135" y="20"/>
                    <a:pt x="130" y="17"/>
                    <a:pt x="126" y="23"/>
                  </a:cubicBezTo>
                  <a:cubicBezTo>
                    <a:pt x="122" y="28"/>
                    <a:pt x="120" y="30"/>
                    <a:pt x="117" y="29"/>
                  </a:cubicBezTo>
                  <a:cubicBezTo>
                    <a:pt x="114" y="28"/>
                    <a:pt x="118" y="25"/>
                    <a:pt x="120" y="23"/>
                  </a:cubicBezTo>
                  <a:cubicBezTo>
                    <a:pt x="123" y="22"/>
                    <a:pt x="127" y="16"/>
                    <a:pt x="131" y="15"/>
                  </a:cubicBezTo>
                  <a:cubicBezTo>
                    <a:pt x="136" y="14"/>
                    <a:pt x="138" y="14"/>
                    <a:pt x="138" y="9"/>
                  </a:cubicBezTo>
                  <a:cubicBezTo>
                    <a:pt x="138" y="5"/>
                    <a:pt x="137" y="0"/>
                    <a:pt x="127" y="5"/>
                  </a:cubicBezTo>
                  <a:cubicBezTo>
                    <a:pt x="117" y="10"/>
                    <a:pt x="114" y="9"/>
                    <a:pt x="112" y="5"/>
                  </a:cubicBezTo>
                  <a:cubicBezTo>
                    <a:pt x="109" y="0"/>
                    <a:pt x="103" y="1"/>
                    <a:pt x="102" y="8"/>
                  </a:cubicBezTo>
                  <a:cubicBezTo>
                    <a:pt x="102" y="16"/>
                    <a:pt x="100" y="24"/>
                    <a:pt x="100" y="24"/>
                  </a:cubicBezTo>
                  <a:cubicBezTo>
                    <a:pt x="88" y="33"/>
                    <a:pt x="88" y="33"/>
                    <a:pt x="88" y="33"/>
                  </a:cubicBezTo>
                  <a:cubicBezTo>
                    <a:pt x="88" y="33"/>
                    <a:pt x="79" y="34"/>
                    <a:pt x="83" y="31"/>
                  </a:cubicBezTo>
                  <a:cubicBezTo>
                    <a:pt x="87" y="27"/>
                    <a:pt x="91" y="26"/>
                    <a:pt x="91" y="26"/>
                  </a:cubicBezTo>
                  <a:cubicBezTo>
                    <a:pt x="91" y="21"/>
                    <a:pt x="91" y="21"/>
                    <a:pt x="91" y="21"/>
                  </a:cubicBezTo>
                  <a:cubicBezTo>
                    <a:pt x="91" y="21"/>
                    <a:pt x="84" y="15"/>
                    <a:pt x="82" y="10"/>
                  </a:cubicBezTo>
                  <a:cubicBezTo>
                    <a:pt x="80" y="4"/>
                    <a:pt x="71" y="2"/>
                    <a:pt x="70" y="12"/>
                  </a:cubicBezTo>
                  <a:cubicBezTo>
                    <a:pt x="69" y="22"/>
                    <a:pt x="68" y="27"/>
                    <a:pt x="63" y="30"/>
                  </a:cubicBezTo>
                  <a:cubicBezTo>
                    <a:pt x="58" y="34"/>
                    <a:pt x="48" y="39"/>
                    <a:pt x="58" y="42"/>
                  </a:cubicBezTo>
                  <a:cubicBezTo>
                    <a:pt x="67" y="45"/>
                    <a:pt x="61" y="48"/>
                    <a:pt x="58" y="52"/>
                  </a:cubicBezTo>
                  <a:cubicBezTo>
                    <a:pt x="54" y="56"/>
                    <a:pt x="42" y="65"/>
                    <a:pt x="39" y="61"/>
                  </a:cubicBezTo>
                  <a:cubicBezTo>
                    <a:pt x="35" y="58"/>
                    <a:pt x="35" y="58"/>
                    <a:pt x="35" y="58"/>
                  </a:cubicBezTo>
                  <a:cubicBezTo>
                    <a:pt x="35" y="58"/>
                    <a:pt x="18" y="82"/>
                    <a:pt x="9" y="90"/>
                  </a:cubicBezTo>
                  <a:cubicBezTo>
                    <a:pt x="1" y="97"/>
                    <a:pt x="0" y="105"/>
                    <a:pt x="3" y="115"/>
                  </a:cubicBezTo>
                  <a:cubicBezTo>
                    <a:pt x="5" y="126"/>
                    <a:pt x="17" y="128"/>
                    <a:pt x="20" y="114"/>
                  </a:cubicBezTo>
                  <a:cubicBezTo>
                    <a:pt x="22" y="100"/>
                    <a:pt x="29" y="88"/>
                    <a:pt x="33" y="82"/>
                  </a:cubicBezTo>
                  <a:cubicBezTo>
                    <a:pt x="37" y="75"/>
                    <a:pt x="42" y="80"/>
                    <a:pt x="42" y="80"/>
                  </a:cubicBezTo>
                  <a:cubicBezTo>
                    <a:pt x="42" y="80"/>
                    <a:pt x="51" y="80"/>
                    <a:pt x="56" y="73"/>
                  </a:cubicBezTo>
                  <a:cubicBezTo>
                    <a:pt x="60" y="66"/>
                    <a:pt x="60" y="76"/>
                    <a:pt x="58" y="79"/>
                  </a:cubicBezTo>
                  <a:cubicBezTo>
                    <a:pt x="56" y="82"/>
                    <a:pt x="49" y="89"/>
                    <a:pt x="58" y="89"/>
                  </a:cubicBezTo>
                  <a:cubicBezTo>
                    <a:pt x="66" y="89"/>
                    <a:pt x="73" y="80"/>
                    <a:pt x="76" y="70"/>
                  </a:cubicBezTo>
                  <a:cubicBezTo>
                    <a:pt x="77" y="60"/>
                    <a:pt x="77" y="60"/>
                    <a:pt x="77" y="60"/>
                  </a:cubicBezTo>
                  <a:cubicBezTo>
                    <a:pt x="77" y="60"/>
                    <a:pt x="88" y="47"/>
                    <a:pt x="95" y="42"/>
                  </a:cubicBezTo>
                  <a:cubicBezTo>
                    <a:pt x="95" y="53"/>
                    <a:pt x="95" y="53"/>
                    <a:pt x="95" y="53"/>
                  </a:cubicBezTo>
                  <a:cubicBezTo>
                    <a:pt x="95" y="53"/>
                    <a:pt x="86" y="65"/>
                    <a:pt x="96" y="67"/>
                  </a:cubicBezTo>
                  <a:cubicBezTo>
                    <a:pt x="106" y="69"/>
                    <a:pt x="110" y="61"/>
                    <a:pt x="113" y="50"/>
                  </a:cubicBezTo>
                  <a:cubicBezTo>
                    <a:pt x="116" y="50"/>
                    <a:pt x="116" y="50"/>
                    <a:pt x="116" y="50"/>
                  </a:cubicBezTo>
                  <a:cubicBezTo>
                    <a:pt x="117" y="87"/>
                    <a:pt x="117" y="87"/>
                    <a:pt x="117" y="87"/>
                  </a:cubicBezTo>
                  <a:cubicBezTo>
                    <a:pt x="117" y="87"/>
                    <a:pt x="132" y="87"/>
                    <a:pt x="135" y="66"/>
                  </a:cubicBezTo>
                  <a:cubicBezTo>
                    <a:pt x="134" y="40"/>
                    <a:pt x="134" y="40"/>
                    <a:pt x="134" y="40"/>
                  </a:cubicBezTo>
                  <a:cubicBezTo>
                    <a:pt x="134" y="40"/>
                    <a:pt x="143" y="34"/>
                    <a:pt x="144" y="28"/>
                  </a:cubicBezTo>
                  <a:cubicBezTo>
                    <a:pt x="144" y="23"/>
                    <a:pt x="138" y="24"/>
                    <a:pt x="138"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105" name="íṧḷídé">
              <a:extLst>
                <a:ext uri="{FF2B5EF4-FFF2-40B4-BE49-F238E27FC236}">
                  <a16:creationId xmlns:a16="http://schemas.microsoft.com/office/drawing/2014/main" id="{5F9A0FB7-8C4D-4658-A573-76C73C4CAC5E}"/>
                </a:ext>
              </a:extLst>
            </p:cNvPr>
            <p:cNvSpPr/>
            <p:nvPr/>
          </p:nvSpPr>
          <p:spPr bwMode="auto">
            <a:xfrm>
              <a:off x="4768283" y="1194004"/>
              <a:ext cx="52564" cy="82700"/>
            </a:xfrm>
            <a:custGeom>
              <a:avLst/>
              <a:gdLst>
                <a:gd name="T0" fmla="*/ 10 w 23"/>
                <a:gd name="T1" fmla="*/ 6 h 36"/>
                <a:gd name="T2" fmla="*/ 3 w 23"/>
                <a:gd name="T3" fmla="*/ 10 h 36"/>
                <a:gd name="T4" fmla="*/ 3 w 23"/>
                <a:gd name="T5" fmla="*/ 30 h 36"/>
                <a:gd name="T6" fmla="*/ 19 w 23"/>
                <a:gd name="T7" fmla="*/ 30 h 36"/>
                <a:gd name="T8" fmla="*/ 18 w 23"/>
                <a:gd name="T9" fmla="*/ 14 h 36"/>
                <a:gd name="T10" fmla="*/ 10 w 23"/>
                <a:gd name="T11" fmla="*/ 6 h 36"/>
              </a:gdLst>
              <a:ahLst/>
              <a:cxnLst>
                <a:cxn ang="0">
                  <a:pos x="T0" y="T1"/>
                </a:cxn>
                <a:cxn ang="0">
                  <a:pos x="T2" y="T3"/>
                </a:cxn>
                <a:cxn ang="0">
                  <a:pos x="T4" y="T5"/>
                </a:cxn>
                <a:cxn ang="0">
                  <a:pos x="T6" y="T7"/>
                </a:cxn>
                <a:cxn ang="0">
                  <a:pos x="T8" y="T9"/>
                </a:cxn>
                <a:cxn ang="0">
                  <a:pos x="T10" y="T11"/>
                </a:cxn>
              </a:cxnLst>
              <a:rect l="0" t="0" r="r" b="b"/>
              <a:pathLst>
                <a:path w="23" h="36">
                  <a:moveTo>
                    <a:pt x="10" y="6"/>
                  </a:moveTo>
                  <a:cubicBezTo>
                    <a:pt x="10" y="6"/>
                    <a:pt x="6" y="0"/>
                    <a:pt x="3" y="10"/>
                  </a:cubicBezTo>
                  <a:cubicBezTo>
                    <a:pt x="0" y="19"/>
                    <a:pt x="4" y="24"/>
                    <a:pt x="3" y="30"/>
                  </a:cubicBezTo>
                  <a:cubicBezTo>
                    <a:pt x="2" y="36"/>
                    <a:pt x="15" y="34"/>
                    <a:pt x="19" y="30"/>
                  </a:cubicBezTo>
                  <a:cubicBezTo>
                    <a:pt x="23" y="27"/>
                    <a:pt x="23" y="18"/>
                    <a:pt x="18" y="14"/>
                  </a:cubicBezTo>
                  <a:cubicBezTo>
                    <a:pt x="12" y="9"/>
                    <a:pt x="10" y="6"/>
                    <a:pt x="1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106" name="îSḻiḋe">
              <a:extLst>
                <a:ext uri="{FF2B5EF4-FFF2-40B4-BE49-F238E27FC236}">
                  <a16:creationId xmlns:a16="http://schemas.microsoft.com/office/drawing/2014/main" id="{74A1C7C0-F70D-428F-BE42-93666D5D95E3}"/>
                </a:ext>
              </a:extLst>
            </p:cNvPr>
            <p:cNvSpPr/>
            <p:nvPr/>
          </p:nvSpPr>
          <p:spPr bwMode="auto">
            <a:xfrm>
              <a:off x="4726932" y="1285815"/>
              <a:ext cx="61675" cy="80598"/>
            </a:xfrm>
            <a:custGeom>
              <a:avLst/>
              <a:gdLst>
                <a:gd name="T0" fmla="*/ 8 w 27"/>
                <a:gd name="T1" fmla="*/ 31 h 35"/>
                <a:gd name="T2" fmla="*/ 21 w 27"/>
                <a:gd name="T3" fmla="*/ 25 h 35"/>
                <a:gd name="T4" fmla="*/ 16 w 27"/>
                <a:gd name="T5" fmla="*/ 8 h 35"/>
                <a:gd name="T6" fmla="*/ 8 w 27"/>
                <a:gd name="T7" fmla="*/ 4 h 35"/>
                <a:gd name="T8" fmla="*/ 2 w 27"/>
                <a:gd name="T9" fmla="*/ 19 h 35"/>
                <a:gd name="T10" fmla="*/ 8 w 27"/>
                <a:gd name="T11" fmla="*/ 31 h 35"/>
              </a:gdLst>
              <a:ahLst/>
              <a:cxnLst>
                <a:cxn ang="0">
                  <a:pos x="T0" y="T1"/>
                </a:cxn>
                <a:cxn ang="0">
                  <a:pos x="T2" y="T3"/>
                </a:cxn>
                <a:cxn ang="0">
                  <a:pos x="T4" y="T5"/>
                </a:cxn>
                <a:cxn ang="0">
                  <a:pos x="T6" y="T7"/>
                </a:cxn>
                <a:cxn ang="0">
                  <a:pos x="T8" y="T9"/>
                </a:cxn>
                <a:cxn ang="0">
                  <a:pos x="T10" y="T11"/>
                </a:cxn>
              </a:cxnLst>
              <a:rect l="0" t="0" r="r" b="b"/>
              <a:pathLst>
                <a:path w="27" h="35">
                  <a:moveTo>
                    <a:pt x="8" y="31"/>
                  </a:moveTo>
                  <a:cubicBezTo>
                    <a:pt x="8" y="31"/>
                    <a:pt x="15" y="35"/>
                    <a:pt x="21" y="25"/>
                  </a:cubicBezTo>
                  <a:cubicBezTo>
                    <a:pt x="27" y="14"/>
                    <a:pt x="16" y="8"/>
                    <a:pt x="16" y="8"/>
                  </a:cubicBezTo>
                  <a:cubicBezTo>
                    <a:pt x="16" y="8"/>
                    <a:pt x="13" y="0"/>
                    <a:pt x="8" y="4"/>
                  </a:cubicBezTo>
                  <a:cubicBezTo>
                    <a:pt x="3" y="7"/>
                    <a:pt x="0" y="13"/>
                    <a:pt x="2" y="19"/>
                  </a:cubicBezTo>
                  <a:cubicBezTo>
                    <a:pt x="5" y="25"/>
                    <a:pt x="7" y="23"/>
                    <a:pt x="8" y="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107" name="í$ḻîḓè">
              <a:extLst>
                <a:ext uri="{FF2B5EF4-FFF2-40B4-BE49-F238E27FC236}">
                  <a16:creationId xmlns:a16="http://schemas.microsoft.com/office/drawing/2014/main" id="{745B1483-D7C5-4E83-861B-BD2683FFD060}"/>
                </a:ext>
              </a:extLst>
            </p:cNvPr>
            <p:cNvSpPr/>
            <p:nvPr/>
          </p:nvSpPr>
          <p:spPr bwMode="auto">
            <a:xfrm>
              <a:off x="4635121" y="1341182"/>
              <a:ext cx="160495" cy="198341"/>
            </a:xfrm>
            <a:custGeom>
              <a:avLst/>
              <a:gdLst>
                <a:gd name="T0" fmla="*/ 63 w 70"/>
                <a:gd name="T1" fmla="*/ 12 h 86"/>
                <a:gd name="T2" fmla="*/ 15 w 70"/>
                <a:gd name="T3" fmla="*/ 58 h 86"/>
                <a:gd name="T4" fmla="*/ 17 w 70"/>
                <a:gd name="T5" fmla="*/ 76 h 86"/>
                <a:gd name="T6" fmla="*/ 33 w 70"/>
                <a:gd name="T7" fmla="*/ 73 h 86"/>
                <a:gd name="T8" fmla="*/ 70 w 70"/>
                <a:gd name="T9" fmla="*/ 14 h 86"/>
                <a:gd name="T10" fmla="*/ 70 w 70"/>
                <a:gd name="T11" fmla="*/ 10 h 86"/>
                <a:gd name="T12" fmla="*/ 63 w 70"/>
                <a:gd name="T13" fmla="*/ 12 h 86"/>
              </a:gdLst>
              <a:ahLst/>
              <a:cxnLst>
                <a:cxn ang="0">
                  <a:pos x="T0" y="T1"/>
                </a:cxn>
                <a:cxn ang="0">
                  <a:pos x="T2" y="T3"/>
                </a:cxn>
                <a:cxn ang="0">
                  <a:pos x="T4" y="T5"/>
                </a:cxn>
                <a:cxn ang="0">
                  <a:pos x="T6" y="T7"/>
                </a:cxn>
                <a:cxn ang="0">
                  <a:pos x="T8" y="T9"/>
                </a:cxn>
                <a:cxn ang="0">
                  <a:pos x="T10" y="T11"/>
                </a:cxn>
                <a:cxn ang="0">
                  <a:pos x="T12" y="T13"/>
                </a:cxn>
              </a:cxnLst>
              <a:rect l="0" t="0" r="r" b="b"/>
              <a:pathLst>
                <a:path w="70" h="86">
                  <a:moveTo>
                    <a:pt x="63" y="12"/>
                  </a:moveTo>
                  <a:cubicBezTo>
                    <a:pt x="56" y="25"/>
                    <a:pt x="29" y="52"/>
                    <a:pt x="15" y="58"/>
                  </a:cubicBezTo>
                  <a:cubicBezTo>
                    <a:pt x="0" y="64"/>
                    <a:pt x="17" y="76"/>
                    <a:pt x="17" y="76"/>
                  </a:cubicBezTo>
                  <a:cubicBezTo>
                    <a:pt x="17" y="76"/>
                    <a:pt x="24" y="86"/>
                    <a:pt x="33" y="73"/>
                  </a:cubicBezTo>
                  <a:cubicBezTo>
                    <a:pt x="43" y="60"/>
                    <a:pt x="59" y="40"/>
                    <a:pt x="70" y="14"/>
                  </a:cubicBezTo>
                  <a:cubicBezTo>
                    <a:pt x="70" y="12"/>
                    <a:pt x="70" y="10"/>
                    <a:pt x="70" y="10"/>
                  </a:cubicBezTo>
                  <a:cubicBezTo>
                    <a:pt x="70" y="10"/>
                    <a:pt x="70" y="0"/>
                    <a:pt x="63"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108" name="ïŝḷíḍe">
              <a:extLst>
                <a:ext uri="{FF2B5EF4-FFF2-40B4-BE49-F238E27FC236}">
                  <a16:creationId xmlns:a16="http://schemas.microsoft.com/office/drawing/2014/main" id="{7CCF2F78-3A76-41D6-ADD2-C453A21A49F1}"/>
                </a:ext>
              </a:extLst>
            </p:cNvPr>
            <p:cNvSpPr/>
            <p:nvPr/>
          </p:nvSpPr>
          <p:spPr bwMode="auto">
            <a:xfrm>
              <a:off x="4850282" y="1255679"/>
              <a:ext cx="119845" cy="108632"/>
            </a:xfrm>
            <a:custGeom>
              <a:avLst/>
              <a:gdLst>
                <a:gd name="T0" fmla="*/ 37 w 52"/>
                <a:gd name="T1" fmla="*/ 2 h 47"/>
                <a:gd name="T2" fmla="*/ 10 w 52"/>
                <a:gd name="T3" fmla="*/ 11 h 47"/>
                <a:gd name="T4" fmla="*/ 6 w 52"/>
                <a:gd name="T5" fmla="*/ 21 h 47"/>
                <a:gd name="T6" fmla="*/ 19 w 52"/>
                <a:gd name="T7" fmla="*/ 29 h 47"/>
                <a:gd name="T8" fmla="*/ 25 w 52"/>
                <a:gd name="T9" fmla="*/ 32 h 47"/>
                <a:gd name="T10" fmla="*/ 20 w 52"/>
                <a:gd name="T11" fmla="*/ 47 h 47"/>
                <a:gd name="T12" fmla="*/ 36 w 52"/>
                <a:gd name="T13" fmla="*/ 41 h 47"/>
                <a:gd name="T14" fmla="*/ 51 w 52"/>
                <a:gd name="T15" fmla="*/ 17 h 47"/>
                <a:gd name="T16" fmla="*/ 37 w 52"/>
                <a:gd name="T17" fmla="*/ 2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47">
                  <a:moveTo>
                    <a:pt x="37" y="2"/>
                  </a:moveTo>
                  <a:cubicBezTo>
                    <a:pt x="27" y="5"/>
                    <a:pt x="10" y="11"/>
                    <a:pt x="10" y="11"/>
                  </a:cubicBezTo>
                  <a:cubicBezTo>
                    <a:pt x="10" y="11"/>
                    <a:pt x="0" y="14"/>
                    <a:pt x="6" y="21"/>
                  </a:cubicBezTo>
                  <a:cubicBezTo>
                    <a:pt x="12" y="28"/>
                    <a:pt x="12" y="33"/>
                    <a:pt x="19" y="29"/>
                  </a:cubicBezTo>
                  <a:cubicBezTo>
                    <a:pt x="27" y="26"/>
                    <a:pt x="27" y="28"/>
                    <a:pt x="25" y="32"/>
                  </a:cubicBezTo>
                  <a:cubicBezTo>
                    <a:pt x="24" y="36"/>
                    <a:pt x="19" y="43"/>
                    <a:pt x="20" y="47"/>
                  </a:cubicBezTo>
                  <a:cubicBezTo>
                    <a:pt x="20" y="47"/>
                    <a:pt x="32" y="46"/>
                    <a:pt x="36" y="41"/>
                  </a:cubicBezTo>
                  <a:cubicBezTo>
                    <a:pt x="39" y="35"/>
                    <a:pt x="50" y="24"/>
                    <a:pt x="51" y="17"/>
                  </a:cubicBezTo>
                  <a:cubicBezTo>
                    <a:pt x="52" y="9"/>
                    <a:pt x="46" y="0"/>
                    <a:pt x="3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109" name="íṩļiḋe">
              <a:extLst>
                <a:ext uri="{FF2B5EF4-FFF2-40B4-BE49-F238E27FC236}">
                  <a16:creationId xmlns:a16="http://schemas.microsoft.com/office/drawing/2014/main" id="{6F6FA0B9-4F25-4101-A323-1CD1B1058E59}"/>
                </a:ext>
              </a:extLst>
            </p:cNvPr>
            <p:cNvSpPr/>
            <p:nvPr/>
          </p:nvSpPr>
          <p:spPr bwMode="auto">
            <a:xfrm>
              <a:off x="4839068" y="1362208"/>
              <a:ext cx="100922" cy="66581"/>
            </a:xfrm>
            <a:custGeom>
              <a:avLst/>
              <a:gdLst>
                <a:gd name="T0" fmla="*/ 31 w 44"/>
                <a:gd name="T1" fmla="*/ 3 h 29"/>
                <a:gd name="T2" fmla="*/ 8 w 44"/>
                <a:gd name="T3" fmla="*/ 9 h 29"/>
                <a:gd name="T4" fmla="*/ 7 w 44"/>
                <a:gd name="T5" fmla="*/ 20 h 29"/>
                <a:gd name="T6" fmla="*/ 31 w 44"/>
                <a:gd name="T7" fmla="*/ 23 h 29"/>
                <a:gd name="T8" fmla="*/ 44 w 44"/>
                <a:gd name="T9" fmla="*/ 2 h 29"/>
                <a:gd name="T10" fmla="*/ 31 w 44"/>
                <a:gd name="T11" fmla="*/ 3 h 29"/>
              </a:gdLst>
              <a:ahLst/>
              <a:cxnLst>
                <a:cxn ang="0">
                  <a:pos x="T0" y="T1"/>
                </a:cxn>
                <a:cxn ang="0">
                  <a:pos x="T2" y="T3"/>
                </a:cxn>
                <a:cxn ang="0">
                  <a:pos x="T4" y="T5"/>
                </a:cxn>
                <a:cxn ang="0">
                  <a:pos x="T6" y="T7"/>
                </a:cxn>
                <a:cxn ang="0">
                  <a:pos x="T8" y="T9"/>
                </a:cxn>
                <a:cxn ang="0">
                  <a:pos x="T10" y="T11"/>
                </a:cxn>
              </a:cxnLst>
              <a:rect l="0" t="0" r="r" b="b"/>
              <a:pathLst>
                <a:path w="44" h="29">
                  <a:moveTo>
                    <a:pt x="31" y="3"/>
                  </a:moveTo>
                  <a:cubicBezTo>
                    <a:pt x="24" y="6"/>
                    <a:pt x="8" y="9"/>
                    <a:pt x="8" y="9"/>
                  </a:cubicBezTo>
                  <a:cubicBezTo>
                    <a:pt x="8" y="9"/>
                    <a:pt x="0" y="13"/>
                    <a:pt x="7" y="20"/>
                  </a:cubicBezTo>
                  <a:cubicBezTo>
                    <a:pt x="13" y="27"/>
                    <a:pt x="22" y="29"/>
                    <a:pt x="31" y="23"/>
                  </a:cubicBezTo>
                  <a:cubicBezTo>
                    <a:pt x="41" y="17"/>
                    <a:pt x="43" y="13"/>
                    <a:pt x="44" y="2"/>
                  </a:cubicBezTo>
                  <a:cubicBezTo>
                    <a:pt x="44" y="2"/>
                    <a:pt x="38" y="0"/>
                    <a:pt x="3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110" name="îṡlïḍé">
              <a:extLst>
                <a:ext uri="{FF2B5EF4-FFF2-40B4-BE49-F238E27FC236}">
                  <a16:creationId xmlns:a16="http://schemas.microsoft.com/office/drawing/2014/main" id="{E5E64456-9E9F-46D6-A399-836B3A290076}"/>
                </a:ext>
              </a:extLst>
            </p:cNvPr>
            <p:cNvSpPr/>
            <p:nvPr/>
          </p:nvSpPr>
          <p:spPr bwMode="auto">
            <a:xfrm>
              <a:off x="5091374" y="1186995"/>
              <a:ext cx="250203" cy="276135"/>
            </a:xfrm>
            <a:custGeom>
              <a:avLst/>
              <a:gdLst>
                <a:gd name="T0" fmla="*/ 108 w 109"/>
                <a:gd name="T1" fmla="*/ 54 h 120"/>
                <a:gd name="T2" fmla="*/ 97 w 109"/>
                <a:gd name="T3" fmla="*/ 52 h 120"/>
                <a:gd name="T4" fmla="*/ 84 w 109"/>
                <a:gd name="T5" fmla="*/ 58 h 120"/>
                <a:gd name="T6" fmla="*/ 89 w 109"/>
                <a:gd name="T7" fmla="*/ 43 h 120"/>
                <a:gd name="T8" fmla="*/ 85 w 109"/>
                <a:gd name="T9" fmla="*/ 10 h 120"/>
                <a:gd name="T10" fmla="*/ 70 w 109"/>
                <a:gd name="T11" fmla="*/ 16 h 120"/>
                <a:gd name="T12" fmla="*/ 68 w 109"/>
                <a:gd name="T13" fmla="*/ 53 h 120"/>
                <a:gd name="T14" fmla="*/ 53 w 109"/>
                <a:gd name="T15" fmla="*/ 72 h 120"/>
                <a:gd name="T16" fmla="*/ 11 w 109"/>
                <a:gd name="T17" fmla="*/ 79 h 120"/>
                <a:gd name="T18" fmla="*/ 2 w 109"/>
                <a:gd name="T19" fmla="*/ 89 h 120"/>
                <a:gd name="T20" fmla="*/ 20 w 109"/>
                <a:gd name="T21" fmla="*/ 100 h 120"/>
                <a:gd name="T22" fmla="*/ 31 w 109"/>
                <a:gd name="T23" fmla="*/ 98 h 120"/>
                <a:gd name="T24" fmla="*/ 41 w 109"/>
                <a:gd name="T25" fmla="*/ 94 h 120"/>
                <a:gd name="T26" fmla="*/ 49 w 109"/>
                <a:gd name="T27" fmla="*/ 90 h 120"/>
                <a:gd name="T28" fmla="*/ 54 w 109"/>
                <a:gd name="T29" fmla="*/ 92 h 120"/>
                <a:gd name="T30" fmla="*/ 32 w 109"/>
                <a:gd name="T31" fmla="*/ 110 h 120"/>
                <a:gd name="T32" fmla="*/ 35 w 109"/>
                <a:gd name="T33" fmla="*/ 119 h 120"/>
                <a:gd name="T34" fmla="*/ 70 w 109"/>
                <a:gd name="T35" fmla="*/ 92 h 120"/>
                <a:gd name="T36" fmla="*/ 89 w 109"/>
                <a:gd name="T37" fmla="*/ 72 h 120"/>
                <a:gd name="T38" fmla="*/ 108 w 109"/>
                <a:gd name="T39" fmla="*/ 54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9" h="120">
                  <a:moveTo>
                    <a:pt x="108" y="54"/>
                  </a:moveTo>
                  <a:cubicBezTo>
                    <a:pt x="109" y="45"/>
                    <a:pt x="101" y="49"/>
                    <a:pt x="97" y="52"/>
                  </a:cubicBezTo>
                  <a:cubicBezTo>
                    <a:pt x="94" y="54"/>
                    <a:pt x="86" y="57"/>
                    <a:pt x="84" y="58"/>
                  </a:cubicBezTo>
                  <a:cubicBezTo>
                    <a:pt x="84" y="58"/>
                    <a:pt x="86" y="48"/>
                    <a:pt x="89" y="43"/>
                  </a:cubicBezTo>
                  <a:cubicBezTo>
                    <a:pt x="92" y="37"/>
                    <a:pt x="96" y="21"/>
                    <a:pt x="85" y="10"/>
                  </a:cubicBezTo>
                  <a:cubicBezTo>
                    <a:pt x="74" y="0"/>
                    <a:pt x="72" y="5"/>
                    <a:pt x="70" y="16"/>
                  </a:cubicBezTo>
                  <a:cubicBezTo>
                    <a:pt x="67" y="26"/>
                    <a:pt x="72" y="36"/>
                    <a:pt x="68" y="53"/>
                  </a:cubicBezTo>
                  <a:cubicBezTo>
                    <a:pt x="64" y="70"/>
                    <a:pt x="64" y="68"/>
                    <a:pt x="53" y="72"/>
                  </a:cubicBezTo>
                  <a:cubicBezTo>
                    <a:pt x="42" y="76"/>
                    <a:pt x="27" y="81"/>
                    <a:pt x="11" y="79"/>
                  </a:cubicBezTo>
                  <a:cubicBezTo>
                    <a:pt x="3" y="78"/>
                    <a:pt x="0" y="75"/>
                    <a:pt x="2" y="89"/>
                  </a:cubicBezTo>
                  <a:cubicBezTo>
                    <a:pt x="2" y="89"/>
                    <a:pt x="4" y="97"/>
                    <a:pt x="20" y="100"/>
                  </a:cubicBezTo>
                  <a:cubicBezTo>
                    <a:pt x="24" y="101"/>
                    <a:pt x="27" y="99"/>
                    <a:pt x="31" y="98"/>
                  </a:cubicBezTo>
                  <a:cubicBezTo>
                    <a:pt x="35" y="98"/>
                    <a:pt x="38" y="96"/>
                    <a:pt x="41" y="94"/>
                  </a:cubicBezTo>
                  <a:cubicBezTo>
                    <a:pt x="46" y="92"/>
                    <a:pt x="49" y="90"/>
                    <a:pt x="49" y="90"/>
                  </a:cubicBezTo>
                  <a:cubicBezTo>
                    <a:pt x="49" y="90"/>
                    <a:pt x="55" y="89"/>
                    <a:pt x="54" y="92"/>
                  </a:cubicBezTo>
                  <a:cubicBezTo>
                    <a:pt x="53" y="95"/>
                    <a:pt x="47" y="104"/>
                    <a:pt x="32" y="110"/>
                  </a:cubicBezTo>
                  <a:cubicBezTo>
                    <a:pt x="17" y="116"/>
                    <a:pt x="29" y="120"/>
                    <a:pt x="35" y="119"/>
                  </a:cubicBezTo>
                  <a:cubicBezTo>
                    <a:pt x="40" y="118"/>
                    <a:pt x="61" y="116"/>
                    <a:pt x="70" y="92"/>
                  </a:cubicBezTo>
                  <a:cubicBezTo>
                    <a:pt x="80" y="69"/>
                    <a:pt x="89" y="72"/>
                    <a:pt x="89" y="72"/>
                  </a:cubicBezTo>
                  <a:cubicBezTo>
                    <a:pt x="89" y="72"/>
                    <a:pt x="107" y="63"/>
                    <a:pt x="108"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111" name="iS1îḓè">
              <a:extLst>
                <a:ext uri="{FF2B5EF4-FFF2-40B4-BE49-F238E27FC236}">
                  <a16:creationId xmlns:a16="http://schemas.microsoft.com/office/drawing/2014/main" id="{945A193B-F224-4E95-806B-2E073A5AC50F}"/>
                </a:ext>
              </a:extLst>
            </p:cNvPr>
            <p:cNvSpPr/>
            <p:nvPr/>
          </p:nvSpPr>
          <p:spPr bwMode="auto">
            <a:xfrm>
              <a:off x="5288313" y="1394447"/>
              <a:ext cx="71487" cy="82700"/>
            </a:xfrm>
            <a:custGeom>
              <a:avLst/>
              <a:gdLst>
                <a:gd name="T0" fmla="*/ 17 w 31"/>
                <a:gd name="T1" fmla="*/ 6 h 36"/>
                <a:gd name="T2" fmla="*/ 3 w 31"/>
                <a:gd name="T3" fmla="*/ 7 h 36"/>
                <a:gd name="T4" fmla="*/ 9 w 31"/>
                <a:gd name="T5" fmla="*/ 27 h 36"/>
                <a:gd name="T6" fmla="*/ 12 w 31"/>
                <a:gd name="T7" fmla="*/ 36 h 36"/>
                <a:gd name="T8" fmla="*/ 26 w 31"/>
                <a:gd name="T9" fmla="*/ 17 h 36"/>
                <a:gd name="T10" fmla="*/ 17 w 31"/>
                <a:gd name="T11" fmla="*/ 6 h 36"/>
              </a:gdLst>
              <a:ahLst/>
              <a:cxnLst>
                <a:cxn ang="0">
                  <a:pos x="T0" y="T1"/>
                </a:cxn>
                <a:cxn ang="0">
                  <a:pos x="T2" y="T3"/>
                </a:cxn>
                <a:cxn ang="0">
                  <a:pos x="T4" y="T5"/>
                </a:cxn>
                <a:cxn ang="0">
                  <a:pos x="T6" y="T7"/>
                </a:cxn>
                <a:cxn ang="0">
                  <a:pos x="T8" y="T9"/>
                </a:cxn>
                <a:cxn ang="0">
                  <a:pos x="T10" y="T11"/>
                </a:cxn>
              </a:cxnLst>
              <a:rect l="0" t="0" r="r" b="b"/>
              <a:pathLst>
                <a:path w="31" h="36">
                  <a:moveTo>
                    <a:pt x="17" y="6"/>
                  </a:moveTo>
                  <a:cubicBezTo>
                    <a:pt x="17" y="6"/>
                    <a:pt x="6" y="0"/>
                    <a:pt x="3" y="7"/>
                  </a:cubicBezTo>
                  <a:cubicBezTo>
                    <a:pt x="0" y="14"/>
                    <a:pt x="6" y="23"/>
                    <a:pt x="9" y="27"/>
                  </a:cubicBezTo>
                  <a:cubicBezTo>
                    <a:pt x="12" y="31"/>
                    <a:pt x="5" y="36"/>
                    <a:pt x="12" y="36"/>
                  </a:cubicBezTo>
                  <a:cubicBezTo>
                    <a:pt x="20" y="36"/>
                    <a:pt x="31" y="33"/>
                    <a:pt x="26" y="17"/>
                  </a:cubicBezTo>
                  <a:cubicBezTo>
                    <a:pt x="23" y="10"/>
                    <a:pt x="17" y="6"/>
                    <a:pt x="17"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112" name="íṡḷiḑê">
              <a:extLst>
                <a:ext uri="{FF2B5EF4-FFF2-40B4-BE49-F238E27FC236}">
                  <a16:creationId xmlns:a16="http://schemas.microsoft.com/office/drawing/2014/main" id="{1E17FC94-90EE-4B82-BBB4-E269613D5AEB}"/>
                </a:ext>
              </a:extLst>
            </p:cNvPr>
            <p:cNvSpPr/>
            <p:nvPr/>
          </p:nvSpPr>
          <p:spPr bwMode="auto">
            <a:xfrm>
              <a:off x="5490157" y="1294926"/>
              <a:ext cx="41350" cy="64478"/>
            </a:xfrm>
            <a:custGeom>
              <a:avLst/>
              <a:gdLst>
                <a:gd name="T0" fmla="*/ 11 w 18"/>
                <a:gd name="T1" fmla="*/ 27 h 28"/>
                <a:gd name="T2" fmla="*/ 17 w 18"/>
                <a:gd name="T3" fmla="*/ 10 h 28"/>
                <a:gd name="T4" fmla="*/ 14 w 18"/>
                <a:gd name="T5" fmla="*/ 4 h 28"/>
                <a:gd name="T6" fmla="*/ 8 w 18"/>
                <a:gd name="T7" fmla="*/ 0 h 28"/>
                <a:gd name="T8" fmla="*/ 1 w 18"/>
                <a:gd name="T9" fmla="*/ 12 h 28"/>
                <a:gd name="T10" fmla="*/ 11 w 18"/>
                <a:gd name="T11" fmla="*/ 27 h 28"/>
              </a:gdLst>
              <a:ahLst/>
              <a:cxnLst>
                <a:cxn ang="0">
                  <a:pos x="T0" y="T1"/>
                </a:cxn>
                <a:cxn ang="0">
                  <a:pos x="T2" y="T3"/>
                </a:cxn>
                <a:cxn ang="0">
                  <a:pos x="T4" y="T5"/>
                </a:cxn>
                <a:cxn ang="0">
                  <a:pos x="T6" y="T7"/>
                </a:cxn>
                <a:cxn ang="0">
                  <a:pos x="T8" y="T9"/>
                </a:cxn>
                <a:cxn ang="0">
                  <a:pos x="T10" y="T11"/>
                </a:cxn>
              </a:cxnLst>
              <a:rect l="0" t="0" r="r" b="b"/>
              <a:pathLst>
                <a:path w="18" h="28">
                  <a:moveTo>
                    <a:pt x="11" y="27"/>
                  </a:moveTo>
                  <a:cubicBezTo>
                    <a:pt x="15" y="25"/>
                    <a:pt x="18" y="21"/>
                    <a:pt x="17" y="10"/>
                  </a:cubicBezTo>
                  <a:cubicBezTo>
                    <a:pt x="16" y="7"/>
                    <a:pt x="15" y="6"/>
                    <a:pt x="14" y="4"/>
                  </a:cubicBezTo>
                  <a:cubicBezTo>
                    <a:pt x="11" y="2"/>
                    <a:pt x="9" y="0"/>
                    <a:pt x="8" y="0"/>
                  </a:cubicBezTo>
                  <a:cubicBezTo>
                    <a:pt x="6" y="0"/>
                    <a:pt x="0" y="2"/>
                    <a:pt x="1" y="12"/>
                  </a:cubicBezTo>
                  <a:cubicBezTo>
                    <a:pt x="2" y="21"/>
                    <a:pt x="7" y="28"/>
                    <a:pt x="11"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113" name="iṩ1íḓê">
              <a:extLst>
                <a:ext uri="{FF2B5EF4-FFF2-40B4-BE49-F238E27FC236}">
                  <a16:creationId xmlns:a16="http://schemas.microsoft.com/office/drawing/2014/main" id="{5FD9D4C1-219C-43E3-8B1D-3E2C9C04656C}"/>
                </a:ext>
              </a:extLst>
            </p:cNvPr>
            <p:cNvSpPr/>
            <p:nvPr/>
          </p:nvSpPr>
          <p:spPr bwMode="auto">
            <a:xfrm>
              <a:off x="5464927" y="1142842"/>
              <a:ext cx="275434" cy="373553"/>
            </a:xfrm>
            <a:custGeom>
              <a:avLst/>
              <a:gdLst>
                <a:gd name="T0" fmla="*/ 100 w 120"/>
                <a:gd name="T1" fmla="*/ 60 h 162"/>
                <a:gd name="T2" fmla="*/ 107 w 120"/>
                <a:gd name="T3" fmla="*/ 27 h 162"/>
                <a:gd name="T4" fmla="*/ 95 w 120"/>
                <a:gd name="T5" fmla="*/ 23 h 162"/>
                <a:gd name="T6" fmla="*/ 91 w 120"/>
                <a:gd name="T7" fmla="*/ 3 h 162"/>
                <a:gd name="T8" fmla="*/ 84 w 120"/>
                <a:gd name="T9" fmla="*/ 9 h 162"/>
                <a:gd name="T10" fmla="*/ 77 w 120"/>
                <a:gd name="T11" fmla="*/ 19 h 162"/>
                <a:gd name="T12" fmla="*/ 69 w 120"/>
                <a:gd name="T13" fmla="*/ 19 h 162"/>
                <a:gd name="T14" fmla="*/ 56 w 120"/>
                <a:gd name="T15" fmla="*/ 28 h 162"/>
                <a:gd name="T16" fmla="*/ 60 w 120"/>
                <a:gd name="T17" fmla="*/ 33 h 162"/>
                <a:gd name="T18" fmla="*/ 59 w 120"/>
                <a:gd name="T19" fmla="*/ 43 h 162"/>
                <a:gd name="T20" fmla="*/ 50 w 120"/>
                <a:gd name="T21" fmla="*/ 52 h 162"/>
                <a:gd name="T22" fmla="*/ 52 w 120"/>
                <a:gd name="T23" fmla="*/ 60 h 162"/>
                <a:gd name="T24" fmla="*/ 48 w 120"/>
                <a:gd name="T25" fmla="*/ 56 h 162"/>
                <a:gd name="T26" fmla="*/ 32 w 120"/>
                <a:gd name="T27" fmla="*/ 37 h 162"/>
                <a:gd name="T28" fmla="*/ 26 w 120"/>
                <a:gd name="T29" fmla="*/ 50 h 162"/>
                <a:gd name="T30" fmla="*/ 33 w 120"/>
                <a:gd name="T31" fmla="*/ 76 h 162"/>
                <a:gd name="T32" fmla="*/ 45 w 120"/>
                <a:gd name="T33" fmla="*/ 77 h 162"/>
                <a:gd name="T34" fmla="*/ 58 w 120"/>
                <a:gd name="T35" fmla="*/ 72 h 162"/>
                <a:gd name="T36" fmla="*/ 62 w 120"/>
                <a:gd name="T37" fmla="*/ 75 h 162"/>
                <a:gd name="T38" fmla="*/ 22 w 120"/>
                <a:gd name="T39" fmla="*/ 101 h 162"/>
                <a:gd name="T40" fmla="*/ 25 w 120"/>
                <a:gd name="T41" fmla="*/ 111 h 162"/>
                <a:gd name="T42" fmla="*/ 55 w 120"/>
                <a:gd name="T43" fmla="*/ 100 h 162"/>
                <a:gd name="T44" fmla="*/ 59 w 120"/>
                <a:gd name="T45" fmla="*/ 103 h 162"/>
                <a:gd name="T46" fmla="*/ 39 w 120"/>
                <a:gd name="T47" fmla="*/ 119 h 162"/>
                <a:gd name="T48" fmla="*/ 12 w 120"/>
                <a:gd name="T49" fmla="*/ 128 h 162"/>
                <a:gd name="T50" fmla="*/ 7 w 120"/>
                <a:gd name="T51" fmla="*/ 136 h 162"/>
                <a:gd name="T52" fmla="*/ 30 w 120"/>
                <a:gd name="T53" fmla="*/ 141 h 162"/>
                <a:gd name="T54" fmla="*/ 55 w 120"/>
                <a:gd name="T55" fmla="*/ 136 h 162"/>
                <a:gd name="T56" fmla="*/ 43 w 120"/>
                <a:gd name="T57" fmla="*/ 148 h 162"/>
                <a:gd name="T58" fmla="*/ 50 w 120"/>
                <a:gd name="T59" fmla="*/ 158 h 162"/>
                <a:gd name="T60" fmla="*/ 71 w 120"/>
                <a:gd name="T61" fmla="*/ 149 h 162"/>
                <a:gd name="T62" fmla="*/ 71 w 120"/>
                <a:gd name="T63" fmla="*/ 125 h 162"/>
                <a:gd name="T64" fmla="*/ 79 w 120"/>
                <a:gd name="T65" fmla="*/ 120 h 162"/>
                <a:gd name="T66" fmla="*/ 75 w 120"/>
                <a:gd name="T67" fmla="*/ 102 h 162"/>
                <a:gd name="T68" fmla="*/ 96 w 120"/>
                <a:gd name="T69" fmla="*/ 86 h 162"/>
                <a:gd name="T70" fmla="*/ 102 w 120"/>
                <a:gd name="T71" fmla="*/ 75 h 162"/>
                <a:gd name="T72" fmla="*/ 100 w 120"/>
                <a:gd name="T73" fmla="*/ 60 h 162"/>
                <a:gd name="T74" fmla="*/ 90 w 120"/>
                <a:gd name="T75" fmla="*/ 49 h 162"/>
                <a:gd name="T76" fmla="*/ 86 w 120"/>
                <a:gd name="T77" fmla="*/ 53 h 162"/>
                <a:gd name="T78" fmla="*/ 83 w 120"/>
                <a:gd name="T79" fmla="*/ 53 h 162"/>
                <a:gd name="T80" fmla="*/ 80 w 120"/>
                <a:gd name="T81" fmla="*/ 48 h 162"/>
                <a:gd name="T82" fmla="*/ 89 w 120"/>
                <a:gd name="T83" fmla="*/ 44 h 162"/>
                <a:gd name="T84" fmla="*/ 90 w 120"/>
                <a:gd name="T85" fmla="*/ 49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0" h="162">
                  <a:moveTo>
                    <a:pt x="100" y="60"/>
                  </a:moveTo>
                  <a:cubicBezTo>
                    <a:pt x="108" y="50"/>
                    <a:pt x="120" y="40"/>
                    <a:pt x="107" y="27"/>
                  </a:cubicBezTo>
                  <a:cubicBezTo>
                    <a:pt x="107" y="27"/>
                    <a:pt x="105" y="24"/>
                    <a:pt x="95" y="23"/>
                  </a:cubicBezTo>
                  <a:cubicBezTo>
                    <a:pt x="95" y="23"/>
                    <a:pt x="105" y="8"/>
                    <a:pt x="91" y="3"/>
                  </a:cubicBezTo>
                  <a:cubicBezTo>
                    <a:pt x="91" y="3"/>
                    <a:pt x="88" y="0"/>
                    <a:pt x="84" y="9"/>
                  </a:cubicBezTo>
                  <a:cubicBezTo>
                    <a:pt x="80" y="17"/>
                    <a:pt x="77" y="17"/>
                    <a:pt x="77" y="19"/>
                  </a:cubicBezTo>
                  <a:cubicBezTo>
                    <a:pt x="77" y="21"/>
                    <a:pt x="74" y="21"/>
                    <a:pt x="69" y="19"/>
                  </a:cubicBezTo>
                  <a:cubicBezTo>
                    <a:pt x="64" y="17"/>
                    <a:pt x="56" y="19"/>
                    <a:pt x="56" y="28"/>
                  </a:cubicBezTo>
                  <a:cubicBezTo>
                    <a:pt x="56" y="28"/>
                    <a:pt x="56" y="31"/>
                    <a:pt x="60" y="33"/>
                  </a:cubicBezTo>
                  <a:cubicBezTo>
                    <a:pt x="63" y="36"/>
                    <a:pt x="66" y="37"/>
                    <a:pt x="59" y="43"/>
                  </a:cubicBezTo>
                  <a:cubicBezTo>
                    <a:pt x="53" y="49"/>
                    <a:pt x="50" y="40"/>
                    <a:pt x="50" y="52"/>
                  </a:cubicBezTo>
                  <a:cubicBezTo>
                    <a:pt x="50" y="52"/>
                    <a:pt x="57" y="57"/>
                    <a:pt x="52" y="60"/>
                  </a:cubicBezTo>
                  <a:cubicBezTo>
                    <a:pt x="47" y="63"/>
                    <a:pt x="48" y="59"/>
                    <a:pt x="48" y="56"/>
                  </a:cubicBezTo>
                  <a:cubicBezTo>
                    <a:pt x="48" y="59"/>
                    <a:pt x="43" y="42"/>
                    <a:pt x="32" y="37"/>
                  </a:cubicBezTo>
                  <a:cubicBezTo>
                    <a:pt x="30" y="37"/>
                    <a:pt x="24" y="37"/>
                    <a:pt x="26" y="50"/>
                  </a:cubicBezTo>
                  <a:cubicBezTo>
                    <a:pt x="28" y="63"/>
                    <a:pt x="32" y="66"/>
                    <a:pt x="33" y="76"/>
                  </a:cubicBezTo>
                  <a:cubicBezTo>
                    <a:pt x="33" y="87"/>
                    <a:pt x="43" y="82"/>
                    <a:pt x="45" y="77"/>
                  </a:cubicBezTo>
                  <a:cubicBezTo>
                    <a:pt x="46" y="72"/>
                    <a:pt x="58" y="72"/>
                    <a:pt x="58" y="72"/>
                  </a:cubicBezTo>
                  <a:cubicBezTo>
                    <a:pt x="58" y="72"/>
                    <a:pt x="68" y="71"/>
                    <a:pt x="62" y="75"/>
                  </a:cubicBezTo>
                  <a:cubicBezTo>
                    <a:pt x="56" y="80"/>
                    <a:pt x="22" y="101"/>
                    <a:pt x="22" y="101"/>
                  </a:cubicBezTo>
                  <a:cubicBezTo>
                    <a:pt x="22" y="101"/>
                    <a:pt x="9" y="108"/>
                    <a:pt x="25" y="111"/>
                  </a:cubicBezTo>
                  <a:cubicBezTo>
                    <a:pt x="42" y="113"/>
                    <a:pt x="55" y="100"/>
                    <a:pt x="55" y="100"/>
                  </a:cubicBezTo>
                  <a:cubicBezTo>
                    <a:pt x="55" y="100"/>
                    <a:pt x="61" y="95"/>
                    <a:pt x="59" y="103"/>
                  </a:cubicBezTo>
                  <a:cubicBezTo>
                    <a:pt x="56" y="111"/>
                    <a:pt x="39" y="119"/>
                    <a:pt x="39" y="119"/>
                  </a:cubicBezTo>
                  <a:cubicBezTo>
                    <a:pt x="39" y="119"/>
                    <a:pt x="23" y="125"/>
                    <a:pt x="12" y="128"/>
                  </a:cubicBezTo>
                  <a:cubicBezTo>
                    <a:pt x="0" y="130"/>
                    <a:pt x="4" y="130"/>
                    <a:pt x="7" y="136"/>
                  </a:cubicBezTo>
                  <a:cubicBezTo>
                    <a:pt x="10" y="143"/>
                    <a:pt x="21" y="147"/>
                    <a:pt x="30" y="141"/>
                  </a:cubicBezTo>
                  <a:cubicBezTo>
                    <a:pt x="38" y="135"/>
                    <a:pt x="56" y="129"/>
                    <a:pt x="55" y="136"/>
                  </a:cubicBezTo>
                  <a:cubicBezTo>
                    <a:pt x="55" y="143"/>
                    <a:pt x="54" y="145"/>
                    <a:pt x="43" y="148"/>
                  </a:cubicBezTo>
                  <a:cubicBezTo>
                    <a:pt x="32" y="152"/>
                    <a:pt x="37" y="154"/>
                    <a:pt x="50" y="158"/>
                  </a:cubicBezTo>
                  <a:cubicBezTo>
                    <a:pt x="63" y="162"/>
                    <a:pt x="71" y="157"/>
                    <a:pt x="71" y="149"/>
                  </a:cubicBezTo>
                  <a:cubicBezTo>
                    <a:pt x="71" y="140"/>
                    <a:pt x="71" y="125"/>
                    <a:pt x="71" y="125"/>
                  </a:cubicBezTo>
                  <a:cubicBezTo>
                    <a:pt x="71" y="125"/>
                    <a:pt x="76" y="121"/>
                    <a:pt x="79" y="120"/>
                  </a:cubicBezTo>
                  <a:cubicBezTo>
                    <a:pt x="82" y="119"/>
                    <a:pt x="85" y="103"/>
                    <a:pt x="75" y="102"/>
                  </a:cubicBezTo>
                  <a:cubicBezTo>
                    <a:pt x="75" y="102"/>
                    <a:pt x="81" y="90"/>
                    <a:pt x="96" y="86"/>
                  </a:cubicBezTo>
                  <a:cubicBezTo>
                    <a:pt x="96" y="86"/>
                    <a:pt x="102" y="84"/>
                    <a:pt x="102" y="75"/>
                  </a:cubicBezTo>
                  <a:cubicBezTo>
                    <a:pt x="102" y="66"/>
                    <a:pt x="91" y="70"/>
                    <a:pt x="100" y="60"/>
                  </a:cubicBezTo>
                  <a:close/>
                  <a:moveTo>
                    <a:pt x="90" y="49"/>
                  </a:moveTo>
                  <a:cubicBezTo>
                    <a:pt x="88" y="51"/>
                    <a:pt x="86" y="53"/>
                    <a:pt x="86" y="53"/>
                  </a:cubicBezTo>
                  <a:cubicBezTo>
                    <a:pt x="85" y="59"/>
                    <a:pt x="85" y="55"/>
                    <a:pt x="83" y="53"/>
                  </a:cubicBezTo>
                  <a:cubicBezTo>
                    <a:pt x="80" y="51"/>
                    <a:pt x="80" y="48"/>
                    <a:pt x="80" y="48"/>
                  </a:cubicBezTo>
                  <a:cubicBezTo>
                    <a:pt x="81" y="38"/>
                    <a:pt x="89" y="44"/>
                    <a:pt x="89" y="44"/>
                  </a:cubicBezTo>
                  <a:cubicBezTo>
                    <a:pt x="89" y="44"/>
                    <a:pt x="92" y="48"/>
                    <a:pt x="90" y="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114" name="ïşľïďé">
              <a:extLst>
                <a:ext uri="{FF2B5EF4-FFF2-40B4-BE49-F238E27FC236}">
                  <a16:creationId xmlns:a16="http://schemas.microsoft.com/office/drawing/2014/main" id="{04B0D14D-FFFD-46E3-B027-4502DE9784E4}"/>
                </a:ext>
              </a:extLst>
            </p:cNvPr>
            <p:cNvSpPr/>
            <p:nvPr/>
          </p:nvSpPr>
          <p:spPr bwMode="auto">
            <a:xfrm>
              <a:off x="4199193" y="1624325"/>
              <a:ext cx="73589" cy="92512"/>
            </a:xfrm>
            <a:custGeom>
              <a:avLst/>
              <a:gdLst>
                <a:gd name="T0" fmla="*/ 0 w 105"/>
                <a:gd name="T1" fmla="*/ 132 h 132"/>
                <a:gd name="T2" fmla="*/ 0 w 105"/>
                <a:gd name="T3" fmla="*/ 109 h 132"/>
                <a:gd name="T4" fmla="*/ 69 w 105"/>
                <a:gd name="T5" fmla="*/ 23 h 132"/>
                <a:gd name="T6" fmla="*/ 7 w 105"/>
                <a:gd name="T7" fmla="*/ 23 h 132"/>
                <a:gd name="T8" fmla="*/ 7 w 105"/>
                <a:gd name="T9" fmla="*/ 0 h 132"/>
                <a:gd name="T10" fmla="*/ 102 w 105"/>
                <a:gd name="T11" fmla="*/ 0 h 132"/>
                <a:gd name="T12" fmla="*/ 102 w 105"/>
                <a:gd name="T13" fmla="*/ 23 h 132"/>
                <a:gd name="T14" fmla="*/ 33 w 105"/>
                <a:gd name="T15" fmla="*/ 112 h 132"/>
                <a:gd name="T16" fmla="*/ 105 w 105"/>
                <a:gd name="T17" fmla="*/ 112 h 132"/>
                <a:gd name="T18" fmla="*/ 105 w 105"/>
                <a:gd name="T19" fmla="*/ 132 h 132"/>
                <a:gd name="T20" fmla="*/ 0 w 105"/>
                <a:gd name="T21"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5" h="132">
                  <a:moveTo>
                    <a:pt x="0" y="132"/>
                  </a:moveTo>
                  <a:lnTo>
                    <a:pt x="0" y="109"/>
                  </a:lnTo>
                  <a:lnTo>
                    <a:pt x="69" y="23"/>
                  </a:lnTo>
                  <a:lnTo>
                    <a:pt x="7" y="23"/>
                  </a:lnTo>
                  <a:lnTo>
                    <a:pt x="7" y="0"/>
                  </a:lnTo>
                  <a:lnTo>
                    <a:pt x="102" y="0"/>
                  </a:lnTo>
                  <a:lnTo>
                    <a:pt x="102" y="23"/>
                  </a:lnTo>
                  <a:lnTo>
                    <a:pt x="33" y="112"/>
                  </a:lnTo>
                  <a:lnTo>
                    <a:pt x="105" y="112"/>
                  </a:lnTo>
                  <a:lnTo>
                    <a:pt x="105" y="132"/>
                  </a:lnTo>
                  <a:lnTo>
                    <a:pt x="0" y="1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115" name="ïśḷïḍê">
              <a:extLst>
                <a:ext uri="{FF2B5EF4-FFF2-40B4-BE49-F238E27FC236}">
                  <a16:creationId xmlns:a16="http://schemas.microsoft.com/office/drawing/2014/main" id="{9E0287DE-5C9D-4EC4-AD9F-D4F1DF12EE82}"/>
                </a:ext>
              </a:extLst>
            </p:cNvPr>
            <p:cNvSpPr/>
            <p:nvPr/>
          </p:nvSpPr>
          <p:spPr bwMode="auto">
            <a:xfrm>
              <a:off x="4291004" y="1624325"/>
              <a:ext cx="73589" cy="92512"/>
            </a:xfrm>
            <a:custGeom>
              <a:avLst/>
              <a:gdLst>
                <a:gd name="T0" fmla="*/ 0 w 105"/>
                <a:gd name="T1" fmla="*/ 132 h 132"/>
                <a:gd name="T2" fmla="*/ 0 w 105"/>
                <a:gd name="T3" fmla="*/ 0 h 132"/>
                <a:gd name="T4" fmla="*/ 30 w 105"/>
                <a:gd name="T5" fmla="*/ 0 h 132"/>
                <a:gd name="T6" fmla="*/ 30 w 105"/>
                <a:gd name="T7" fmla="*/ 53 h 132"/>
                <a:gd name="T8" fmla="*/ 79 w 105"/>
                <a:gd name="T9" fmla="*/ 53 h 132"/>
                <a:gd name="T10" fmla="*/ 79 w 105"/>
                <a:gd name="T11" fmla="*/ 0 h 132"/>
                <a:gd name="T12" fmla="*/ 105 w 105"/>
                <a:gd name="T13" fmla="*/ 0 h 132"/>
                <a:gd name="T14" fmla="*/ 105 w 105"/>
                <a:gd name="T15" fmla="*/ 132 h 132"/>
                <a:gd name="T16" fmla="*/ 79 w 105"/>
                <a:gd name="T17" fmla="*/ 132 h 132"/>
                <a:gd name="T18" fmla="*/ 79 w 105"/>
                <a:gd name="T19" fmla="*/ 76 h 132"/>
                <a:gd name="T20" fmla="*/ 30 w 105"/>
                <a:gd name="T21" fmla="*/ 76 h 132"/>
                <a:gd name="T22" fmla="*/ 30 w 105"/>
                <a:gd name="T23" fmla="*/ 132 h 132"/>
                <a:gd name="T24" fmla="*/ 0 w 105"/>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5" h="132">
                  <a:moveTo>
                    <a:pt x="0" y="132"/>
                  </a:moveTo>
                  <a:lnTo>
                    <a:pt x="0" y="0"/>
                  </a:lnTo>
                  <a:lnTo>
                    <a:pt x="30" y="0"/>
                  </a:lnTo>
                  <a:lnTo>
                    <a:pt x="30" y="53"/>
                  </a:lnTo>
                  <a:lnTo>
                    <a:pt x="79" y="53"/>
                  </a:lnTo>
                  <a:lnTo>
                    <a:pt x="79" y="0"/>
                  </a:lnTo>
                  <a:lnTo>
                    <a:pt x="105" y="0"/>
                  </a:lnTo>
                  <a:lnTo>
                    <a:pt x="105" y="132"/>
                  </a:lnTo>
                  <a:lnTo>
                    <a:pt x="79" y="132"/>
                  </a:lnTo>
                  <a:lnTo>
                    <a:pt x="79" y="76"/>
                  </a:lnTo>
                  <a:lnTo>
                    <a:pt x="30" y="76"/>
                  </a:lnTo>
                  <a:lnTo>
                    <a:pt x="30" y="132"/>
                  </a:lnTo>
                  <a:lnTo>
                    <a:pt x="0" y="1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116" name="ïṡḷíḑé">
              <a:extLst>
                <a:ext uri="{FF2B5EF4-FFF2-40B4-BE49-F238E27FC236}">
                  <a16:creationId xmlns:a16="http://schemas.microsoft.com/office/drawing/2014/main" id="{6C3C83EF-0CC8-45DF-B284-B2CEE8CF8678}"/>
                </a:ext>
              </a:extLst>
            </p:cNvPr>
            <p:cNvSpPr/>
            <p:nvPr/>
          </p:nvSpPr>
          <p:spPr bwMode="auto">
            <a:xfrm>
              <a:off x="4391926" y="1624325"/>
              <a:ext cx="68683" cy="92512"/>
            </a:xfrm>
            <a:custGeom>
              <a:avLst/>
              <a:gdLst>
                <a:gd name="T0" fmla="*/ 0 w 98"/>
                <a:gd name="T1" fmla="*/ 132 h 132"/>
                <a:gd name="T2" fmla="*/ 0 w 98"/>
                <a:gd name="T3" fmla="*/ 0 h 132"/>
                <a:gd name="T4" fmla="*/ 95 w 98"/>
                <a:gd name="T5" fmla="*/ 0 h 132"/>
                <a:gd name="T6" fmla="*/ 95 w 98"/>
                <a:gd name="T7" fmla="*/ 23 h 132"/>
                <a:gd name="T8" fmla="*/ 26 w 98"/>
                <a:gd name="T9" fmla="*/ 23 h 132"/>
                <a:gd name="T10" fmla="*/ 26 w 98"/>
                <a:gd name="T11" fmla="*/ 53 h 132"/>
                <a:gd name="T12" fmla="*/ 92 w 98"/>
                <a:gd name="T13" fmla="*/ 53 h 132"/>
                <a:gd name="T14" fmla="*/ 92 w 98"/>
                <a:gd name="T15" fmla="*/ 76 h 132"/>
                <a:gd name="T16" fmla="*/ 26 w 98"/>
                <a:gd name="T17" fmla="*/ 76 h 132"/>
                <a:gd name="T18" fmla="*/ 26 w 98"/>
                <a:gd name="T19" fmla="*/ 112 h 132"/>
                <a:gd name="T20" fmla="*/ 98 w 98"/>
                <a:gd name="T21" fmla="*/ 112 h 132"/>
                <a:gd name="T22" fmla="*/ 98 w 98"/>
                <a:gd name="T23" fmla="*/ 132 h 132"/>
                <a:gd name="T24" fmla="*/ 0 w 98"/>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8" h="132">
                  <a:moveTo>
                    <a:pt x="0" y="132"/>
                  </a:moveTo>
                  <a:lnTo>
                    <a:pt x="0" y="0"/>
                  </a:lnTo>
                  <a:lnTo>
                    <a:pt x="95" y="0"/>
                  </a:lnTo>
                  <a:lnTo>
                    <a:pt x="95" y="23"/>
                  </a:lnTo>
                  <a:lnTo>
                    <a:pt x="26" y="23"/>
                  </a:lnTo>
                  <a:lnTo>
                    <a:pt x="26" y="53"/>
                  </a:lnTo>
                  <a:lnTo>
                    <a:pt x="92" y="53"/>
                  </a:lnTo>
                  <a:lnTo>
                    <a:pt x="92" y="76"/>
                  </a:lnTo>
                  <a:lnTo>
                    <a:pt x="26" y="76"/>
                  </a:lnTo>
                  <a:lnTo>
                    <a:pt x="26" y="112"/>
                  </a:lnTo>
                  <a:lnTo>
                    <a:pt x="98" y="112"/>
                  </a:lnTo>
                  <a:lnTo>
                    <a:pt x="98" y="132"/>
                  </a:lnTo>
                  <a:lnTo>
                    <a:pt x="0" y="1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117" name="iśḻíde">
              <a:extLst>
                <a:ext uri="{FF2B5EF4-FFF2-40B4-BE49-F238E27FC236}">
                  <a16:creationId xmlns:a16="http://schemas.microsoft.com/office/drawing/2014/main" id="{A8E3E46B-D8F6-4FAF-9218-A1430C37580F}"/>
                </a:ext>
              </a:extLst>
            </p:cNvPr>
            <p:cNvSpPr/>
            <p:nvPr/>
          </p:nvSpPr>
          <p:spPr bwMode="auto">
            <a:xfrm>
              <a:off x="4476729" y="1624325"/>
              <a:ext cx="59572" cy="94615"/>
            </a:xfrm>
            <a:custGeom>
              <a:avLst/>
              <a:gdLst>
                <a:gd name="T0" fmla="*/ 18 w 26"/>
                <a:gd name="T1" fmla="*/ 0 h 41"/>
                <a:gd name="T2" fmla="*/ 26 w 26"/>
                <a:gd name="T3" fmla="*/ 0 h 41"/>
                <a:gd name="T4" fmla="*/ 26 w 26"/>
                <a:gd name="T5" fmla="*/ 26 h 41"/>
                <a:gd name="T6" fmla="*/ 25 w 26"/>
                <a:gd name="T7" fmla="*/ 33 h 41"/>
                <a:gd name="T8" fmla="*/ 20 w 26"/>
                <a:gd name="T9" fmla="*/ 39 h 41"/>
                <a:gd name="T10" fmla="*/ 12 w 26"/>
                <a:gd name="T11" fmla="*/ 41 h 41"/>
                <a:gd name="T12" fmla="*/ 3 w 26"/>
                <a:gd name="T13" fmla="*/ 38 h 41"/>
                <a:gd name="T14" fmla="*/ 0 w 26"/>
                <a:gd name="T15" fmla="*/ 28 h 41"/>
                <a:gd name="T16" fmla="*/ 8 w 26"/>
                <a:gd name="T17" fmla="*/ 27 h 41"/>
                <a:gd name="T18" fmla="*/ 9 w 26"/>
                <a:gd name="T19" fmla="*/ 32 h 41"/>
                <a:gd name="T20" fmla="*/ 13 w 26"/>
                <a:gd name="T21" fmla="*/ 34 h 41"/>
                <a:gd name="T22" fmla="*/ 16 w 26"/>
                <a:gd name="T23" fmla="*/ 33 h 41"/>
                <a:gd name="T24" fmla="*/ 18 w 26"/>
                <a:gd name="T25" fmla="*/ 26 h 41"/>
                <a:gd name="T26" fmla="*/ 18 w 26"/>
                <a:gd name="T27"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6" h="41">
                  <a:moveTo>
                    <a:pt x="18" y="0"/>
                  </a:moveTo>
                  <a:cubicBezTo>
                    <a:pt x="26" y="0"/>
                    <a:pt x="26" y="0"/>
                    <a:pt x="26" y="0"/>
                  </a:cubicBezTo>
                  <a:cubicBezTo>
                    <a:pt x="26" y="26"/>
                    <a:pt x="26" y="26"/>
                    <a:pt x="26" y="26"/>
                  </a:cubicBezTo>
                  <a:cubicBezTo>
                    <a:pt x="26" y="29"/>
                    <a:pt x="25" y="32"/>
                    <a:pt x="25" y="33"/>
                  </a:cubicBezTo>
                  <a:cubicBezTo>
                    <a:pt x="24" y="36"/>
                    <a:pt x="23" y="37"/>
                    <a:pt x="20" y="39"/>
                  </a:cubicBezTo>
                  <a:cubicBezTo>
                    <a:pt x="18" y="40"/>
                    <a:pt x="16" y="41"/>
                    <a:pt x="12" y="41"/>
                  </a:cubicBezTo>
                  <a:cubicBezTo>
                    <a:pt x="8" y="41"/>
                    <a:pt x="5" y="40"/>
                    <a:pt x="3" y="38"/>
                  </a:cubicBezTo>
                  <a:cubicBezTo>
                    <a:pt x="1" y="35"/>
                    <a:pt x="0" y="32"/>
                    <a:pt x="0" y="28"/>
                  </a:cubicBezTo>
                  <a:cubicBezTo>
                    <a:pt x="8" y="27"/>
                    <a:pt x="8" y="27"/>
                    <a:pt x="8" y="27"/>
                  </a:cubicBezTo>
                  <a:cubicBezTo>
                    <a:pt x="8" y="29"/>
                    <a:pt x="8" y="31"/>
                    <a:pt x="9" y="32"/>
                  </a:cubicBezTo>
                  <a:cubicBezTo>
                    <a:pt x="10" y="33"/>
                    <a:pt x="11" y="34"/>
                    <a:pt x="13" y="34"/>
                  </a:cubicBezTo>
                  <a:cubicBezTo>
                    <a:pt x="14" y="34"/>
                    <a:pt x="16" y="34"/>
                    <a:pt x="16" y="33"/>
                  </a:cubicBezTo>
                  <a:cubicBezTo>
                    <a:pt x="17" y="32"/>
                    <a:pt x="18" y="29"/>
                    <a:pt x="18" y="26"/>
                  </a:cubicBezTo>
                  <a:lnTo>
                    <a:pt x="1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118" name="í$ḻîdê">
              <a:extLst>
                <a:ext uri="{FF2B5EF4-FFF2-40B4-BE49-F238E27FC236}">
                  <a16:creationId xmlns:a16="http://schemas.microsoft.com/office/drawing/2014/main" id="{400598C4-AF5C-476C-926B-F9A153998BEE}"/>
                </a:ext>
              </a:extLst>
            </p:cNvPr>
            <p:cNvSpPr/>
            <p:nvPr/>
          </p:nvSpPr>
          <p:spPr bwMode="auto">
            <a:xfrm>
              <a:off x="4561532" y="1624325"/>
              <a:ext cx="18222" cy="925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chemeClr val="accent1"/>
                </a:solidFill>
              </a:endParaRPr>
            </a:p>
          </p:txBody>
        </p:sp>
        <p:sp>
          <p:nvSpPr>
            <p:cNvPr id="119" name="iṩḷídé">
              <a:extLst>
                <a:ext uri="{FF2B5EF4-FFF2-40B4-BE49-F238E27FC236}">
                  <a16:creationId xmlns:a16="http://schemas.microsoft.com/office/drawing/2014/main" id="{C6A12BEA-D60C-4DD2-88C8-E04094208921}"/>
                </a:ext>
              </a:extLst>
            </p:cNvPr>
            <p:cNvSpPr/>
            <p:nvPr/>
          </p:nvSpPr>
          <p:spPr bwMode="auto">
            <a:xfrm>
              <a:off x="4595874" y="1624325"/>
              <a:ext cx="91811" cy="92512"/>
            </a:xfrm>
            <a:custGeom>
              <a:avLst/>
              <a:gdLst>
                <a:gd name="T0" fmla="*/ 131 w 131"/>
                <a:gd name="T1" fmla="*/ 132 h 132"/>
                <a:gd name="T2" fmla="*/ 102 w 131"/>
                <a:gd name="T3" fmla="*/ 132 h 132"/>
                <a:gd name="T4" fmla="*/ 92 w 131"/>
                <a:gd name="T5" fmla="*/ 102 h 132"/>
                <a:gd name="T6" fmla="*/ 40 w 131"/>
                <a:gd name="T7" fmla="*/ 102 h 132"/>
                <a:gd name="T8" fmla="*/ 26 w 131"/>
                <a:gd name="T9" fmla="*/ 132 h 132"/>
                <a:gd name="T10" fmla="*/ 0 w 131"/>
                <a:gd name="T11" fmla="*/ 132 h 132"/>
                <a:gd name="T12" fmla="*/ 49 w 131"/>
                <a:gd name="T13" fmla="*/ 0 h 132"/>
                <a:gd name="T14" fmla="*/ 79 w 131"/>
                <a:gd name="T15" fmla="*/ 0 h 132"/>
                <a:gd name="T16" fmla="*/ 131 w 131"/>
                <a:gd name="T17" fmla="*/ 132 h 132"/>
                <a:gd name="T18" fmla="*/ 131 w 131"/>
                <a:gd name="T19" fmla="*/ 132 h 132"/>
                <a:gd name="T20" fmla="*/ 82 w 131"/>
                <a:gd name="T21" fmla="*/ 83 h 132"/>
                <a:gd name="T22" fmla="*/ 66 w 131"/>
                <a:gd name="T23" fmla="*/ 33 h 132"/>
                <a:gd name="T24" fmla="*/ 46 w 131"/>
                <a:gd name="T25" fmla="*/ 83 h 132"/>
                <a:gd name="T26" fmla="*/ 82 w 131"/>
                <a:gd name="T27" fmla="*/ 83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1" h="132">
                  <a:moveTo>
                    <a:pt x="131" y="132"/>
                  </a:moveTo>
                  <a:lnTo>
                    <a:pt x="102" y="132"/>
                  </a:lnTo>
                  <a:lnTo>
                    <a:pt x="92" y="102"/>
                  </a:lnTo>
                  <a:lnTo>
                    <a:pt x="40" y="102"/>
                  </a:lnTo>
                  <a:lnTo>
                    <a:pt x="26" y="132"/>
                  </a:lnTo>
                  <a:lnTo>
                    <a:pt x="0" y="132"/>
                  </a:lnTo>
                  <a:lnTo>
                    <a:pt x="49" y="0"/>
                  </a:lnTo>
                  <a:lnTo>
                    <a:pt x="79" y="0"/>
                  </a:lnTo>
                  <a:lnTo>
                    <a:pt x="131" y="132"/>
                  </a:lnTo>
                  <a:lnTo>
                    <a:pt x="131" y="132"/>
                  </a:lnTo>
                  <a:close/>
                  <a:moveTo>
                    <a:pt x="82" y="83"/>
                  </a:moveTo>
                  <a:lnTo>
                    <a:pt x="66" y="33"/>
                  </a:lnTo>
                  <a:lnTo>
                    <a:pt x="46" y="83"/>
                  </a:lnTo>
                  <a:lnTo>
                    <a:pt x="82" y="8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120" name="iślíḓè">
              <a:extLst>
                <a:ext uri="{FF2B5EF4-FFF2-40B4-BE49-F238E27FC236}">
                  <a16:creationId xmlns:a16="http://schemas.microsoft.com/office/drawing/2014/main" id="{9F6D83C1-C481-44E4-B743-3F928F0813E6}"/>
                </a:ext>
              </a:extLst>
            </p:cNvPr>
            <p:cNvSpPr/>
            <p:nvPr/>
          </p:nvSpPr>
          <p:spPr bwMode="auto">
            <a:xfrm>
              <a:off x="4703805" y="1624325"/>
              <a:ext cx="73589" cy="92512"/>
            </a:xfrm>
            <a:custGeom>
              <a:avLst/>
              <a:gdLst>
                <a:gd name="T0" fmla="*/ 0 w 105"/>
                <a:gd name="T1" fmla="*/ 132 h 132"/>
                <a:gd name="T2" fmla="*/ 0 w 105"/>
                <a:gd name="T3" fmla="*/ 0 h 132"/>
                <a:gd name="T4" fmla="*/ 26 w 105"/>
                <a:gd name="T5" fmla="*/ 0 h 132"/>
                <a:gd name="T6" fmla="*/ 82 w 105"/>
                <a:gd name="T7" fmla="*/ 89 h 132"/>
                <a:gd name="T8" fmla="*/ 82 w 105"/>
                <a:gd name="T9" fmla="*/ 0 h 132"/>
                <a:gd name="T10" fmla="*/ 105 w 105"/>
                <a:gd name="T11" fmla="*/ 0 h 132"/>
                <a:gd name="T12" fmla="*/ 105 w 105"/>
                <a:gd name="T13" fmla="*/ 132 h 132"/>
                <a:gd name="T14" fmla="*/ 79 w 105"/>
                <a:gd name="T15" fmla="*/ 132 h 132"/>
                <a:gd name="T16" fmla="*/ 26 w 105"/>
                <a:gd name="T17" fmla="*/ 46 h 132"/>
                <a:gd name="T18" fmla="*/ 26 w 105"/>
                <a:gd name="T19" fmla="*/ 132 h 132"/>
                <a:gd name="T20" fmla="*/ 0 w 105"/>
                <a:gd name="T21"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5" h="132">
                  <a:moveTo>
                    <a:pt x="0" y="132"/>
                  </a:moveTo>
                  <a:lnTo>
                    <a:pt x="0" y="0"/>
                  </a:lnTo>
                  <a:lnTo>
                    <a:pt x="26" y="0"/>
                  </a:lnTo>
                  <a:lnTo>
                    <a:pt x="82" y="89"/>
                  </a:lnTo>
                  <a:lnTo>
                    <a:pt x="82" y="0"/>
                  </a:lnTo>
                  <a:lnTo>
                    <a:pt x="105" y="0"/>
                  </a:lnTo>
                  <a:lnTo>
                    <a:pt x="105" y="132"/>
                  </a:lnTo>
                  <a:lnTo>
                    <a:pt x="79" y="132"/>
                  </a:lnTo>
                  <a:lnTo>
                    <a:pt x="26" y="46"/>
                  </a:lnTo>
                  <a:lnTo>
                    <a:pt x="26" y="132"/>
                  </a:lnTo>
                  <a:lnTo>
                    <a:pt x="0" y="1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121" name="îṥ1ïḋe">
              <a:extLst>
                <a:ext uri="{FF2B5EF4-FFF2-40B4-BE49-F238E27FC236}">
                  <a16:creationId xmlns:a16="http://schemas.microsoft.com/office/drawing/2014/main" id="{AAE96646-5598-41A6-A5AF-3BB725163ACA}"/>
                </a:ext>
              </a:extLst>
            </p:cNvPr>
            <p:cNvSpPr/>
            <p:nvPr/>
          </p:nvSpPr>
          <p:spPr bwMode="auto">
            <a:xfrm>
              <a:off x="4799821" y="1624325"/>
              <a:ext cx="87606" cy="94615"/>
            </a:xfrm>
            <a:custGeom>
              <a:avLst/>
              <a:gdLst>
                <a:gd name="T0" fmla="*/ 20 w 38"/>
                <a:gd name="T1" fmla="*/ 26 h 41"/>
                <a:gd name="T2" fmla="*/ 20 w 38"/>
                <a:gd name="T3" fmla="*/ 19 h 41"/>
                <a:gd name="T4" fmla="*/ 38 w 38"/>
                <a:gd name="T5" fmla="*/ 19 h 41"/>
                <a:gd name="T6" fmla="*/ 38 w 38"/>
                <a:gd name="T7" fmla="*/ 35 h 41"/>
                <a:gd name="T8" fmla="*/ 30 w 38"/>
                <a:gd name="T9" fmla="*/ 39 h 41"/>
                <a:gd name="T10" fmla="*/ 21 w 38"/>
                <a:gd name="T11" fmla="*/ 41 h 41"/>
                <a:gd name="T12" fmla="*/ 10 w 38"/>
                <a:gd name="T13" fmla="*/ 38 h 41"/>
                <a:gd name="T14" fmla="*/ 3 w 38"/>
                <a:gd name="T15" fmla="*/ 31 h 41"/>
                <a:gd name="T16" fmla="*/ 0 w 38"/>
                <a:gd name="T17" fmla="*/ 20 h 41"/>
                <a:gd name="T18" fmla="*/ 3 w 38"/>
                <a:gd name="T19" fmla="*/ 9 h 41"/>
                <a:gd name="T20" fmla="*/ 11 w 38"/>
                <a:gd name="T21" fmla="*/ 2 h 41"/>
                <a:gd name="T22" fmla="*/ 20 w 38"/>
                <a:gd name="T23" fmla="*/ 0 h 41"/>
                <a:gd name="T24" fmla="*/ 32 w 38"/>
                <a:gd name="T25" fmla="*/ 3 h 41"/>
                <a:gd name="T26" fmla="*/ 37 w 38"/>
                <a:gd name="T27" fmla="*/ 11 h 41"/>
                <a:gd name="T28" fmla="*/ 29 w 38"/>
                <a:gd name="T29" fmla="*/ 13 h 41"/>
                <a:gd name="T30" fmla="*/ 26 w 38"/>
                <a:gd name="T31" fmla="*/ 8 h 41"/>
                <a:gd name="T32" fmla="*/ 20 w 38"/>
                <a:gd name="T33" fmla="*/ 7 h 41"/>
                <a:gd name="T34" fmla="*/ 12 w 38"/>
                <a:gd name="T35" fmla="*/ 10 h 41"/>
                <a:gd name="T36" fmla="*/ 9 w 38"/>
                <a:gd name="T37" fmla="*/ 20 h 41"/>
                <a:gd name="T38" fmla="*/ 12 w 38"/>
                <a:gd name="T39" fmla="*/ 31 h 41"/>
                <a:gd name="T40" fmla="*/ 20 w 38"/>
                <a:gd name="T41" fmla="*/ 34 h 41"/>
                <a:gd name="T42" fmla="*/ 25 w 38"/>
                <a:gd name="T43" fmla="*/ 33 h 41"/>
                <a:gd name="T44" fmla="*/ 29 w 38"/>
                <a:gd name="T45" fmla="*/ 31 h 41"/>
                <a:gd name="T46" fmla="*/ 29 w 38"/>
                <a:gd name="T47" fmla="*/ 26 h 41"/>
                <a:gd name="T48" fmla="*/ 20 w 38"/>
                <a:gd name="T49" fmla="*/ 2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 h="41">
                  <a:moveTo>
                    <a:pt x="20" y="26"/>
                  </a:moveTo>
                  <a:cubicBezTo>
                    <a:pt x="20" y="19"/>
                    <a:pt x="20" y="19"/>
                    <a:pt x="20" y="19"/>
                  </a:cubicBezTo>
                  <a:cubicBezTo>
                    <a:pt x="38" y="19"/>
                    <a:pt x="38" y="19"/>
                    <a:pt x="38" y="19"/>
                  </a:cubicBezTo>
                  <a:cubicBezTo>
                    <a:pt x="38" y="35"/>
                    <a:pt x="38" y="35"/>
                    <a:pt x="38" y="35"/>
                  </a:cubicBezTo>
                  <a:cubicBezTo>
                    <a:pt x="36" y="36"/>
                    <a:pt x="33" y="38"/>
                    <a:pt x="30" y="39"/>
                  </a:cubicBezTo>
                  <a:cubicBezTo>
                    <a:pt x="27" y="40"/>
                    <a:pt x="24" y="41"/>
                    <a:pt x="21" y="41"/>
                  </a:cubicBezTo>
                  <a:cubicBezTo>
                    <a:pt x="16" y="41"/>
                    <a:pt x="13" y="40"/>
                    <a:pt x="10" y="38"/>
                  </a:cubicBezTo>
                  <a:cubicBezTo>
                    <a:pt x="6" y="37"/>
                    <a:pt x="4" y="34"/>
                    <a:pt x="3" y="31"/>
                  </a:cubicBezTo>
                  <a:cubicBezTo>
                    <a:pt x="1" y="28"/>
                    <a:pt x="0" y="24"/>
                    <a:pt x="0" y="20"/>
                  </a:cubicBezTo>
                  <a:cubicBezTo>
                    <a:pt x="0" y="16"/>
                    <a:pt x="1" y="12"/>
                    <a:pt x="3" y="9"/>
                  </a:cubicBezTo>
                  <a:cubicBezTo>
                    <a:pt x="5" y="6"/>
                    <a:pt x="7" y="3"/>
                    <a:pt x="11" y="2"/>
                  </a:cubicBezTo>
                  <a:cubicBezTo>
                    <a:pt x="13" y="0"/>
                    <a:pt x="16" y="0"/>
                    <a:pt x="20" y="0"/>
                  </a:cubicBezTo>
                  <a:cubicBezTo>
                    <a:pt x="25" y="0"/>
                    <a:pt x="29" y="1"/>
                    <a:pt x="32" y="3"/>
                  </a:cubicBezTo>
                  <a:cubicBezTo>
                    <a:pt x="34" y="5"/>
                    <a:pt x="36" y="8"/>
                    <a:pt x="37" y="11"/>
                  </a:cubicBezTo>
                  <a:cubicBezTo>
                    <a:pt x="29" y="13"/>
                    <a:pt x="29" y="13"/>
                    <a:pt x="29" y="13"/>
                  </a:cubicBezTo>
                  <a:cubicBezTo>
                    <a:pt x="29" y="11"/>
                    <a:pt x="27" y="9"/>
                    <a:pt x="26" y="8"/>
                  </a:cubicBezTo>
                  <a:cubicBezTo>
                    <a:pt x="24" y="7"/>
                    <a:pt x="22" y="7"/>
                    <a:pt x="20" y="7"/>
                  </a:cubicBezTo>
                  <a:cubicBezTo>
                    <a:pt x="17" y="7"/>
                    <a:pt x="14" y="8"/>
                    <a:pt x="12" y="10"/>
                  </a:cubicBezTo>
                  <a:cubicBezTo>
                    <a:pt x="10" y="12"/>
                    <a:pt x="9" y="16"/>
                    <a:pt x="9" y="20"/>
                  </a:cubicBezTo>
                  <a:cubicBezTo>
                    <a:pt x="9" y="25"/>
                    <a:pt x="10" y="28"/>
                    <a:pt x="12" y="31"/>
                  </a:cubicBezTo>
                  <a:cubicBezTo>
                    <a:pt x="14" y="33"/>
                    <a:pt x="17" y="34"/>
                    <a:pt x="20" y="34"/>
                  </a:cubicBezTo>
                  <a:cubicBezTo>
                    <a:pt x="22" y="34"/>
                    <a:pt x="23" y="34"/>
                    <a:pt x="25" y="33"/>
                  </a:cubicBezTo>
                  <a:cubicBezTo>
                    <a:pt x="27" y="32"/>
                    <a:pt x="28" y="32"/>
                    <a:pt x="29" y="31"/>
                  </a:cubicBezTo>
                  <a:cubicBezTo>
                    <a:pt x="29" y="26"/>
                    <a:pt x="29" y="26"/>
                    <a:pt x="29" y="26"/>
                  </a:cubicBezTo>
                  <a:lnTo>
                    <a:pt x="20"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122" name="iṧḷídè">
              <a:extLst>
                <a:ext uri="{FF2B5EF4-FFF2-40B4-BE49-F238E27FC236}">
                  <a16:creationId xmlns:a16="http://schemas.microsoft.com/office/drawing/2014/main" id="{AE0E4526-9DDE-4ED4-A47A-71B4EDF49B83}"/>
                </a:ext>
              </a:extLst>
            </p:cNvPr>
            <p:cNvSpPr/>
            <p:nvPr/>
          </p:nvSpPr>
          <p:spPr bwMode="auto">
            <a:xfrm>
              <a:off x="4937888" y="1624325"/>
              <a:ext cx="72888" cy="94615"/>
            </a:xfrm>
            <a:custGeom>
              <a:avLst/>
              <a:gdLst>
                <a:gd name="T0" fmla="*/ 0 w 32"/>
                <a:gd name="T1" fmla="*/ 0 h 41"/>
                <a:gd name="T2" fmla="*/ 9 w 32"/>
                <a:gd name="T3" fmla="*/ 0 h 41"/>
                <a:gd name="T4" fmla="*/ 9 w 32"/>
                <a:gd name="T5" fmla="*/ 22 h 41"/>
                <a:gd name="T6" fmla="*/ 9 w 32"/>
                <a:gd name="T7" fmla="*/ 29 h 41"/>
                <a:gd name="T8" fmla="*/ 11 w 32"/>
                <a:gd name="T9" fmla="*/ 33 h 41"/>
                <a:gd name="T10" fmla="*/ 17 w 32"/>
                <a:gd name="T11" fmla="*/ 34 h 41"/>
                <a:gd name="T12" fmla="*/ 22 w 32"/>
                <a:gd name="T13" fmla="*/ 33 h 41"/>
                <a:gd name="T14" fmla="*/ 24 w 32"/>
                <a:gd name="T15" fmla="*/ 29 h 41"/>
                <a:gd name="T16" fmla="*/ 24 w 32"/>
                <a:gd name="T17" fmla="*/ 22 h 41"/>
                <a:gd name="T18" fmla="*/ 24 w 32"/>
                <a:gd name="T19" fmla="*/ 0 h 41"/>
                <a:gd name="T20" fmla="*/ 32 w 32"/>
                <a:gd name="T21" fmla="*/ 0 h 41"/>
                <a:gd name="T22" fmla="*/ 32 w 32"/>
                <a:gd name="T23" fmla="*/ 21 h 41"/>
                <a:gd name="T24" fmla="*/ 32 w 32"/>
                <a:gd name="T25" fmla="*/ 32 h 41"/>
                <a:gd name="T26" fmla="*/ 29 w 32"/>
                <a:gd name="T27" fmla="*/ 37 h 41"/>
                <a:gd name="T28" fmla="*/ 25 w 32"/>
                <a:gd name="T29" fmla="*/ 40 h 41"/>
                <a:gd name="T30" fmla="*/ 17 w 32"/>
                <a:gd name="T31" fmla="*/ 41 h 41"/>
                <a:gd name="T32" fmla="*/ 8 w 32"/>
                <a:gd name="T33" fmla="*/ 40 h 41"/>
                <a:gd name="T34" fmla="*/ 4 w 32"/>
                <a:gd name="T35" fmla="*/ 36 h 41"/>
                <a:gd name="T36" fmla="*/ 1 w 32"/>
                <a:gd name="T37" fmla="*/ 32 h 41"/>
                <a:gd name="T38" fmla="*/ 0 w 32"/>
                <a:gd name="T39" fmla="*/ 22 h 41"/>
                <a:gd name="T40" fmla="*/ 0 w 32"/>
                <a:gd name="T41"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 h="41">
                  <a:moveTo>
                    <a:pt x="0" y="0"/>
                  </a:moveTo>
                  <a:cubicBezTo>
                    <a:pt x="9" y="0"/>
                    <a:pt x="9" y="0"/>
                    <a:pt x="9" y="0"/>
                  </a:cubicBezTo>
                  <a:cubicBezTo>
                    <a:pt x="9" y="22"/>
                    <a:pt x="9" y="22"/>
                    <a:pt x="9" y="22"/>
                  </a:cubicBezTo>
                  <a:cubicBezTo>
                    <a:pt x="9" y="25"/>
                    <a:pt x="9" y="28"/>
                    <a:pt x="9" y="29"/>
                  </a:cubicBezTo>
                  <a:cubicBezTo>
                    <a:pt x="9" y="30"/>
                    <a:pt x="10" y="32"/>
                    <a:pt x="11" y="33"/>
                  </a:cubicBezTo>
                  <a:cubicBezTo>
                    <a:pt x="13" y="34"/>
                    <a:pt x="14" y="34"/>
                    <a:pt x="17" y="34"/>
                  </a:cubicBezTo>
                  <a:cubicBezTo>
                    <a:pt x="19" y="34"/>
                    <a:pt x="21" y="34"/>
                    <a:pt x="22" y="33"/>
                  </a:cubicBezTo>
                  <a:cubicBezTo>
                    <a:pt x="23" y="32"/>
                    <a:pt x="24" y="31"/>
                    <a:pt x="24" y="29"/>
                  </a:cubicBezTo>
                  <a:cubicBezTo>
                    <a:pt x="24" y="28"/>
                    <a:pt x="24" y="26"/>
                    <a:pt x="24" y="22"/>
                  </a:cubicBezTo>
                  <a:cubicBezTo>
                    <a:pt x="24" y="0"/>
                    <a:pt x="24" y="0"/>
                    <a:pt x="24" y="0"/>
                  </a:cubicBezTo>
                  <a:cubicBezTo>
                    <a:pt x="32" y="0"/>
                    <a:pt x="32" y="0"/>
                    <a:pt x="32" y="0"/>
                  </a:cubicBezTo>
                  <a:cubicBezTo>
                    <a:pt x="32" y="21"/>
                    <a:pt x="32" y="21"/>
                    <a:pt x="32" y="21"/>
                  </a:cubicBezTo>
                  <a:cubicBezTo>
                    <a:pt x="32" y="26"/>
                    <a:pt x="32" y="30"/>
                    <a:pt x="32" y="32"/>
                  </a:cubicBezTo>
                  <a:cubicBezTo>
                    <a:pt x="31" y="34"/>
                    <a:pt x="30" y="35"/>
                    <a:pt x="29" y="37"/>
                  </a:cubicBezTo>
                  <a:cubicBezTo>
                    <a:pt x="28" y="38"/>
                    <a:pt x="27" y="39"/>
                    <a:pt x="25" y="40"/>
                  </a:cubicBezTo>
                  <a:cubicBezTo>
                    <a:pt x="23" y="41"/>
                    <a:pt x="20" y="41"/>
                    <a:pt x="17" y="41"/>
                  </a:cubicBezTo>
                  <a:cubicBezTo>
                    <a:pt x="13" y="41"/>
                    <a:pt x="10" y="41"/>
                    <a:pt x="8" y="40"/>
                  </a:cubicBezTo>
                  <a:cubicBezTo>
                    <a:pt x="6" y="39"/>
                    <a:pt x="5" y="38"/>
                    <a:pt x="4" y="36"/>
                  </a:cubicBezTo>
                  <a:cubicBezTo>
                    <a:pt x="2" y="35"/>
                    <a:pt x="2" y="33"/>
                    <a:pt x="1" y="32"/>
                  </a:cubicBezTo>
                  <a:cubicBezTo>
                    <a:pt x="1" y="30"/>
                    <a:pt x="0" y="26"/>
                    <a:pt x="0" y="22"/>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123" name="ïṩḷíḍé">
              <a:extLst>
                <a:ext uri="{FF2B5EF4-FFF2-40B4-BE49-F238E27FC236}">
                  <a16:creationId xmlns:a16="http://schemas.microsoft.com/office/drawing/2014/main" id="{EE065307-740D-4503-9965-D5B662F0892F}"/>
                </a:ext>
              </a:extLst>
            </p:cNvPr>
            <p:cNvSpPr/>
            <p:nvPr/>
          </p:nvSpPr>
          <p:spPr bwMode="auto">
            <a:xfrm>
              <a:off x="5038810" y="1624325"/>
              <a:ext cx="72888" cy="92512"/>
            </a:xfrm>
            <a:custGeom>
              <a:avLst/>
              <a:gdLst>
                <a:gd name="T0" fmla="*/ 0 w 104"/>
                <a:gd name="T1" fmla="*/ 132 h 132"/>
                <a:gd name="T2" fmla="*/ 0 w 104"/>
                <a:gd name="T3" fmla="*/ 0 h 132"/>
                <a:gd name="T4" fmla="*/ 26 w 104"/>
                <a:gd name="T5" fmla="*/ 0 h 132"/>
                <a:gd name="T6" fmla="*/ 78 w 104"/>
                <a:gd name="T7" fmla="*/ 89 h 132"/>
                <a:gd name="T8" fmla="*/ 78 w 104"/>
                <a:gd name="T9" fmla="*/ 0 h 132"/>
                <a:gd name="T10" fmla="*/ 104 w 104"/>
                <a:gd name="T11" fmla="*/ 0 h 132"/>
                <a:gd name="T12" fmla="*/ 104 w 104"/>
                <a:gd name="T13" fmla="*/ 132 h 132"/>
                <a:gd name="T14" fmla="*/ 78 w 104"/>
                <a:gd name="T15" fmla="*/ 132 h 132"/>
                <a:gd name="T16" fmla="*/ 23 w 104"/>
                <a:gd name="T17" fmla="*/ 46 h 132"/>
                <a:gd name="T18" fmla="*/ 23 w 104"/>
                <a:gd name="T19" fmla="*/ 132 h 132"/>
                <a:gd name="T20" fmla="*/ 0 w 104"/>
                <a:gd name="T21"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4" h="132">
                  <a:moveTo>
                    <a:pt x="0" y="132"/>
                  </a:moveTo>
                  <a:lnTo>
                    <a:pt x="0" y="0"/>
                  </a:lnTo>
                  <a:lnTo>
                    <a:pt x="26" y="0"/>
                  </a:lnTo>
                  <a:lnTo>
                    <a:pt x="78" y="89"/>
                  </a:lnTo>
                  <a:lnTo>
                    <a:pt x="78" y="0"/>
                  </a:lnTo>
                  <a:lnTo>
                    <a:pt x="104" y="0"/>
                  </a:lnTo>
                  <a:lnTo>
                    <a:pt x="104" y="132"/>
                  </a:lnTo>
                  <a:lnTo>
                    <a:pt x="78" y="132"/>
                  </a:lnTo>
                  <a:lnTo>
                    <a:pt x="23" y="46"/>
                  </a:lnTo>
                  <a:lnTo>
                    <a:pt x="23" y="132"/>
                  </a:lnTo>
                  <a:lnTo>
                    <a:pt x="0" y="1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124" name="ï$liḓê">
              <a:extLst>
                <a:ext uri="{FF2B5EF4-FFF2-40B4-BE49-F238E27FC236}">
                  <a16:creationId xmlns:a16="http://schemas.microsoft.com/office/drawing/2014/main" id="{F01FA8E3-4364-4455-A32A-49CCAC49013A}"/>
                </a:ext>
              </a:extLst>
            </p:cNvPr>
            <p:cNvSpPr/>
            <p:nvPr/>
          </p:nvSpPr>
          <p:spPr bwMode="auto">
            <a:xfrm>
              <a:off x="5136929" y="1624325"/>
              <a:ext cx="18923" cy="925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chemeClr val="accent1"/>
                </a:solidFill>
              </a:endParaRPr>
            </a:p>
          </p:txBody>
        </p:sp>
        <p:sp>
          <p:nvSpPr>
            <p:cNvPr id="125" name="iṩlidè">
              <a:extLst>
                <a:ext uri="{FF2B5EF4-FFF2-40B4-BE49-F238E27FC236}">
                  <a16:creationId xmlns:a16="http://schemas.microsoft.com/office/drawing/2014/main" id="{7FEBB5CE-2EDE-42DE-AFF1-7F3C1B74C309}"/>
                </a:ext>
              </a:extLst>
            </p:cNvPr>
            <p:cNvSpPr/>
            <p:nvPr/>
          </p:nvSpPr>
          <p:spPr bwMode="auto">
            <a:xfrm>
              <a:off x="5171271" y="1624325"/>
              <a:ext cx="84803" cy="92512"/>
            </a:xfrm>
            <a:custGeom>
              <a:avLst/>
              <a:gdLst>
                <a:gd name="T0" fmla="*/ 46 w 121"/>
                <a:gd name="T1" fmla="*/ 132 h 132"/>
                <a:gd name="T2" fmla="*/ 0 w 121"/>
                <a:gd name="T3" fmla="*/ 0 h 132"/>
                <a:gd name="T4" fmla="*/ 30 w 121"/>
                <a:gd name="T5" fmla="*/ 0 h 132"/>
                <a:gd name="T6" fmla="*/ 63 w 121"/>
                <a:gd name="T7" fmla="*/ 99 h 132"/>
                <a:gd name="T8" fmla="*/ 92 w 121"/>
                <a:gd name="T9" fmla="*/ 0 h 132"/>
                <a:gd name="T10" fmla="*/ 121 w 121"/>
                <a:gd name="T11" fmla="*/ 0 h 132"/>
                <a:gd name="T12" fmla="*/ 76 w 121"/>
                <a:gd name="T13" fmla="*/ 132 h 132"/>
                <a:gd name="T14" fmla="*/ 46 w 121"/>
                <a:gd name="T15" fmla="*/ 132 h 1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1" h="132">
                  <a:moveTo>
                    <a:pt x="46" y="132"/>
                  </a:moveTo>
                  <a:lnTo>
                    <a:pt x="0" y="0"/>
                  </a:lnTo>
                  <a:lnTo>
                    <a:pt x="30" y="0"/>
                  </a:lnTo>
                  <a:lnTo>
                    <a:pt x="63" y="99"/>
                  </a:lnTo>
                  <a:lnTo>
                    <a:pt x="92" y="0"/>
                  </a:lnTo>
                  <a:lnTo>
                    <a:pt x="121" y="0"/>
                  </a:lnTo>
                  <a:lnTo>
                    <a:pt x="76" y="132"/>
                  </a:lnTo>
                  <a:lnTo>
                    <a:pt x="46" y="1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126" name="íṧļîḓé">
              <a:extLst>
                <a:ext uri="{FF2B5EF4-FFF2-40B4-BE49-F238E27FC236}">
                  <a16:creationId xmlns:a16="http://schemas.microsoft.com/office/drawing/2014/main" id="{40DACBEA-1687-49AC-B2B3-29B290B70DBB}"/>
                </a:ext>
              </a:extLst>
            </p:cNvPr>
            <p:cNvSpPr/>
            <p:nvPr/>
          </p:nvSpPr>
          <p:spPr bwMode="auto">
            <a:xfrm>
              <a:off x="5272193" y="1624325"/>
              <a:ext cx="71487" cy="92512"/>
            </a:xfrm>
            <a:custGeom>
              <a:avLst/>
              <a:gdLst>
                <a:gd name="T0" fmla="*/ 0 w 102"/>
                <a:gd name="T1" fmla="*/ 132 h 132"/>
                <a:gd name="T2" fmla="*/ 0 w 102"/>
                <a:gd name="T3" fmla="*/ 0 h 132"/>
                <a:gd name="T4" fmla="*/ 99 w 102"/>
                <a:gd name="T5" fmla="*/ 0 h 132"/>
                <a:gd name="T6" fmla="*/ 99 w 102"/>
                <a:gd name="T7" fmla="*/ 23 h 132"/>
                <a:gd name="T8" fmla="*/ 27 w 102"/>
                <a:gd name="T9" fmla="*/ 23 h 132"/>
                <a:gd name="T10" fmla="*/ 27 w 102"/>
                <a:gd name="T11" fmla="*/ 53 h 132"/>
                <a:gd name="T12" fmla="*/ 92 w 102"/>
                <a:gd name="T13" fmla="*/ 53 h 132"/>
                <a:gd name="T14" fmla="*/ 92 w 102"/>
                <a:gd name="T15" fmla="*/ 76 h 132"/>
                <a:gd name="T16" fmla="*/ 27 w 102"/>
                <a:gd name="T17" fmla="*/ 76 h 132"/>
                <a:gd name="T18" fmla="*/ 27 w 102"/>
                <a:gd name="T19" fmla="*/ 112 h 132"/>
                <a:gd name="T20" fmla="*/ 102 w 102"/>
                <a:gd name="T21" fmla="*/ 112 h 132"/>
                <a:gd name="T22" fmla="*/ 102 w 102"/>
                <a:gd name="T23" fmla="*/ 132 h 132"/>
                <a:gd name="T24" fmla="*/ 0 w 102"/>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2" h="132">
                  <a:moveTo>
                    <a:pt x="0" y="132"/>
                  </a:moveTo>
                  <a:lnTo>
                    <a:pt x="0" y="0"/>
                  </a:lnTo>
                  <a:lnTo>
                    <a:pt x="99" y="0"/>
                  </a:lnTo>
                  <a:lnTo>
                    <a:pt x="99" y="23"/>
                  </a:lnTo>
                  <a:lnTo>
                    <a:pt x="27" y="23"/>
                  </a:lnTo>
                  <a:lnTo>
                    <a:pt x="27" y="53"/>
                  </a:lnTo>
                  <a:lnTo>
                    <a:pt x="92" y="53"/>
                  </a:lnTo>
                  <a:lnTo>
                    <a:pt x="92" y="76"/>
                  </a:lnTo>
                  <a:lnTo>
                    <a:pt x="27" y="76"/>
                  </a:lnTo>
                  <a:lnTo>
                    <a:pt x="27" y="112"/>
                  </a:lnTo>
                  <a:lnTo>
                    <a:pt x="102" y="112"/>
                  </a:lnTo>
                  <a:lnTo>
                    <a:pt x="102" y="132"/>
                  </a:lnTo>
                  <a:lnTo>
                    <a:pt x="0" y="1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127" name="iṩḻîḑè">
              <a:extLst>
                <a:ext uri="{FF2B5EF4-FFF2-40B4-BE49-F238E27FC236}">
                  <a16:creationId xmlns:a16="http://schemas.microsoft.com/office/drawing/2014/main" id="{6F6A8937-4ACF-422F-A8DA-BC2465CA2A4D}"/>
                </a:ext>
              </a:extLst>
            </p:cNvPr>
            <p:cNvSpPr/>
            <p:nvPr/>
          </p:nvSpPr>
          <p:spPr bwMode="auto">
            <a:xfrm>
              <a:off x="5366808" y="1624325"/>
              <a:ext cx="79897" cy="92512"/>
            </a:xfrm>
            <a:custGeom>
              <a:avLst/>
              <a:gdLst>
                <a:gd name="T0" fmla="*/ 0 w 35"/>
                <a:gd name="T1" fmla="*/ 40 h 40"/>
                <a:gd name="T2" fmla="*/ 0 w 35"/>
                <a:gd name="T3" fmla="*/ 0 h 40"/>
                <a:gd name="T4" fmla="*/ 17 w 35"/>
                <a:gd name="T5" fmla="*/ 0 h 40"/>
                <a:gd name="T6" fmla="*/ 26 w 35"/>
                <a:gd name="T7" fmla="*/ 1 h 40"/>
                <a:gd name="T8" fmla="*/ 30 w 35"/>
                <a:gd name="T9" fmla="*/ 5 h 40"/>
                <a:gd name="T10" fmla="*/ 32 w 35"/>
                <a:gd name="T11" fmla="*/ 12 h 40"/>
                <a:gd name="T12" fmla="*/ 30 w 35"/>
                <a:gd name="T13" fmla="*/ 19 h 40"/>
                <a:gd name="T14" fmla="*/ 22 w 35"/>
                <a:gd name="T15" fmla="*/ 23 h 40"/>
                <a:gd name="T16" fmla="*/ 26 w 35"/>
                <a:gd name="T17" fmla="*/ 26 h 40"/>
                <a:gd name="T18" fmla="*/ 31 w 35"/>
                <a:gd name="T19" fmla="*/ 33 h 40"/>
                <a:gd name="T20" fmla="*/ 35 w 35"/>
                <a:gd name="T21" fmla="*/ 40 h 40"/>
                <a:gd name="T22" fmla="*/ 26 w 35"/>
                <a:gd name="T23" fmla="*/ 40 h 40"/>
                <a:gd name="T24" fmla="*/ 20 w 35"/>
                <a:gd name="T25" fmla="*/ 32 h 40"/>
                <a:gd name="T26" fmla="*/ 16 w 35"/>
                <a:gd name="T27" fmla="*/ 26 h 40"/>
                <a:gd name="T28" fmla="*/ 13 w 35"/>
                <a:gd name="T29" fmla="*/ 24 h 40"/>
                <a:gd name="T30" fmla="*/ 9 w 35"/>
                <a:gd name="T31" fmla="*/ 24 h 40"/>
                <a:gd name="T32" fmla="*/ 8 w 35"/>
                <a:gd name="T33" fmla="*/ 24 h 40"/>
                <a:gd name="T34" fmla="*/ 8 w 35"/>
                <a:gd name="T35" fmla="*/ 40 h 40"/>
                <a:gd name="T36" fmla="*/ 0 w 35"/>
                <a:gd name="T37" fmla="*/ 40 h 40"/>
                <a:gd name="T38" fmla="*/ 8 w 35"/>
                <a:gd name="T39" fmla="*/ 17 h 40"/>
                <a:gd name="T40" fmla="*/ 14 w 35"/>
                <a:gd name="T41" fmla="*/ 17 h 40"/>
                <a:gd name="T42" fmla="*/ 21 w 35"/>
                <a:gd name="T43" fmla="*/ 17 h 40"/>
                <a:gd name="T44" fmla="*/ 23 w 35"/>
                <a:gd name="T45" fmla="*/ 15 h 40"/>
                <a:gd name="T46" fmla="*/ 24 w 35"/>
                <a:gd name="T47" fmla="*/ 12 h 40"/>
                <a:gd name="T48" fmla="*/ 23 w 35"/>
                <a:gd name="T49" fmla="*/ 9 h 40"/>
                <a:gd name="T50" fmla="*/ 20 w 35"/>
                <a:gd name="T51" fmla="*/ 7 h 40"/>
                <a:gd name="T52" fmla="*/ 14 w 35"/>
                <a:gd name="T53" fmla="*/ 7 h 40"/>
                <a:gd name="T54" fmla="*/ 8 w 35"/>
                <a:gd name="T55" fmla="*/ 7 h 40"/>
                <a:gd name="T56" fmla="*/ 8 w 35"/>
                <a:gd name="T57" fmla="*/ 17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 h="40">
                  <a:moveTo>
                    <a:pt x="0" y="40"/>
                  </a:moveTo>
                  <a:cubicBezTo>
                    <a:pt x="0" y="0"/>
                    <a:pt x="0" y="0"/>
                    <a:pt x="0" y="0"/>
                  </a:cubicBezTo>
                  <a:cubicBezTo>
                    <a:pt x="17" y="0"/>
                    <a:pt x="17" y="0"/>
                    <a:pt x="17" y="0"/>
                  </a:cubicBezTo>
                  <a:cubicBezTo>
                    <a:pt x="21" y="0"/>
                    <a:pt x="24" y="1"/>
                    <a:pt x="26" y="1"/>
                  </a:cubicBezTo>
                  <a:cubicBezTo>
                    <a:pt x="28" y="2"/>
                    <a:pt x="29" y="3"/>
                    <a:pt x="30" y="5"/>
                  </a:cubicBezTo>
                  <a:cubicBezTo>
                    <a:pt x="32" y="7"/>
                    <a:pt x="32" y="9"/>
                    <a:pt x="32" y="12"/>
                  </a:cubicBezTo>
                  <a:cubicBezTo>
                    <a:pt x="32" y="15"/>
                    <a:pt x="31" y="17"/>
                    <a:pt x="30" y="19"/>
                  </a:cubicBezTo>
                  <a:cubicBezTo>
                    <a:pt x="28" y="21"/>
                    <a:pt x="25" y="22"/>
                    <a:pt x="22" y="23"/>
                  </a:cubicBezTo>
                  <a:cubicBezTo>
                    <a:pt x="23" y="24"/>
                    <a:pt x="25" y="25"/>
                    <a:pt x="26" y="26"/>
                  </a:cubicBezTo>
                  <a:cubicBezTo>
                    <a:pt x="27" y="27"/>
                    <a:pt x="29" y="29"/>
                    <a:pt x="31" y="33"/>
                  </a:cubicBezTo>
                  <a:cubicBezTo>
                    <a:pt x="35" y="40"/>
                    <a:pt x="35" y="40"/>
                    <a:pt x="35" y="40"/>
                  </a:cubicBezTo>
                  <a:cubicBezTo>
                    <a:pt x="26" y="40"/>
                    <a:pt x="26" y="40"/>
                    <a:pt x="26" y="40"/>
                  </a:cubicBezTo>
                  <a:cubicBezTo>
                    <a:pt x="20" y="32"/>
                    <a:pt x="20" y="32"/>
                    <a:pt x="20" y="32"/>
                  </a:cubicBezTo>
                  <a:cubicBezTo>
                    <a:pt x="18" y="29"/>
                    <a:pt x="17" y="27"/>
                    <a:pt x="16" y="26"/>
                  </a:cubicBezTo>
                  <a:cubicBezTo>
                    <a:pt x="15" y="25"/>
                    <a:pt x="14" y="24"/>
                    <a:pt x="13" y="24"/>
                  </a:cubicBezTo>
                  <a:cubicBezTo>
                    <a:pt x="12" y="24"/>
                    <a:pt x="11" y="24"/>
                    <a:pt x="9" y="24"/>
                  </a:cubicBezTo>
                  <a:cubicBezTo>
                    <a:pt x="8" y="24"/>
                    <a:pt x="8" y="24"/>
                    <a:pt x="8" y="24"/>
                  </a:cubicBezTo>
                  <a:cubicBezTo>
                    <a:pt x="8" y="40"/>
                    <a:pt x="8" y="40"/>
                    <a:pt x="8" y="40"/>
                  </a:cubicBezTo>
                  <a:cubicBezTo>
                    <a:pt x="0" y="40"/>
                    <a:pt x="0" y="40"/>
                    <a:pt x="0" y="40"/>
                  </a:cubicBezTo>
                  <a:close/>
                  <a:moveTo>
                    <a:pt x="8" y="17"/>
                  </a:moveTo>
                  <a:cubicBezTo>
                    <a:pt x="14" y="17"/>
                    <a:pt x="14" y="17"/>
                    <a:pt x="14" y="17"/>
                  </a:cubicBezTo>
                  <a:cubicBezTo>
                    <a:pt x="17" y="17"/>
                    <a:pt x="20" y="17"/>
                    <a:pt x="21" y="17"/>
                  </a:cubicBezTo>
                  <a:cubicBezTo>
                    <a:pt x="22" y="16"/>
                    <a:pt x="23" y="16"/>
                    <a:pt x="23" y="15"/>
                  </a:cubicBezTo>
                  <a:cubicBezTo>
                    <a:pt x="24" y="14"/>
                    <a:pt x="24" y="13"/>
                    <a:pt x="24" y="12"/>
                  </a:cubicBezTo>
                  <a:cubicBezTo>
                    <a:pt x="24" y="11"/>
                    <a:pt x="24" y="10"/>
                    <a:pt x="23" y="9"/>
                  </a:cubicBezTo>
                  <a:cubicBezTo>
                    <a:pt x="22" y="8"/>
                    <a:pt x="21" y="8"/>
                    <a:pt x="20" y="7"/>
                  </a:cubicBezTo>
                  <a:cubicBezTo>
                    <a:pt x="19" y="7"/>
                    <a:pt x="17" y="7"/>
                    <a:pt x="14" y="7"/>
                  </a:cubicBezTo>
                  <a:cubicBezTo>
                    <a:pt x="8" y="7"/>
                    <a:pt x="8" y="7"/>
                    <a:pt x="8" y="7"/>
                  </a:cubicBezTo>
                  <a:lnTo>
                    <a:pt x="8"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128" name="ïṣľíḑé">
              <a:extLst>
                <a:ext uri="{FF2B5EF4-FFF2-40B4-BE49-F238E27FC236}">
                  <a16:creationId xmlns:a16="http://schemas.microsoft.com/office/drawing/2014/main" id="{E2062A4B-21DE-4FF3-9734-CCC4976C3FCE}"/>
                </a:ext>
              </a:extLst>
            </p:cNvPr>
            <p:cNvSpPr/>
            <p:nvPr/>
          </p:nvSpPr>
          <p:spPr bwMode="auto">
            <a:xfrm>
              <a:off x="5460722" y="1624325"/>
              <a:ext cx="72888" cy="94615"/>
            </a:xfrm>
            <a:custGeom>
              <a:avLst/>
              <a:gdLst>
                <a:gd name="T0" fmla="*/ 0 w 32"/>
                <a:gd name="T1" fmla="*/ 27 h 41"/>
                <a:gd name="T2" fmla="*/ 8 w 32"/>
                <a:gd name="T3" fmla="*/ 27 h 41"/>
                <a:gd name="T4" fmla="*/ 11 w 32"/>
                <a:gd name="T5" fmla="*/ 32 h 41"/>
                <a:gd name="T6" fmla="*/ 16 w 32"/>
                <a:gd name="T7" fmla="*/ 34 h 41"/>
                <a:gd name="T8" fmla="*/ 22 w 32"/>
                <a:gd name="T9" fmla="*/ 33 h 41"/>
                <a:gd name="T10" fmla="*/ 24 w 32"/>
                <a:gd name="T11" fmla="*/ 29 h 41"/>
                <a:gd name="T12" fmla="*/ 23 w 32"/>
                <a:gd name="T13" fmla="*/ 26 h 41"/>
                <a:gd name="T14" fmla="*/ 21 w 32"/>
                <a:gd name="T15" fmla="*/ 25 h 41"/>
                <a:gd name="T16" fmla="*/ 14 w 32"/>
                <a:gd name="T17" fmla="*/ 23 h 41"/>
                <a:gd name="T18" fmla="*/ 5 w 32"/>
                <a:gd name="T19" fmla="*/ 19 h 41"/>
                <a:gd name="T20" fmla="*/ 1 w 32"/>
                <a:gd name="T21" fmla="*/ 11 h 41"/>
                <a:gd name="T22" fmla="*/ 3 w 32"/>
                <a:gd name="T23" fmla="*/ 5 h 41"/>
                <a:gd name="T24" fmla="*/ 8 w 32"/>
                <a:gd name="T25" fmla="*/ 1 h 41"/>
                <a:gd name="T26" fmla="*/ 16 w 32"/>
                <a:gd name="T27" fmla="*/ 0 h 41"/>
                <a:gd name="T28" fmla="*/ 27 w 32"/>
                <a:gd name="T29" fmla="*/ 3 h 41"/>
                <a:gd name="T30" fmla="*/ 31 w 32"/>
                <a:gd name="T31" fmla="*/ 12 h 41"/>
                <a:gd name="T32" fmla="*/ 23 w 32"/>
                <a:gd name="T33" fmla="*/ 12 h 41"/>
                <a:gd name="T34" fmla="*/ 21 w 32"/>
                <a:gd name="T35" fmla="*/ 8 h 41"/>
                <a:gd name="T36" fmla="*/ 16 w 32"/>
                <a:gd name="T37" fmla="*/ 6 h 41"/>
                <a:gd name="T38" fmla="*/ 10 w 32"/>
                <a:gd name="T39" fmla="*/ 8 h 41"/>
                <a:gd name="T40" fmla="*/ 9 w 32"/>
                <a:gd name="T41" fmla="*/ 10 h 41"/>
                <a:gd name="T42" fmla="*/ 10 w 32"/>
                <a:gd name="T43" fmla="*/ 13 h 41"/>
                <a:gd name="T44" fmla="*/ 18 w 32"/>
                <a:gd name="T45" fmla="*/ 15 h 41"/>
                <a:gd name="T46" fmla="*/ 26 w 32"/>
                <a:gd name="T47" fmla="*/ 18 h 41"/>
                <a:gd name="T48" fmla="*/ 31 w 32"/>
                <a:gd name="T49" fmla="*/ 22 h 41"/>
                <a:gd name="T50" fmla="*/ 32 w 32"/>
                <a:gd name="T51" fmla="*/ 29 h 41"/>
                <a:gd name="T52" fmla="*/ 30 w 32"/>
                <a:gd name="T53" fmla="*/ 35 h 41"/>
                <a:gd name="T54" fmla="*/ 25 w 32"/>
                <a:gd name="T55" fmla="*/ 40 h 41"/>
                <a:gd name="T56" fmla="*/ 16 w 32"/>
                <a:gd name="T57" fmla="*/ 41 h 41"/>
                <a:gd name="T58" fmla="*/ 5 w 32"/>
                <a:gd name="T59" fmla="*/ 38 h 41"/>
                <a:gd name="T60" fmla="*/ 0 w 32"/>
                <a:gd name="T61" fmla="*/ 27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2" h="41">
                  <a:moveTo>
                    <a:pt x="0" y="27"/>
                  </a:moveTo>
                  <a:cubicBezTo>
                    <a:pt x="8" y="27"/>
                    <a:pt x="8" y="27"/>
                    <a:pt x="8" y="27"/>
                  </a:cubicBezTo>
                  <a:cubicBezTo>
                    <a:pt x="8" y="29"/>
                    <a:pt x="9" y="31"/>
                    <a:pt x="11" y="32"/>
                  </a:cubicBezTo>
                  <a:cubicBezTo>
                    <a:pt x="12" y="34"/>
                    <a:pt x="14" y="34"/>
                    <a:pt x="16" y="34"/>
                  </a:cubicBezTo>
                  <a:cubicBezTo>
                    <a:pt x="19" y="34"/>
                    <a:pt x="21" y="34"/>
                    <a:pt x="22" y="33"/>
                  </a:cubicBezTo>
                  <a:cubicBezTo>
                    <a:pt x="24" y="31"/>
                    <a:pt x="24" y="30"/>
                    <a:pt x="24" y="29"/>
                  </a:cubicBezTo>
                  <a:cubicBezTo>
                    <a:pt x="24" y="28"/>
                    <a:pt x="24" y="27"/>
                    <a:pt x="23" y="26"/>
                  </a:cubicBezTo>
                  <a:cubicBezTo>
                    <a:pt x="23" y="26"/>
                    <a:pt x="22" y="25"/>
                    <a:pt x="21" y="25"/>
                  </a:cubicBezTo>
                  <a:cubicBezTo>
                    <a:pt x="20" y="24"/>
                    <a:pt x="17" y="24"/>
                    <a:pt x="14" y="23"/>
                  </a:cubicBezTo>
                  <a:cubicBezTo>
                    <a:pt x="10" y="22"/>
                    <a:pt x="7" y="20"/>
                    <a:pt x="5" y="19"/>
                  </a:cubicBezTo>
                  <a:cubicBezTo>
                    <a:pt x="3" y="17"/>
                    <a:pt x="1" y="14"/>
                    <a:pt x="1" y="11"/>
                  </a:cubicBezTo>
                  <a:cubicBezTo>
                    <a:pt x="1" y="9"/>
                    <a:pt x="2" y="7"/>
                    <a:pt x="3" y="5"/>
                  </a:cubicBezTo>
                  <a:cubicBezTo>
                    <a:pt x="4" y="3"/>
                    <a:pt x="6" y="2"/>
                    <a:pt x="8" y="1"/>
                  </a:cubicBezTo>
                  <a:cubicBezTo>
                    <a:pt x="10" y="0"/>
                    <a:pt x="13" y="0"/>
                    <a:pt x="16" y="0"/>
                  </a:cubicBezTo>
                  <a:cubicBezTo>
                    <a:pt x="21" y="0"/>
                    <a:pt x="25" y="1"/>
                    <a:pt x="27" y="3"/>
                  </a:cubicBezTo>
                  <a:cubicBezTo>
                    <a:pt x="30" y="5"/>
                    <a:pt x="31" y="8"/>
                    <a:pt x="31" y="12"/>
                  </a:cubicBezTo>
                  <a:cubicBezTo>
                    <a:pt x="23" y="12"/>
                    <a:pt x="23" y="12"/>
                    <a:pt x="23" y="12"/>
                  </a:cubicBezTo>
                  <a:cubicBezTo>
                    <a:pt x="23" y="10"/>
                    <a:pt x="22" y="9"/>
                    <a:pt x="21" y="8"/>
                  </a:cubicBezTo>
                  <a:cubicBezTo>
                    <a:pt x="20" y="7"/>
                    <a:pt x="18" y="6"/>
                    <a:pt x="16" y="6"/>
                  </a:cubicBezTo>
                  <a:cubicBezTo>
                    <a:pt x="13" y="6"/>
                    <a:pt x="12" y="7"/>
                    <a:pt x="10" y="8"/>
                  </a:cubicBezTo>
                  <a:cubicBezTo>
                    <a:pt x="9" y="8"/>
                    <a:pt x="9" y="9"/>
                    <a:pt x="9" y="10"/>
                  </a:cubicBezTo>
                  <a:cubicBezTo>
                    <a:pt x="9" y="11"/>
                    <a:pt x="9" y="12"/>
                    <a:pt x="10" y="13"/>
                  </a:cubicBezTo>
                  <a:cubicBezTo>
                    <a:pt x="11" y="14"/>
                    <a:pt x="14" y="14"/>
                    <a:pt x="18" y="15"/>
                  </a:cubicBezTo>
                  <a:cubicBezTo>
                    <a:pt x="22" y="16"/>
                    <a:pt x="24" y="17"/>
                    <a:pt x="26" y="18"/>
                  </a:cubicBezTo>
                  <a:cubicBezTo>
                    <a:pt x="28" y="19"/>
                    <a:pt x="30" y="21"/>
                    <a:pt x="31" y="22"/>
                  </a:cubicBezTo>
                  <a:cubicBezTo>
                    <a:pt x="32" y="24"/>
                    <a:pt x="32" y="26"/>
                    <a:pt x="32" y="29"/>
                  </a:cubicBezTo>
                  <a:cubicBezTo>
                    <a:pt x="32" y="31"/>
                    <a:pt x="32" y="33"/>
                    <a:pt x="30" y="35"/>
                  </a:cubicBezTo>
                  <a:cubicBezTo>
                    <a:pt x="29" y="37"/>
                    <a:pt x="27" y="39"/>
                    <a:pt x="25" y="40"/>
                  </a:cubicBezTo>
                  <a:cubicBezTo>
                    <a:pt x="23" y="41"/>
                    <a:pt x="20" y="41"/>
                    <a:pt x="16" y="41"/>
                  </a:cubicBezTo>
                  <a:cubicBezTo>
                    <a:pt x="11" y="41"/>
                    <a:pt x="7" y="40"/>
                    <a:pt x="5" y="38"/>
                  </a:cubicBezTo>
                  <a:cubicBezTo>
                    <a:pt x="2" y="35"/>
                    <a:pt x="0" y="32"/>
                    <a:pt x="0"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129" name="îşḻîḑè">
              <a:extLst>
                <a:ext uri="{FF2B5EF4-FFF2-40B4-BE49-F238E27FC236}">
                  <a16:creationId xmlns:a16="http://schemas.microsoft.com/office/drawing/2014/main" id="{AEA5326E-9E6B-48C0-946D-1864A7EFE464}"/>
                </a:ext>
              </a:extLst>
            </p:cNvPr>
            <p:cNvSpPr/>
            <p:nvPr/>
          </p:nvSpPr>
          <p:spPr bwMode="auto">
            <a:xfrm>
              <a:off x="5556738" y="1624325"/>
              <a:ext cx="18222" cy="925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chemeClr val="accent1"/>
                </a:solidFill>
              </a:endParaRPr>
            </a:p>
          </p:txBody>
        </p:sp>
        <p:sp>
          <p:nvSpPr>
            <p:cNvPr id="130" name="iṣḷiḓê">
              <a:extLst>
                <a:ext uri="{FF2B5EF4-FFF2-40B4-BE49-F238E27FC236}">
                  <a16:creationId xmlns:a16="http://schemas.microsoft.com/office/drawing/2014/main" id="{9DC7DDD9-5AD2-4814-ADC3-6FDEE1414D92}"/>
                </a:ext>
              </a:extLst>
            </p:cNvPr>
            <p:cNvSpPr/>
            <p:nvPr/>
          </p:nvSpPr>
          <p:spPr bwMode="auto">
            <a:xfrm>
              <a:off x="5593182" y="1624325"/>
              <a:ext cx="73589" cy="92512"/>
            </a:xfrm>
            <a:custGeom>
              <a:avLst/>
              <a:gdLst>
                <a:gd name="T0" fmla="*/ 40 w 105"/>
                <a:gd name="T1" fmla="*/ 132 h 132"/>
                <a:gd name="T2" fmla="*/ 40 w 105"/>
                <a:gd name="T3" fmla="*/ 23 h 132"/>
                <a:gd name="T4" fmla="*/ 0 w 105"/>
                <a:gd name="T5" fmla="*/ 23 h 132"/>
                <a:gd name="T6" fmla="*/ 0 w 105"/>
                <a:gd name="T7" fmla="*/ 0 h 132"/>
                <a:gd name="T8" fmla="*/ 105 w 105"/>
                <a:gd name="T9" fmla="*/ 0 h 132"/>
                <a:gd name="T10" fmla="*/ 105 w 105"/>
                <a:gd name="T11" fmla="*/ 23 h 132"/>
                <a:gd name="T12" fmla="*/ 66 w 105"/>
                <a:gd name="T13" fmla="*/ 23 h 132"/>
                <a:gd name="T14" fmla="*/ 66 w 105"/>
                <a:gd name="T15" fmla="*/ 132 h 132"/>
                <a:gd name="T16" fmla="*/ 40 w 105"/>
                <a:gd name="T17"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 h="132">
                  <a:moveTo>
                    <a:pt x="40" y="132"/>
                  </a:moveTo>
                  <a:lnTo>
                    <a:pt x="40" y="23"/>
                  </a:lnTo>
                  <a:lnTo>
                    <a:pt x="0" y="23"/>
                  </a:lnTo>
                  <a:lnTo>
                    <a:pt x="0" y="0"/>
                  </a:lnTo>
                  <a:lnTo>
                    <a:pt x="105" y="0"/>
                  </a:lnTo>
                  <a:lnTo>
                    <a:pt x="105" y="23"/>
                  </a:lnTo>
                  <a:lnTo>
                    <a:pt x="66" y="23"/>
                  </a:lnTo>
                  <a:lnTo>
                    <a:pt x="66" y="132"/>
                  </a:lnTo>
                  <a:lnTo>
                    <a:pt x="40" y="1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131" name="işļídè">
              <a:extLst>
                <a:ext uri="{FF2B5EF4-FFF2-40B4-BE49-F238E27FC236}">
                  <a16:creationId xmlns:a16="http://schemas.microsoft.com/office/drawing/2014/main" id="{6DBC4E76-3166-4B44-9AB9-E335A73746E5}"/>
                </a:ext>
              </a:extLst>
            </p:cNvPr>
            <p:cNvSpPr/>
            <p:nvPr/>
          </p:nvSpPr>
          <p:spPr bwMode="auto">
            <a:xfrm>
              <a:off x="5675882" y="1624325"/>
              <a:ext cx="84803" cy="92512"/>
            </a:xfrm>
            <a:custGeom>
              <a:avLst/>
              <a:gdLst>
                <a:gd name="T0" fmla="*/ 46 w 121"/>
                <a:gd name="T1" fmla="*/ 132 h 132"/>
                <a:gd name="T2" fmla="*/ 46 w 121"/>
                <a:gd name="T3" fmla="*/ 79 h 132"/>
                <a:gd name="T4" fmla="*/ 0 w 121"/>
                <a:gd name="T5" fmla="*/ 0 h 132"/>
                <a:gd name="T6" fmla="*/ 30 w 121"/>
                <a:gd name="T7" fmla="*/ 0 h 132"/>
                <a:gd name="T8" fmla="*/ 62 w 121"/>
                <a:gd name="T9" fmla="*/ 53 h 132"/>
                <a:gd name="T10" fmla="*/ 92 w 121"/>
                <a:gd name="T11" fmla="*/ 0 h 132"/>
                <a:gd name="T12" fmla="*/ 121 w 121"/>
                <a:gd name="T13" fmla="*/ 0 h 132"/>
                <a:gd name="T14" fmla="*/ 75 w 121"/>
                <a:gd name="T15" fmla="*/ 79 h 132"/>
                <a:gd name="T16" fmla="*/ 75 w 121"/>
                <a:gd name="T17" fmla="*/ 132 h 132"/>
                <a:gd name="T18" fmla="*/ 46 w 121"/>
                <a:gd name="T19"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32">
                  <a:moveTo>
                    <a:pt x="46" y="132"/>
                  </a:moveTo>
                  <a:lnTo>
                    <a:pt x="46" y="79"/>
                  </a:lnTo>
                  <a:lnTo>
                    <a:pt x="0" y="0"/>
                  </a:lnTo>
                  <a:lnTo>
                    <a:pt x="30" y="0"/>
                  </a:lnTo>
                  <a:lnTo>
                    <a:pt x="62" y="53"/>
                  </a:lnTo>
                  <a:lnTo>
                    <a:pt x="92" y="0"/>
                  </a:lnTo>
                  <a:lnTo>
                    <a:pt x="121" y="0"/>
                  </a:lnTo>
                  <a:lnTo>
                    <a:pt x="75" y="79"/>
                  </a:lnTo>
                  <a:lnTo>
                    <a:pt x="75" y="132"/>
                  </a:lnTo>
                  <a:lnTo>
                    <a:pt x="46" y="1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grpSp>
      <p:sp>
        <p:nvSpPr>
          <p:cNvPr id="77" name="椭圆 76">
            <a:extLst>
              <a:ext uri="{FF2B5EF4-FFF2-40B4-BE49-F238E27FC236}">
                <a16:creationId xmlns:a16="http://schemas.microsoft.com/office/drawing/2014/main" id="{59549E8F-5521-48B0-8412-88EA707519E7}"/>
              </a:ext>
            </a:extLst>
          </p:cNvPr>
          <p:cNvSpPr/>
          <p:nvPr/>
        </p:nvSpPr>
        <p:spPr>
          <a:xfrm>
            <a:off x="672903" y="1963498"/>
            <a:ext cx="1268257" cy="640843"/>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CN" sz="3600" b="1" noProof="0" dirty="0">
                <a:solidFill>
                  <a:prstClr val="white"/>
                </a:solidFill>
                <a:latin typeface="Calibri Light"/>
                <a:ea typeface="微软雅黑 Light"/>
              </a:rPr>
              <a:t>3</a:t>
            </a:r>
            <a:endParaRPr kumimoji="0" lang="zh-CN" altLang="en-US" sz="3600" b="1" i="0" u="none" strike="noStrike" kern="1200" cap="none" spc="0" normalizeH="0" baseline="0" noProof="0" dirty="0">
              <a:ln>
                <a:noFill/>
              </a:ln>
              <a:solidFill>
                <a:prstClr val="white"/>
              </a:solidFill>
              <a:effectLst/>
              <a:uLnTx/>
              <a:uFillTx/>
              <a:latin typeface="Calibri Light"/>
              <a:ea typeface="微软雅黑 Light"/>
              <a:cs typeface="+mn-cs"/>
            </a:endParaRPr>
          </a:p>
        </p:txBody>
      </p:sp>
    </p:spTree>
    <p:extLst>
      <p:ext uri="{BB962C8B-B14F-4D97-AF65-F5344CB8AC3E}">
        <p14:creationId xmlns:p14="http://schemas.microsoft.com/office/powerpoint/2010/main" val="1695352536"/>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fade">
                                      <p:cBhvr>
                                        <p:cTn id="10" dur="500"/>
                                        <p:tgtEl>
                                          <p:spTgt spid="3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7"/>
                                        </p:tgtEl>
                                        <p:attrNameLst>
                                          <p:attrName>style.visibility</p:attrName>
                                        </p:attrNameLst>
                                      </p:cBhvr>
                                      <p:to>
                                        <p:strVal val="visible"/>
                                      </p:to>
                                    </p:set>
                                    <p:animEffect transition="in" filter="fade">
                                      <p:cBhvr>
                                        <p:cTn id="13" dur="500"/>
                                        <p:tgtEl>
                                          <p:spTgt spid="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77"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5" name="直接连接符 74"/>
          <p:cNvCxnSpPr/>
          <p:nvPr/>
        </p:nvCxnSpPr>
        <p:spPr>
          <a:xfrm>
            <a:off x="4433190" y="598016"/>
            <a:ext cx="277619"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800A2D62-4100-4726-9B56-5B6547C675A6}"/>
              </a:ext>
            </a:extLst>
          </p:cNvPr>
          <p:cNvSpPr>
            <a:spLocks noGrp="1"/>
          </p:cNvSpPr>
          <p:nvPr>
            <p:ph type="sldNum" sz="quarter" idx="12"/>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ACBECEF1-1935-4692-9C86-5FD89D9EDF46}" type="slidenum">
              <a:rPr kumimoji="0" lang="zh-CN" altLang="en-US" sz="1100" b="0" i="0" u="none" strike="noStrike" kern="1200" cap="none" spc="0" normalizeH="0" baseline="0" noProof="0" smtClean="0">
                <a:ln>
                  <a:noFill/>
                </a:ln>
                <a:solidFill>
                  <a:prstClr val="black">
                    <a:lumMod val="85000"/>
                    <a:lumOff val="15000"/>
                  </a:prstClr>
                </a:solidFill>
                <a:effectLst/>
                <a:uLnTx/>
                <a:uFillTx/>
                <a:latin typeface="微软雅黑"/>
                <a:ea typeface="微软雅黑"/>
                <a:cs typeface="+mn-cs"/>
              </a:rPr>
              <a:pPr marL="0" marR="0" lvl="0" indent="0" algn="r" defTabSz="685800" rtl="0" eaLnBrk="1" fontAlgn="auto" latinLnBrk="0" hangingPunct="1">
                <a:lnSpc>
                  <a:spcPct val="100000"/>
                </a:lnSpc>
                <a:spcBef>
                  <a:spcPts val="0"/>
                </a:spcBef>
                <a:spcAft>
                  <a:spcPts val="0"/>
                </a:spcAft>
                <a:buClrTx/>
                <a:buSzTx/>
                <a:buFontTx/>
                <a:buNone/>
                <a:tabLst/>
                <a:defRPr/>
              </a:pPr>
              <a:t>22</a:t>
            </a:fld>
            <a:endParaRPr kumimoji="0" lang="zh-CN" altLang="en-US" sz="1100" b="0" i="0" u="none" strike="noStrike" kern="1200" cap="none" spc="0" normalizeH="0" baseline="0" noProof="0" dirty="0">
              <a:ln>
                <a:noFill/>
              </a:ln>
              <a:solidFill>
                <a:prstClr val="black">
                  <a:lumMod val="85000"/>
                  <a:lumOff val="15000"/>
                </a:prstClr>
              </a:solidFill>
              <a:effectLst/>
              <a:uLnTx/>
              <a:uFillTx/>
              <a:latin typeface="微软雅黑"/>
              <a:ea typeface="微软雅黑"/>
              <a:cs typeface="+mn-cs"/>
            </a:endParaRPr>
          </a:p>
        </p:txBody>
      </p:sp>
      <p:sp>
        <p:nvSpPr>
          <p:cNvPr id="3" name="Rectangle 2">
            <a:extLst>
              <a:ext uri="{FF2B5EF4-FFF2-40B4-BE49-F238E27FC236}">
                <a16:creationId xmlns:a16="http://schemas.microsoft.com/office/drawing/2014/main" id="{3210460A-39C2-484D-BB15-F565BA999C4B}"/>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7" name="Rectangle 11">
            <a:extLst>
              <a:ext uri="{FF2B5EF4-FFF2-40B4-BE49-F238E27FC236}">
                <a16:creationId xmlns:a16="http://schemas.microsoft.com/office/drawing/2014/main" id="{1EA649CA-FA51-479C-B20B-6B788F285CD1}"/>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7" name="文本框 16">
            <a:extLst>
              <a:ext uri="{FF2B5EF4-FFF2-40B4-BE49-F238E27FC236}">
                <a16:creationId xmlns:a16="http://schemas.microsoft.com/office/drawing/2014/main" id="{580AE8C3-A01F-48AD-AEC1-8E87F02E98B9}"/>
              </a:ext>
            </a:extLst>
          </p:cNvPr>
          <p:cNvSpPr txBox="1"/>
          <p:nvPr/>
        </p:nvSpPr>
        <p:spPr>
          <a:xfrm>
            <a:off x="3134746" y="689493"/>
            <a:ext cx="2874505" cy="369332"/>
          </a:xfrm>
          <a:prstGeom prst="rect">
            <a:avLst/>
          </a:prstGeom>
          <a:noFill/>
        </p:spPr>
        <p:txBody>
          <a:bodyPr wrap="none" rtlCol="0">
            <a:spAutoFit/>
          </a:bodyPr>
          <a:lstStyle/>
          <a:p>
            <a:r>
              <a:rPr lang="zh-CN" altLang="en-US" sz="1800" b="1" dirty="0">
                <a:latin typeface="+mj-ea"/>
                <a:ea typeface="+mj-ea"/>
              </a:rPr>
              <a:t>增量</a:t>
            </a:r>
            <a:r>
              <a:rPr lang="en-US" altLang="zh-CN" sz="1800" b="1" dirty="0">
                <a:latin typeface="+mj-ea"/>
                <a:ea typeface="+mj-ea"/>
              </a:rPr>
              <a:t>VB-GMM</a:t>
            </a:r>
            <a:r>
              <a:rPr lang="zh-CN" altLang="en-US" sz="1800" b="1" dirty="0">
                <a:latin typeface="+mj-ea"/>
                <a:ea typeface="+mj-ea"/>
              </a:rPr>
              <a:t>的主体思想</a:t>
            </a:r>
          </a:p>
        </p:txBody>
      </p:sp>
      <p:pic>
        <p:nvPicPr>
          <p:cNvPr id="4" name="图片 3">
            <a:extLst>
              <a:ext uri="{FF2B5EF4-FFF2-40B4-BE49-F238E27FC236}">
                <a16:creationId xmlns:a16="http://schemas.microsoft.com/office/drawing/2014/main" id="{72F565BD-4FB7-46EC-8610-A3D8DC623A4F}"/>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68752" y="1210411"/>
            <a:ext cx="9144000" cy="2442611"/>
          </a:xfrm>
          <a:prstGeom prst="rect">
            <a:avLst/>
          </a:prstGeom>
        </p:spPr>
      </p:pic>
      <p:pic>
        <p:nvPicPr>
          <p:cNvPr id="5" name="图片 4">
            <a:extLst>
              <a:ext uri="{FF2B5EF4-FFF2-40B4-BE49-F238E27FC236}">
                <a16:creationId xmlns:a16="http://schemas.microsoft.com/office/drawing/2014/main" id="{3909415D-9D36-4890-BBE9-4EC3EC8950DC}"/>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2594968" y="3653022"/>
            <a:ext cx="3414283" cy="579901"/>
          </a:xfrm>
          <a:prstGeom prst="rect">
            <a:avLst/>
          </a:prstGeom>
        </p:spPr>
      </p:pic>
      <p:sp>
        <p:nvSpPr>
          <p:cNvPr id="11" name="文本框 5">
            <a:extLst>
              <a:ext uri="{FF2B5EF4-FFF2-40B4-BE49-F238E27FC236}">
                <a16:creationId xmlns:a16="http://schemas.microsoft.com/office/drawing/2014/main" id="{FF2B4A79-80E0-4E7F-A161-5063D746DA47}"/>
              </a:ext>
            </a:extLst>
          </p:cNvPr>
          <p:cNvSpPr txBox="1">
            <a:spLocks noChangeArrowheads="1"/>
          </p:cNvSpPr>
          <p:nvPr/>
        </p:nvSpPr>
        <p:spPr bwMode="auto">
          <a:xfrm>
            <a:off x="2028673" y="14687"/>
            <a:ext cx="508664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r>
              <a:rPr lang="zh-CN" altLang="en-US" sz="2800" b="1" dirty="0">
                <a:latin typeface="+mj-ea"/>
              </a:rPr>
              <a:t>三、增量</a:t>
            </a:r>
            <a:r>
              <a:rPr lang="en-US" altLang="zh-CN" sz="2800" b="1" dirty="0">
                <a:latin typeface="+mj-ea"/>
              </a:rPr>
              <a:t>VB-GMM</a:t>
            </a:r>
            <a:r>
              <a:rPr lang="zh-CN" altLang="en-US" sz="2800" b="1" dirty="0">
                <a:latin typeface="+mj-ea"/>
              </a:rPr>
              <a:t>与监测策略</a:t>
            </a:r>
          </a:p>
        </p:txBody>
      </p:sp>
    </p:spTree>
    <p:extLst>
      <p:ext uri="{BB962C8B-B14F-4D97-AF65-F5344CB8AC3E}">
        <p14:creationId xmlns:p14="http://schemas.microsoft.com/office/powerpoint/2010/main" val="483804862"/>
      </p:ext>
    </p:extLst>
  </p:cSld>
  <p:clrMapOvr>
    <a:masterClrMapping/>
  </p:clrMapOvr>
  <mc:AlternateContent xmlns:mc="http://schemas.openxmlformats.org/markup-compatibility/2006" xmlns:p14="http://schemas.microsoft.com/office/powerpoint/2010/main">
    <mc:Choice Requires="p14">
      <p:transition spd="slow">
        <p14:conveyor dir="l"/>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5" name="直接连接符 74"/>
          <p:cNvCxnSpPr/>
          <p:nvPr/>
        </p:nvCxnSpPr>
        <p:spPr>
          <a:xfrm>
            <a:off x="4433190" y="598016"/>
            <a:ext cx="277619"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800A2D62-4100-4726-9B56-5B6547C675A6}"/>
              </a:ext>
            </a:extLst>
          </p:cNvPr>
          <p:cNvSpPr>
            <a:spLocks noGrp="1"/>
          </p:cNvSpPr>
          <p:nvPr>
            <p:ph type="sldNum" sz="quarter" idx="12"/>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ACBECEF1-1935-4692-9C86-5FD89D9EDF46}" type="slidenum">
              <a:rPr kumimoji="0" lang="zh-CN" altLang="en-US" sz="1100" b="0" i="0" u="none" strike="noStrike" kern="1200" cap="none" spc="0" normalizeH="0" baseline="0" noProof="0" smtClean="0">
                <a:ln>
                  <a:noFill/>
                </a:ln>
                <a:solidFill>
                  <a:prstClr val="black">
                    <a:lumMod val="85000"/>
                    <a:lumOff val="15000"/>
                  </a:prstClr>
                </a:solidFill>
                <a:effectLst/>
                <a:uLnTx/>
                <a:uFillTx/>
                <a:latin typeface="微软雅黑"/>
                <a:ea typeface="微软雅黑"/>
                <a:cs typeface="+mn-cs"/>
              </a:rPr>
              <a:pPr marL="0" marR="0" lvl="0" indent="0" algn="r" defTabSz="685800" rtl="0" eaLnBrk="1" fontAlgn="auto" latinLnBrk="0" hangingPunct="1">
                <a:lnSpc>
                  <a:spcPct val="100000"/>
                </a:lnSpc>
                <a:spcBef>
                  <a:spcPts val="0"/>
                </a:spcBef>
                <a:spcAft>
                  <a:spcPts val="0"/>
                </a:spcAft>
                <a:buClrTx/>
                <a:buSzTx/>
                <a:buFontTx/>
                <a:buNone/>
                <a:tabLst/>
                <a:defRPr/>
              </a:pPr>
              <a:t>23</a:t>
            </a:fld>
            <a:endParaRPr kumimoji="0" lang="zh-CN" altLang="en-US" sz="1100" b="0" i="0" u="none" strike="noStrike" kern="1200" cap="none" spc="0" normalizeH="0" baseline="0" noProof="0" dirty="0">
              <a:ln>
                <a:noFill/>
              </a:ln>
              <a:solidFill>
                <a:prstClr val="black">
                  <a:lumMod val="85000"/>
                  <a:lumOff val="15000"/>
                </a:prstClr>
              </a:solidFill>
              <a:effectLst/>
              <a:uLnTx/>
              <a:uFillTx/>
              <a:latin typeface="微软雅黑"/>
              <a:ea typeface="微软雅黑"/>
              <a:cs typeface="+mn-cs"/>
            </a:endParaRPr>
          </a:p>
        </p:txBody>
      </p:sp>
      <p:sp>
        <p:nvSpPr>
          <p:cNvPr id="3" name="Rectangle 2">
            <a:extLst>
              <a:ext uri="{FF2B5EF4-FFF2-40B4-BE49-F238E27FC236}">
                <a16:creationId xmlns:a16="http://schemas.microsoft.com/office/drawing/2014/main" id="{3210460A-39C2-484D-BB15-F565BA999C4B}"/>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7" name="Rectangle 11">
            <a:extLst>
              <a:ext uri="{FF2B5EF4-FFF2-40B4-BE49-F238E27FC236}">
                <a16:creationId xmlns:a16="http://schemas.microsoft.com/office/drawing/2014/main" id="{1EA649CA-FA51-479C-B20B-6B788F285CD1}"/>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6" name="文本框 5">
            <a:extLst>
              <a:ext uri="{FF2B5EF4-FFF2-40B4-BE49-F238E27FC236}">
                <a16:creationId xmlns:a16="http://schemas.microsoft.com/office/drawing/2014/main" id="{58FEEBC0-145F-4BD4-A457-CF7453D24625}"/>
              </a:ext>
            </a:extLst>
          </p:cNvPr>
          <p:cNvSpPr txBox="1">
            <a:spLocks noChangeArrowheads="1"/>
          </p:cNvSpPr>
          <p:nvPr/>
        </p:nvSpPr>
        <p:spPr bwMode="auto">
          <a:xfrm>
            <a:off x="2028673" y="14687"/>
            <a:ext cx="508664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r>
              <a:rPr lang="zh-CN" altLang="en-US" sz="2800" b="1" dirty="0">
                <a:latin typeface="+mj-ea"/>
              </a:rPr>
              <a:t>三、增量</a:t>
            </a:r>
            <a:r>
              <a:rPr lang="en-US" altLang="zh-CN" sz="2800" b="1" dirty="0">
                <a:latin typeface="+mj-ea"/>
              </a:rPr>
              <a:t>VB-GMM</a:t>
            </a:r>
            <a:r>
              <a:rPr lang="zh-CN" altLang="en-US" sz="2800" b="1" dirty="0">
                <a:latin typeface="+mj-ea"/>
              </a:rPr>
              <a:t>与监测策略</a:t>
            </a:r>
          </a:p>
        </p:txBody>
      </p:sp>
      <p:sp>
        <p:nvSpPr>
          <p:cNvPr id="17" name="文本框 16">
            <a:extLst>
              <a:ext uri="{FF2B5EF4-FFF2-40B4-BE49-F238E27FC236}">
                <a16:creationId xmlns:a16="http://schemas.microsoft.com/office/drawing/2014/main" id="{580AE8C3-A01F-48AD-AEC1-8E87F02E98B9}"/>
              </a:ext>
            </a:extLst>
          </p:cNvPr>
          <p:cNvSpPr txBox="1"/>
          <p:nvPr/>
        </p:nvSpPr>
        <p:spPr>
          <a:xfrm>
            <a:off x="2397273" y="620283"/>
            <a:ext cx="4259499" cy="369332"/>
          </a:xfrm>
          <a:prstGeom prst="rect">
            <a:avLst/>
          </a:prstGeom>
          <a:noFill/>
        </p:spPr>
        <p:txBody>
          <a:bodyPr wrap="none" rtlCol="0">
            <a:spAutoFit/>
          </a:bodyPr>
          <a:lstStyle/>
          <a:p>
            <a:r>
              <a:rPr lang="zh-CN" altLang="en-US" sz="1800" b="1" dirty="0">
                <a:latin typeface="+mj-ea"/>
                <a:ea typeface="+mj-ea"/>
              </a:rPr>
              <a:t>增量</a:t>
            </a:r>
            <a:r>
              <a:rPr lang="en-US" altLang="zh-CN" sz="1800" b="1" dirty="0">
                <a:latin typeface="+mj-ea"/>
                <a:ea typeface="+mj-ea"/>
              </a:rPr>
              <a:t>VB-GMM</a:t>
            </a:r>
            <a:r>
              <a:rPr lang="zh-CN" altLang="en-US" sz="1800" b="1" dirty="0">
                <a:latin typeface="+mj-ea"/>
                <a:ea typeface="+mj-ea"/>
              </a:rPr>
              <a:t>模型的假设与可行性证明</a:t>
            </a:r>
          </a:p>
        </p:txBody>
      </p:sp>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2EA1B313-73B4-4B63-A440-5D6CAA880910}"/>
                  </a:ext>
                </a:extLst>
              </p:cNvPr>
              <p:cNvSpPr txBox="1"/>
              <p:nvPr/>
            </p:nvSpPr>
            <p:spPr>
              <a:xfrm>
                <a:off x="340112" y="929505"/>
                <a:ext cx="8463774" cy="793230"/>
              </a:xfrm>
              <a:prstGeom prst="rect">
                <a:avLst/>
              </a:prstGeom>
              <a:noFill/>
            </p:spPr>
            <p:txBody>
              <a:bodyPr wrap="square" rtlCol="0">
                <a:spAutoFit/>
              </a:bodyPr>
              <a:lstStyle/>
              <a:p>
                <a:pPr>
                  <a:lnSpc>
                    <a:spcPct val="150000"/>
                  </a:lnSpc>
                </a:pPr>
                <a:r>
                  <a:rPr lang="en-US" altLang="zh-CN" sz="1400" dirty="0">
                    <a:latin typeface="Times New Roman" panose="02020603050405020304" pitchFamily="18" charset="0"/>
                    <a:ea typeface="黑体" panose="02010609060101010101" pitchFamily="49" charset="-122"/>
                    <a:cs typeface="Times New Roman" panose="02020603050405020304" pitchFamily="18" charset="0"/>
                  </a:rPr>
                  <a:t>	</a:t>
                </a:r>
                <a:r>
                  <a:rPr lang="en-US" altLang="zh-CN" sz="1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Lemma 1</a:t>
                </a:r>
                <a:r>
                  <a:rPr lang="zh-CN" altLang="en-US" sz="1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1400" dirty="0">
                    <a:latin typeface="Times New Roman" panose="02020603050405020304" pitchFamily="18" charset="0"/>
                    <a:ea typeface="黑体" panose="02010609060101010101" pitchFamily="49" charset="-122"/>
                    <a:cs typeface="Times New Roman" panose="02020603050405020304" pitchFamily="18" charset="0"/>
                  </a:rPr>
                  <a:t>设 </a:t>
                </a:r>
                <a14:m>
                  <m:oMath xmlns:m="http://schemas.openxmlformats.org/officeDocument/2006/math">
                    <m:r>
                      <a:rPr lang="en-US" altLang="zh-CN" sz="1400" b="1" i="0" dirty="0" smtClean="0">
                        <a:latin typeface="Cambria Math" panose="02040503050406030204" pitchFamily="18" charset="0"/>
                        <a:ea typeface="黑体" panose="02010609060101010101" pitchFamily="49" charset="-122"/>
                        <a:cs typeface="Times New Roman" panose="02020603050405020304" pitchFamily="18" charset="0"/>
                      </a:rPr>
                      <m:t>𝐱</m:t>
                    </m:r>
                    <m:r>
                      <a:rPr lang="en-US" altLang="zh-CN" sz="1400" b="1" i="0" dirty="0" smtClean="0">
                        <a:latin typeface="Cambria Math" panose="02040503050406030204" pitchFamily="18" charset="0"/>
                        <a:ea typeface="黑体" panose="02010609060101010101" pitchFamily="49" charset="-122"/>
                        <a:cs typeface="Times New Roman" panose="02020603050405020304" pitchFamily="18" charset="0"/>
                      </a:rPr>
                      <m:t>=</m:t>
                    </m:r>
                    <m:sSup>
                      <m:sSupPr>
                        <m:ctrlPr>
                          <a:rPr lang="en-US" altLang="zh-CN" sz="1400" b="1" i="1" dirty="0" smtClean="0">
                            <a:latin typeface="Cambria Math" panose="02040503050406030204" pitchFamily="18" charset="0"/>
                            <a:ea typeface="黑体" panose="02010609060101010101" pitchFamily="49" charset="-122"/>
                            <a:cs typeface="Times New Roman" panose="02020603050405020304" pitchFamily="18" charset="0"/>
                          </a:rPr>
                        </m:ctrlPr>
                      </m:sSupPr>
                      <m:e>
                        <m:d>
                          <m:dPr>
                            <m:begChr m:val="["/>
                            <m:endChr m:val="]"/>
                            <m:ctrlPr>
                              <a:rPr lang="en-US" altLang="zh-CN" sz="1400" b="1" i="1" dirty="0" smtClean="0">
                                <a:latin typeface="Cambria Math" panose="02040503050406030204" pitchFamily="18" charset="0"/>
                                <a:ea typeface="黑体" panose="02010609060101010101" pitchFamily="49" charset="-122"/>
                                <a:cs typeface="Times New Roman" panose="02020603050405020304" pitchFamily="18" charset="0"/>
                              </a:rPr>
                            </m:ctrlPr>
                          </m:dPr>
                          <m:e>
                            <m:sSub>
                              <m:sSubPr>
                                <m:ctrlPr>
                                  <a:rPr lang="en-US" altLang="zh-CN" sz="1400" i="1" dirty="0" smtClean="0">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1400" b="0" i="1" dirty="0" smtClean="0">
                                    <a:latin typeface="Cambria Math" panose="02040503050406030204" pitchFamily="18" charset="0"/>
                                    <a:ea typeface="黑体" panose="02010609060101010101" pitchFamily="49" charset="-122"/>
                                    <a:cs typeface="Times New Roman" panose="02020603050405020304" pitchFamily="18" charset="0"/>
                                  </a:rPr>
                                  <m:t>𝑥</m:t>
                                </m:r>
                              </m:e>
                              <m:sub>
                                <m:r>
                                  <a:rPr lang="en-US" altLang="zh-CN" sz="1400" b="0" i="1" dirty="0" smtClean="0">
                                    <a:latin typeface="Cambria Math" panose="02040503050406030204" pitchFamily="18" charset="0"/>
                                    <a:ea typeface="黑体" panose="02010609060101010101" pitchFamily="49" charset="-122"/>
                                    <a:cs typeface="Times New Roman" panose="02020603050405020304" pitchFamily="18" charset="0"/>
                                  </a:rPr>
                                  <m:t>1</m:t>
                                </m:r>
                              </m:sub>
                            </m:sSub>
                            <m:r>
                              <a:rPr lang="en-US" altLang="zh-CN" sz="1400" b="1" i="0" dirty="0" smtClean="0">
                                <a:latin typeface="Cambria Math" panose="02040503050406030204" pitchFamily="18" charset="0"/>
                                <a:ea typeface="黑体" panose="02010609060101010101" pitchFamily="49" charset="-122"/>
                                <a:cs typeface="Times New Roman" panose="02020603050405020304" pitchFamily="18" charset="0"/>
                              </a:rPr>
                              <m:t>,…,</m:t>
                            </m:r>
                            <m:sSub>
                              <m:sSubPr>
                                <m:ctrlPr>
                                  <a:rPr lang="en-US" altLang="zh-CN" sz="1400" i="1" dirty="0" smtClean="0">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1400" b="0" i="1" dirty="0" smtClean="0">
                                    <a:latin typeface="Cambria Math" panose="02040503050406030204" pitchFamily="18" charset="0"/>
                                    <a:ea typeface="黑体" panose="02010609060101010101" pitchFamily="49" charset="-122"/>
                                    <a:cs typeface="Times New Roman" panose="02020603050405020304" pitchFamily="18" charset="0"/>
                                  </a:rPr>
                                  <m:t>𝑥</m:t>
                                </m:r>
                              </m:e>
                              <m:sub>
                                <m:r>
                                  <a:rPr lang="en-US" altLang="zh-CN" sz="1400" b="0" i="1" dirty="0" smtClean="0">
                                    <a:latin typeface="Cambria Math" panose="02040503050406030204" pitchFamily="18" charset="0"/>
                                    <a:ea typeface="黑体" panose="02010609060101010101" pitchFamily="49" charset="-122"/>
                                    <a:cs typeface="Times New Roman" panose="02020603050405020304" pitchFamily="18" charset="0"/>
                                  </a:rPr>
                                  <m:t>𝑛</m:t>
                                </m:r>
                              </m:sub>
                            </m:sSub>
                          </m:e>
                        </m:d>
                      </m:e>
                      <m:sup>
                        <m:r>
                          <a:rPr lang="en-US" altLang="zh-CN" sz="1400" b="1" i="0" dirty="0" smtClean="0">
                            <a:latin typeface="Cambria Math" panose="02040503050406030204" pitchFamily="18" charset="0"/>
                            <a:ea typeface="黑体" panose="02010609060101010101" pitchFamily="49" charset="-122"/>
                            <a:cs typeface="Times New Roman" panose="02020603050405020304" pitchFamily="18" charset="0"/>
                          </a:rPr>
                          <m:t>𝐓</m:t>
                        </m:r>
                      </m:sup>
                    </m:sSup>
                  </m:oMath>
                </a14:m>
                <a:r>
                  <a:rPr lang="en-US" altLang="zh-CN" sz="1400" dirty="0">
                    <a:latin typeface="Times New Roman" panose="02020603050405020304" pitchFamily="18" charset="0"/>
                    <a:ea typeface="黑体" panose="02010609060101010101" pitchFamily="49" charset="-122"/>
                    <a:cs typeface="Times New Roman" panose="02020603050405020304" pitchFamily="18" charset="0"/>
                  </a:rPr>
                  <a:t> </a:t>
                </a:r>
                <a:r>
                  <a:rPr lang="zh-CN" altLang="en-US" sz="1400" dirty="0">
                    <a:latin typeface="Times New Roman" panose="02020603050405020304" pitchFamily="18" charset="0"/>
                    <a:ea typeface="黑体" panose="02010609060101010101" pitchFamily="49" charset="-122"/>
                    <a:cs typeface="Times New Roman" panose="02020603050405020304" pitchFamily="18" charset="0"/>
                  </a:rPr>
                  <a:t>在 </a:t>
                </a:r>
                <a:r>
                  <a:rPr lang="en-US" altLang="zh-CN" sz="1400" dirty="0">
                    <a:latin typeface="Times New Roman" panose="02020603050405020304" pitchFamily="18" charset="0"/>
                    <a:ea typeface="黑体" panose="02010609060101010101" pitchFamily="49" charset="-122"/>
                    <a:cs typeface="Times New Roman" panose="02020603050405020304" pitchFamily="18" charset="0"/>
                  </a:rPr>
                  <a:t>n </a:t>
                </a:r>
                <a:r>
                  <a:rPr lang="zh-CN" altLang="en-US" sz="1400" dirty="0">
                    <a:latin typeface="Times New Roman" panose="02020603050405020304" pitchFamily="18" charset="0"/>
                    <a:ea typeface="黑体" panose="02010609060101010101" pitchFamily="49" charset="-122"/>
                    <a:cs typeface="Times New Roman" panose="02020603050405020304" pitchFamily="18" charset="0"/>
                  </a:rPr>
                  <a:t>维</a:t>
                </a:r>
                <a:r>
                  <a:rPr lang="zh-CN" altLang="en-US" sz="14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闭单纯形</a:t>
                </a:r>
                <a:r>
                  <a:rPr lang="zh-CN" altLang="en-US" sz="1400" dirty="0">
                    <a:latin typeface="Times New Roman" panose="02020603050405020304" pitchFamily="18" charset="0"/>
                    <a:ea typeface="黑体" panose="02010609060101010101" pitchFamily="49" charset="-122"/>
                    <a:cs typeface="Times New Roman" panose="02020603050405020304" pitchFamily="18" charset="0"/>
                  </a:rPr>
                  <a:t>上服从 </a:t>
                </a:r>
                <a14:m>
                  <m:oMath xmlns:m="http://schemas.openxmlformats.org/officeDocument/2006/math">
                    <m:r>
                      <a:rPr lang="en-US" altLang="zh-CN" sz="1400" b="0" i="1" smtClean="0">
                        <a:latin typeface="Cambria Math" panose="02040503050406030204" pitchFamily="18" charset="0"/>
                        <a:ea typeface="黑体" panose="02010609060101010101" pitchFamily="49" charset="-122"/>
                        <a:cs typeface="Times New Roman" panose="02020603050405020304" pitchFamily="18" charset="0"/>
                      </a:rPr>
                      <m:t>𝐷𝑖</m:t>
                    </m:r>
                    <m:sSub>
                      <m:sSubPr>
                        <m:ctrlPr>
                          <a:rPr lang="en-US" altLang="zh-CN" sz="1400" b="0" i="1" smtClean="0">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1400" b="0" i="1" smtClean="0">
                            <a:latin typeface="Cambria Math" panose="02040503050406030204" pitchFamily="18" charset="0"/>
                            <a:ea typeface="黑体" panose="02010609060101010101" pitchFamily="49" charset="-122"/>
                            <a:cs typeface="Times New Roman" panose="02020603050405020304" pitchFamily="18" charset="0"/>
                          </a:rPr>
                          <m:t>𝑟</m:t>
                        </m:r>
                      </m:e>
                      <m:sub>
                        <m:r>
                          <a:rPr lang="en-US" altLang="zh-CN" sz="1400" b="0" i="1" smtClean="0">
                            <a:latin typeface="Cambria Math" panose="02040503050406030204" pitchFamily="18" charset="0"/>
                            <a:ea typeface="黑体" panose="02010609060101010101" pitchFamily="49" charset="-122"/>
                            <a:cs typeface="Times New Roman" panose="02020603050405020304" pitchFamily="18" charset="0"/>
                          </a:rPr>
                          <m:t>𝑛</m:t>
                        </m:r>
                      </m:sub>
                    </m:sSub>
                    <m:r>
                      <a:rPr lang="en-US" altLang="zh-CN" sz="1400" b="0" i="1" smtClean="0">
                        <a:latin typeface="Cambria Math" panose="02040503050406030204" pitchFamily="18" charset="0"/>
                        <a:ea typeface="黑体" panose="02010609060101010101" pitchFamily="49" charset="-122"/>
                        <a:cs typeface="Times New Roman" panose="02020603050405020304" pitchFamily="18" charset="0"/>
                      </a:rPr>
                      <m:t>(</m:t>
                    </m:r>
                    <m:r>
                      <a:rPr lang="en-US" altLang="zh-CN" sz="1400" b="1" i="0" smtClean="0">
                        <a:latin typeface="Cambria Math" panose="02040503050406030204" pitchFamily="18" charset="0"/>
                        <a:ea typeface="黑体" panose="02010609060101010101" pitchFamily="49" charset="-122"/>
                        <a:cs typeface="Times New Roman" panose="02020603050405020304" pitchFamily="18" charset="0"/>
                      </a:rPr>
                      <m:t>𝐚</m:t>
                    </m:r>
                    <m:r>
                      <a:rPr lang="en-US" altLang="zh-CN" sz="1400" b="0" i="1" smtClean="0">
                        <a:latin typeface="Cambria Math" panose="02040503050406030204" pitchFamily="18" charset="0"/>
                        <a:ea typeface="黑体" panose="02010609060101010101" pitchFamily="49" charset="-122"/>
                        <a:cs typeface="Times New Roman" panose="02020603050405020304" pitchFamily="18" charset="0"/>
                      </a:rPr>
                      <m:t>)</m:t>
                    </m:r>
                  </m:oMath>
                </a14:m>
                <a:r>
                  <a:rPr lang="zh-CN" altLang="en-US" sz="1400" dirty="0">
                    <a:latin typeface="Times New Roman" panose="02020603050405020304" pitchFamily="18" charset="0"/>
                    <a:ea typeface="黑体" panose="02010609060101010101" pitchFamily="49" charset="-122"/>
                    <a:cs typeface="Times New Roman" panose="02020603050405020304" pitchFamily="18" charset="0"/>
                  </a:rPr>
                  <a:t>，则对于任意 </a:t>
                </a:r>
                <a14:m>
                  <m:oMath xmlns:m="http://schemas.openxmlformats.org/officeDocument/2006/math">
                    <m:r>
                      <a:rPr lang="en-US" altLang="zh-CN" sz="1400" b="0" i="1" smtClean="0">
                        <a:latin typeface="Cambria Math" panose="02040503050406030204" pitchFamily="18" charset="0"/>
                        <a:ea typeface="黑体" panose="02010609060101010101" pitchFamily="49" charset="-122"/>
                        <a:cs typeface="Times New Roman" panose="02020603050405020304" pitchFamily="18" charset="0"/>
                      </a:rPr>
                      <m:t>𝑠</m:t>
                    </m:r>
                    <m:r>
                      <a:rPr lang="en-US" altLang="zh-CN" sz="1400" b="0" i="1" smtClean="0">
                        <a:latin typeface="Cambria Math" panose="02040503050406030204" pitchFamily="18" charset="0"/>
                        <a:ea typeface="黑体" panose="02010609060101010101" pitchFamily="49" charset="-122"/>
                        <a:cs typeface="Times New Roman" panose="02020603050405020304" pitchFamily="18" charset="0"/>
                      </a:rPr>
                      <m:t>&lt;</m:t>
                    </m:r>
                    <m:r>
                      <a:rPr lang="en-US" altLang="zh-CN" sz="1400" b="0" i="1" smtClean="0">
                        <a:latin typeface="Cambria Math" panose="02040503050406030204" pitchFamily="18" charset="0"/>
                        <a:ea typeface="黑体" panose="02010609060101010101" pitchFamily="49" charset="-122"/>
                        <a:cs typeface="Times New Roman" panose="02020603050405020304" pitchFamily="18" charset="0"/>
                      </a:rPr>
                      <m:t>𝑛</m:t>
                    </m:r>
                  </m:oMath>
                </a14:m>
                <a:r>
                  <a:rPr lang="zh-CN" altLang="en-US" sz="1400" dirty="0">
                    <a:latin typeface="Times New Roman" panose="02020603050405020304" pitchFamily="18" charset="0"/>
                    <a:ea typeface="黑体" panose="02010609060101010101" pitchFamily="49" charset="-122"/>
                    <a:cs typeface="Times New Roman" panose="02020603050405020304" pitchFamily="18" charset="0"/>
                  </a:rPr>
                  <a:t>，子向量</a:t>
                </a:r>
                <a14:m>
                  <m:oMath xmlns:m="http://schemas.openxmlformats.org/officeDocument/2006/math">
                    <m:sSup>
                      <m:sSupPr>
                        <m:ctrlPr>
                          <a:rPr lang="en-US" altLang="zh-CN" sz="1400" b="1" i="1" dirty="0">
                            <a:latin typeface="Cambria Math" panose="02040503050406030204" pitchFamily="18" charset="0"/>
                            <a:ea typeface="黑体" panose="02010609060101010101" pitchFamily="49" charset="-122"/>
                            <a:cs typeface="Times New Roman" panose="02020603050405020304" pitchFamily="18" charset="0"/>
                          </a:rPr>
                        </m:ctrlPr>
                      </m:sSupPr>
                      <m:e>
                        <m:d>
                          <m:dPr>
                            <m:begChr m:val="["/>
                            <m:endChr m:val="]"/>
                            <m:ctrlPr>
                              <a:rPr lang="en-US" altLang="zh-CN" sz="1400" b="1" i="1" dirty="0">
                                <a:latin typeface="Cambria Math" panose="02040503050406030204" pitchFamily="18" charset="0"/>
                                <a:ea typeface="黑体" panose="02010609060101010101" pitchFamily="49" charset="-122"/>
                                <a:cs typeface="Times New Roman" panose="02020603050405020304" pitchFamily="18" charset="0"/>
                              </a:rPr>
                            </m:ctrlPr>
                          </m:dPr>
                          <m:e>
                            <m:sSub>
                              <m:sSubPr>
                                <m:ctrlPr>
                                  <a:rPr lang="en-US" altLang="zh-CN" sz="1400" i="1" dirty="0">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1400" i="1" dirty="0">
                                    <a:latin typeface="Cambria Math" panose="02040503050406030204" pitchFamily="18" charset="0"/>
                                    <a:ea typeface="黑体" panose="02010609060101010101" pitchFamily="49" charset="-122"/>
                                    <a:cs typeface="Times New Roman" panose="02020603050405020304" pitchFamily="18" charset="0"/>
                                  </a:rPr>
                                  <m:t>𝑥</m:t>
                                </m:r>
                              </m:e>
                              <m:sub>
                                <m:r>
                                  <a:rPr lang="en-US" altLang="zh-CN" sz="1400" i="1" dirty="0">
                                    <a:latin typeface="Cambria Math" panose="02040503050406030204" pitchFamily="18" charset="0"/>
                                    <a:ea typeface="黑体" panose="02010609060101010101" pitchFamily="49" charset="-122"/>
                                    <a:cs typeface="Times New Roman" panose="02020603050405020304" pitchFamily="18" charset="0"/>
                                  </a:rPr>
                                  <m:t>1</m:t>
                                </m:r>
                              </m:sub>
                            </m:sSub>
                            <m:r>
                              <a:rPr lang="en-US" altLang="zh-CN" sz="1400" b="1" dirty="0">
                                <a:latin typeface="Cambria Math" panose="02040503050406030204" pitchFamily="18" charset="0"/>
                                <a:ea typeface="黑体" panose="02010609060101010101" pitchFamily="49" charset="-122"/>
                                <a:cs typeface="Times New Roman" panose="02020603050405020304" pitchFamily="18" charset="0"/>
                              </a:rPr>
                              <m:t>,…,</m:t>
                            </m:r>
                            <m:sSub>
                              <m:sSubPr>
                                <m:ctrlPr>
                                  <a:rPr lang="en-US" altLang="zh-CN" sz="1400" i="1" dirty="0">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1400" i="1" dirty="0">
                                    <a:latin typeface="Cambria Math" panose="02040503050406030204" pitchFamily="18" charset="0"/>
                                    <a:ea typeface="黑体" panose="02010609060101010101" pitchFamily="49" charset="-122"/>
                                    <a:cs typeface="Times New Roman" panose="02020603050405020304" pitchFamily="18" charset="0"/>
                                  </a:rPr>
                                  <m:t>𝑥</m:t>
                                </m:r>
                              </m:e>
                              <m:sub>
                                <m:r>
                                  <a:rPr lang="en-US" altLang="zh-CN" sz="1400" b="0" i="1" dirty="0" smtClean="0">
                                    <a:latin typeface="Cambria Math" panose="02040503050406030204" pitchFamily="18" charset="0"/>
                                    <a:ea typeface="黑体" panose="02010609060101010101" pitchFamily="49" charset="-122"/>
                                    <a:cs typeface="Times New Roman" panose="02020603050405020304" pitchFamily="18" charset="0"/>
                                  </a:rPr>
                                  <m:t>𝑠</m:t>
                                </m:r>
                              </m:sub>
                            </m:sSub>
                          </m:e>
                        </m:d>
                      </m:e>
                      <m:sup>
                        <m:r>
                          <a:rPr lang="en-US" altLang="zh-CN" sz="1400" b="1" dirty="0">
                            <a:latin typeface="Cambria Math" panose="02040503050406030204" pitchFamily="18" charset="0"/>
                            <a:ea typeface="黑体" panose="02010609060101010101" pitchFamily="49" charset="-122"/>
                            <a:cs typeface="Times New Roman" panose="02020603050405020304" pitchFamily="18" charset="0"/>
                          </a:rPr>
                          <m:t>𝐓</m:t>
                        </m:r>
                      </m:sup>
                    </m:sSup>
                  </m:oMath>
                </a14:m>
                <a:r>
                  <a:rPr lang="en-US" altLang="zh-CN" sz="1400" dirty="0">
                    <a:latin typeface="Times New Roman" panose="02020603050405020304" pitchFamily="18" charset="0"/>
                    <a:ea typeface="黑体" panose="02010609060101010101" pitchFamily="49" charset="-122"/>
                    <a:cs typeface="Times New Roman" panose="02020603050405020304" pitchFamily="18" charset="0"/>
                  </a:rPr>
                  <a:t> </a:t>
                </a:r>
                <a:r>
                  <a:rPr lang="zh-CN" altLang="en-US" sz="1400" dirty="0">
                    <a:latin typeface="Times New Roman" panose="02020603050405020304" pitchFamily="18" charset="0"/>
                    <a:ea typeface="黑体" panose="02010609060101010101" pitchFamily="49" charset="-122"/>
                    <a:cs typeface="Times New Roman" panose="02020603050405020304" pitchFamily="18" charset="0"/>
                  </a:rPr>
                  <a:t>在 </a:t>
                </a:r>
                <a:r>
                  <a:rPr lang="en-US" altLang="zh-CN" sz="1400" dirty="0">
                    <a:latin typeface="Times New Roman" panose="02020603050405020304" pitchFamily="18" charset="0"/>
                    <a:ea typeface="黑体" panose="02010609060101010101" pitchFamily="49" charset="-122"/>
                    <a:cs typeface="Times New Roman" panose="02020603050405020304" pitchFamily="18" charset="0"/>
                  </a:rPr>
                  <a:t>s </a:t>
                </a:r>
                <a:r>
                  <a:rPr lang="zh-CN" altLang="en-US" sz="1400" dirty="0">
                    <a:latin typeface="Times New Roman" panose="02020603050405020304" pitchFamily="18" charset="0"/>
                    <a:ea typeface="黑体" panose="02010609060101010101" pitchFamily="49" charset="-122"/>
                    <a:cs typeface="Times New Roman" panose="02020603050405020304" pitchFamily="18" charset="0"/>
                  </a:rPr>
                  <a:t>维</a:t>
                </a:r>
                <a:r>
                  <a:rPr lang="zh-CN" altLang="en-US" sz="14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开单纯形</a:t>
                </a:r>
                <a:r>
                  <a:rPr lang="zh-CN" altLang="en-US" sz="1400" dirty="0">
                    <a:latin typeface="Times New Roman" panose="02020603050405020304" pitchFamily="18" charset="0"/>
                    <a:ea typeface="黑体" panose="02010609060101010101" pitchFamily="49" charset="-122"/>
                    <a:cs typeface="Times New Roman" panose="02020603050405020304" pitchFamily="18" charset="0"/>
                  </a:rPr>
                  <a:t>上服从参数为</a:t>
                </a:r>
                <a14:m>
                  <m:oMath xmlns:m="http://schemas.openxmlformats.org/officeDocument/2006/math">
                    <m:r>
                      <a:rPr lang="en-US" altLang="zh-CN" sz="1400" b="0" i="0" smtClean="0">
                        <a:latin typeface="Cambria Math" panose="02040503050406030204" pitchFamily="18" charset="0"/>
                        <a:ea typeface="黑体" panose="02010609060101010101" pitchFamily="49" charset="-122"/>
                        <a:cs typeface="Times New Roman" panose="02020603050405020304" pitchFamily="18" charset="0"/>
                      </a:rPr>
                      <m:t> </m:t>
                    </m:r>
                    <m:d>
                      <m:dPr>
                        <m:ctrlPr>
                          <a:rPr lang="en-US" altLang="zh-CN" sz="1400" b="0" i="1" smtClean="0">
                            <a:latin typeface="Cambria Math" panose="02040503050406030204" pitchFamily="18" charset="0"/>
                            <a:ea typeface="黑体" panose="02010609060101010101" pitchFamily="49" charset="-122"/>
                            <a:cs typeface="Times New Roman" panose="02020603050405020304" pitchFamily="18" charset="0"/>
                          </a:rPr>
                        </m:ctrlPr>
                      </m:dPr>
                      <m:e>
                        <m:sSub>
                          <m:sSubPr>
                            <m:ctrlPr>
                              <a:rPr lang="en-US" altLang="zh-CN" sz="1400" b="0" i="1" smtClean="0">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1400" b="0" i="1" smtClean="0">
                                <a:latin typeface="Cambria Math" panose="02040503050406030204" pitchFamily="18" charset="0"/>
                                <a:ea typeface="黑体" panose="02010609060101010101" pitchFamily="49" charset="-122"/>
                                <a:cs typeface="Times New Roman" panose="02020603050405020304" pitchFamily="18" charset="0"/>
                              </a:rPr>
                              <m:t>𝑎</m:t>
                            </m:r>
                          </m:e>
                          <m:sub>
                            <m:r>
                              <a:rPr lang="en-US" altLang="zh-CN" sz="1400" b="0" i="1" smtClean="0">
                                <a:latin typeface="Cambria Math" panose="02040503050406030204" pitchFamily="18" charset="0"/>
                                <a:ea typeface="黑体" panose="02010609060101010101" pitchFamily="49" charset="-122"/>
                                <a:cs typeface="Times New Roman" panose="02020603050405020304" pitchFamily="18" charset="0"/>
                              </a:rPr>
                              <m:t>1</m:t>
                            </m:r>
                          </m:sub>
                        </m:sSub>
                        <m:r>
                          <a:rPr lang="en-US" altLang="zh-CN" sz="1400" b="0" i="1" smtClean="0">
                            <a:latin typeface="Cambria Math" panose="02040503050406030204" pitchFamily="18" charset="0"/>
                            <a:ea typeface="黑体" panose="02010609060101010101" pitchFamily="49" charset="-122"/>
                            <a:cs typeface="Times New Roman" panose="02020603050405020304" pitchFamily="18" charset="0"/>
                          </a:rPr>
                          <m:t>,…,</m:t>
                        </m:r>
                        <m:sSub>
                          <m:sSubPr>
                            <m:ctrlPr>
                              <a:rPr lang="en-US" altLang="zh-CN" sz="1400" b="0" i="1" smtClean="0">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1400" b="0" i="1" smtClean="0">
                                <a:latin typeface="Cambria Math" panose="02040503050406030204" pitchFamily="18" charset="0"/>
                                <a:ea typeface="黑体" panose="02010609060101010101" pitchFamily="49" charset="-122"/>
                                <a:cs typeface="Times New Roman" panose="02020603050405020304" pitchFamily="18" charset="0"/>
                              </a:rPr>
                              <m:t>𝑎</m:t>
                            </m:r>
                          </m:e>
                          <m:sub>
                            <m:r>
                              <a:rPr lang="en-US" altLang="zh-CN" sz="1400" b="0" i="1" smtClean="0">
                                <a:latin typeface="Cambria Math" panose="02040503050406030204" pitchFamily="18" charset="0"/>
                                <a:ea typeface="黑体" panose="02010609060101010101" pitchFamily="49" charset="-122"/>
                                <a:cs typeface="Times New Roman" panose="02020603050405020304" pitchFamily="18" charset="0"/>
                              </a:rPr>
                              <m:t>𝑠</m:t>
                            </m:r>
                          </m:sub>
                        </m:sSub>
                        <m:r>
                          <a:rPr lang="en-US" altLang="zh-CN" sz="1400" b="0" i="1" smtClean="0">
                            <a:latin typeface="Cambria Math" panose="02040503050406030204" pitchFamily="18" charset="0"/>
                            <a:ea typeface="黑体" panose="02010609060101010101" pitchFamily="49" charset="-122"/>
                            <a:cs typeface="Times New Roman" panose="02020603050405020304" pitchFamily="18" charset="0"/>
                          </a:rPr>
                          <m:t>;</m:t>
                        </m:r>
                        <m:nary>
                          <m:naryPr>
                            <m:chr m:val="∑"/>
                            <m:ctrlPr>
                              <a:rPr lang="en-US" altLang="zh-CN" sz="1400" b="0" i="1" smtClean="0">
                                <a:latin typeface="Cambria Math" panose="02040503050406030204" pitchFamily="18" charset="0"/>
                                <a:ea typeface="黑体" panose="02010609060101010101" pitchFamily="49" charset="-122"/>
                                <a:cs typeface="Times New Roman" panose="02020603050405020304" pitchFamily="18" charset="0"/>
                              </a:rPr>
                            </m:ctrlPr>
                          </m:naryPr>
                          <m:sub>
                            <m:r>
                              <m:rPr>
                                <m:brk m:alnAt="23"/>
                              </m:rPr>
                              <a:rPr lang="en-US" altLang="zh-CN" sz="1400" b="0" i="1" smtClean="0">
                                <a:latin typeface="Cambria Math" panose="02040503050406030204" pitchFamily="18" charset="0"/>
                                <a:ea typeface="黑体" panose="02010609060101010101" pitchFamily="49" charset="-122"/>
                                <a:cs typeface="Times New Roman" panose="02020603050405020304" pitchFamily="18" charset="0"/>
                              </a:rPr>
                              <m:t>𝑗</m:t>
                            </m:r>
                            <m:r>
                              <a:rPr lang="en-US" altLang="zh-CN" sz="1400" b="0" i="1" smtClean="0">
                                <a:latin typeface="Cambria Math" panose="02040503050406030204" pitchFamily="18" charset="0"/>
                                <a:ea typeface="黑体" panose="02010609060101010101" pitchFamily="49" charset="-122"/>
                                <a:cs typeface="Times New Roman" panose="02020603050405020304" pitchFamily="18" charset="0"/>
                              </a:rPr>
                              <m:t>=</m:t>
                            </m:r>
                            <m:r>
                              <a:rPr lang="en-US" altLang="zh-CN" sz="1400" b="0" i="1" smtClean="0">
                                <a:latin typeface="Cambria Math" panose="02040503050406030204" pitchFamily="18" charset="0"/>
                                <a:ea typeface="黑体" panose="02010609060101010101" pitchFamily="49" charset="-122"/>
                                <a:cs typeface="Times New Roman" panose="02020603050405020304" pitchFamily="18" charset="0"/>
                              </a:rPr>
                              <m:t>𝑠</m:t>
                            </m:r>
                            <m:r>
                              <a:rPr lang="en-US" altLang="zh-CN" sz="1400" b="0" i="1" smtClean="0">
                                <a:latin typeface="Cambria Math" panose="02040503050406030204" pitchFamily="18" charset="0"/>
                                <a:ea typeface="黑体" panose="02010609060101010101" pitchFamily="49" charset="-122"/>
                                <a:cs typeface="Times New Roman" panose="02020603050405020304" pitchFamily="18" charset="0"/>
                              </a:rPr>
                              <m:t>+1</m:t>
                            </m:r>
                          </m:sub>
                          <m:sup>
                            <m:r>
                              <a:rPr lang="en-US" altLang="zh-CN" sz="1400" b="0" i="1" smtClean="0">
                                <a:latin typeface="Cambria Math" panose="02040503050406030204" pitchFamily="18" charset="0"/>
                                <a:ea typeface="黑体" panose="02010609060101010101" pitchFamily="49" charset="-122"/>
                                <a:cs typeface="Times New Roman" panose="02020603050405020304" pitchFamily="18" charset="0"/>
                              </a:rPr>
                              <m:t>𝑛</m:t>
                            </m:r>
                          </m:sup>
                          <m:e>
                            <m:sSub>
                              <m:sSubPr>
                                <m:ctrlPr>
                                  <a:rPr lang="en-US" altLang="zh-CN" sz="1400" b="0" i="1" smtClean="0">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1400" b="0" i="1" smtClean="0">
                                    <a:latin typeface="Cambria Math" panose="02040503050406030204" pitchFamily="18" charset="0"/>
                                    <a:ea typeface="黑体" panose="02010609060101010101" pitchFamily="49" charset="-122"/>
                                    <a:cs typeface="Times New Roman" panose="02020603050405020304" pitchFamily="18" charset="0"/>
                                  </a:rPr>
                                  <m:t>𝑎</m:t>
                                </m:r>
                              </m:e>
                              <m:sub>
                                <m:r>
                                  <a:rPr lang="en-US" altLang="zh-CN" sz="1400" b="0" i="1" smtClean="0">
                                    <a:latin typeface="Cambria Math" panose="02040503050406030204" pitchFamily="18" charset="0"/>
                                    <a:ea typeface="黑体" panose="02010609060101010101" pitchFamily="49" charset="-122"/>
                                    <a:cs typeface="Times New Roman" panose="02020603050405020304" pitchFamily="18" charset="0"/>
                                  </a:rPr>
                                  <m:t>𝑗</m:t>
                                </m:r>
                              </m:sub>
                            </m:sSub>
                          </m:e>
                        </m:nary>
                      </m:e>
                    </m:d>
                  </m:oMath>
                </a14:m>
                <a:r>
                  <a:rPr lang="zh-CN" altLang="en-US" sz="1400" dirty="0">
                    <a:latin typeface="Times New Roman" panose="02020603050405020304" pitchFamily="18" charset="0"/>
                    <a:ea typeface="黑体" panose="02010609060101010101" pitchFamily="49" charset="-122"/>
                    <a:cs typeface="Times New Roman" panose="02020603050405020304" pitchFamily="18" charset="0"/>
                  </a:rPr>
                  <a:t>的</a:t>
                </a:r>
                <a:r>
                  <a:rPr lang="en-US" altLang="zh-CN" sz="1400" dirty="0">
                    <a:latin typeface="Times New Roman" panose="02020603050405020304" pitchFamily="18" charset="0"/>
                    <a:ea typeface="黑体" panose="02010609060101010101" pitchFamily="49" charset="-122"/>
                    <a:cs typeface="Times New Roman" panose="02020603050405020304" pitchFamily="18" charset="0"/>
                  </a:rPr>
                  <a:t>Dirichlet</a:t>
                </a:r>
                <a:r>
                  <a:rPr lang="zh-CN" altLang="en-US" sz="1400" dirty="0">
                    <a:latin typeface="Times New Roman" panose="02020603050405020304" pitchFamily="18" charset="0"/>
                    <a:ea typeface="黑体" panose="02010609060101010101" pitchFamily="49" charset="-122"/>
                    <a:cs typeface="Times New Roman" panose="02020603050405020304" pitchFamily="18" charset="0"/>
                  </a:rPr>
                  <a:t>分布</a:t>
                </a:r>
                <a:r>
                  <a:rPr lang="en-US" altLang="zh-CN" sz="1400" dirty="0">
                    <a:latin typeface="Times New Roman" panose="02020603050405020304" pitchFamily="18" charset="0"/>
                    <a:ea typeface="黑体" panose="02010609060101010101" pitchFamily="49" charset="-122"/>
                    <a:cs typeface="Times New Roman" panose="02020603050405020304" pitchFamily="18" charset="0"/>
                  </a:rPr>
                  <a:t>[1]</a:t>
                </a:r>
              </a:p>
            </p:txBody>
          </p:sp>
        </mc:Choice>
        <mc:Fallback xmlns="">
          <p:sp>
            <p:nvSpPr>
              <p:cNvPr id="10" name="文本框 9">
                <a:extLst>
                  <a:ext uri="{FF2B5EF4-FFF2-40B4-BE49-F238E27FC236}">
                    <a16:creationId xmlns:a16="http://schemas.microsoft.com/office/drawing/2014/main" id="{2EA1B313-73B4-4B63-A440-5D6CAA880910}"/>
                  </a:ext>
                </a:extLst>
              </p:cNvPr>
              <p:cNvSpPr txBox="1">
                <a:spLocks noRot="1" noChangeAspect="1" noMove="1" noResize="1" noEditPoints="1" noAdjustHandles="1" noChangeArrowheads="1" noChangeShapeType="1" noTextEdit="1"/>
              </p:cNvSpPr>
              <p:nvPr/>
            </p:nvSpPr>
            <p:spPr>
              <a:xfrm>
                <a:off x="340112" y="929505"/>
                <a:ext cx="8463774" cy="793230"/>
              </a:xfrm>
              <a:prstGeom prst="rect">
                <a:avLst/>
              </a:prstGeom>
              <a:blipFill>
                <a:blip r:embed="rId3"/>
                <a:stretch>
                  <a:fillRect b="-54962"/>
                </a:stretch>
              </a:blipFill>
            </p:spPr>
            <p:txBody>
              <a:bodyPr/>
              <a:lstStyle/>
              <a:p>
                <a:r>
                  <a:rPr lang="zh-CN" altLang="en-US">
                    <a:noFill/>
                  </a:rPr>
                  <a:t> </a:t>
                </a:r>
              </a:p>
            </p:txBody>
          </p:sp>
        </mc:Fallback>
      </mc:AlternateContent>
      <p:sp>
        <p:nvSpPr>
          <p:cNvPr id="4" name="矩形 3">
            <a:extLst>
              <a:ext uri="{FF2B5EF4-FFF2-40B4-BE49-F238E27FC236}">
                <a16:creationId xmlns:a16="http://schemas.microsoft.com/office/drawing/2014/main" id="{53558494-BBBB-4F8E-A9F6-D8025E908A77}"/>
              </a:ext>
            </a:extLst>
          </p:cNvPr>
          <p:cNvSpPr/>
          <p:nvPr/>
        </p:nvSpPr>
        <p:spPr>
          <a:xfrm>
            <a:off x="1540352" y="4684546"/>
            <a:ext cx="6963961" cy="400110"/>
          </a:xfrm>
          <a:prstGeom prst="rect">
            <a:avLst/>
          </a:prstGeom>
        </p:spPr>
        <p:txBody>
          <a:bodyPr wrap="square">
            <a:spAutoFit/>
          </a:bodyPr>
          <a:lstStyle/>
          <a:p>
            <a:r>
              <a:rPr lang="en-US" altLang="zh-CN" sz="1000" dirty="0">
                <a:solidFill>
                  <a:srgbClr val="000000"/>
                </a:solidFill>
                <a:latin typeface="TimesNewRomanPSMT"/>
              </a:rPr>
              <a:t>[1] Ng, K.W., Tian, G.L. and Tang, M.L.</a:t>
            </a:r>
            <a:r>
              <a:rPr lang="zh-CN" altLang="en-US" sz="1000" dirty="0">
                <a:solidFill>
                  <a:srgbClr val="000000"/>
                </a:solidFill>
                <a:latin typeface="TimesNewRomanPSMT"/>
              </a:rPr>
              <a:t>．</a:t>
            </a:r>
            <a:r>
              <a:rPr lang="en-US" altLang="zh-CN" sz="1000" dirty="0">
                <a:solidFill>
                  <a:srgbClr val="000000"/>
                </a:solidFill>
                <a:latin typeface="TimesNewRomanPSMT"/>
              </a:rPr>
              <a:t>Dirichlet and related distributions: Theory, methods and applications (Vol. 888)</a:t>
            </a:r>
            <a:r>
              <a:rPr lang="zh-CN" altLang="en-US" sz="1000" dirty="0">
                <a:solidFill>
                  <a:srgbClr val="000000"/>
                </a:solidFill>
                <a:latin typeface="TimesNewRomanPSMT"/>
              </a:rPr>
              <a:t>：</a:t>
            </a:r>
            <a:r>
              <a:rPr lang="en-US" altLang="zh-CN" sz="1000" dirty="0">
                <a:solidFill>
                  <a:srgbClr val="000000"/>
                </a:solidFill>
                <a:latin typeface="TimesNewRomanPSMT"/>
              </a:rPr>
              <a:t>John Wiley &amp; Sons</a:t>
            </a:r>
            <a:r>
              <a:rPr lang="zh-CN" altLang="en-US" sz="1000" dirty="0">
                <a:solidFill>
                  <a:srgbClr val="000000"/>
                </a:solidFill>
                <a:latin typeface="TimesNewRomanPSMT"/>
              </a:rPr>
              <a:t>，</a:t>
            </a:r>
            <a:r>
              <a:rPr lang="en-US" altLang="zh-CN" sz="1000" dirty="0">
                <a:solidFill>
                  <a:srgbClr val="000000"/>
                </a:solidFill>
                <a:latin typeface="TimesNewRomanPSMT"/>
              </a:rPr>
              <a:t>2011</a:t>
            </a:r>
            <a:r>
              <a:rPr lang="zh-CN" altLang="en-US" sz="1000" dirty="0">
                <a:solidFill>
                  <a:srgbClr val="000000"/>
                </a:solidFill>
                <a:latin typeface="TimesNewRomanPSMT"/>
              </a:rPr>
              <a:t>：</a:t>
            </a:r>
            <a:r>
              <a:rPr lang="en-US" altLang="zh-CN" sz="1000" dirty="0">
                <a:solidFill>
                  <a:srgbClr val="000000"/>
                </a:solidFill>
                <a:latin typeface="TimesNewRomanPSMT"/>
              </a:rPr>
              <a:t>pp.37-45.</a:t>
            </a:r>
            <a:endParaRPr lang="zh-CN" altLang="en-US" sz="1000" dirty="0">
              <a:solidFill>
                <a:srgbClr val="000000"/>
              </a:solidFill>
              <a:latin typeface="TimesNewRomanPSMT"/>
            </a:endParaRPr>
          </a:p>
        </p:txBody>
      </p:sp>
      <p:pic>
        <p:nvPicPr>
          <p:cNvPr id="5" name="图片 4">
            <a:extLst>
              <a:ext uri="{FF2B5EF4-FFF2-40B4-BE49-F238E27FC236}">
                <a16:creationId xmlns:a16="http://schemas.microsoft.com/office/drawing/2014/main" id="{CD24EF85-1C48-4D32-BC66-6B916BE9EFC0}"/>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1502388" y="1755093"/>
            <a:ext cx="5861603" cy="1017729"/>
          </a:xfrm>
          <a:prstGeom prst="rect">
            <a:avLst/>
          </a:prstGeom>
        </p:spPr>
      </p:pic>
      <p:pic>
        <p:nvPicPr>
          <p:cNvPr id="6" name="图片 5">
            <a:extLst>
              <a:ext uri="{FF2B5EF4-FFF2-40B4-BE49-F238E27FC236}">
                <a16:creationId xmlns:a16="http://schemas.microsoft.com/office/drawing/2014/main" id="{E30CE096-1FE2-41A0-917B-F5046016085A}"/>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2488431" y="2911746"/>
            <a:ext cx="4077185" cy="1545431"/>
          </a:xfrm>
          <a:prstGeom prst="rect">
            <a:avLst/>
          </a:prstGeom>
        </p:spPr>
      </p:pic>
    </p:spTree>
    <p:extLst>
      <p:ext uri="{BB962C8B-B14F-4D97-AF65-F5344CB8AC3E}">
        <p14:creationId xmlns:p14="http://schemas.microsoft.com/office/powerpoint/2010/main" val="53506995"/>
      </p:ext>
    </p:extLst>
  </p:cSld>
  <p:clrMapOvr>
    <a:masterClrMapping/>
  </p:clrMapOvr>
  <mc:AlternateContent xmlns:mc="http://schemas.openxmlformats.org/markup-compatibility/2006" xmlns:p14="http://schemas.microsoft.com/office/powerpoint/2010/main">
    <mc:Choice Requires="p14">
      <p:transition spd="slow">
        <p14:conveyor dir="l"/>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5" name="直接连接符 74"/>
          <p:cNvCxnSpPr/>
          <p:nvPr/>
        </p:nvCxnSpPr>
        <p:spPr>
          <a:xfrm>
            <a:off x="4433190" y="598016"/>
            <a:ext cx="277619"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800A2D62-4100-4726-9B56-5B6547C675A6}"/>
              </a:ext>
            </a:extLst>
          </p:cNvPr>
          <p:cNvSpPr>
            <a:spLocks noGrp="1"/>
          </p:cNvSpPr>
          <p:nvPr>
            <p:ph type="sldNum" sz="quarter" idx="12"/>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ACBECEF1-1935-4692-9C86-5FD89D9EDF46}" type="slidenum">
              <a:rPr kumimoji="0" lang="zh-CN" altLang="en-US" sz="1100" b="0" i="0" u="none" strike="noStrike" kern="1200" cap="none" spc="0" normalizeH="0" baseline="0" noProof="0" smtClean="0">
                <a:ln>
                  <a:noFill/>
                </a:ln>
                <a:solidFill>
                  <a:prstClr val="black">
                    <a:lumMod val="85000"/>
                    <a:lumOff val="15000"/>
                  </a:prstClr>
                </a:solidFill>
                <a:effectLst/>
                <a:uLnTx/>
                <a:uFillTx/>
                <a:latin typeface="微软雅黑"/>
                <a:ea typeface="微软雅黑"/>
                <a:cs typeface="+mn-cs"/>
              </a:rPr>
              <a:pPr marL="0" marR="0" lvl="0" indent="0" algn="r" defTabSz="685800" rtl="0" eaLnBrk="1" fontAlgn="auto" latinLnBrk="0" hangingPunct="1">
                <a:lnSpc>
                  <a:spcPct val="100000"/>
                </a:lnSpc>
                <a:spcBef>
                  <a:spcPts val="0"/>
                </a:spcBef>
                <a:spcAft>
                  <a:spcPts val="0"/>
                </a:spcAft>
                <a:buClrTx/>
                <a:buSzTx/>
                <a:buFontTx/>
                <a:buNone/>
                <a:tabLst/>
                <a:defRPr/>
              </a:pPr>
              <a:t>24</a:t>
            </a:fld>
            <a:endParaRPr kumimoji="0" lang="zh-CN" altLang="en-US" sz="1100" b="0" i="0" u="none" strike="noStrike" kern="1200" cap="none" spc="0" normalizeH="0" baseline="0" noProof="0" dirty="0">
              <a:ln>
                <a:noFill/>
              </a:ln>
              <a:solidFill>
                <a:prstClr val="black">
                  <a:lumMod val="85000"/>
                  <a:lumOff val="15000"/>
                </a:prstClr>
              </a:solidFill>
              <a:effectLst/>
              <a:uLnTx/>
              <a:uFillTx/>
              <a:latin typeface="微软雅黑"/>
              <a:ea typeface="微软雅黑"/>
              <a:cs typeface="+mn-cs"/>
            </a:endParaRPr>
          </a:p>
        </p:txBody>
      </p:sp>
      <p:sp>
        <p:nvSpPr>
          <p:cNvPr id="3" name="Rectangle 2">
            <a:extLst>
              <a:ext uri="{FF2B5EF4-FFF2-40B4-BE49-F238E27FC236}">
                <a16:creationId xmlns:a16="http://schemas.microsoft.com/office/drawing/2014/main" id="{3210460A-39C2-484D-BB15-F565BA999C4B}"/>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7" name="Rectangle 11">
            <a:extLst>
              <a:ext uri="{FF2B5EF4-FFF2-40B4-BE49-F238E27FC236}">
                <a16:creationId xmlns:a16="http://schemas.microsoft.com/office/drawing/2014/main" id="{1EA649CA-FA51-479C-B20B-6B788F285CD1}"/>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6" name="文本框 5">
            <a:extLst>
              <a:ext uri="{FF2B5EF4-FFF2-40B4-BE49-F238E27FC236}">
                <a16:creationId xmlns:a16="http://schemas.microsoft.com/office/drawing/2014/main" id="{58FEEBC0-145F-4BD4-A457-CF7453D24625}"/>
              </a:ext>
            </a:extLst>
          </p:cNvPr>
          <p:cNvSpPr txBox="1">
            <a:spLocks noChangeArrowheads="1"/>
          </p:cNvSpPr>
          <p:nvPr/>
        </p:nvSpPr>
        <p:spPr bwMode="auto">
          <a:xfrm>
            <a:off x="2028673" y="14687"/>
            <a:ext cx="508664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r>
              <a:rPr lang="zh-CN" altLang="en-US" sz="2800" b="1" dirty="0">
                <a:latin typeface="+mj-ea"/>
              </a:rPr>
              <a:t>三、增量</a:t>
            </a:r>
            <a:r>
              <a:rPr lang="en-US" altLang="zh-CN" sz="2800" b="1" dirty="0">
                <a:latin typeface="+mj-ea"/>
              </a:rPr>
              <a:t>VB-GMM</a:t>
            </a:r>
            <a:r>
              <a:rPr lang="zh-CN" altLang="en-US" sz="2800" b="1" dirty="0">
                <a:latin typeface="+mj-ea"/>
              </a:rPr>
              <a:t>与监测策略</a:t>
            </a:r>
          </a:p>
        </p:txBody>
      </p:sp>
      <p:sp>
        <p:nvSpPr>
          <p:cNvPr id="10" name="文本框 9">
            <a:extLst>
              <a:ext uri="{FF2B5EF4-FFF2-40B4-BE49-F238E27FC236}">
                <a16:creationId xmlns:a16="http://schemas.microsoft.com/office/drawing/2014/main" id="{2EA1B313-73B4-4B63-A440-5D6CAA880910}"/>
              </a:ext>
            </a:extLst>
          </p:cNvPr>
          <p:cNvSpPr txBox="1"/>
          <p:nvPr/>
        </p:nvSpPr>
        <p:spPr>
          <a:xfrm>
            <a:off x="340110" y="1307097"/>
            <a:ext cx="8463774" cy="374654"/>
          </a:xfrm>
          <a:prstGeom prst="rect">
            <a:avLst/>
          </a:prstGeom>
          <a:noFill/>
        </p:spPr>
        <p:txBody>
          <a:bodyPr wrap="square" rtlCol="0">
            <a:spAutoFit/>
          </a:bodyPr>
          <a:lstStyle/>
          <a:p>
            <a:pPr>
              <a:lnSpc>
                <a:spcPct val="150000"/>
              </a:lnSpc>
            </a:pPr>
            <a:r>
              <a:rPr lang="en-US" altLang="zh-CN" sz="1400" dirty="0">
                <a:latin typeface="Times New Roman" panose="02020603050405020304" pitchFamily="18" charset="0"/>
                <a:ea typeface="黑体" panose="02010609060101010101" pitchFamily="49" charset="-122"/>
                <a:cs typeface="Times New Roman" panose="02020603050405020304" pitchFamily="18" charset="0"/>
              </a:rPr>
              <a:t>	</a:t>
            </a:r>
            <a:r>
              <a:rPr lang="en-US" altLang="zh-CN" sz="1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Lemma 2[1]:</a:t>
            </a:r>
            <a:endParaRPr lang="en-US" altLang="zh-CN" sz="1400"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4" name="矩形 3">
            <a:extLst>
              <a:ext uri="{FF2B5EF4-FFF2-40B4-BE49-F238E27FC236}">
                <a16:creationId xmlns:a16="http://schemas.microsoft.com/office/drawing/2014/main" id="{53558494-BBBB-4F8E-A9F6-D8025E908A77}"/>
              </a:ext>
            </a:extLst>
          </p:cNvPr>
          <p:cNvSpPr/>
          <p:nvPr/>
        </p:nvSpPr>
        <p:spPr>
          <a:xfrm>
            <a:off x="1540352" y="4684546"/>
            <a:ext cx="6963961" cy="400110"/>
          </a:xfrm>
          <a:prstGeom prst="rect">
            <a:avLst/>
          </a:prstGeom>
        </p:spPr>
        <p:txBody>
          <a:bodyPr wrap="square">
            <a:spAutoFit/>
          </a:bodyPr>
          <a:lstStyle/>
          <a:p>
            <a:r>
              <a:rPr lang="en-US" altLang="zh-CN" sz="1000" dirty="0">
                <a:solidFill>
                  <a:srgbClr val="000000"/>
                </a:solidFill>
                <a:latin typeface="TimesNewRomanPSMT"/>
              </a:rPr>
              <a:t>[1] Ng, K.W., Tian, G.L. and Tang, M.L.</a:t>
            </a:r>
            <a:r>
              <a:rPr lang="zh-CN" altLang="en-US" sz="1000" dirty="0">
                <a:solidFill>
                  <a:srgbClr val="000000"/>
                </a:solidFill>
                <a:latin typeface="TimesNewRomanPSMT"/>
              </a:rPr>
              <a:t>．</a:t>
            </a:r>
            <a:r>
              <a:rPr lang="en-US" altLang="zh-CN" sz="1000" dirty="0">
                <a:solidFill>
                  <a:srgbClr val="000000"/>
                </a:solidFill>
                <a:latin typeface="TimesNewRomanPSMT"/>
              </a:rPr>
              <a:t>Dirichlet and related distributions: Theory, methods and applications (Vol. 888)</a:t>
            </a:r>
            <a:r>
              <a:rPr lang="zh-CN" altLang="en-US" sz="1000" dirty="0">
                <a:solidFill>
                  <a:srgbClr val="000000"/>
                </a:solidFill>
                <a:latin typeface="TimesNewRomanPSMT"/>
              </a:rPr>
              <a:t>：</a:t>
            </a:r>
            <a:r>
              <a:rPr lang="en-US" altLang="zh-CN" sz="1000" dirty="0">
                <a:solidFill>
                  <a:srgbClr val="000000"/>
                </a:solidFill>
                <a:latin typeface="TimesNewRomanPSMT"/>
              </a:rPr>
              <a:t>John Wiley &amp; Sons</a:t>
            </a:r>
            <a:r>
              <a:rPr lang="zh-CN" altLang="en-US" sz="1000" dirty="0">
                <a:solidFill>
                  <a:srgbClr val="000000"/>
                </a:solidFill>
                <a:latin typeface="TimesNewRomanPSMT"/>
              </a:rPr>
              <a:t>，</a:t>
            </a:r>
            <a:r>
              <a:rPr lang="en-US" altLang="zh-CN" sz="1000" dirty="0">
                <a:solidFill>
                  <a:srgbClr val="000000"/>
                </a:solidFill>
                <a:latin typeface="TimesNewRomanPSMT"/>
              </a:rPr>
              <a:t>2011</a:t>
            </a:r>
            <a:r>
              <a:rPr lang="zh-CN" altLang="en-US" sz="1000" dirty="0">
                <a:solidFill>
                  <a:srgbClr val="000000"/>
                </a:solidFill>
                <a:latin typeface="TimesNewRomanPSMT"/>
              </a:rPr>
              <a:t>：</a:t>
            </a:r>
            <a:r>
              <a:rPr lang="en-US" altLang="zh-CN" sz="1000" dirty="0">
                <a:solidFill>
                  <a:srgbClr val="000000"/>
                </a:solidFill>
                <a:latin typeface="TimesNewRomanPSMT"/>
              </a:rPr>
              <a:t>pp.37-45.</a:t>
            </a:r>
            <a:endParaRPr lang="zh-CN" altLang="en-US" sz="1000" dirty="0">
              <a:solidFill>
                <a:srgbClr val="000000"/>
              </a:solidFill>
              <a:latin typeface="TimesNewRomanPSMT"/>
            </a:endParaRPr>
          </a:p>
        </p:txBody>
      </p:sp>
      <p:pic>
        <p:nvPicPr>
          <p:cNvPr id="9" name="图片 8">
            <a:extLst>
              <a:ext uri="{FF2B5EF4-FFF2-40B4-BE49-F238E27FC236}">
                <a16:creationId xmlns:a16="http://schemas.microsoft.com/office/drawing/2014/main" id="{4BE079BC-FA5C-4AAA-A035-C9A8C89F6B07}"/>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2220735" y="1886022"/>
            <a:ext cx="5152821" cy="1455838"/>
          </a:xfrm>
          <a:prstGeom prst="rect">
            <a:avLst/>
          </a:prstGeom>
        </p:spPr>
      </p:pic>
      <p:sp>
        <p:nvSpPr>
          <p:cNvPr id="14" name="文本框 13">
            <a:extLst>
              <a:ext uri="{FF2B5EF4-FFF2-40B4-BE49-F238E27FC236}">
                <a16:creationId xmlns:a16="http://schemas.microsoft.com/office/drawing/2014/main" id="{4CF07F1B-1EB4-48DD-9E3F-7AA480CD4428}"/>
              </a:ext>
            </a:extLst>
          </p:cNvPr>
          <p:cNvSpPr txBox="1"/>
          <p:nvPr/>
        </p:nvSpPr>
        <p:spPr>
          <a:xfrm>
            <a:off x="2405122" y="715917"/>
            <a:ext cx="4259499" cy="369332"/>
          </a:xfrm>
          <a:prstGeom prst="rect">
            <a:avLst/>
          </a:prstGeom>
          <a:noFill/>
        </p:spPr>
        <p:txBody>
          <a:bodyPr wrap="none" rtlCol="0">
            <a:spAutoFit/>
          </a:bodyPr>
          <a:lstStyle/>
          <a:p>
            <a:r>
              <a:rPr lang="zh-CN" altLang="en-US" sz="1800" b="1" dirty="0">
                <a:latin typeface="+mj-ea"/>
                <a:ea typeface="+mj-ea"/>
              </a:rPr>
              <a:t>增量</a:t>
            </a:r>
            <a:r>
              <a:rPr lang="en-US" altLang="zh-CN" sz="1800" b="1" dirty="0">
                <a:latin typeface="+mj-ea"/>
                <a:ea typeface="+mj-ea"/>
              </a:rPr>
              <a:t>VB-GMM</a:t>
            </a:r>
            <a:r>
              <a:rPr lang="zh-CN" altLang="en-US" sz="1800" b="1" dirty="0">
                <a:latin typeface="+mj-ea"/>
                <a:ea typeface="+mj-ea"/>
              </a:rPr>
              <a:t>模型的假设与可行性证明</a:t>
            </a:r>
          </a:p>
        </p:txBody>
      </p:sp>
    </p:spTree>
    <p:extLst>
      <p:ext uri="{BB962C8B-B14F-4D97-AF65-F5344CB8AC3E}">
        <p14:creationId xmlns:p14="http://schemas.microsoft.com/office/powerpoint/2010/main" val="4082988347"/>
      </p:ext>
    </p:extLst>
  </p:cSld>
  <p:clrMapOvr>
    <a:masterClrMapping/>
  </p:clrMapOvr>
  <mc:AlternateContent xmlns:mc="http://schemas.openxmlformats.org/markup-compatibility/2006" xmlns:p14="http://schemas.microsoft.com/office/powerpoint/2010/main">
    <mc:Choice Requires="p14">
      <p:transition spd="slow">
        <p14:conveyor dir="l"/>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5" name="直接连接符 74"/>
          <p:cNvCxnSpPr/>
          <p:nvPr/>
        </p:nvCxnSpPr>
        <p:spPr>
          <a:xfrm>
            <a:off x="4433190" y="598016"/>
            <a:ext cx="277619"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800A2D62-4100-4726-9B56-5B6547C675A6}"/>
              </a:ext>
            </a:extLst>
          </p:cNvPr>
          <p:cNvSpPr>
            <a:spLocks noGrp="1"/>
          </p:cNvSpPr>
          <p:nvPr>
            <p:ph type="sldNum" sz="quarter" idx="12"/>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ACBECEF1-1935-4692-9C86-5FD89D9EDF46}" type="slidenum">
              <a:rPr kumimoji="0" lang="zh-CN" altLang="en-US" sz="1100" b="0" i="0" u="none" strike="noStrike" kern="1200" cap="none" spc="0" normalizeH="0" baseline="0" noProof="0" smtClean="0">
                <a:ln>
                  <a:noFill/>
                </a:ln>
                <a:solidFill>
                  <a:prstClr val="black">
                    <a:lumMod val="85000"/>
                    <a:lumOff val="15000"/>
                  </a:prstClr>
                </a:solidFill>
                <a:effectLst/>
                <a:uLnTx/>
                <a:uFillTx/>
                <a:latin typeface="微软雅黑"/>
                <a:ea typeface="微软雅黑"/>
                <a:cs typeface="+mn-cs"/>
              </a:rPr>
              <a:pPr marL="0" marR="0" lvl="0" indent="0" algn="r" defTabSz="685800" rtl="0" eaLnBrk="1" fontAlgn="auto" latinLnBrk="0" hangingPunct="1">
                <a:lnSpc>
                  <a:spcPct val="100000"/>
                </a:lnSpc>
                <a:spcBef>
                  <a:spcPts val="0"/>
                </a:spcBef>
                <a:spcAft>
                  <a:spcPts val="0"/>
                </a:spcAft>
                <a:buClrTx/>
                <a:buSzTx/>
                <a:buFontTx/>
                <a:buNone/>
                <a:tabLst/>
                <a:defRPr/>
              </a:pPr>
              <a:t>25</a:t>
            </a:fld>
            <a:endParaRPr kumimoji="0" lang="zh-CN" altLang="en-US" sz="1100" b="0" i="0" u="none" strike="noStrike" kern="1200" cap="none" spc="0" normalizeH="0" baseline="0" noProof="0" dirty="0">
              <a:ln>
                <a:noFill/>
              </a:ln>
              <a:solidFill>
                <a:prstClr val="black">
                  <a:lumMod val="85000"/>
                  <a:lumOff val="15000"/>
                </a:prstClr>
              </a:solidFill>
              <a:effectLst/>
              <a:uLnTx/>
              <a:uFillTx/>
              <a:latin typeface="微软雅黑"/>
              <a:ea typeface="微软雅黑"/>
              <a:cs typeface="+mn-cs"/>
            </a:endParaRPr>
          </a:p>
        </p:txBody>
      </p:sp>
      <p:sp>
        <p:nvSpPr>
          <p:cNvPr id="3" name="Rectangle 2">
            <a:extLst>
              <a:ext uri="{FF2B5EF4-FFF2-40B4-BE49-F238E27FC236}">
                <a16:creationId xmlns:a16="http://schemas.microsoft.com/office/drawing/2014/main" id="{3210460A-39C2-484D-BB15-F565BA999C4B}"/>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7" name="Rectangle 11">
            <a:extLst>
              <a:ext uri="{FF2B5EF4-FFF2-40B4-BE49-F238E27FC236}">
                <a16:creationId xmlns:a16="http://schemas.microsoft.com/office/drawing/2014/main" id="{1EA649CA-FA51-479C-B20B-6B788F285CD1}"/>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D6624109-4571-4889-B663-5415EEC89F53}"/>
                  </a:ext>
                </a:extLst>
              </p:cNvPr>
              <p:cNvSpPr txBox="1"/>
              <p:nvPr/>
            </p:nvSpPr>
            <p:spPr>
              <a:xfrm>
                <a:off x="340110" y="1203149"/>
                <a:ext cx="8463774" cy="3428183"/>
              </a:xfrm>
              <a:prstGeom prst="rect">
                <a:avLst/>
              </a:prstGeom>
              <a:noFill/>
            </p:spPr>
            <p:txBody>
              <a:bodyPr wrap="square" rtlCol="0">
                <a:spAutoFit/>
              </a:bodyPr>
              <a:lstStyle/>
              <a:p>
                <a:pPr>
                  <a:lnSpc>
                    <a:spcPct val="150000"/>
                  </a:lnSpc>
                </a:pPr>
                <a:r>
                  <a:rPr lang="en-US" altLang="zh-CN" sz="1400" dirty="0">
                    <a:latin typeface="Times New Roman" panose="02020603050405020304" pitchFamily="18" charset="0"/>
                    <a:ea typeface="黑体" panose="02010609060101010101" pitchFamily="49" charset="-122"/>
                    <a:cs typeface="Times New Roman" panose="02020603050405020304" pitchFamily="18" charset="0"/>
                  </a:rPr>
                  <a:t>	</a:t>
                </a:r>
                <a:r>
                  <a:rPr lang="en-US" altLang="zh-CN" sz="1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Assumption 1</a:t>
                </a:r>
                <a:r>
                  <a:rPr lang="zh-CN" altLang="en-US" sz="1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14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工业过程中所有正常操作模态（包含潜在的未被建模的模态）可以由一个有限维的</a:t>
                </a:r>
                <a:r>
                  <a:rPr lang="en-US" altLang="zh-CN" sz="14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GMM</a:t>
                </a:r>
                <a:r>
                  <a:rPr lang="zh-CN" altLang="en-US" sz="14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来描述；</a:t>
                </a:r>
                <a:endParaRPr lang="en-US" altLang="zh-CN" sz="14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endParaRPr>
              </a:p>
              <a:p>
                <a:pPr>
                  <a:lnSpc>
                    <a:spcPct val="150000"/>
                  </a:lnSpc>
                </a:pPr>
                <a:r>
                  <a:rPr lang="en-US" altLang="zh-CN" sz="1400" dirty="0">
                    <a:latin typeface="Times New Roman" panose="02020603050405020304" pitchFamily="18" charset="0"/>
                    <a:ea typeface="黑体" panose="02010609060101010101" pitchFamily="49" charset="-122"/>
                    <a:cs typeface="Times New Roman" panose="02020603050405020304" pitchFamily="18" charset="0"/>
                  </a:rPr>
                  <a:t>	</a:t>
                </a:r>
                <a:r>
                  <a:rPr lang="zh-CN" altLang="en-US" sz="1400" dirty="0">
                    <a:latin typeface="Times New Roman" panose="02020603050405020304" pitchFamily="18" charset="0"/>
                    <a:ea typeface="黑体" panose="02010609060101010101" pitchFamily="49" charset="-122"/>
                    <a:cs typeface="Times New Roman" panose="02020603050405020304" pitchFamily="18" charset="0"/>
                  </a:rPr>
                  <a:t>根据 </a:t>
                </a:r>
                <a:r>
                  <a:rPr lang="en-US" altLang="zh-CN" sz="1400" dirty="0">
                    <a:latin typeface="Times New Roman" panose="02020603050405020304" pitchFamily="18" charset="0"/>
                    <a:ea typeface="黑体" panose="02010609060101010101" pitchFamily="49" charset="-122"/>
                    <a:cs typeface="Times New Roman" panose="02020603050405020304" pitchFamily="18" charset="0"/>
                  </a:rPr>
                  <a:t>Assumption 1</a:t>
                </a:r>
                <a:r>
                  <a:rPr lang="zh-CN" altLang="en-US" sz="1400" dirty="0">
                    <a:latin typeface="Times New Roman" panose="02020603050405020304" pitchFamily="18" charset="0"/>
                    <a:ea typeface="黑体" panose="02010609060101010101" pitchFamily="49" charset="-122"/>
                    <a:cs typeface="Times New Roman" panose="02020603050405020304" pitchFamily="18" charset="0"/>
                  </a:rPr>
                  <a:t>，设该</a:t>
                </a:r>
                <a:r>
                  <a:rPr lang="en-US" altLang="zh-CN" sz="1400" dirty="0">
                    <a:latin typeface="Times New Roman" panose="02020603050405020304" pitchFamily="18" charset="0"/>
                    <a:ea typeface="黑体" panose="02010609060101010101" pitchFamily="49" charset="-122"/>
                    <a:cs typeface="Times New Roman" panose="02020603050405020304" pitchFamily="18" charset="0"/>
                  </a:rPr>
                  <a:t>GMM</a:t>
                </a:r>
                <a:r>
                  <a:rPr lang="zh-CN" altLang="en-US" sz="1400" dirty="0">
                    <a:latin typeface="Times New Roman" panose="02020603050405020304" pitchFamily="18" charset="0"/>
                    <a:ea typeface="黑体" panose="02010609060101010101" pitchFamily="49" charset="-122"/>
                    <a:cs typeface="Times New Roman" panose="02020603050405020304" pitchFamily="18" charset="0"/>
                  </a:rPr>
                  <a:t>对应维度为</a:t>
                </a:r>
                <a14:m>
                  <m:oMath xmlns:m="http://schemas.openxmlformats.org/officeDocument/2006/math">
                    <m:r>
                      <a:rPr lang="en-US" altLang="zh-CN" sz="1400">
                        <a:latin typeface="Cambria Math" panose="02040503050406030204" pitchFamily="18" charset="0"/>
                        <a:ea typeface="黑体" panose="02010609060101010101" pitchFamily="49" charset="-122"/>
                        <a:cs typeface="Times New Roman" panose="02020603050405020304" pitchFamily="18" charset="0"/>
                      </a:rPr>
                      <m:t>𝐾</m:t>
                    </m:r>
                  </m:oMath>
                </a14:m>
                <a:r>
                  <a:rPr lang="zh-CN" altLang="en-US" sz="1400" dirty="0">
                    <a:latin typeface="Times New Roman" panose="02020603050405020304" pitchFamily="18" charset="0"/>
                    <a:ea typeface="黑体" panose="02010609060101010101" pitchFamily="49" charset="-122"/>
                    <a:cs typeface="Times New Roman" panose="02020603050405020304" pitchFamily="18" charset="0"/>
                  </a:rPr>
                  <a:t>，且变分推断中给予</a:t>
                </a:r>
                <a:r>
                  <a:rPr lang="en-US" altLang="zh-CN" sz="1400" dirty="0">
                    <a:latin typeface="Times New Roman" panose="02020603050405020304" pitchFamily="18" charset="0"/>
                    <a:ea typeface="黑体" panose="02010609060101010101" pitchFamily="49" charset="-122"/>
                    <a:cs typeface="Times New Roman" panose="02020603050405020304" pitchFamily="18" charset="0"/>
                  </a:rPr>
                  <a:t>GMM</a:t>
                </a:r>
                <a:r>
                  <a:rPr lang="zh-CN" altLang="en-US" sz="1400" dirty="0">
                    <a:latin typeface="Times New Roman" panose="02020603050405020304" pitchFamily="18" charset="0"/>
                    <a:ea typeface="黑体" panose="02010609060101010101" pitchFamily="49" charset="-122"/>
                    <a:cs typeface="Times New Roman" panose="02020603050405020304" pitchFamily="18" charset="0"/>
                  </a:rPr>
                  <a:t>混合权重以</a:t>
                </a:r>
                <a:r>
                  <a:rPr lang="en-US" altLang="zh-CN" sz="1400" dirty="0">
                    <a:latin typeface="Times New Roman" panose="02020603050405020304" pitchFamily="18" charset="0"/>
                    <a:ea typeface="黑体" panose="02010609060101010101" pitchFamily="49" charset="-122"/>
                    <a:cs typeface="Times New Roman" panose="02020603050405020304" pitchFamily="18" charset="0"/>
                  </a:rPr>
                  <a:t>Dirichlet</a:t>
                </a:r>
                <a:r>
                  <a:rPr lang="zh-CN" altLang="en-US" sz="1400" dirty="0">
                    <a:latin typeface="Times New Roman" panose="02020603050405020304" pitchFamily="18" charset="0"/>
                    <a:ea typeface="黑体" panose="02010609060101010101" pitchFamily="49" charset="-122"/>
                    <a:cs typeface="Times New Roman" panose="02020603050405020304" pitchFamily="18" charset="0"/>
                  </a:rPr>
                  <a:t> </a:t>
                </a:r>
                <a:r>
                  <a:rPr lang="en-US" altLang="zh-CN" sz="1400" dirty="0">
                    <a:latin typeface="Times New Roman" panose="02020603050405020304" pitchFamily="18" charset="0"/>
                    <a:ea typeface="黑体" panose="02010609060101010101" pitchFamily="49" charset="-122"/>
                    <a:cs typeface="Times New Roman" panose="02020603050405020304" pitchFamily="18" charset="0"/>
                  </a:rPr>
                  <a:t>Prior</a:t>
                </a:r>
                <a:r>
                  <a:rPr lang="zh-CN" altLang="en-US" sz="1400" dirty="0">
                    <a:latin typeface="Times New Roman" panose="02020603050405020304" pitchFamily="18" charset="0"/>
                    <a:ea typeface="黑体" panose="02010609060101010101" pitchFamily="49" charset="-122"/>
                    <a:cs typeface="Times New Roman" panose="02020603050405020304" pitchFamily="18" charset="0"/>
                  </a:rPr>
                  <a:t>，则其对应的混合权重的分布为：</a:t>
                </a:r>
                <a:endParaRPr lang="en-US" altLang="zh-CN" sz="1400" dirty="0">
                  <a:latin typeface="Times New Roman" panose="02020603050405020304" pitchFamily="18" charset="0"/>
                  <a:ea typeface="黑体" panose="02010609060101010101" pitchFamily="49" charset="-122"/>
                  <a:cs typeface="Times New Roman" panose="02020603050405020304" pitchFamily="18" charset="0"/>
                </a:endParaRPr>
              </a:p>
              <a:p>
                <a:pPr>
                  <a:lnSpc>
                    <a:spcPct val="150000"/>
                  </a:lnSpc>
                </a:pPr>
                <a14:m>
                  <m:oMathPara xmlns:m="http://schemas.openxmlformats.org/officeDocument/2006/math">
                    <m:oMathParaPr>
                      <m:jc m:val="centerGroup"/>
                    </m:oMathParaPr>
                    <m:oMath xmlns:m="http://schemas.openxmlformats.org/officeDocument/2006/math">
                      <m:r>
                        <a:rPr lang="en-US" altLang="zh-CN" sz="1400" b="0" i="1" smtClean="0">
                          <a:latin typeface="Cambria Math" panose="02040503050406030204" pitchFamily="18" charset="0"/>
                          <a:ea typeface="黑体" panose="02010609060101010101" pitchFamily="49" charset="-122"/>
                          <a:cs typeface="Times New Roman" panose="02020603050405020304" pitchFamily="18" charset="0"/>
                        </a:rPr>
                        <m:t>𝑝</m:t>
                      </m:r>
                      <m:d>
                        <m:dPr>
                          <m:ctrlPr>
                            <a:rPr lang="en-US" altLang="zh-CN" sz="1400" b="0" i="1" smtClean="0">
                              <a:latin typeface="Cambria Math" panose="02040503050406030204" pitchFamily="18" charset="0"/>
                              <a:ea typeface="黑体" panose="02010609060101010101" pitchFamily="49" charset="-122"/>
                              <a:cs typeface="Times New Roman" panose="02020603050405020304" pitchFamily="18" charset="0"/>
                            </a:rPr>
                          </m:ctrlPr>
                        </m:dPr>
                        <m:e>
                          <m:sSub>
                            <m:sSubPr>
                              <m:ctrlPr>
                                <a:rPr lang="en-US" altLang="zh-CN" sz="1400" b="0" i="1" smtClean="0">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1400" b="0" i="1" smtClean="0">
                                  <a:latin typeface="Cambria Math" panose="02040503050406030204" pitchFamily="18" charset="0"/>
                                  <a:ea typeface="黑体" panose="02010609060101010101" pitchFamily="49" charset="-122"/>
                                  <a:cs typeface="Times New Roman" panose="02020603050405020304" pitchFamily="18" charset="0"/>
                                </a:rPr>
                                <m:t>𝜋</m:t>
                              </m:r>
                            </m:e>
                            <m:sub>
                              <m:r>
                                <a:rPr lang="en-US" altLang="zh-CN" sz="1400" b="0" i="1" smtClean="0">
                                  <a:latin typeface="Cambria Math" panose="02040503050406030204" pitchFamily="18" charset="0"/>
                                  <a:ea typeface="黑体" panose="02010609060101010101" pitchFamily="49" charset="-122"/>
                                  <a:cs typeface="Times New Roman" panose="02020603050405020304" pitchFamily="18" charset="0"/>
                                </a:rPr>
                                <m:t>1</m:t>
                              </m:r>
                            </m:sub>
                          </m:sSub>
                          <m:r>
                            <a:rPr lang="en-US" altLang="zh-CN" sz="1400" b="0" i="1" smtClean="0">
                              <a:latin typeface="Cambria Math" panose="02040503050406030204" pitchFamily="18" charset="0"/>
                              <a:ea typeface="黑体" panose="02010609060101010101" pitchFamily="49" charset="-122"/>
                              <a:cs typeface="Times New Roman" panose="02020603050405020304" pitchFamily="18" charset="0"/>
                            </a:rPr>
                            <m:t>,…,</m:t>
                          </m:r>
                          <m:sSub>
                            <m:sSubPr>
                              <m:ctrlPr>
                                <a:rPr lang="en-US" altLang="zh-CN" sz="1400" b="0" i="1" smtClean="0">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1400" b="0" i="1" smtClean="0">
                                  <a:latin typeface="Cambria Math" panose="02040503050406030204" pitchFamily="18" charset="0"/>
                                  <a:ea typeface="黑体" panose="02010609060101010101" pitchFamily="49" charset="-122"/>
                                  <a:cs typeface="Times New Roman" panose="02020603050405020304" pitchFamily="18" charset="0"/>
                                </a:rPr>
                                <m:t>𝜋</m:t>
                              </m:r>
                            </m:e>
                            <m:sub>
                              <m:sSub>
                                <m:sSubPr>
                                  <m:ctrlPr>
                                    <a:rPr lang="en-US" altLang="zh-CN" sz="1400" b="0" i="1" smtClean="0">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1400" b="0" i="1" smtClean="0">
                                      <a:latin typeface="Cambria Math" panose="02040503050406030204" pitchFamily="18" charset="0"/>
                                      <a:ea typeface="黑体" panose="02010609060101010101" pitchFamily="49" charset="-122"/>
                                      <a:cs typeface="Times New Roman" panose="02020603050405020304" pitchFamily="18" charset="0"/>
                                    </a:rPr>
                                    <m:t>𝐾</m:t>
                                  </m:r>
                                </m:e>
                                <m:sub>
                                  <m:r>
                                    <a:rPr lang="en-US" altLang="zh-CN" sz="1400" b="0" i="1" smtClean="0">
                                      <a:latin typeface="Cambria Math" panose="02040503050406030204" pitchFamily="18" charset="0"/>
                                      <a:ea typeface="黑体" panose="02010609060101010101" pitchFamily="49" charset="-122"/>
                                      <a:cs typeface="Times New Roman" panose="02020603050405020304" pitchFamily="18" charset="0"/>
                                    </a:rPr>
                                    <m:t>1</m:t>
                                  </m:r>
                                </m:sub>
                              </m:sSub>
                            </m:sub>
                          </m:sSub>
                          <m:r>
                            <a:rPr lang="en-US" altLang="zh-CN" sz="1400" b="0" i="1" smtClean="0">
                              <a:latin typeface="Cambria Math" panose="02040503050406030204" pitchFamily="18" charset="0"/>
                              <a:ea typeface="黑体" panose="02010609060101010101" pitchFamily="49" charset="-122"/>
                              <a:cs typeface="Times New Roman" panose="02020603050405020304" pitchFamily="18" charset="0"/>
                            </a:rPr>
                            <m:t>,</m:t>
                          </m:r>
                          <m:sSub>
                            <m:sSubPr>
                              <m:ctrlPr>
                                <a:rPr lang="en-US" altLang="zh-CN" sz="1400" b="0" i="1" smtClean="0">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1400" b="0" i="1" smtClean="0">
                                  <a:latin typeface="Cambria Math" panose="02040503050406030204" pitchFamily="18" charset="0"/>
                                  <a:ea typeface="黑体" panose="02010609060101010101" pitchFamily="49" charset="-122"/>
                                  <a:cs typeface="Times New Roman" panose="02020603050405020304" pitchFamily="18" charset="0"/>
                                </a:rPr>
                                <m:t>𝜋</m:t>
                              </m:r>
                            </m:e>
                            <m:sub>
                              <m:sSub>
                                <m:sSubPr>
                                  <m:ctrlPr>
                                    <a:rPr lang="en-US" altLang="zh-CN" sz="1400" b="0" i="1" smtClean="0">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1400" b="0" i="1" smtClean="0">
                                      <a:latin typeface="Cambria Math" panose="02040503050406030204" pitchFamily="18" charset="0"/>
                                      <a:ea typeface="黑体" panose="02010609060101010101" pitchFamily="49" charset="-122"/>
                                      <a:cs typeface="Times New Roman" panose="02020603050405020304" pitchFamily="18" charset="0"/>
                                    </a:rPr>
                                    <m:t>𝐾</m:t>
                                  </m:r>
                                </m:e>
                                <m:sub>
                                  <m:r>
                                    <a:rPr lang="en-US" altLang="zh-CN" sz="1400" b="0" i="1" smtClean="0">
                                      <a:latin typeface="Cambria Math" panose="02040503050406030204" pitchFamily="18" charset="0"/>
                                      <a:ea typeface="黑体" panose="02010609060101010101" pitchFamily="49" charset="-122"/>
                                      <a:cs typeface="Times New Roman" panose="02020603050405020304" pitchFamily="18" charset="0"/>
                                    </a:rPr>
                                    <m:t>1</m:t>
                                  </m:r>
                                </m:sub>
                              </m:sSub>
                              <m:r>
                                <a:rPr lang="en-US" altLang="zh-CN" sz="1400" b="0" i="1" smtClean="0">
                                  <a:latin typeface="Cambria Math" panose="02040503050406030204" pitchFamily="18" charset="0"/>
                                  <a:ea typeface="黑体" panose="02010609060101010101" pitchFamily="49" charset="-122"/>
                                  <a:cs typeface="Times New Roman" panose="02020603050405020304" pitchFamily="18" charset="0"/>
                                </a:rPr>
                                <m:t>+1</m:t>
                              </m:r>
                            </m:sub>
                          </m:sSub>
                          <m:r>
                            <a:rPr lang="en-US" altLang="zh-CN" sz="1400" b="0" i="1" smtClean="0">
                              <a:latin typeface="Cambria Math" panose="02040503050406030204" pitchFamily="18" charset="0"/>
                              <a:ea typeface="黑体" panose="02010609060101010101" pitchFamily="49" charset="-122"/>
                              <a:cs typeface="Times New Roman" panose="02020603050405020304" pitchFamily="18" charset="0"/>
                            </a:rPr>
                            <m:t>,…,</m:t>
                          </m:r>
                          <m:sSub>
                            <m:sSubPr>
                              <m:ctrlPr>
                                <a:rPr lang="en-US" altLang="zh-CN" sz="1400" b="0" i="1" smtClean="0">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1400" b="0" i="1" smtClean="0">
                                  <a:latin typeface="Cambria Math" panose="02040503050406030204" pitchFamily="18" charset="0"/>
                                  <a:ea typeface="黑体" panose="02010609060101010101" pitchFamily="49" charset="-122"/>
                                  <a:cs typeface="Times New Roman" panose="02020603050405020304" pitchFamily="18" charset="0"/>
                                </a:rPr>
                                <m:t>𝜋</m:t>
                              </m:r>
                            </m:e>
                            <m:sub>
                              <m:r>
                                <a:rPr lang="en-US" altLang="zh-CN" sz="1400" b="0" i="1" smtClean="0">
                                  <a:latin typeface="Cambria Math" panose="02040503050406030204" pitchFamily="18" charset="0"/>
                                  <a:ea typeface="黑体" panose="02010609060101010101" pitchFamily="49" charset="-122"/>
                                  <a:cs typeface="Times New Roman" panose="02020603050405020304" pitchFamily="18" charset="0"/>
                                </a:rPr>
                                <m:t>𝐾</m:t>
                              </m:r>
                            </m:sub>
                          </m:sSub>
                        </m:e>
                      </m:d>
                      <m:r>
                        <a:rPr lang="en-US" altLang="zh-CN" sz="1400" b="0" i="1" smtClean="0">
                          <a:latin typeface="Cambria Math" panose="02040503050406030204" pitchFamily="18" charset="0"/>
                          <a:ea typeface="黑体" panose="02010609060101010101" pitchFamily="49" charset="-122"/>
                          <a:cs typeface="Times New Roman" panose="02020603050405020304" pitchFamily="18" charset="0"/>
                        </a:rPr>
                        <m:t>=</m:t>
                      </m:r>
                      <m:r>
                        <a:rPr lang="en-US" altLang="zh-CN" sz="1400" b="0" i="1" smtClean="0">
                          <a:latin typeface="Cambria Math" panose="02040503050406030204" pitchFamily="18" charset="0"/>
                          <a:ea typeface="黑体" panose="02010609060101010101" pitchFamily="49" charset="-122"/>
                          <a:cs typeface="Times New Roman" panose="02020603050405020304" pitchFamily="18" charset="0"/>
                        </a:rPr>
                        <m:t>𝐷𝑖𝑟</m:t>
                      </m:r>
                      <m:d>
                        <m:dPr>
                          <m:ctrlPr>
                            <a:rPr lang="en-US" altLang="zh-CN" sz="1400" b="0" i="1" smtClean="0">
                              <a:latin typeface="Cambria Math" panose="02040503050406030204" pitchFamily="18" charset="0"/>
                              <a:ea typeface="黑体" panose="02010609060101010101" pitchFamily="49" charset="-122"/>
                              <a:cs typeface="Times New Roman" panose="02020603050405020304" pitchFamily="18" charset="0"/>
                            </a:rPr>
                          </m:ctrlPr>
                        </m:dPr>
                        <m:e>
                          <m:sSub>
                            <m:sSubPr>
                              <m:ctrlPr>
                                <a:rPr lang="en-US" altLang="zh-CN" sz="1400" b="0" i="1" smtClean="0">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1400" b="0" i="1" smtClean="0">
                                  <a:latin typeface="Cambria Math" panose="02040503050406030204" pitchFamily="18" charset="0"/>
                                  <a:ea typeface="黑体" panose="02010609060101010101" pitchFamily="49" charset="-122"/>
                                  <a:cs typeface="Times New Roman" panose="02020603050405020304" pitchFamily="18" charset="0"/>
                                </a:rPr>
                                <m:t>𝛼</m:t>
                              </m:r>
                            </m:e>
                            <m:sub>
                              <m:r>
                                <a:rPr lang="en-US" altLang="zh-CN" sz="1400" b="0" i="1" smtClean="0">
                                  <a:latin typeface="Cambria Math" panose="02040503050406030204" pitchFamily="18" charset="0"/>
                                  <a:ea typeface="黑体" panose="02010609060101010101" pitchFamily="49" charset="-122"/>
                                  <a:cs typeface="Times New Roman" panose="02020603050405020304" pitchFamily="18" charset="0"/>
                                </a:rPr>
                                <m:t>1</m:t>
                              </m:r>
                            </m:sub>
                          </m:sSub>
                          <m:r>
                            <a:rPr lang="en-US" altLang="zh-CN" sz="1400" b="0" i="1" smtClean="0">
                              <a:latin typeface="Cambria Math" panose="02040503050406030204" pitchFamily="18" charset="0"/>
                              <a:ea typeface="黑体" panose="02010609060101010101" pitchFamily="49" charset="-122"/>
                              <a:cs typeface="Times New Roman" panose="02020603050405020304" pitchFamily="18" charset="0"/>
                            </a:rPr>
                            <m:t>,…,</m:t>
                          </m:r>
                          <m:sSub>
                            <m:sSubPr>
                              <m:ctrlPr>
                                <a:rPr lang="en-US" altLang="zh-CN" sz="1400" b="0" i="1" smtClean="0">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1400" b="0" i="1" smtClean="0">
                                  <a:latin typeface="Cambria Math" panose="02040503050406030204" pitchFamily="18" charset="0"/>
                                  <a:ea typeface="黑体" panose="02010609060101010101" pitchFamily="49" charset="-122"/>
                                  <a:cs typeface="Times New Roman" panose="02020603050405020304" pitchFamily="18" charset="0"/>
                                </a:rPr>
                                <m:t>𝛼</m:t>
                              </m:r>
                            </m:e>
                            <m:sub>
                              <m:sSub>
                                <m:sSubPr>
                                  <m:ctrlPr>
                                    <a:rPr lang="en-US" altLang="zh-CN" sz="1400" b="0" i="1" smtClean="0">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1400" b="0" i="1" smtClean="0">
                                      <a:latin typeface="Cambria Math" panose="02040503050406030204" pitchFamily="18" charset="0"/>
                                      <a:ea typeface="黑体" panose="02010609060101010101" pitchFamily="49" charset="-122"/>
                                      <a:cs typeface="Times New Roman" panose="02020603050405020304" pitchFamily="18" charset="0"/>
                                    </a:rPr>
                                    <m:t>𝐾</m:t>
                                  </m:r>
                                </m:e>
                                <m:sub>
                                  <m:r>
                                    <a:rPr lang="en-US" altLang="zh-CN" sz="1400" i="1">
                                      <a:latin typeface="Cambria Math" panose="02040503050406030204" pitchFamily="18" charset="0"/>
                                      <a:ea typeface="黑体" panose="02010609060101010101" pitchFamily="49" charset="-122"/>
                                      <a:cs typeface="Times New Roman" panose="02020603050405020304" pitchFamily="18" charset="0"/>
                                    </a:rPr>
                                    <m:t>1</m:t>
                                  </m:r>
                                </m:sub>
                              </m:sSub>
                            </m:sub>
                          </m:sSub>
                          <m:r>
                            <a:rPr lang="en-US" altLang="zh-CN" sz="1400" b="0" i="1" smtClean="0">
                              <a:latin typeface="Cambria Math" panose="02040503050406030204" pitchFamily="18" charset="0"/>
                              <a:ea typeface="黑体" panose="02010609060101010101" pitchFamily="49" charset="-122"/>
                              <a:cs typeface="Times New Roman" panose="02020603050405020304" pitchFamily="18" charset="0"/>
                            </a:rPr>
                            <m:t>,</m:t>
                          </m:r>
                          <m:sSub>
                            <m:sSubPr>
                              <m:ctrlPr>
                                <a:rPr lang="en-US" altLang="zh-CN" sz="1400" b="0" i="1" smtClean="0">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1400" b="0" i="1" smtClean="0">
                                  <a:latin typeface="Cambria Math" panose="02040503050406030204" pitchFamily="18" charset="0"/>
                                  <a:ea typeface="黑体" panose="02010609060101010101" pitchFamily="49" charset="-122"/>
                                  <a:cs typeface="Times New Roman" panose="02020603050405020304" pitchFamily="18" charset="0"/>
                                </a:rPr>
                                <m:t>𝛼</m:t>
                              </m:r>
                            </m:e>
                            <m:sub>
                              <m:r>
                                <a:rPr lang="en-US" altLang="zh-CN" sz="1400" b="0" i="1" smtClean="0">
                                  <a:latin typeface="Cambria Math" panose="02040503050406030204" pitchFamily="18" charset="0"/>
                                  <a:ea typeface="黑体" panose="02010609060101010101" pitchFamily="49" charset="-122"/>
                                  <a:cs typeface="Times New Roman" panose="02020603050405020304" pitchFamily="18" charset="0"/>
                                </a:rPr>
                                <m:t>𝐾</m:t>
                              </m:r>
                              <m:r>
                                <a:rPr lang="en-US" altLang="zh-CN" sz="1400" b="0" i="1" smtClean="0">
                                  <a:latin typeface="Cambria Math" panose="02040503050406030204" pitchFamily="18" charset="0"/>
                                  <a:ea typeface="黑体" panose="02010609060101010101" pitchFamily="49" charset="-122"/>
                                  <a:cs typeface="Times New Roman" panose="02020603050405020304" pitchFamily="18" charset="0"/>
                                </a:rPr>
                                <m:t>1+1</m:t>
                              </m:r>
                            </m:sub>
                          </m:sSub>
                          <m:r>
                            <a:rPr lang="en-US" altLang="zh-CN" sz="1400" b="0" i="1" smtClean="0">
                              <a:latin typeface="Cambria Math" panose="02040503050406030204" pitchFamily="18" charset="0"/>
                              <a:ea typeface="黑体" panose="02010609060101010101" pitchFamily="49" charset="-122"/>
                              <a:cs typeface="Times New Roman" panose="02020603050405020304" pitchFamily="18" charset="0"/>
                            </a:rPr>
                            <m:t>,…,</m:t>
                          </m:r>
                          <m:sSub>
                            <m:sSubPr>
                              <m:ctrlPr>
                                <a:rPr lang="en-US" altLang="zh-CN" sz="1400" b="0" i="1" smtClean="0">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1400" b="0" i="1" smtClean="0">
                                  <a:latin typeface="Cambria Math" panose="02040503050406030204" pitchFamily="18" charset="0"/>
                                  <a:ea typeface="黑体" panose="02010609060101010101" pitchFamily="49" charset="-122"/>
                                  <a:cs typeface="Times New Roman" panose="02020603050405020304" pitchFamily="18" charset="0"/>
                                </a:rPr>
                                <m:t>𝛼</m:t>
                              </m:r>
                            </m:e>
                            <m:sub>
                              <m:r>
                                <a:rPr lang="en-US" altLang="zh-CN" sz="1400" b="0" i="1" smtClean="0">
                                  <a:latin typeface="Cambria Math" panose="02040503050406030204" pitchFamily="18" charset="0"/>
                                  <a:ea typeface="黑体" panose="02010609060101010101" pitchFamily="49" charset="-122"/>
                                  <a:cs typeface="Times New Roman" panose="02020603050405020304" pitchFamily="18" charset="0"/>
                                </a:rPr>
                                <m:t>𝐾</m:t>
                              </m:r>
                            </m:sub>
                          </m:sSub>
                        </m:e>
                      </m:d>
                      <m:r>
                        <a:rPr lang="en-US" altLang="zh-CN" sz="1400" b="0" i="1" smtClean="0">
                          <a:latin typeface="Cambria Math" panose="02040503050406030204" pitchFamily="18" charset="0"/>
                          <a:ea typeface="黑体" panose="02010609060101010101" pitchFamily="49" charset="-122"/>
                          <a:cs typeface="Times New Roman" panose="02020603050405020304" pitchFamily="18" charset="0"/>
                        </a:rPr>
                        <m:t>,  </m:t>
                      </m:r>
                      <m:sSub>
                        <m:sSubPr>
                          <m:ctrlPr>
                            <a:rPr lang="en-US" altLang="zh-CN" sz="1400" b="0" i="1" smtClean="0">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1400" b="0" i="1" smtClean="0">
                              <a:latin typeface="Cambria Math" panose="02040503050406030204" pitchFamily="18" charset="0"/>
                              <a:ea typeface="黑体" panose="02010609060101010101" pitchFamily="49" charset="-122"/>
                              <a:cs typeface="Times New Roman" panose="02020603050405020304" pitchFamily="18" charset="0"/>
                            </a:rPr>
                            <m:t>𝐾</m:t>
                          </m:r>
                        </m:e>
                        <m:sub>
                          <m:r>
                            <a:rPr lang="en-US" altLang="zh-CN" sz="1400" b="0" i="1" smtClean="0">
                              <a:latin typeface="Cambria Math" panose="02040503050406030204" pitchFamily="18" charset="0"/>
                              <a:ea typeface="黑体" panose="02010609060101010101" pitchFamily="49" charset="-122"/>
                              <a:cs typeface="Times New Roman" panose="02020603050405020304" pitchFamily="18" charset="0"/>
                            </a:rPr>
                            <m:t>1</m:t>
                          </m:r>
                        </m:sub>
                      </m:sSub>
                      <m:r>
                        <a:rPr lang="en-US" altLang="zh-CN" sz="1400" b="0" i="1" smtClean="0">
                          <a:latin typeface="Cambria Math" panose="02040503050406030204" pitchFamily="18" charset="0"/>
                          <a:ea typeface="黑体" panose="02010609060101010101" pitchFamily="49" charset="-122"/>
                          <a:cs typeface="Times New Roman" panose="02020603050405020304" pitchFamily="18" charset="0"/>
                        </a:rPr>
                        <m:t>&lt;</m:t>
                      </m:r>
                      <m:r>
                        <a:rPr lang="en-US" altLang="zh-CN" sz="1400" b="0" i="1" smtClean="0">
                          <a:latin typeface="Cambria Math" panose="02040503050406030204" pitchFamily="18" charset="0"/>
                          <a:ea typeface="黑体" panose="02010609060101010101" pitchFamily="49" charset="-122"/>
                          <a:cs typeface="Times New Roman" panose="02020603050405020304" pitchFamily="18" charset="0"/>
                        </a:rPr>
                        <m:t>𝐾</m:t>
                      </m:r>
                    </m:oMath>
                  </m:oMathPara>
                </a14:m>
                <a:endParaRPr lang="en-US" altLang="zh-CN" sz="1400" b="0" dirty="0">
                  <a:latin typeface="Times New Roman" panose="02020603050405020304" pitchFamily="18" charset="0"/>
                  <a:ea typeface="黑体" panose="02010609060101010101" pitchFamily="49" charset="-122"/>
                  <a:cs typeface="Times New Roman" panose="02020603050405020304" pitchFamily="18" charset="0"/>
                </a:endParaRPr>
              </a:p>
              <a:p>
                <a:pPr>
                  <a:lnSpc>
                    <a:spcPct val="150000"/>
                  </a:lnSpc>
                </a:pPr>
                <a:r>
                  <a:rPr lang="en-US" altLang="zh-CN" sz="1400" dirty="0">
                    <a:latin typeface="Times New Roman" panose="02020603050405020304" pitchFamily="18" charset="0"/>
                    <a:ea typeface="黑体" panose="02010609060101010101" pitchFamily="49" charset="-122"/>
                    <a:cs typeface="Times New Roman" panose="02020603050405020304" pitchFamily="18" charset="0"/>
                  </a:rPr>
                  <a:t>	</a:t>
                </a:r>
              </a:p>
              <a:p>
                <a:pPr>
                  <a:lnSpc>
                    <a:spcPct val="150000"/>
                  </a:lnSpc>
                </a:pPr>
                <a:r>
                  <a:rPr lang="en-US" altLang="zh-CN" sz="1400" dirty="0">
                    <a:latin typeface="Times New Roman" panose="02020603050405020304" pitchFamily="18" charset="0"/>
                    <a:ea typeface="黑体" panose="02010609060101010101" pitchFamily="49" charset="-122"/>
                    <a:cs typeface="Times New Roman" panose="02020603050405020304" pitchFamily="18" charset="0"/>
                  </a:rPr>
                  <a:t>	</a:t>
                </a:r>
                <a:r>
                  <a:rPr lang="zh-CN" altLang="en-US" sz="1400" dirty="0">
                    <a:latin typeface="Times New Roman" panose="02020603050405020304" pitchFamily="18" charset="0"/>
                    <a:ea typeface="黑体" panose="02010609060101010101" pitchFamily="49" charset="-122"/>
                    <a:cs typeface="Times New Roman" panose="02020603050405020304" pitchFamily="18" charset="0"/>
                  </a:rPr>
                  <a:t>其中，</a:t>
                </a:r>
                <a14:m>
                  <m:oMath xmlns:m="http://schemas.openxmlformats.org/officeDocument/2006/math">
                    <m:sSub>
                      <m:sSubPr>
                        <m:ctrlPr>
                          <a:rPr lang="en-US" altLang="zh-CN" sz="1400" b="0" i="1" smtClean="0">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1400" b="0" i="1" smtClean="0">
                            <a:latin typeface="Cambria Math" panose="02040503050406030204" pitchFamily="18" charset="0"/>
                            <a:ea typeface="黑体" panose="02010609060101010101" pitchFamily="49" charset="-122"/>
                            <a:cs typeface="Times New Roman" panose="02020603050405020304" pitchFamily="18" charset="0"/>
                          </a:rPr>
                          <m:t>𝐾</m:t>
                        </m:r>
                      </m:e>
                      <m:sub>
                        <m:r>
                          <a:rPr lang="en-US" altLang="zh-CN" sz="1400" b="0" i="1" smtClean="0">
                            <a:latin typeface="Cambria Math" panose="02040503050406030204" pitchFamily="18" charset="0"/>
                            <a:ea typeface="黑体" panose="02010609060101010101" pitchFamily="49" charset="-122"/>
                            <a:cs typeface="Times New Roman" panose="02020603050405020304" pitchFamily="18" charset="0"/>
                          </a:rPr>
                          <m:t>1</m:t>
                        </m:r>
                      </m:sub>
                    </m:sSub>
                  </m:oMath>
                </a14:m>
                <a:r>
                  <a:rPr lang="zh-CN" altLang="en-US" sz="1400" dirty="0">
                    <a:latin typeface="Times New Roman" panose="02020603050405020304" pitchFamily="18" charset="0"/>
                    <a:ea typeface="黑体" panose="02010609060101010101" pitchFamily="49" charset="-122"/>
                    <a:cs typeface="Times New Roman" panose="02020603050405020304" pitchFamily="18" charset="0"/>
                  </a:rPr>
                  <a:t> 对应在</a:t>
                </a:r>
                <a:r>
                  <a:rPr lang="zh-CN" altLang="en-US" sz="14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已建模的正常操作模态</a:t>
                </a:r>
                <a:r>
                  <a:rPr lang="zh-CN" altLang="en-US" sz="1400" dirty="0">
                    <a:latin typeface="Times New Roman" panose="02020603050405020304" pitchFamily="18" charset="0"/>
                    <a:ea typeface="黑体" panose="02010609060101010101" pitchFamily="49" charset="-122"/>
                    <a:cs typeface="Times New Roman" panose="02020603050405020304" pitchFamily="18" charset="0"/>
                  </a:rPr>
                  <a:t>对应模型的组分数，</a:t>
                </a:r>
                <a14:m>
                  <m:oMath xmlns:m="http://schemas.openxmlformats.org/officeDocument/2006/math">
                    <m:sSub>
                      <m:sSubPr>
                        <m:ctrlPr>
                          <a:rPr lang="en-US" altLang="zh-CN" sz="1400" b="0" i="1" smtClean="0">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1400" b="0" i="1" smtClean="0">
                            <a:latin typeface="Cambria Math" panose="02040503050406030204" pitchFamily="18" charset="0"/>
                            <a:ea typeface="黑体" panose="02010609060101010101" pitchFamily="49" charset="-122"/>
                            <a:cs typeface="Times New Roman" panose="02020603050405020304" pitchFamily="18" charset="0"/>
                          </a:rPr>
                          <m:t>𝛼</m:t>
                        </m:r>
                      </m:e>
                      <m:sub>
                        <m:r>
                          <a:rPr lang="en-US" altLang="zh-CN" sz="1400" b="0" i="1" smtClean="0">
                            <a:latin typeface="Cambria Math" panose="02040503050406030204" pitchFamily="18" charset="0"/>
                            <a:ea typeface="黑体" panose="02010609060101010101" pitchFamily="49" charset="-122"/>
                            <a:cs typeface="Times New Roman" panose="02020603050405020304" pitchFamily="18" charset="0"/>
                          </a:rPr>
                          <m:t>𝑢𝑛𝑘𝑛𝑜𝑤𝑛</m:t>
                        </m:r>
                      </m:sub>
                    </m:sSub>
                  </m:oMath>
                </a14:m>
                <a:r>
                  <a:rPr lang="zh-CN" altLang="en-US" sz="1400" dirty="0">
                    <a:latin typeface="Times New Roman" panose="02020603050405020304" pitchFamily="18" charset="0"/>
                    <a:ea typeface="黑体" panose="02010609060101010101" pitchFamily="49" charset="-122"/>
                    <a:cs typeface="Times New Roman" panose="02020603050405020304" pitchFamily="18" charset="0"/>
                  </a:rPr>
                  <a:t>表示目前未建模的</a:t>
                </a:r>
                <a:r>
                  <a:rPr lang="en-US" altLang="zh-CN" sz="1400" dirty="0">
                    <a:latin typeface="Times New Roman" panose="02020603050405020304" pitchFamily="18" charset="0"/>
                    <a:ea typeface="黑体" panose="02010609060101010101" pitchFamily="49" charset="-122"/>
                    <a:cs typeface="Times New Roman" panose="02020603050405020304" pitchFamily="18" charset="0"/>
                  </a:rPr>
                  <a:t>Dirichlet</a:t>
                </a:r>
                <a:r>
                  <a:rPr lang="zh-CN" altLang="en-US" sz="1400" dirty="0">
                    <a:latin typeface="Times New Roman" panose="02020603050405020304" pitchFamily="18" charset="0"/>
                    <a:ea typeface="黑体" panose="02010609060101010101" pitchFamily="49" charset="-122"/>
                    <a:cs typeface="Times New Roman" panose="02020603050405020304" pitchFamily="18" charset="0"/>
                  </a:rPr>
                  <a:t>参数之和，即：</a:t>
                </a:r>
                <a:endParaRPr lang="en-US" altLang="zh-CN" sz="1400" dirty="0">
                  <a:latin typeface="Times New Roman" panose="02020603050405020304" pitchFamily="18" charset="0"/>
                  <a:ea typeface="黑体" panose="02010609060101010101" pitchFamily="49" charset="-122"/>
                  <a:cs typeface="Times New Roman" panose="02020603050405020304" pitchFamily="18" charset="0"/>
                </a:endParaRPr>
              </a:p>
              <a:p>
                <a:pPr>
                  <a:lnSpc>
                    <a:spcPct val="150000"/>
                  </a:lnSpc>
                </a:pPr>
                <a14:m>
                  <m:oMathPara xmlns:m="http://schemas.openxmlformats.org/officeDocument/2006/math">
                    <m:oMathParaPr>
                      <m:jc m:val="centerGroup"/>
                    </m:oMathParaPr>
                    <m:oMath xmlns:m="http://schemas.openxmlformats.org/officeDocument/2006/math">
                      <m:sSub>
                        <m:sSubPr>
                          <m:ctrlPr>
                            <a:rPr lang="en-US" altLang="zh-CN" sz="1400" b="0" i="1" smtClean="0">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1400" b="0" i="1" smtClean="0">
                              <a:latin typeface="Cambria Math" panose="02040503050406030204" pitchFamily="18" charset="0"/>
                              <a:ea typeface="黑体" panose="02010609060101010101" pitchFamily="49" charset="-122"/>
                              <a:cs typeface="Times New Roman" panose="02020603050405020304" pitchFamily="18" charset="0"/>
                            </a:rPr>
                            <m:t>𝛼</m:t>
                          </m:r>
                        </m:e>
                        <m:sub>
                          <m:r>
                            <a:rPr lang="en-US" altLang="zh-CN" sz="1400" b="0" i="1" smtClean="0">
                              <a:latin typeface="Cambria Math" panose="02040503050406030204" pitchFamily="18" charset="0"/>
                              <a:ea typeface="黑体" panose="02010609060101010101" pitchFamily="49" charset="-122"/>
                              <a:cs typeface="Times New Roman" panose="02020603050405020304" pitchFamily="18" charset="0"/>
                            </a:rPr>
                            <m:t>𝑢𝑛𝑘𝑛𝑜𝑤𝑛</m:t>
                          </m:r>
                        </m:sub>
                      </m:sSub>
                      <m:r>
                        <a:rPr lang="en-US" altLang="zh-CN" sz="1400" b="0" i="1" smtClean="0">
                          <a:latin typeface="Cambria Math" panose="02040503050406030204" pitchFamily="18" charset="0"/>
                          <a:ea typeface="黑体" panose="02010609060101010101" pitchFamily="49" charset="-122"/>
                          <a:cs typeface="Times New Roman" panose="02020603050405020304" pitchFamily="18" charset="0"/>
                        </a:rPr>
                        <m:t>=</m:t>
                      </m:r>
                      <m:nary>
                        <m:naryPr>
                          <m:chr m:val="∑"/>
                          <m:limLoc m:val="subSup"/>
                          <m:ctrlPr>
                            <a:rPr lang="en-US" altLang="zh-CN" sz="1400" b="0" i="1" smtClean="0">
                              <a:latin typeface="Cambria Math" panose="02040503050406030204" pitchFamily="18" charset="0"/>
                              <a:ea typeface="黑体" panose="02010609060101010101" pitchFamily="49" charset="-122"/>
                              <a:cs typeface="Times New Roman" panose="02020603050405020304" pitchFamily="18" charset="0"/>
                            </a:rPr>
                          </m:ctrlPr>
                        </m:naryPr>
                        <m:sub>
                          <m:r>
                            <m:rPr>
                              <m:brk m:alnAt="25"/>
                            </m:rPr>
                            <a:rPr lang="en-US" altLang="zh-CN" sz="1400" b="0" i="1" smtClean="0">
                              <a:latin typeface="Cambria Math" panose="02040503050406030204" pitchFamily="18" charset="0"/>
                              <a:ea typeface="黑体" panose="02010609060101010101" pitchFamily="49" charset="-122"/>
                              <a:cs typeface="Times New Roman" panose="02020603050405020304" pitchFamily="18" charset="0"/>
                            </a:rPr>
                            <m:t>𝑗</m:t>
                          </m:r>
                          <m:r>
                            <a:rPr lang="en-US" altLang="zh-CN" sz="1400" b="0" i="1" smtClean="0">
                              <a:latin typeface="Cambria Math" panose="02040503050406030204" pitchFamily="18" charset="0"/>
                              <a:ea typeface="黑体" panose="02010609060101010101" pitchFamily="49" charset="-122"/>
                              <a:cs typeface="Times New Roman" panose="02020603050405020304" pitchFamily="18" charset="0"/>
                            </a:rPr>
                            <m:t>=</m:t>
                          </m:r>
                          <m:sSub>
                            <m:sSubPr>
                              <m:ctrlPr>
                                <a:rPr lang="en-US" altLang="zh-CN" sz="1400" b="0" i="1" smtClean="0">
                                  <a:latin typeface="Cambria Math" panose="02040503050406030204" pitchFamily="18" charset="0"/>
                                  <a:ea typeface="黑体" panose="02010609060101010101" pitchFamily="49" charset="-122"/>
                                  <a:cs typeface="Times New Roman" panose="02020603050405020304" pitchFamily="18" charset="0"/>
                                </a:rPr>
                              </m:ctrlPr>
                            </m:sSubPr>
                            <m:e>
                              <m:r>
                                <m:rPr>
                                  <m:brk m:alnAt="25"/>
                                </m:rPr>
                                <a:rPr lang="en-US" altLang="zh-CN" sz="1400" b="0" i="1" smtClean="0">
                                  <a:latin typeface="Cambria Math" panose="02040503050406030204" pitchFamily="18" charset="0"/>
                                  <a:ea typeface="黑体" panose="02010609060101010101" pitchFamily="49" charset="-122"/>
                                  <a:cs typeface="Times New Roman" panose="02020603050405020304" pitchFamily="18" charset="0"/>
                                </a:rPr>
                                <m:t>𝐾</m:t>
                              </m:r>
                            </m:e>
                            <m:sub>
                              <m:r>
                                <m:rPr>
                                  <m:brk m:alnAt="25"/>
                                </m:rPr>
                                <a:rPr lang="en-US" altLang="zh-CN" sz="1400" b="0" i="1" smtClean="0">
                                  <a:latin typeface="Cambria Math" panose="02040503050406030204" pitchFamily="18" charset="0"/>
                                  <a:ea typeface="黑体" panose="02010609060101010101" pitchFamily="49" charset="-122"/>
                                  <a:cs typeface="Times New Roman" panose="02020603050405020304" pitchFamily="18" charset="0"/>
                                </a:rPr>
                                <m:t>1</m:t>
                              </m:r>
                            </m:sub>
                          </m:sSub>
                          <m:r>
                            <m:rPr>
                              <m:brk m:alnAt="25"/>
                            </m:rPr>
                            <a:rPr lang="en-US" altLang="zh-CN" sz="1400" b="0" i="1" smtClean="0">
                              <a:latin typeface="Cambria Math" panose="02040503050406030204" pitchFamily="18" charset="0"/>
                              <a:ea typeface="黑体" panose="02010609060101010101" pitchFamily="49" charset="-122"/>
                              <a:cs typeface="Times New Roman" panose="02020603050405020304" pitchFamily="18" charset="0"/>
                            </a:rPr>
                            <m:t>+</m:t>
                          </m:r>
                          <m:r>
                            <a:rPr lang="en-US" altLang="zh-CN" sz="1400" b="0" i="1" smtClean="0">
                              <a:latin typeface="Cambria Math" panose="02040503050406030204" pitchFamily="18" charset="0"/>
                              <a:ea typeface="黑体" panose="02010609060101010101" pitchFamily="49" charset="-122"/>
                              <a:cs typeface="Times New Roman" panose="02020603050405020304" pitchFamily="18" charset="0"/>
                            </a:rPr>
                            <m:t>1</m:t>
                          </m:r>
                        </m:sub>
                        <m:sup>
                          <m:r>
                            <a:rPr lang="en-US" altLang="zh-CN" sz="1400" b="0" i="1" smtClean="0">
                              <a:latin typeface="Cambria Math" panose="02040503050406030204" pitchFamily="18" charset="0"/>
                              <a:ea typeface="黑体" panose="02010609060101010101" pitchFamily="49" charset="-122"/>
                              <a:cs typeface="Times New Roman" panose="02020603050405020304" pitchFamily="18" charset="0"/>
                            </a:rPr>
                            <m:t>𝐾</m:t>
                          </m:r>
                        </m:sup>
                        <m:e>
                          <m:sSub>
                            <m:sSubPr>
                              <m:ctrlPr>
                                <a:rPr lang="en-US" altLang="zh-CN" sz="1400" b="0" i="1" smtClean="0">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1400" b="0" i="1" smtClean="0">
                                  <a:latin typeface="Cambria Math" panose="02040503050406030204" pitchFamily="18" charset="0"/>
                                  <a:ea typeface="黑体" panose="02010609060101010101" pitchFamily="49" charset="-122"/>
                                  <a:cs typeface="Times New Roman" panose="02020603050405020304" pitchFamily="18" charset="0"/>
                                </a:rPr>
                                <m:t>𝛼</m:t>
                              </m:r>
                            </m:e>
                            <m:sub>
                              <m:r>
                                <a:rPr lang="en-US" altLang="zh-CN" sz="1400" b="0" i="1" smtClean="0">
                                  <a:latin typeface="Cambria Math" panose="02040503050406030204" pitchFamily="18" charset="0"/>
                                  <a:ea typeface="黑体" panose="02010609060101010101" pitchFamily="49" charset="-122"/>
                                  <a:cs typeface="Times New Roman" panose="02020603050405020304" pitchFamily="18" charset="0"/>
                                </a:rPr>
                                <m:t>𝑗</m:t>
                              </m:r>
                            </m:sub>
                          </m:sSub>
                        </m:e>
                      </m:nary>
                    </m:oMath>
                  </m:oMathPara>
                </a14:m>
                <a:endParaRPr lang="en-US" altLang="zh-CN" sz="1400" dirty="0">
                  <a:latin typeface="Times New Roman" panose="02020603050405020304" pitchFamily="18" charset="0"/>
                  <a:ea typeface="黑体" panose="02010609060101010101" pitchFamily="49" charset="-122"/>
                  <a:cs typeface="Times New Roman" panose="02020603050405020304" pitchFamily="18" charset="0"/>
                </a:endParaRPr>
              </a:p>
            </p:txBody>
          </p:sp>
        </mc:Choice>
        <mc:Fallback xmlns="">
          <p:sp>
            <p:nvSpPr>
              <p:cNvPr id="12" name="文本框 11">
                <a:extLst>
                  <a:ext uri="{FF2B5EF4-FFF2-40B4-BE49-F238E27FC236}">
                    <a16:creationId xmlns:a16="http://schemas.microsoft.com/office/drawing/2014/main" id="{D6624109-4571-4889-B663-5415EEC89F53}"/>
                  </a:ext>
                </a:extLst>
              </p:cNvPr>
              <p:cNvSpPr txBox="1">
                <a:spLocks noRot="1" noChangeAspect="1" noMove="1" noResize="1" noEditPoints="1" noAdjustHandles="1" noChangeArrowheads="1" noChangeShapeType="1" noTextEdit="1"/>
              </p:cNvSpPr>
              <p:nvPr/>
            </p:nvSpPr>
            <p:spPr>
              <a:xfrm>
                <a:off x="340110" y="1203149"/>
                <a:ext cx="8463774" cy="3428183"/>
              </a:xfrm>
              <a:prstGeom prst="rect">
                <a:avLst/>
              </a:prstGeom>
              <a:blipFill>
                <a:blip r:embed="rId3"/>
                <a:stretch>
                  <a:fillRect l="-216"/>
                </a:stretch>
              </a:blipFill>
            </p:spPr>
            <p:txBody>
              <a:bodyPr/>
              <a:lstStyle/>
              <a:p>
                <a:r>
                  <a:rPr lang="zh-CN" altLang="en-US">
                    <a:noFill/>
                  </a:rPr>
                  <a:t> </a:t>
                </a:r>
              </a:p>
            </p:txBody>
          </p:sp>
        </mc:Fallback>
      </mc:AlternateContent>
      <p:cxnSp>
        <p:nvCxnSpPr>
          <p:cNvPr id="13" name="直接连接符 12">
            <a:extLst>
              <a:ext uri="{FF2B5EF4-FFF2-40B4-BE49-F238E27FC236}">
                <a16:creationId xmlns:a16="http://schemas.microsoft.com/office/drawing/2014/main" id="{0866C717-9019-4521-A15C-A496A0139B93}"/>
              </a:ext>
            </a:extLst>
          </p:cNvPr>
          <p:cNvCxnSpPr>
            <a:cxnSpLocks/>
          </p:cNvCxnSpPr>
          <p:nvPr/>
        </p:nvCxnSpPr>
        <p:spPr>
          <a:xfrm>
            <a:off x="5317650" y="2884014"/>
            <a:ext cx="890851" cy="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矩形 14">
                <a:extLst>
                  <a:ext uri="{FF2B5EF4-FFF2-40B4-BE49-F238E27FC236}">
                    <a16:creationId xmlns:a16="http://schemas.microsoft.com/office/drawing/2014/main" id="{106AF748-6822-4A2B-A825-4DC2E4A48A45}"/>
                  </a:ext>
                </a:extLst>
              </p:cNvPr>
              <p:cNvSpPr/>
              <p:nvPr/>
            </p:nvSpPr>
            <p:spPr>
              <a:xfrm>
                <a:off x="5396734" y="2844628"/>
                <a:ext cx="840615" cy="276999"/>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altLang="zh-CN" sz="1200" b="0" i="1" smtClean="0">
                              <a:solidFill>
                                <a:srgbClr val="C00000"/>
                              </a:solidFill>
                              <a:latin typeface="Cambria Math" panose="02040503050406030204" pitchFamily="18" charset="0"/>
                            </a:rPr>
                          </m:ctrlPr>
                        </m:sSubPr>
                        <m:e>
                          <m:r>
                            <a:rPr lang="en-US" altLang="zh-CN" sz="1200" b="0" i="1" smtClean="0">
                              <a:solidFill>
                                <a:srgbClr val="C00000"/>
                              </a:solidFill>
                              <a:latin typeface="Cambria Math" panose="02040503050406030204" pitchFamily="18" charset="0"/>
                            </a:rPr>
                            <m:t>𝛼</m:t>
                          </m:r>
                        </m:e>
                        <m:sub>
                          <m:r>
                            <a:rPr lang="en-US" altLang="zh-CN" sz="1200" b="0" i="1" smtClean="0">
                              <a:solidFill>
                                <a:srgbClr val="C00000"/>
                              </a:solidFill>
                              <a:latin typeface="Cambria Math" panose="02040503050406030204" pitchFamily="18" charset="0"/>
                            </a:rPr>
                            <m:t>𝑢𝑛𝑘𝑛𝑜𝑤𝑛</m:t>
                          </m:r>
                        </m:sub>
                      </m:sSub>
                    </m:oMath>
                  </m:oMathPara>
                </a14:m>
                <a:endParaRPr lang="zh-CN" altLang="en-US" sz="1200" dirty="0">
                  <a:solidFill>
                    <a:srgbClr val="C00000"/>
                  </a:solidFill>
                </a:endParaRPr>
              </a:p>
            </p:txBody>
          </p:sp>
        </mc:Choice>
        <mc:Fallback xmlns="">
          <p:sp>
            <p:nvSpPr>
              <p:cNvPr id="15" name="矩形 14">
                <a:extLst>
                  <a:ext uri="{FF2B5EF4-FFF2-40B4-BE49-F238E27FC236}">
                    <a16:creationId xmlns:a16="http://schemas.microsoft.com/office/drawing/2014/main" id="{106AF748-6822-4A2B-A825-4DC2E4A48A45}"/>
                  </a:ext>
                </a:extLst>
              </p:cNvPr>
              <p:cNvSpPr>
                <a:spLocks noRot="1" noChangeAspect="1" noMove="1" noResize="1" noEditPoints="1" noAdjustHandles="1" noChangeArrowheads="1" noChangeShapeType="1" noTextEdit="1"/>
              </p:cNvSpPr>
              <p:nvPr/>
            </p:nvSpPr>
            <p:spPr>
              <a:xfrm>
                <a:off x="5396734" y="2844628"/>
                <a:ext cx="840615" cy="276999"/>
              </a:xfrm>
              <a:prstGeom prst="rect">
                <a:avLst/>
              </a:prstGeom>
              <a:blipFill>
                <a:blip r:embed="rId4"/>
                <a:stretch>
                  <a:fillRect/>
                </a:stretch>
              </a:blipFill>
            </p:spPr>
            <p:txBody>
              <a:bodyPr/>
              <a:lstStyle/>
              <a:p>
                <a:r>
                  <a:rPr lang="zh-CN" altLang="en-US">
                    <a:noFill/>
                  </a:rPr>
                  <a:t> </a:t>
                </a:r>
              </a:p>
            </p:txBody>
          </p:sp>
        </mc:Fallback>
      </mc:AlternateContent>
      <p:sp>
        <p:nvSpPr>
          <p:cNvPr id="18" name="文本框 5">
            <a:extLst>
              <a:ext uri="{FF2B5EF4-FFF2-40B4-BE49-F238E27FC236}">
                <a16:creationId xmlns:a16="http://schemas.microsoft.com/office/drawing/2014/main" id="{874E4789-4825-4609-8BED-278A004877EF}"/>
              </a:ext>
            </a:extLst>
          </p:cNvPr>
          <p:cNvSpPr txBox="1">
            <a:spLocks noChangeArrowheads="1"/>
          </p:cNvSpPr>
          <p:nvPr/>
        </p:nvSpPr>
        <p:spPr bwMode="auto">
          <a:xfrm>
            <a:off x="2028673" y="14687"/>
            <a:ext cx="508664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r>
              <a:rPr lang="zh-CN" altLang="en-US" sz="2800" b="1" dirty="0">
                <a:latin typeface="+mj-ea"/>
              </a:rPr>
              <a:t>三、增量</a:t>
            </a:r>
            <a:r>
              <a:rPr lang="en-US" altLang="zh-CN" sz="2800" b="1" dirty="0">
                <a:latin typeface="+mj-ea"/>
              </a:rPr>
              <a:t>VB-GMM</a:t>
            </a:r>
            <a:r>
              <a:rPr lang="zh-CN" altLang="en-US" sz="2800" b="1" dirty="0">
                <a:latin typeface="+mj-ea"/>
              </a:rPr>
              <a:t>与监测策略</a:t>
            </a:r>
          </a:p>
        </p:txBody>
      </p:sp>
      <p:sp>
        <p:nvSpPr>
          <p:cNvPr id="11" name="文本框 10">
            <a:extLst>
              <a:ext uri="{FF2B5EF4-FFF2-40B4-BE49-F238E27FC236}">
                <a16:creationId xmlns:a16="http://schemas.microsoft.com/office/drawing/2014/main" id="{903F46BF-D529-4FEF-95AB-A4AFF7BF92AC}"/>
              </a:ext>
            </a:extLst>
          </p:cNvPr>
          <p:cNvSpPr txBox="1"/>
          <p:nvPr/>
        </p:nvSpPr>
        <p:spPr>
          <a:xfrm>
            <a:off x="2405122" y="715917"/>
            <a:ext cx="4259499" cy="369332"/>
          </a:xfrm>
          <a:prstGeom prst="rect">
            <a:avLst/>
          </a:prstGeom>
          <a:noFill/>
        </p:spPr>
        <p:txBody>
          <a:bodyPr wrap="none" rtlCol="0">
            <a:spAutoFit/>
          </a:bodyPr>
          <a:lstStyle/>
          <a:p>
            <a:r>
              <a:rPr lang="zh-CN" altLang="en-US" sz="1800" b="1" dirty="0">
                <a:latin typeface="+mj-ea"/>
                <a:ea typeface="+mj-ea"/>
              </a:rPr>
              <a:t>增量</a:t>
            </a:r>
            <a:r>
              <a:rPr lang="en-US" altLang="zh-CN" sz="1800" b="1" dirty="0">
                <a:latin typeface="+mj-ea"/>
                <a:ea typeface="+mj-ea"/>
              </a:rPr>
              <a:t>VB-GMM</a:t>
            </a:r>
            <a:r>
              <a:rPr lang="zh-CN" altLang="en-US" sz="1800" b="1" dirty="0">
                <a:latin typeface="+mj-ea"/>
                <a:ea typeface="+mj-ea"/>
              </a:rPr>
              <a:t>模型的假设与可行性证明</a:t>
            </a:r>
          </a:p>
        </p:txBody>
      </p:sp>
    </p:spTree>
    <p:extLst>
      <p:ext uri="{BB962C8B-B14F-4D97-AF65-F5344CB8AC3E}">
        <p14:creationId xmlns:p14="http://schemas.microsoft.com/office/powerpoint/2010/main" val="1564436909"/>
      </p:ext>
    </p:extLst>
  </p:cSld>
  <p:clrMapOvr>
    <a:masterClrMapping/>
  </p:clrMapOvr>
  <mc:AlternateContent xmlns:mc="http://schemas.openxmlformats.org/markup-compatibility/2006" xmlns:p14="http://schemas.microsoft.com/office/powerpoint/2010/main">
    <mc:Choice Requires="p14">
      <p:transition spd="slow">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25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5" name="直接连接符 74"/>
          <p:cNvCxnSpPr/>
          <p:nvPr/>
        </p:nvCxnSpPr>
        <p:spPr>
          <a:xfrm>
            <a:off x="4433190" y="598016"/>
            <a:ext cx="277619"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800A2D62-4100-4726-9B56-5B6547C675A6}"/>
              </a:ext>
            </a:extLst>
          </p:cNvPr>
          <p:cNvSpPr>
            <a:spLocks noGrp="1"/>
          </p:cNvSpPr>
          <p:nvPr>
            <p:ph type="sldNum" sz="quarter" idx="12"/>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ACBECEF1-1935-4692-9C86-5FD89D9EDF46}" type="slidenum">
              <a:rPr kumimoji="0" lang="zh-CN" altLang="en-US" sz="1100" b="0" i="0" u="none" strike="noStrike" kern="1200" cap="none" spc="0" normalizeH="0" baseline="0" noProof="0" smtClean="0">
                <a:ln>
                  <a:noFill/>
                </a:ln>
                <a:solidFill>
                  <a:prstClr val="black">
                    <a:lumMod val="85000"/>
                    <a:lumOff val="15000"/>
                  </a:prstClr>
                </a:solidFill>
                <a:effectLst/>
                <a:uLnTx/>
                <a:uFillTx/>
                <a:latin typeface="微软雅黑"/>
                <a:ea typeface="微软雅黑"/>
                <a:cs typeface="+mn-cs"/>
              </a:rPr>
              <a:pPr marL="0" marR="0" lvl="0" indent="0" algn="r" defTabSz="685800" rtl="0" eaLnBrk="1" fontAlgn="auto" latinLnBrk="0" hangingPunct="1">
                <a:lnSpc>
                  <a:spcPct val="100000"/>
                </a:lnSpc>
                <a:spcBef>
                  <a:spcPts val="0"/>
                </a:spcBef>
                <a:spcAft>
                  <a:spcPts val="0"/>
                </a:spcAft>
                <a:buClrTx/>
                <a:buSzTx/>
                <a:buFontTx/>
                <a:buNone/>
                <a:tabLst/>
                <a:defRPr/>
              </a:pPr>
              <a:t>26</a:t>
            </a:fld>
            <a:endParaRPr kumimoji="0" lang="zh-CN" altLang="en-US" sz="1100" b="0" i="0" u="none" strike="noStrike" kern="1200" cap="none" spc="0" normalizeH="0" baseline="0" noProof="0" dirty="0">
              <a:ln>
                <a:noFill/>
              </a:ln>
              <a:solidFill>
                <a:prstClr val="black">
                  <a:lumMod val="85000"/>
                  <a:lumOff val="15000"/>
                </a:prstClr>
              </a:solidFill>
              <a:effectLst/>
              <a:uLnTx/>
              <a:uFillTx/>
              <a:latin typeface="微软雅黑"/>
              <a:ea typeface="微软雅黑"/>
              <a:cs typeface="+mn-cs"/>
            </a:endParaRPr>
          </a:p>
        </p:txBody>
      </p:sp>
      <p:sp>
        <p:nvSpPr>
          <p:cNvPr id="3" name="Rectangle 2">
            <a:extLst>
              <a:ext uri="{FF2B5EF4-FFF2-40B4-BE49-F238E27FC236}">
                <a16:creationId xmlns:a16="http://schemas.microsoft.com/office/drawing/2014/main" id="{3210460A-39C2-484D-BB15-F565BA999C4B}"/>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7" name="Rectangle 11">
            <a:extLst>
              <a:ext uri="{FF2B5EF4-FFF2-40B4-BE49-F238E27FC236}">
                <a16:creationId xmlns:a16="http://schemas.microsoft.com/office/drawing/2014/main" id="{1EA649CA-FA51-479C-B20B-6B788F285CD1}"/>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D6624109-4571-4889-B663-5415EEC89F53}"/>
                  </a:ext>
                </a:extLst>
              </p:cNvPr>
              <p:cNvSpPr txBox="1"/>
              <p:nvPr/>
            </p:nvSpPr>
            <p:spPr>
              <a:xfrm>
                <a:off x="340110" y="1163471"/>
                <a:ext cx="8463774" cy="1163395"/>
              </a:xfrm>
              <a:prstGeom prst="rect">
                <a:avLst/>
              </a:prstGeom>
              <a:noFill/>
            </p:spPr>
            <p:txBody>
              <a:bodyPr wrap="square" rtlCol="0">
                <a:spAutoFit/>
              </a:bodyPr>
              <a:lstStyle/>
              <a:p>
                <a:pPr>
                  <a:lnSpc>
                    <a:spcPct val="150000"/>
                  </a:lnSpc>
                </a:pPr>
                <a:r>
                  <a:rPr lang="en-US" altLang="zh-CN" sz="1400" dirty="0">
                    <a:latin typeface="Times New Roman" panose="02020603050405020304" pitchFamily="18" charset="0"/>
                    <a:ea typeface="黑体" panose="02010609060101010101" pitchFamily="49" charset="-122"/>
                    <a:cs typeface="Times New Roman" panose="02020603050405020304" pitchFamily="18" charset="0"/>
                  </a:rPr>
                  <a:t>	</a:t>
                </a:r>
                <a:r>
                  <a:rPr lang="zh-CN" altLang="en-US" sz="1400" dirty="0">
                    <a:latin typeface="Times New Roman" panose="02020603050405020304" pitchFamily="18" charset="0"/>
                    <a:ea typeface="黑体" panose="02010609060101010101" pitchFamily="49" charset="-122"/>
                    <a:cs typeface="Times New Roman" panose="02020603050405020304" pitchFamily="18" charset="0"/>
                  </a:rPr>
                  <a:t>根据 </a:t>
                </a:r>
                <a:r>
                  <a:rPr lang="en-US" altLang="zh-CN" sz="1400" dirty="0">
                    <a:latin typeface="Times New Roman" panose="02020603050405020304" pitchFamily="18" charset="0"/>
                    <a:ea typeface="黑体" panose="02010609060101010101" pitchFamily="49" charset="-122"/>
                    <a:cs typeface="Times New Roman" panose="02020603050405020304" pitchFamily="18" charset="0"/>
                  </a:rPr>
                  <a:t>Lemma 1 </a:t>
                </a:r>
                <a:r>
                  <a:rPr lang="zh-CN" altLang="en-US" sz="1400" dirty="0">
                    <a:latin typeface="Times New Roman" panose="02020603050405020304" pitchFamily="18" charset="0"/>
                    <a:ea typeface="黑体" panose="02010609060101010101" pitchFamily="49" charset="-122"/>
                    <a:cs typeface="Times New Roman" panose="02020603050405020304" pitchFamily="18" charset="0"/>
                  </a:rPr>
                  <a:t>与 </a:t>
                </a:r>
                <a:r>
                  <a:rPr lang="en-US" altLang="zh-CN" sz="1400" dirty="0">
                    <a:latin typeface="Times New Roman" panose="02020603050405020304" pitchFamily="18" charset="0"/>
                    <a:ea typeface="黑体" panose="02010609060101010101" pitchFamily="49" charset="-122"/>
                    <a:cs typeface="Times New Roman" panose="02020603050405020304" pitchFamily="18" charset="0"/>
                  </a:rPr>
                  <a:t>Assumption 1</a:t>
                </a:r>
                <a:r>
                  <a:rPr lang="zh-CN" altLang="en-US" sz="1400" dirty="0">
                    <a:latin typeface="Times New Roman" panose="02020603050405020304" pitchFamily="18" charset="0"/>
                    <a:ea typeface="黑体" panose="02010609060101010101" pitchFamily="49" charset="-122"/>
                    <a:cs typeface="Times New Roman" panose="02020603050405020304" pitchFamily="18" charset="0"/>
                  </a:rPr>
                  <a:t>，在</a:t>
                </a:r>
                <a:r>
                  <a:rPr lang="zh-CN" altLang="en-US" sz="14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已建模的正常操作模态</a:t>
                </a:r>
                <a:r>
                  <a:rPr lang="zh-CN" altLang="en-US" sz="1400" dirty="0">
                    <a:latin typeface="Times New Roman" panose="02020603050405020304" pitchFamily="18" charset="0"/>
                    <a:ea typeface="黑体" panose="02010609060101010101" pitchFamily="49" charset="-122"/>
                    <a:cs typeface="Times New Roman" panose="02020603050405020304" pitchFamily="18" charset="0"/>
                  </a:rPr>
                  <a:t>建立的模型对应的</a:t>
                </a:r>
                <a14:m>
                  <m:oMath xmlns:m="http://schemas.openxmlformats.org/officeDocument/2006/math">
                    <m:r>
                      <a:rPr lang="en-US" altLang="zh-CN" sz="1400" b="0" i="0" dirty="0" smtClean="0">
                        <a:latin typeface="Cambria Math" panose="02040503050406030204" pitchFamily="18" charset="0"/>
                        <a:ea typeface="黑体" panose="02010609060101010101" pitchFamily="49" charset="-122"/>
                        <a:cs typeface="Times New Roman" panose="02020603050405020304" pitchFamily="18" charset="0"/>
                      </a:rPr>
                      <m:t> </m:t>
                    </m:r>
                    <m:sSub>
                      <m:sSubPr>
                        <m:ctrlPr>
                          <a:rPr lang="en-US" altLang="zh-CN" sz="1400" b="0" i="1" dirty="0" smtClean="0">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1400" i="1" dirty="0" smtClean="0">
                            <a:latin typeface="Cambria Math" panose="02040503050406030204" pitchFamily="18" charset="0"/>
                            <a:ea typeface="黑体" panose="02010609060101010101" pitchFamily="49" charset="-122"/>
                            <a:cs typeface="Times New Roman" panose="02020603050405020304" pitchFamily="18" charset="0"/>
                          </a:rPr>
                          <m:t>𝐾</m:t>
                        </m:r>
                      </m:e>
                      <m:sub>
                        <m:r>
                          <a:rPr lang="en-US" altLang="zh-CN" sz="1400" b="0" i="1" dirty="0" smtClean="0">
                            <a:latin typeface="Cambria Math" panose="02040503050406030204" pitchFamily="18" charset="0"/>
                            <a:ea typeface="黑体" panose="02010609060101010101" pitchFamily="49" charset="-122"/>
                            <a:cs typeface="Times New Roman" panose="02020603050405020304" pitchFamily="18" charset="0"/>
                          </a:rPr>
                          <m:t>1</m:t>
                        </m:r>
                      </m:sub>
                    </m:sSub>
                    <m:r>
                      <a:rPr lang="en-US" altLang="zh-CN" sz="1400" b="0" i="1" dirty="0" smtClean="0">
                        <a:latin typeface="Cambria Math" panose="02040503050406030204" pitchFamily="18" charset="0"/>
                        <a:ea typeface="黑体" panose="02010609060101010101" pitchFamily="49" charset="-122"/>
                        <a:cs typeface="Times New Roman" panose="02020603050405020304" pitchFamily="18" charset="0"/>
                      </a:rPr>
                      <m:t> </m:t>
                    </m:r>
                  </m:oMath>
                </a14:m>
                <a:r>
                  <a:rPr lang="zh-CN" altLang="en-US" sz="1400" dirty="0">
                    <a:latin typeface="Times New Roman" panose="02020603050405020304" pitchFamily="18" charset="0"/>
                    <a:ea typeface="黑体" panose="02010609060101010101" pitchFamily="49" charset="-122"/>
                    <a:cs typeface="Times New Roman" panose="02020603050405020304" pitchFamily="18" charset="0"/>
                  </a:rPr>
                  <a:t>个成分的混合权重，在</a:t>
                </a:r>
                <a14:m>
                  <m:oMath xmlns:m="http://schemas.openxmlformats.org/officeDocument/2006/math">
                    <m:r>
                      <a:rPr lang="en-US" altLang="zh-CN" sz="1400" b="0" i="0" smtClean="0">
                        <a:latin typeface="Cambria Math" panose="02040503050406030204" pitchFamily="18" charset="0"/>
                        <a:ea typeface="黑体" panose="02010609060101010101" pitchFamily="49" charset="-122"/>
                        <a:cs typeface="Times New Roman" panose="02020603050405020304" pitchFamily="18" charset="0"/>
                      </a:rPr>
                      <m:t> </m:t>
                    </m:r>
                    <m:sSub>
                      <m:sSubPr>
                        <m:ctrlPr>
                          <a:rPr lang="en-US" altLang="zh-CN" sz="1400" b="0" i="1" smtClean="0">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1400" b="0" i="1" smtClean="0">
                            <a:latin typeface="Cambria Math" panose="02040503050406030204" pitchFamily="18" charset="0"/>
                            <a:ea typeface="黑体" panose="02010609060101010101" pitchFamily="49" charset="-122"/>
                            <a:cs typeface="Times New Roman" panose="02020603050405020304" pitchFamily="18" charset="0"/>
                          </a:rPr>
                          <m:t>𝐾</m:t>
                        </m:r>
                      </m:e>
                      <m:sub>
                        <m:r>
                          <a:rPr lang="en-US" altLang="zh-CN" sz="1400" b="0" i="1" smtClean="0">
                            <a:latin typeface="Cambria Math" panose="02040503050406030204" pitchFamily="18" charset="0"/>
                            <a:ea typeface="黑体" panose="02010609060101010101" pitchFamily="49" charset="-122"/>
                            <a:cs typeface="Times New Roman" panose="02020603050405020304" pitchFamily="18" charset="0"/>
                          </a:rPr>
                          <m:t>1</m:t>
                        </m:r>
                      </m:sub>
                    </m:sSub>
                    <m:r>
                      <a:rPr lang="en-US" altLang="zh-CN" sz="1400" b="0" i="1" smtClean="0">
                        <a:latin typeface="Cambria Math" panose="02040503050406030204" pitchFamily="18" charset="0"/>
                        <a:ea typeface="黑体" panose="02010609060101010101" pitchFamily="49" charset="-122"/>
                        <a:cs typeface="Times New Roman" panose="02020603050405020304" pitchFamily="18" charset="0"/>
                      </a:rPr>
                      <m:t> </m:t>
                    </m:r>
                  </m:oMath>
                </a14:m>
                <a:r>
                  <a:rPr lang="zh-CN" altLang="en-US" sz="1400" dirty="0">
                    <a:latin typeface="Times New Roman" panose="02020603050405020304" pitchFamily="18" charset="0"/>
                    <a:ea typeface="黑体" panose="02010609060101010101" pitchFamily="49" charset="-122"/>
                    <a:cs typeface="Times New Roman" panose="02020603050405020304" pitchFamily="18" charset="0"/>
                  </a:rPr>
                  <a:t>维</a:t>
                </a:r>
                <a:r>
                  <a:rPr lang="zh-CN" altLang="en-US" sz="14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开单纯形</a:t>
                </a:r>
                <a:r>
                  <a:rPr lang="zh-CN" altLang="en-US" sz="1400" dirty="0">
                    <a:latin typeface="Times New Roman" panose="02020603050405020304" pitchFamily="18" charset="0"/>
                    <a:ea typeface="黑体" panose="02010609060101010101" pitchFamily="49" charset="-122"/>
                    <a:cs typeface="Times New Roman" panose="02020603050405020304" pitchFamily="18" charset="0"/>
                  </a:rPr>
                  <a:t>上服从参数为</a:t>
                </a:r>
                <a14:m>
                  <m:oMath xmlns:m="http://schemas.openxmlformats.org/officeDocument/2006/math">
                    <m:r>
                      <a:rPr lang="en-US" altLang="zh-CN" sz="1400">
                        <a:latin typeface="Cambria Math" panose="02040503050406030204" pitchFamily="18" charset="0"/>
                        <a:ea typeface="黑体" panose="02010609060101010101" pitchFamily="49" charset="-122"/>
                        <a:cs typeface="Times New Roman" panose="02020603050405020304" pitchFamily="18" charset="0"/>
                      </a:rPr>
                      <m:t> </m:t>
                    </m:r>
                    <m:d>
                      <m:dPr>
                        <m:ctrlPr>
                          <a:rPr lang="en-US" altLang="zh-CN" sz="1400" i="1">
                            <a:latin typeface="Cambria Math" panose="02040503050406030204" pitchFamily="18" charset="0"/>
                            <a:ea typeface="黑体" panose="02010609060101010101" pitchFamily="49" charset="-122"/>
                            <a:cs typeface="Times New Roman" panose="02020603050405020304" pitchFamily="18" charset="0"/>
                          </a:rPr>
                        </m:ctrlPr>
                      </m:dPr>
                      <m:e>
                        <m:sSub>
                          <m:sSubPr>
                            <m:ctrlPr>
                              <a:rPr lang="en-US" altLang="zh-CN" sz="1400" i="1">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1400">
                                <a:latin typeface="Cambria Math" panose="02040503050406030204" pitchFamily="18" charset="0"/>
                                <a:ea typeface="黑体" panose="02010609060101010101" pitchFamily="49" charset="-122"/>
                                <a:cs typeface="Times New Roman" panose="02020603050405020304" pitchFamily="18" charset="0"/>
                              </a:rPr>
                              <m:t>𝛼</m:t>
                            </m:r>
                          </m:e>
                          <m:sub>
                            <m:r>
                              <a:rPr lang="en-US" altLang="zh-CN" sz="1400">
                                <a:latin typeface="Cambria Math" panose="02040503050406030204" pitchFamily="18" charset="0"/>
                                <a:ea typeface="黑体" panose="02010609060101010101" pitchFamily="49" charset="-122"/>
                                <a:cs typeface="Times New Roman" panose="02020603050405020304" pitchFamily="18" charset="0"/>
                              </a:rPr>
                              <m:t>1</m:t>
                            </m:r>
                          </m:sub>
                        </m:sSub>
                        <m:r>
                          <a:rPr lang="en-US" altLang="zh-CN" sz="1400">
                            <a:latin typeface="Cambria Math" panose="02040503050406030204" pitchFamily="18" charset="0"/>
                            <a:ea typeface="黑体" panose="02010609060101010101" pitchFamily="49" charset="-122"/>
                            <a:cs typeface="Times New Roman" panose="02020603050405020304" pitchFamily="18" charset="0"/>
                          </a:rPr>
                          <m:t>,…,</m:t>
                        </m:r>
                        <m:sSub>
                          <m:sSubPr>
                            <m:ctrlPr>
                              <a:rPr lang="en-US" altLang="zh-CN" sz="1400" i="1">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1400">
                                <a:latin typeface="Cambria Math" panose="02040503050406030204" pitchFamily="18" charset="0"/>
                                <a:ea typeface="黑体" panose="02010609060101010101" pitchFamily="49" charset="-122"/>
                                <a:cs typeface="Times New Roman" panose="02020603050405020304" pitchFamily="18" charset="0"/>
                              </a:rPr>
                              <m:t>𝛼</m:t>
                            </m:r>
                          </m:e>
                          <m:sub>
                            <m:sSub>
                              <m:sSubPr>
                                <m:ctrlPr>
                                  <a:rPr lang="en-US" altLang="zh-CN" sz="1400" i="1">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1400">
                                    <a:latin typeface="Cambria Math" panose="02040503050406030204" pitchFamily="18" charset="0"/>
                                    <a:ea typeface="黑体" panose="02010609060101010101" pitchFamily="49" charset="-122"/>
                                    <a:cs typeface="Times New Roman" panose="02020603050405020304" pitchFamily="18" charset="0"/>
                                  </a:rPr>
                                  <m:t>𝐾</m:t>
                                </m:r>
                              </m:e>
                              <m:sub>
                                <m:r>
                                  <a:rPr lang="en-US" altLang="zh-CN" sz="1400">
                                    <a:latin typeface="Cambria Math" panose="02040503050406030204" pitchFamily="18" charset="0"/>
                                    <a:ea typeface="黑体" panose="02010609060101010101" pitchFamily="49" charset="-122"/>
                                    <a:cs typeface="Times New Roman" panose="02020603050405020304" pitchFamily="18" charset="0"/>
                                  </a:rPr>
                                  <m:t>1</m:t>
                                </m:r>
                              </m:sub>
                            </m:sSub>
                          </m:sub>
                        </m:sSub>
                        <m:r>
                          <a:rPr lang="en-US" altLang="zh-CN" sz="1400">
                            <a:latin typeface="Cambria Math" panose="02040503050406030204" pitchFamily="18" charset="0"/>
                            <a:ea typeface="黑体" panose="02010609060101010101" pitchFamily="49" charset="-122"/>
                            <a:cs typeface="Times New Roman" panose="02020603050405020304" pitchFamily="18" charset="0"/>
                          </a:rPr>
                          <m:t>;</m:t>
                        </m:r>
                        <m:sSub>
                          <m:sSubPr>
                            <m:ctrlPr>
                              <a:rPr lang="en-US" altLang="zh-CN" sz="1400" i="1">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1400">
                                <a:latin typeface="Cambria Math" panose="02040503050406030204" pitchFamily="18" charset="0"/>
                                <a:ea typeface="黑体" panose="02010609060101010101" pitchFamily="49" charset="-122"/>
                                <a:cs typeface="Times New Roman" panose="02020603050405020304" pitchFamily="18" charset="0"/>
                              </a:rPr>
                              <m:t>𝛼</m:t>
                            </m:r>
                          </m:e>
                          <m:sub>
                            <m:r>
                              <a:rPr lang="en-US" altLang="zh-CN" sz="1400">
                                <a:latin typeface="Cambria Math" panose="02040503050406030204" pitchFamily="18" charset="0"/>
                                <a:ea typeface="黑体" panose="02010609060101010101" pitchFamily="49" charset="-122"/>
                                <a:cs typeface="Times New Roman" panose="02020603050405020304" pitchFamily="18" charset="0"/>
                              </a:rPr>
                              <m:t>𝑢𝑛𝑘𝑛𝑜𝑤𝑛</m:t>
                            </m:r>
                          </m:sub>
                        </m:sSub>
                      </m:e>
                    </m:d>
                  </m:oMath>
                </a14:m>
                <a:r>
                  <a:rPr lang="zh-CN" altLang="en-US" sz="1400" dirty="0">
                    <a:latin typeface="Times New Roman" panose="02020603050405020304" pitchFamily="18" charset="0"/>
                    <a:ea typeface="黑体" panose="02010609060101010101" pitchFamily="49" charset="-122"/>
                    <a:cs typeface="Times New Roman" panose="02020603050405020304" pitchFamily="18" charset="0"/>
                  </a:rPr>
                  <a:t>的</a:t>
                </a:r>
                <a:r>
                  <a:rPr lang="en-US" altLang="zh-CN" sz="1400" dirty="0">
                    <a:latin typeface="Times New Roman" panose="02020603050405020304" pitchFamily="18" charset="0"/>
                    <a:ea typeface="黑体" panose="02010609060101010101" pitchFamily="49" charset="-122"/>
                    <a:cs typeface="Times New Roman" panose="02020603050405020304" pitchFamily="18" charset="0"/>
                  </a:rPr>
                  <a:t>Dirichlet</a:t>
                </a:r>
                <a:r>
                  <a:rPr lang="zh-CN" altLang="en-US" sz="1400" dirty="0">
                    <a:latin typeface="Times New Roman" panose="02020603050405020304" pitchFamily="18" charset="0"/>
                    <a:ea typeface="黑体" panose="02010609060101010101" pitchFamily="49" charset="-122"/>
                    <a:cs typeface="Times New Roman" panose="02020603050405020304" pitchFamily="18" charset="0"/>
                  </a:rPr>
                  <a:t>分布，记作：</a:t>
                </a:r>
                <a:endParaRPr lang="en-US" altLang="zh-CN" sz="1400" dirty="0">
                  <a:latin typeface="Times New Roman" panose="02020603050405020304" pitchFamily="18" charset="0"/>
                  <a:ea typeface="黑体" panose="02010609060101010101" pitchFamily="49" charset="-122"/>
                  <a:cs typeface="Times New Roman" panose="02020603050405020304" pitchFamily="18" charset="0"/>
                </a:endParaRPr>
              </a:p>
              <a:p>
                <a:pPr>
                  <a:lnSpc>
                    <a:spcPct val="150000"/>
                  </a:lnSpc>
                </a:pPr>
                <a14:m>
                  <m:oMathPara xmlns:m="http://schemas.openxmlformats.org/officeDocument/2006/math">
                    <m:oMathParaPr>
                      <m:jc m:val="centerGroup"/>
                    </m:oMathParaPr>
                    <m:oMath xmlns:m="http://schemas.openxmlformats.org/officeDocument/2006/math">
                      <m:r>
                        <a:rPr lang="en-US" altLang="zh-CN" sz="1400" i="1">
                          <a:latin typeface="Cambria Math" panose="02040503050406030204" pitchFamily="18" charset="0"/>
                          <a:ea typeface="黑体" panose="02010609060101010101" pitchFamily="49" charset="-122"/>
                          <a:cs typeface="Times New Roman" panose="02020603050405020304" pitchFamily="18" charset="0"/>
                        </a:rPr>
                        <m:t>𝑝</m:t>
                      </m:r>
                      <m:d>
                        <m:dPr>
                          <m:ctrlPr>
                            <a:rPr lang="en-US" altLang="zh-CN" sz="1400" i="1">
                              <a:latin typeface="Cambria Math" panose="02040503050406030204" pitchFamily="18" charset="0"/>
                              <a:ea typeface="黑体" panose="02010609060101010101" pitchFamily="49" charset="-122"/>
                              <a:cs typeface="Times New Roman" panose="02020603050405020304" pitchFamily="18" charset="0"/>
                            </a:rPr>
                          </m:ctrlPr>
                        </m:dPr>
                        <m:e>
                          <m:sSub>
                            <m:sSubPr>
                              <m:ctrlPr>
                                <a:rPr lang="en-US" altLang="zh-CN" sz="1400" i="1">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1400" i="1">
                                  <a:latin typeface="Cambria Math" panose="02040503050406030204" pitchFamily="18" charset="0"/>
                                  <a:ea typeface="黑体" panose="02010609060101010101" pitchFamily="49" charset="-122"/>
                                  <a:cs typeface="Times New Roman" panose="02020603050405020304" pitchFamily="18" charset="0"/>
                                </a:rPr>
                                <m:t>𝜋</m:t>
                              </m:r>
                            </m:e>
                            <m:sub>
                              <m:r>
                                <a:rPr lang="en-US" altLang="zh-CN" sz="1400" i="1">
                                  <a:latin typeface="Cambria Math" panose="02040503050406030204" pitchFamily="18" charset="0"/>
                                  <a:ea typeface="黑体" panose="02010609060101010101" pitchFamily="49" charset="-122"/>
                                  <a:cs typeface="Times New Roman" panose="02020603050405020304" pitchFamily="18" charset="0"/>
                                </a:rPr>
                                <m:t>1</m:t>
                              </m:r>
                            </m:sub>
                          </m:sSub>
                          <m:r>
                            <a:rPr lang="en-US" altLang="zh-CN" sz="1400" i="1">
                              <a:latin typeface="Cambria Math" panose="02040503050406030204" pitchFamily="18" charset="0"/>
                              <a:ea typeface="黑体" panose="02010609060101010101" pitchFamily="49" charset="-122"/>
                              <a:cs typeface="Times New Roman" panose="02020603050405020304" pitchFamily="18" charset="0"/>
                            </a:rPr>
                            <m:t>,…,</m:t>
                          </m:r>
                          <m:sSub>
                            <m:sSubPr>
                              <m:ctrlPr>
                                <a:rPr lang="en-US" altLang="zh-CN" sz="1400" i="1">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1400" i="1">
                                  <a:latin typeface="Cambria Math" panose="02040503050406030204" pitchFamily="18" charset="0"/>
                                  <a:ea typeface="黑体" panose="02010609060101010101" pitchFamily="49" charset="-122"/>
                                  <a:cs typeface="Times New Roman" panose="02020603050405020304" pitchFamily="18" charset="0"/>
                                </a:rPr>
                                <m:t>𝜋</m:t>
                              </m:r>
                            </m:e>
                            <m:sub>
                              <m:r>
                                <a:rPr lang="en-US" altLang="zh-CN" sz="1400" i="1">
                                  <a:latin typeface="Cambria Math" panose="02040503050406030204" pitchFamily="18" charset="0"/>
                                  <a:ea typeface="黑体" panose="02010609060101010101" pitchFamily="49" charset="-122"/>
                                  <a:cs typeface="Times New Roman" panose="02020603050405020304" pitchFamily="18" charset="0"/>
                                </a:rPr>
                                <m:t>𝐾</m:t>
                              </m:r>
                              <m:r>
                                <a:rPr lang="en-US" altLang="zh-CN" sz="1400" i="1">
                                  <a:latin typeface="Cambria Math" panose="02040503050406030204" pitchFamily="18" charset="0"/>
                                  <a:ea typeface="黑体" panose="02010609060101010101" pitchFamily="49" charset="-122"/>
                                  <a:cs typeface="Times New Roman" panose="02020603050405020304" pitchFamily="18" charset="0"/>
                                </a:rPr>
                                <m:t>1</m:t>
                              </m:r>
                            </m:sub>
                          </m:sSub>
                        </m:e>
                      </m:d>
                      <m:r>
                        <a:rPr lang="en-US" altLang="zh-CN" sz="1400" i="1">
                          <a:latin typeface="Cambria Math" panose="02040503050406030204" pitchFamily="18" charset="0"/>
                          <a:ea typeface="黑体" panose="02010609060101010101" pitchFamily="49" charset="-122"/>
                          <a:cs typeface="Times New Roman" panose="02020603050405020304" pitchFamily="18" charset="0"/>
                        </a:rPr>
                        <m:t>=</m:t>
                      </m:r>
                      <m:r>
                        <a:rPr lang="en-US" altLang="zh-CN" sz="1400" i="1">
                          <a:latin typeface="Cambria Math" panose="02040503050406030204" pitchFamily="18" charset="0"/>
                          <a:ea typeface="黑体" panose="02010609060101010101" pitchFamily="49" charset="-122"/>
                          <a:cs typeface="Times New Roman" panose="02020603050405020304" pitchFamily="18" charset="0"/>
                        </a:rPr>
                        <m:t>𝐷𝑖𝑟</m:t>
                      </m:r>
                      <m:d>
                        <m:dPr>
                          <m:ctrlPr>
                            <a:rPr lang="en-US" altLang="zh-CN" sz="1400" i="1">
                              <a:latin typeface="Cambria Math" panose="02040503050406030204" pitchFamily="18" charset="0"/>
                              <a:ea typeface="黑体" panose="02010609060101010101" pitchFamily="49" charset="-122"/>
                              <a:cs typeface="Times New Roman" panose="02020603050405020304" pitchFamily="18" charset="0"/>
                            </a:rPr>
                          </m:ctrlPr>
                        </m:dPr>
                        <m:e>
                          <m:sSub>
                            <m:sSubPr>
                              <m:ctrlPr>
                                <a:rPr lang="en-US" altLang="zh-CN" sz="1400" i="1">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1400" i="1">
                                  <a:latin typeface="Cambria Math" panose="02040503050406030204" pitchFamily="18" charset="0"/>
                                  <a:ea typeface="黑体" panose="02010609060101010101" pitchFamily="49" charset="-122"/>
                                  <a:cs typeface="Times New Roman" panose="02020603050405020304" pitchFamily="18" charset="0"/>
                                </a:rPr>
                                <m:t>𝛼</m:t>
                              </m:r>
                            </m:e>
                            <m:sub>
                              <m:r>
                                <a:rPr lang="en-US" altLang="zh-CN" sz="1400" i="1">
                                  <a:latin typeface="Cambria Math" panose="02040503050406030204" pitchFamily="18" charset="0"/>
                                  <a:ea typeface="黑体" panose="02010609060101010101" pitchFamily="49" charset="-122"/>
                                  <a:cs typeface="Times New Roman" panose="02020603050405020304" pitchFamily="18" charset="0"/>
                                </a:rPr>
                                <m:t>1</m:t>
                              </m:r>
                            </m:sub>
                          </m:sSub>
                          <m:r>
                            <a:rPr lang="en-US" altLang="zh-CN" sz="1400" i="1">
                              <a:latin typeface="Cambria Math" panose="02040503050406030204" pitchFamily="18" charset="0"/>
                              <a:ea typeface="黑体" panose="02010609060101010101" pitchFamily="49" charset="-122"/>
                              <a:cs typeface="Times New Roman" panose="02020603050405020304" pitchFamily="18" charset="0"/>
                            </a:rPr>
                            <m:t>,…,</m:t>
                          </m:r>
                          <m:sSub>
                            <m:sSubPr>
                              <m:ctrlPr>
                                <a:rPr lang="en-US" altLang="zh-CN" sz="1400" i="1">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1400" i="1">
                                  <a:latin typeface="Cambria Math" panose="02040503050406030204" pitchFamily="18" charset="0"/>
                                  <a:ea typeface="黑体" panose="02010609060101010101" pitchFamily="49" charset="-122"/>
                                  <a:cs typeface="Times New Roman" panose="02020603050405020304" pitchFamily="18" charset="0"/>
                                </a:rPr>
                                <m:t>𝛼</m:t>
                              </m:r>
                            </m:e>
                            <m:sub>
                              <m:sSub>
                                <m:sSubPr>
                                  <m:ctrlPr>
                                    <a:rPr lang="en-US" altLang="zh-CN" sz="1400" i="1">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1400" i="1">
                                      <a:latin typeface="Cambria Math" panose="02040503050406030204" pitchFamily="18" charset="0"/>
                                      <a:ea typeface="黑体" panose="02010609060101010101" pitchFamily="49" charset="-122"/>
                                      <a:cs typeface="Times New Roman" panose="02020603050405020304" pitchFamily="18" charset="0"/>
                                    </a:rPr>
                                    <m:t>𝐾</m:t>
                                  </m:r>
                                </m:e>
                                <m:sub>
                                  <m:r>
                                    <a:rPr lang="en-US" altLang="zh-CN" sz="1400" i="1">
                                      <a:latin typeface="Cambria Math" panose="02040503050406030204" pitchFamily="18" charset="0"/>
                                      <a:ea typeface="黑体" panose="02010609060101010101" pitchFamily="49" charset="-122"/>
                                      <a:cs typeface="Times New Roman" panose="02020603050405020304" pitchFamily="18" charset="0"/>
                                    </a:rPr>
                                    <m:t>1</m:t>
                                  </m:r>
                                </m:sub>
                              </m:sSub>
                            </m:sub>
                          </m:sSub>
                          <m:r>
                            <a:rPr lang="en-US" altLang="zh-CN" sz="1400" b="0" i="1" smtClean="0">
                              <a:latin typeface="Cambria Math" panose="02040503050406030204" pitchFamily="18" charset="0"/>
                              <a:ea typeface="黑体" panose="02010609060101010101" pitchFamily="49" charset="-122"/>
                              <a:cs typeface="Times New Roman" panose="02020603050405020304" pitchFamily="18" charset="0"/>
                            </a:rPr>
                            <m:t>;</m:t>
                          </m:r>
                          <m:sSub>
                            <m:sSubPr>
                              <m:ctrlPr>
                                <a:rPr lang="en-US" altLang="zh-CN" sz="1400" b="0" i="1" smtClean="0">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1400" b="0" i="1" smtClean="0">
                                  <a:latin typeface="Cambria Math" panose="02040503050406030204" pitchFamily="18" charset="0"/>
                                  <a:ea typeface="黑体" panose="02010609060101010101" pitchFamily="49" charset="-122"/>
                                  <a:cs typeface="Times New Roman" panose="02020603050405020304" pitchFamily="18" charset="0"/>
                                </a:rPr>
                                <m:t>𝛼</m:t>
                              </m:r>
                            </m:e>
                            <m:sub>
                              <m:r>
                                <a:rPr lang="en-US" altLang="zh-CN" sz="1400" b="0" i="1" smtClean="0">
                                  <a:latin typeface="Cambria Math" panose="02040503050406030204" pitchFamily="18" charset="0"/>
                                  <a:ea typeface="黑体" panose="02010609060101010101" pitchFamily="49" charset="-122"/>
                                  <a:cs typeface="Times New Roman" panose="02020603050405020304" pitchFamily="18" charset="0"/>
                                </a:rPr>
                                <m:t>𝑢𝑛𝑘𝑛𝑜𝑤𝑛</m:t>
                              </m:r>
                            </m:sub>
                          </m:sSub>
                        </m:e>
                      </m:d>
                    </m:oMath>
                  </m:oMathPara>
                </a14:m>
                <a:endParaRPr lang="en-US" altLang="zh-CN" sz="1400" dirty="0">
                  <a:latin typeface="Times New Roman" panose="02020603050405020304" pitchFamily="18" charset="0"/>
                  <a:ea typeface="黑体" panose="02010609060101010101" pitchFamily="49" charset="-122"/>
                  <a:cs typeface="Times New Roman" panose="02020603050405020304" pitchFamily="18" charset="0"/>
                </a:endParaRPr>
              </a:p>
            </p:txBody>
          </p:sp>
        </mc:Choice>
        <mc:Fallback xmlns="">
          <p:sp>
            <p:nvSpPr>
              <p:cNvPr id="12" name="文本框 11">
                <a:extLst>
                  <a:ext uri="{FF2B5EF4-FFF2-40B4-BE49-F238E27FC236}">
                    <a16:creationId xmlns:a16="http://schemas.microsoft.com/office/drawing/2014/main" id="{D6624109-4571-4889-B663-5415EEC89F53}"/>
                  </a:ext>
                </a:extLst>
              </p:cNvPr>
              <p:cNvSpPr txBox="1">
                <a:spLocks noRot="1" noChangeAspect="1" noMove="1" noResize="1" noEditPoints="1" noAdjustHandles="1" noChangeArrowheads="1" noChangeShapeType="1" noTextEdit="1"/>
              </p:cNvSpPr>
              <p:nvPr/>
            </p:nvSpPr>
            <p:spPr>
              <a:xfrm>
                <a:off x="340110" y="1163471"/>
                <a:ext cx="8463774" cy="1163395"/>
              </a:xfrm>
              <a:prstGeom prst="rect">
                <a:avLst/>
              </a:prstGeom>
              <a:blipFill>
                <a:blip r:embed="rId3"/>
                <a:stretch>
                  <a:fillRect l="-216" r="-21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8152F19B-62B9-4FA2-8DAC-9B2E962DC1EB}"/>
                  </a:ext>
                </a:extLst>
              </p:cNvPr>
              <p:cNvSpPr txBox="1"/>
              <p:nvPr/>
            </p:nvSpPr>
            <p:spPr>
              <a:xfrm>
                <a:off x="340110" y="2295729"/>
                <a:ext cx="8574160" cy="737125"/>
              </a:xfrm>
              <a:prstGeom prst="rect">
                <a:avLst/>
              </a:prstGeom>
              <a:noFill/>
            </p:spPr>
            <p:txBody>
              <a:bodyPr wrap="square" rtlCol="0">
                <a:spAutoFit/>
              </a:bodyPr>
              <a:lstStyle/>
              <a:p>
                <a:pPr>
                  <a:lnSpc>
                    <a:spcPct val="150000"/>
                  </a:lnSpc>
                </a:pPr>
                <a:r>
                  <a:rPr lang="en-US" altLang="zh-CN" sz="1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	Assumption 2</a:t>
                </a:r>
                <a:r>
                  <a:rPr lang="zh-CN" altLang="en-US" sz="1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1400" dirty="0">
                    <a:latin typeface="Times New Roman" panose="02020603050405020304" pitchFamily="18" charset="0"/>
                    <a:ea typeface="黑体" panose="02010609060101010101" pitchFamily="49" charset="-122"/>
                    <a:cs typeface="Times New Roman" panose="02020603050405020304" pitchFamily="18" charset="0"/>
                  </a:rPr>
                  <a:t>假设</a:t>
                </a:r>
                <a:r>
                  <a:rPr lang="zh-CN" altLang="en-US" sz="14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已建模的正常操作模态</a:t>
                </a:r>
                <a:r>
                  <a:rPr lang="zh-CN" altLang="en-US" sz="1400" dirty="0">
                    <a:latin typeface="Times New Roman" panose="02020603050405020304" pitchFamily="18" charset="0"/>
                    <a:ea typeface="黑体" panose="02010609060101010101" pitchFamily="49" charset="-122"/>
                    <a:cs typeface="Times New Roman" panose="02020603050405020304" pitchFamily="18" charset="0"/>
                  </a:rPr>
                  <a:t>可以由</a:t>
                </a:r>
                <a14:m>
                  <m:oMath xmlns:m="http://schemas.openxmlformats.org/officeDocument/2006/math">
                    <m:r>
                      <a:rPr lang="en-US" altLang="zh-CN" sz="1400" b="0" i="0" smtClean="0">
                        <a:latin typeface="Cambria Math" panose="02040503050406030204" pitchFamily="18" charset="0"/>
                        <a:ea typeface="黑体" panose="02010609060101010101" pitchFamily="49" charset="-122"/>
                        <a:cs typeface="Times New Roman" panose="02020603050405020304" pitchFamily="18" charset="0"/>
                      </a:rPr>
                      <m:t> </m:t>
                    </m:r>
                    <m:sSub>
                      <m:sSubPr>
                        <m:ctrlPr>
                          <a:rPr lang="en-US" altLang="zh-CN" sz="1400" b="0" i="1" smtClean="0">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1400" b="0" i="1" smtClean="0">
                            <a:latin typeface="Cambria Math" panose="02040503050406030204" pitchFamily="18" charset="0"/>
                            <a:ea typeface="黑体" panose="02010609060101010101" pitchFamily="49" charset="-122"/>
                            <a:cs typeface="Times New Roman" panose="02020603050405020304" pitchFamily="18" charset="0"/>
                          </a:rPr>
                          <m:t>𝐾</m:t>
                        </m:r>
                      </m:e>
                      <m:sub>
                        <m:r>
                          <a:rPr lang="en-US" altLang="zh-CN" sz="1400" b="0" i="1" smtClean="0">
                            <a:latin typeface="Cambria Math" panose="02040503050406030204" pitchFamily="18" charset="0"/>
                            <a:ea typeface="黑体" panose="02010609060101010101" pitchFamily="49" charset="-122"/>
                            <a:cs typeface="Times New Roman" panose="02020603050405020304" pitchFamily="18" charset="0"/>
                          </a:rPr>
                          <m:t>1</m:t>
                        </m:r>
                      </m:sub>
                    </m:sSub>
                  </m:oMath>
                </a14:m>
                <a:r>
                  <a:rPr lang="zh-CN" altLang="en-US" sz="1400" dirty="0">
                    <a:latin typeface="Times New Roman" panose="02020603050405020304" pitchFamily="18" charset="0"/>
                    <a:ea typeface="黑体" panose="02010609060101010101" pitchFamily="49" charset="-122"/>
                    <a:cs typeface="Times New Roman" panose="02020603050405020304" pitchFamily="18" charset="0"/>
                  </a:rPr>
                  <a:t>维</a:t>
                </a:r>
                <a:r>
                  <a:rPr lang="en-US" altLang="zh-CN" sz="1400" dirty="0">
                    <a:latin typeface="Times New Roman" panose="02020603050405020304" pitchFamily="18" charset="0"/>
                    <a:ea typeface="黑体" panose="02010609060101010101" pitchFamily="49" charset="-122"/>
                    <a:cs typeface="Times New Roman" panose="02020603050405020304" pitchFamily="18" charset="0"/>
                  </a:rPr>
                  <a:t>GMM</a:t>
                </a:r>
                <a:r>
                  <a:rPr lang="zh-CN" altLang="en-US" sz="1400" dirty="0">
                    <a:latin typeface="Times New Roman" panose="02020603050405020304" pitchFamily="18" charset="0"/>
                    <a:ea typeface="黑体" panose="02010609060101010101" pitchFamily="49" charset="-122"/>
                    <a:cs typeface="Times New Roman" panose="02020603050405020304" pitchFamily="18" charset="0"/>
                  </a:rPr>
                  <a:t>描述，且在未出现新正常操作模态时，给定</a:t>
                </a:r>
                <a14:m>
                  <m:oMath xmlns:m="http://schemas.openxmlformats.org/officeDocument/2006/math">
                    <m:r>
                      <a:rPr lang="en-US" altLang="zh-CN" sz="1400" b="0" i="0" smtClean="0">
                        <a:latin typeface="Cambria Math" panose="02040503050406030204" pitchFamily="18" charset="0"/>
                        <a:ea typeface="黑体" panose="02010609060101010101" pitchFamily="49" charset="-122"/>
                        <a:cs typeface="Times New Roman" panose="02020603050405020304" pitchFamily="18" charset="0"/>
                      </a:rPr>
                      <m:t> </m:t>
                    </m:r>
                    <m:sSub>
                      <m:sSubPr>
                        <m:ctrlPr>
                          <a:rPr lang="en-US" altLang="zh-CN" sz="1400" b="0" i="1" smtClean="0">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1400" b="0" i="1" smtClean="0">
                            <a:latin typeface="Cambria Math" panose="02040503050406030204" pitchFamily="18" charset="0"/>
                            <a:ea typeface="黑体" panose="02010609060101010101" pitchFamily="49" charset="-122"/>
                            <a:cs typeface="Times New Roman" panose="02020603050405020304" pitchFamily="18" charset="0"/>
                          </a:rPr>
                          <m:t>𝜋</m:t>
                        </m:r>
                      </m:e>
                      <m:sub>
                        <m:sSub>
                          <m:sSubPr>
                            <m:ctrlPr>
                              <a:rPr lang="en-US" altLang="zh-CN" sz="1400" b="0" i="1" smtClean="0">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1400" b="0" i="1" smtClean="0">
                                <a:latin typeface="Cambria Math" panose="02040503050406030204" pitchFamily="18" charset="0"/>
                                <a:ea typeface="黑体" panose="02010609060101010101" pitchFamily="49" charset="-122"/>
                                <a:cs typeface="Times New Roman" panose="02020603050405020304" pitchFamily="18" charset="0"/>
                              </a:rPr>
                              <m:t>𝐾</m:t>
                            </m:r>
                          </m:e>
                          <m:sub>
                            <m:r>
                              <a:rPr lang="en-US" altLang="zh-CN" sz="1400" b="0" i="1" smtClean="0">
                                <a:latin typeface="Cambria Math" panose="02040503050406030204" pitchFamily="18" charset="0"/>
                                <a:ea typeface="黑体" panose="02010609060101010101" pitchFamily="49" charset="-122"/>
                                <a:cs typeface="Times New Roman" panose="02020603050405020304" pitchFamily="18" charset="0"/>
                              </a:rPr>
                              <m:t>1</m:t>
                            </m:r>
                          </m:sub>
                        </m:sSub>
                        <m:r>
                          <a:rPr lang="en-US" altLang="zh-CN" sz="1400" b="0" i="1" smtClean="0">
                            <a:latin typeface="Cambria Math" panose="02040503050406030204" pitchFamily="18" charset="0"/>
                            <a:ea typeface="黑体" panose="02010609060101010101" pitchFamily="49" charset="-122"/>
                            <a:cs typeface="Times New Roman" panose="02020603050405020304" pitchFamily="18" charset="0"/>
                          </a:rPr>
                          <m:t>+1</m:t>
                        </m:r>
                      </m:sub>
                    </m:sSub>
                    <m:r>
                      <a:rPr lang="en-US" altLang="zh-CN" sz="1400" b="0" i="1" smtClean="0">
                        <a:latin typeface="Cambria Math" panose="02040503050406030204" pitchFamily="18" charset="0"/>
                        <a:ea typeface="黑体" panose="02010609060101010101" pitchFamily="49" charset="-122"/>
                        <a:cs typeface="Times New Roman" panose="02020603050405020304" pitchFamily="18" charset="0"/>
                      </a:rPr>
                      <m:t>=…=</m:t>
                    </m:r>
                    <m:sSub>
                      <m:sSubPr>
                        <m:ctrlPr>
                          <a:rPr lang="en-US" altLang="zh-CN" sz="1400" b="0" i="1" smtClean="0">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1400" b="0" i="1" smtClean="0">
                            <a:latin typeface="Cambria Math" panose="02040503050406030204" pitchFamily="18" charset="0"/>
                            <a:ea typeface="黑体" panose="02010609060101010101" pitchFamily="49" charset="-122"/>
                            <a:cs typeface="Times New Roman" panose="02020603050405020304" pitchFamily="18" charset="0"/>
                          </a:rPr>
                          <m:t>𝜋</m:t>
                        </m:r>
                      </m:e>
                      <m:sub>
                        <m:r>
                          <a:rPr lang="en-US" altLang="zh-CN" sz="1400" b="0" i="1" smtClean="0">
                            <a:latin typeface="Cambria Math" panose="02040503050406030204" pitchFamily="18" charset="0"/>
                            <a:ea typeface="黑体" panose="02010609060101010101" pitchFamily="49" charset="-122"/>
                            <a:cs typeface="Times New Roman" panose="02020603050405020304" pitchFamily="18" charset="0"/>
                          </a:rPr>
                          <m:t>𝐾</m:t>
                        </m:r>
                      </m:sub>
                    </m:sSub>
                    <m:r>
                      <a:rPr lang="en-US" altLang="zh-CN" sz="1400" b="0" i="1" smtClean="0">
                        <a:latin typeface="Cambria Math" panose="02040503050406030204" pitchFamily="18" charset="0"/>
                        <a:ea typeface="黑体" panose="02010609060101010101" pitchFamily="49" charset="-122"/>
                        <a:cs typeface="Times New Roman" panose="02020603050405020304" pitchFamily="18" charset="0"/>
                      </a:rPr>
                      <m:t>=0</m:t>
                    </m:r>
                  </m:oMath>
                </a14:m>
                <a:r>
                  <a:rPr lang="zh-CN" altLang="en-US" sz="1400" dirty="0">
                    <a:latin typeface="Times New Roman" panose="02020603050405020304" pitchFamily="18" charset="0"/>
                    <a:ea typeface="黑体" panose="02010609060101010101" pitchFamily="49" charset="-122"/>
                    <a:cs typeface="Times New Roman" panose="02020603050405020304" pitchFamily="18" charset="0"/>
                  </a:rPr>
                  <a:t>。</a:t>
                </a:r>
                <a:endParaRPr lang="en-US" altLang="zh-CN" sz="1400" dirty="0">
                  <a:latin typeface="Times New Roman" panose="02020603050405020304" pitchFamily="18" charset="0"/>
                  <a:ea typeface="黑体" panose="02010609060101010101" pitchFamily="49" charset="-122"/>
                  <a:cs typeface="Times New Roman" panose="02020603050405020304" pitchFamily="18" charset="0"/>
                </a:endParaRPr>
              </a:p>
            </p:txBody>
          </p:sp>
        </mc:Choice>
        <mc:Fallback xmlns="">
          <p:sp>
            <p:nvSpPr>
              <p:cNvPr id="11" name="文本框 10">
                <a:extLst>
                  <a:ext uri="{FF2B5EF4-FFF2-40B4-BE49-F238E27FC236}">
                    <a16:creationId xmlns:a16="http://schemas.microsoft.com/office/drawing/2014/main" id="{8152F19B-62B9-4FA2-8DAC-9B2E962DC1EB}"/>
                  </a:ext>
                </a:extLst>
              </p:cNvPr>
              <p:cNvSpPr txBox="1">
                <a:spLocks noRot="1" noChangeAspect="1" noMove="1" noResize="1" noEditPoints="1" noAdjustHandles="1" noChangeArrowheads="1" noChangeShapeType="1" noTextEdit="1"/>
              </p:cNvSpPr>
              <p:nvPr/>
            </p:nvSpPr>
            <p:spPr>
              <a:xfrm>
                <a:off x="340110" y="2295729"/>
                <a:ext cx="8574160" cy="737125"/>
              </a:xfrm>
              <a:prstGeom prst="rect">
                <a:avLst/>
              </a:prstGeom>
              <a:blipFill>
                <a:blip r:embed="rId4"/>
                <a:stretch>
                  <a:fillRect l="-213" r="-213" b="-3306"/>
                </a:stretch>
              </a:blipFill>
            </p:spPr>
            <p:txBody>
              <a:bodyPr/>
              <a:lstStyle/>
              <a:p>
                <a:r>
                  <a:rPr lang="zh-CN" altLang="en-US">
                    <a:noFill/>
                  </a:rPr>
                  <a:t> </a:t>
                </a:r>
              </a:p>
            </p:txBody>
          </p:sp>
        </mc:Fallback>
      </mc:AlternateContent>
      <p:sp>
        <p:nvSpPr>
          <p:cNvPr id="14" name="文本框 5">
            <a:extLst>
              <a:ext uri="{FF2B5EF4-FFF2-40B4-BE49-F238E27FC236}">
                <a16:creationId xmlns:a16="http://schemas.microsoft.com/office/drawing/2014/main" id="{67A67DF5-B19C-4527-A79D-FC0982FAF81D}"/>
              </a:ext>
            </a:extLst>
          </p:cNvPr>
          <p:cNvSpPr txBox="1">
            <a:spLocks noChangeArrowheads="1"/>
          </p:cNvSpPr>
          <p:nvPr/>
        </p:nvSpPr>
        <p:spPr bwMode="auto">
          <a:xfrm>
            <a:off x="2028673" y="14687"/>
            <a:ext cx="508664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r>
              <a:rPr lang="zh-CN" altLang="en-US" sz="2800" b="1" dirty="0">
                <a:latin typeface="+mj-ea"/>
              </a:rPr>
              <a:t>三、增量</a:t>
            </a:r>
            <a:r>
              <a:rPr lang="en-US" altLang="zh-CN" sz="2800" b="1" dirty="0">
                <a:latin typeface="+mj-ea"/>
              </a:rPr>
              <a:t>VB-GMM</a:t>
            </a:r>
            <a:r>
              <a:rPr lang="zh-CN" altLang="en-US" sz="2800" b="1" dirty="0">
                <a:latin typeface="+mj-ea"/>
              </a:rPr>
              <a:t>与监测策略</a:t>
            </a:r>
          </a:p>
        </p:txBody>
      </p:sp>
      <p:sp>
        <p:nvSpPr>
          <p:cNvPr id="10" name="文本框 9">
            <a:extLst>
              <a:ext uri="{FF2B5EF4-FFF2-40B4-BE49-F238E27FC236}">
                <a16:creationId xmlns:a16="http://schemas.microsoft.com/office/drawing/2014/main" id="{054F6A87-B474-4629-A993-6DA9CDBAF256}"/>
              </a:ext>
            </a:extLst>
          </p:cNvPr>
          <p:cNvSpPr txBox="1"/>
          <p:nvPr/>
        </p:nvSpPr>
        <p:spPr>
          <a:xfrm>
            <a:off x="151736" y="3303009"/>
            <a:ext cx="8463774" cy="374654"/>
          </a:xfrm>
          <a:prstGeom prst="rect">
            <a:avLst/>
          </a:prstGeom>
          <a:noFill/>
        </p:spPr>
        <p:txBody>
          <a:bodyPr wrap="square" rtlCol="0">
            <a:spAutoFit/>
          </a:bodyPr>
          <a:lstStyle/>
          <a:p>
            <a:pPr>
              <a:lnSpc>
                <a:spcPct val="150000"/>
              </a:lnSpc>
            </a:pPr>
            <a:r>
              <a:rPr lang="en-US" altLang="zh-CN" sz="1400" dirty="0">
                <a:latin typeface="Times New Roman" panose="02020603050405020304" pitchFamily="18" charset="0"/>
                <a:ea typeface="黑体" panose="02010609060101010101" pitchFamily="49" charset="-122"/>
                <a:cs typeface="Times New Roman" panose="02020603050405020304" pitchFamily="18" charset="0"/>
              </a:rPr>
              <a:t>	</a:t>
            </a:r>
            <a:r>
              <a:rPr lang="zh-CN" altLang="en-US" sz="1400" dirty="0">
                <a:latin typeface="Times New Roman" panose="02020603050405020304" pitchFamily="18" charset="0"/>
                <a:ea typeface="黑体" panose="02010609060101010101" pitchFamily="49" charset="-122"/>
                <a:cs typeface="Times New Roman" panose="02020603050405020304" pitchFamily="18" charset="0"/>
              </a:rPr>
              <a:t>根据 </a:t>
            </a:r>
            <a:r>
              <a:rPr lang="en-US" altLang="zh-CN" sz="1400" dirty="0">
                <a:latin typeface="Times New Roman" panose="02020603050405020304" pitchFamily="18" charset="0"/>
                <a:ea typeface="黑体" panose="02010609060101010101" pitchFamily="49" charset="-122"/>
                <a:cs typeface="Times New Roman" panose="02020603050405020304" pitchFamily="18" charset="0"/>
              </a:rPr>
              <a:t>Lemma 2 </a:t>
            </a:r>
            <a:r>
              <a:rPr lang="zh-CN" altLang="en-US" sz="1400" dirty="0">
                <a:latin typeface="Times New Roman" panose="02020603050405020304" pitchFamily="18" charset="0"/>
                <a:ea typeface="黑体" panose="02010609060101010101" pitchFamily="49" charset="-122"/>
                <a:cs typeface="Times New Roman" panose="02020603050405020304" pitchFamily="18" charset="0"/>
              </a:rPr>
              <a:t>与 </a:t>
            </a:r>
            <a:r>
              <a:rPr lang="en-US" altLang="zh-CN" sz="1400" dirty="0">
                <a:latin typeface="Times New Roman" panose="02020603050405020304" pitchFamily="18" charset="0"/>
                <a:ea typeface="黑体" panose="02010609060101010101" pitchFamily="49" charset="-122"/>
                <a:cs typeface="Times New Roman" panose="02020603050405020304" pitchFamily="18" charset="0"/>
              </a:rPr>
              <a:t>Assumption 2</a:t>
            </a:r>
            <a:r>
              <a:rPr lang="zh-CN" altLang="en-US" sz="1400" dirty="0">
                <a:latin typeface="Times New Roman" panose="02020603050405020304" pitchFamily="18" charset="0"/>
                <a:ea typeface="黑体" panose="02010609060101010101" pitchFamily="49" charset="-122"/>
                <a:cs typeface="Times New Roman" panose="02020603050405020304" pitchFamily="18" charset="0"/>
              </a:rPr>
              <a:t>有：</a:t>
            </a:r>
            <a:endParaRPr lang="en-US" altLang="zh-CN" sz="1400" dirty="0">
              <a:latin typeface="Times New Roman" panose="02020603050405020304" pitchFamily="18" charset="0"/>
              <a:ea typeface="黑体" panose="02010609060101010101" pitchFamily="49"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2F881C57-5126-4ACB-B44F-BC332AE9FB6D}"/>
                  </a:ext>
                </a:extLst>
              </p:cNvPr>
              <p:cNvSpPr/>
              <p:nvPr/>
            </p:nvSpPr>
            <p:spPr>
              <a:xfrm>
                <a:off x="2751452" y="3826974"/>
                <a:ext cx="3751475" cy="30610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1200" i="1" smtClean="0">
                          <a:latin typeface="Cambria Math" panose="02040503050406030204" pitchFamily="18" charset="0"/>
                          <a:ea typeface="黑体" panose="02010609060101010101" pitchFamily="49" charset="-122"/>
                          <a:cs typeface="Times New Roman" panose="02020603050405020304" pitchFamily="18" charset="0"/>
                        </a:rPr>
                        <m:t>𝑝</m:t>
                      </m:r>
                      <m:d>
                        <m:dPr>
                          <m:ctrlPr>
                            <a:rPr lang="en-US" altLang="zh-CN" sz="1200" i="1">
                              <a:latin typeface="Cambria Math" panose="02040503050406030204" pitchFamily="18" charset="0"/>
                              <a:ea typeface="黑体" panose="02010609060101010101" pitchFamily="49" charset="-122"/>
                              <a:cs typeface="Times New Roman" panose="02020603050405020304" pitchFamily="18" charset="0"/>
                            </a:rPr>
                          </m:ctrlPr>
                        </m:dPr>
                        <m:e>
                          <m:sSub>
                            <m:sSubPr>
                              <m:ctrlPr>
                                <a:rPr lang="en-US" altLang="zh-CN" sz="1200" i="1">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1200" i="1">
                                  <a:latin typeface="Cambria Math" panose="02040503050406030204" pitchFamily="18" charset="0"/>
                                  <a:ea typeface="黑体" panose="02010609060101010101" pitchFamily="49" charset="-122"/>
                                  <a:cs typeface="Times New Roman" panose="02020603050405020304" pitchFamily="18" charset="0"/>
                                </a:rPr>
                                <m:t>𝜋</m:t>
                              </m:r>
                            </m:e>
                            <m:sub>
                              <m:r>
                                <a:rPr lang="en-US" altLang="zh-CN" sz="1200" i="1">
                                  <a:latin typeface="Cambria Math" panose="02040503050406030204" pitchFamily="18" charset="0"/>
                                  <a:ea typeface="黑体" panose="02010609060101010101" pitchFamily="49" charset="-122"/>
                                  <a:cs typeface="Times New Roman" panose="02020603050405020304" pitchFamily="18" charset="0"/>
                                </a:rPr>
                                <m:t>1</m:t>
                              </m:r>
                            </m:sub>
                          </m:sSub>
                          <m:r>
                            <a:rPr lang="en-US" altLang="zh-CN" sz="1200" i="1">
                              <a:latin typeface="Cambria Math" panose="02040503050406030204" pitchFamily="18" charset="0"/>
                              <a:ea typeface="黑体" panose="02010609060101010101" pitchFamily="49" charset="-122"/>
                              <a:cs typeface="Times New Roman" panose="02020603050405020304" pitchFamily="18" charset="0"/>
                            </a:rPr>
                            <m:t>,…,</m:t>
                          </m:r>
                          <m:sSub>
                            <m:sSubPr>
                              <m:ctrlPr>
                                <a:rPr lang="en-US" altLang="zh-CN" sz="1200" i="1">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1200" i="1">
                                  <a:latin typeface="Cambria Math" panose="02040503050406030204" pitchFamily="18" charset="0"/>
                                  <a:ea typeface="黑体" panose="02010609060101010101" pitchFamily="49" charset="-122"/>
                                  <a:cs typeface="Times New Roman" panose="02020603050405020304" pitchFamily="18" charset="0"/>
                                </a:rPr>
                                <m:t>𝜋</m:t>
                              </m:r>
                            </m:e>
                            <m:sub>
                              <m:r>
                                <a:rPr lang="en-US" altLang="zh-CN" sz="1200" i="1">
                                  <a:latin typeface="Cambria Math" panose="02040503050406030204" pitchFamily="18" charset="0"/>
                                  <a:ea typeface="黑体" panose="02010609060101010101" pitchFamily="49" charset="-122"/>
                                  <a:cs typeface="Times New Roman" panose="02020603050405020304" pitchFamily="18" charset="0"/>
                                </a:rPr>
                                <m:t>𝐾</m:t>
                              </m:r>
                              <m:r>
                                <a:rPr lang="en-US" altLang="zh-CN" sz="1200" i="1">
                                  <a:latin typeface="Cambria Math" panose="02040503050406030204" pitchFamily="18" charset="0"/>
                                  <a:ea typeface="黑体" panose="02010609060101010101" pitchFamily="49" charset="-122"/>
                                  <a:cs typeface="Times New Roman" panose="02020603050405020304" pitchFamily="18" charset="0"/>
                                </a:rPr>
                                <m:t>1</m:t>
                              </m:r>
                            </m:sub>
                          </m:sSub>
                          <m:r>
                            <a:rPr lang="en-US" altLang="zh-CN" sz="1200" b="0" i="1" smtClean="0">
                              <a:latin typeface="Cambria Math" panose="02040503050406030204" pitchFamily="18" charset="0"/>
                              <a:ea typeface="黑体" panose="02010609060101010101" pitchFamily="49" charset="-122"/>
                              <a:cs typeface="Times New Roman" panose="02020603050405020304" pitchFamily="18" charset="0"/>
                            </a:rPr>
                            <m:t>|</m:t>
                          </m:r>
                          <m:sSub>
                            <m:sSubPr>
                              <m:ctrlPr>
                                <a:rPr lang="en-US" altLang="zh-CN" sz="1200" i="1">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1200" i="1">
                                  <a:latin typeface="Cambria Math" panose="02040503050406030204" pitchFamily="18" charset="0"/>
                                  <a:ea typeface="黑体" panose="02010609060101010101" pitchFamily="49" charset="-122"/>
                                  <a:cs typeface="Times New Roman" panose="02020603050405020304" pitchFamily="18" charset="0"/>
                                </a:rPr>
                                <m:t>𝜋</m:t>
                              </m:r>
                            </m:e>
                            <m:sub>
                              <m:sSub>
                                <m:sSubPr>
                                  <m:ctrlPr>
                                    <a:rPr lang="en-US" altLang="zh-CN" sz="1200" i="1">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1200" i="1">
                                      <a:latin typeface="Cambria Math" panose="02040503050406030204" pitchFamily="18" charset="0"/>
                                      <a:ea typeface="黑体" panose="02010609060101010101" pitchFamily="49" charset="-122"/>
                                      <a:cs typeface="Times New Roman" panose="02020603050405020304" pitchFamily="18" charset="0"/>
                                    </a:rPr>
                                    <m:t>𝐾</m:t>
                                  </m:r>
                                </m:e>
                                <m:sub>
                                  <m:r>
                                    <a:rPr lang="en-US" altLang="zh-CN" sz="1200" i="1">
                                      <a:latin typeface="Cambria Math" panose="02040503050406030204" pitchFamily="18" charset="0"/>
                                      <a:ea typeface="黑体" panose="02010609060101010101" pitchFamily="49" charset="-122"/>
                                      <a:cs typeface="Times New Roman" panose="02020603050405020304" pitchFamily="18" charset="0"/>
                                    </a:rPr>
                                    <m:t>1</m:t>
                                  </m:r>
                                </m:sub>
                              </m:sSub>
                              <m:r>
                                <a:rPr lang="en-US" altLang="zh-CN" sz="1200" i="1">
                                  <a:latin typeface="Cambria Math" panose="02040503050406030204" pitchFamily="18" charset="0"/>
                                  <a:ea typeface="黑体" panose="02010609060101010101" pitchFamily="49" charset="-122"/>
                                  <a:cs typeface="Times New Roman" panose="02020603050405020304" pitchFamily="18" charset="0"/>
                                </a:rPr>
                                <m:t>+1</m:t>
                              </m:r>
                            </m:sub>
                          </m:sSub>
                          <m:r>
                            <a:rPr lang="en-US" altLang="zh-CN" sz="1200" i="1">
                              <a:latin typeface="Cambria Math" panose="02040503050406030204" pitchFamily="18" charset="0"/>
                              <a:ea typeface="黑体" panose="02010609060101010101" pitchFamily="49" charset="-122"/>
                              <a:cs typeface="Times New Roman" panose="02020603050405020304" pitchFamily="18" charset="0"/>
                            </a:rPr>
                            <m:t>=…=</m:t>
                          </m:r>
                          <m:sSub>
                            <m:sSubPr>
                              <m:ctrlPr>
                                <a:rPr lang="en-US" altLang="zh-CN" sz="1200" i="1">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1200" i="1">
                                  <a:latin typeface="Cambria Math" panose="02040503050406030204" pitchFamily="18" charset="0"/>
                                  <a:ea typeface="黑体" panose="02010609060101010101" pitchFamily="49" charset="-122"/>
                                  <a:cs typeface="Times New Roman" panose="02020603050405020304" pitchFamily="18" charset="0"/>
                                </a:rPr>
                                <m:t>𝜋</m:t>
                              </m:r>
                            </m:e>
                            <m:sub>
                              <m:r>
                                <a:rPr lang="en-US" altLang="zh-CN" sz="1200" i="1">
                                  <a:latin typeface="Cambria Math" panose="02040503050406030204" pitchFamily="18" charset="0"/>
                                  <a:ea typeface="黑体" panose="02010609060101010101" pitchFamily="49" charset="-122"/>
                                  <a:cs typeface="Times New Roman" panose="02020603050405020304" pitchFamily="18" charset="0"/>
                                </a:rPr>
                                <m:t>𝐾</m:t>
                              </m:r>
                            </m:sub>
                          </m:sSub>
                          <m:r>
                            <a:rPr lang="en-US" altLang="zh-CN" sz="1200" i="1">
                              <a:latin typeface="Cambria Math" panose="02040503050406030204" pitchFamily="18" charset="0"/>
                              <a:ea typeface="黑体" panose="02010609060101010101" pitchFamily="49" charset="-122"/>
                              <a:cs typeface="Times New Roman" panose="02020603050405020304" pitchFamily="18" charset="0"/>
                            </a:rPr>
                            <m:t>=0</m:t>
                          </m:r>
                        </m:e>
                      </m:d>
                      <m:r>
                        <a:rPr lang="en-US" altLang="zh-CN" sz="1200" i="1">
                          <a:latin typeface="Cambria Math" panose="02040503050406030204" pitchFamily="18" charset="0"/>
                          <a:ea typeface="黑体" panose="02010609060101010101" pitchFamily="49" charset="-122"/>
                          <a:cs typeface="Times New Roman" panose="02020603050405020304" pitchFamily="18" charset="0"/>
                        </a:rPr>
                        <m:t>=</m:t>
                      </m:r>
                      <m:r>
                        <a:rPr lang="en-US" altLang="zh-CN" sz="1200" i="1">
                          <a:latin typeface="Cambria Math" panose="02040503050406030204" pitchFamily="18" charset="0"/>
                          <a:ea typeface="黑体" panose="02010609060101010101" pitchFamily="49" charset="-122"/>
                          <a:cs typeface="Times New Roman" panose="02020603050405020304" pitchFamily="18" charset="0"/>
                        </a:rPr>
                        <m:t>𝐷𝑖𝑟</m:t>
                      </m:r>
                      <m:d>
                        <m:dPr>
                          <m:ctrlPr>
                            <a:rPr lang="en-US" altLang="zh-CN" sz="1200" i="1">
                              <a:latin typeface="Cambria Math" panose="02040503050406030204" pitchFamily="18" charset="0"/>
                              <a:ea typeface="黑体" panose="02010609060101010101" pitchFamily="49" charset="-122"/>
                              <a:cs typeface="Times New Roman" panose="02020603050405020304" pitchFamily="18" charset="0"/>
                            </a:rPr>
                          </m:ctrlPr>
                        </m:dPr>
                        <m:e>
                          <m:sSub>
                            <m:sSubPr>
                              <m:ctrlPr>
                                <a:rPr lang="en-US" altLang="zh-CN" sz="1200" i="1">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1200" i="1">
                                  <a:latin typeface="Cambria Math" panose="02040503050406030204" pitchFamily="18" charset="0"/>
                                  <a:ea typeface="黑体" panose="02010609060101010101" pitchFamily="49" charset="-122"/>
                                  <a:cs typeface="Times New Roman" panose="02020603050405020304" pitchFamily="18" charset="0"/>
                                </a:rPr>
                                <m:t>𝛼</m:t>
                              </m:r>
                            </m:e>
                            <m:sub>
                              <m:r>
                                <a:rPr lang="en-US" altLang="zh-CN" sz="1200" i="1">
                                  <a:latin typeface="Cambria Math" panose="02040503050406030204" pitchFamily="18" charset="0"/>
                                  <a:ea typeface="黑体" panose="02010609060101010101" pitchFamily="49" charset="-122"/>
                                  <a:cs typeface="Times New Roman" panose="02020603050405020304" pitchFamily="18" charset="0"/>
                                </a:rPr>
                                <m:t>1</m:t>
                              </m:r>
                            </m:sub>
                          </m:sSub>
                          <m:r>
                            <a:rPr lang="en-US" altLang="zh-CN" sz="1200" i="1">
                              <a:latin typeface="Cambria Math" panose="02040503050406030204" pitchFamily="18" charset="0"/>
                              <a:ea typeface="黑体" panose="02010609060101010101" pitchFamily="49" charset="-122"/>
                              <a:cs typeface="Times New Roman" panose="02020603050405020304" pitchFamily="18" charset="0"/>
                            </a:rPr>
                            <m:t>,…,</m:t>
                          </m:r>
                          <m:sSub>
                            <m:sSubPr>
                              <m:ctrlPr>
                                <a:rPr lang="en-US" altLang="zh-CN" sz="1200" i="1">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1200" i="1">
                                  <a:latin typeface="Cambria Math" panose="02040503050406030204" pitchFamily="18" charset="0"/>
                                  <a:ea typeface="黑体" panose="02010609060101010101" pitchFamily="49" charset="-122"/>
                                  <a:cs typeface="Times New Roman" panose="02020603050405020304" pitchFamily="18" charset="0"/>
                                </a:rPr>
                                <m:t>𝛼</m:t>
                              </m:r>
                            </m:e>
                            <m:sub>
                              <m:sSub>
                                <m:sSubPr>
                                  <m:ctrlPr>
                                    <a:rPr lang="en-US" altLang="zh-CN" sz="1200" i="1">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1200" i="1">
                                      <a:latin typeface="Cambria Math" panose="02040503050406030204" pitchFamily="18" charset="0"/>
                                      <a:ea typeface="黑体" panose="02010609060101010101" pitchFamily="49" charset="-122"/>
                                      <a:cs typeface="Times New Roman" panose="02020603050405020304" pitchFamily="18" charset="0"/>
                                    </a:rPr>
                                    <m:t>𝐾</m:t>
                                  </m:r>
                                </m:e>
                                <m:sub>
                                  <m:r>
                                    <a:rPr lang="en-US" altLang="zh-CN" sz="1200" i="1">
                                      <a:latin typeface="Cambria Math" panose="02040503050406030204" pitchFamily="18" charset="0"/>
                                      <a:ea typeface="黑体" panose="02010609060101010101" pitchFamily="49" charset="-122"/>
                                      <a:cs typeface="Times New Roman" panose="02020603050405020304" pitchFamily="18" charset="0"/>
                                    </a:rPr>
                                    <m:t>1</m:t>
                                  </m:r>
                                </m:sub>
                              </m:sSub>
                            </m:sub>
                          </m:sSub>
                        </m:e>
                      </m:d>
                    </m:oMath>
                  </m:oMathPara>
                </a14:m>
                <a:endParaRPr lang="zh-CN" altLang="en-US" dirty="0"/>
              </a:p>
            </p:txBody>
          </p:sp>
        </mc:Choice>
        <mc:Fallback xmlns="">
          <p:sp>
            <p:nvSpPr>
              <p:cNvPr id="4" name="矩形 3">
                <a:extLst>
                  <a:ext uri="{FF2B5EF4-FFF2-40B4-BE49-F238E27FC236}">
                    <a16:creationId xmlns:a16="http://schemas.microsoft.com/office/drawing/2014/main" id="{2F881C57-5126-4ACB-B44F-BC332AE9FB6D}"/>
                  </a:ext>
                </a:extLst>
              </p:cNvPr>
              <p:cNvSpPr>
                <a:spLocks noRot="1" noChangeAspect="1" noMove="1" noResize="1" noEditPoints="1" noAdjustHandles="1" noChangeArrowheads="1" noChangeShapeType="1" noTextEdit="1"/>
              </p:cNvSpPr>
              <p:nvPr/>
            </p:nvSpPr>
            <p:spPr>
              <a:xfrm>
                <a:off x="2751452" y="3826974"/>
                <a:ext cx="3751475" cy="306109"/>
              </a:xfrm>
              <a:prstGeom prst="rect">
                <a:avLst/>
              </a:prstGeom>
              <a:blipFill>
                <a:blip r:embed="rId5"/>
                <a:stretch>
                  <a:fillRect/>
                </a:stretch>
              </a:blipFill>
            </p:spPr>
            <p:txBody>
              <a:bodyPr/>
              <a:lstStyle/>
              <a:p>
                <a:r>
                  <a:rPr lang="zh-CN" altLang="en-US">
                    <a:noFill/>
                  </a:rPr>
                  <a:t> </a:t>
                </a:r>
              </a:p>
            </p:txBody>
          </p:sp>
        </mc:Fallback>
      </mc:AlternateContent>
      <p:sp>
        <p:nvSpPr>
          <p:cNvPr id="13" name="文本框 12">
            <a:extLst>
              <a:ext uri="{FF2B5EF4-FFF2-40B4-BE49-F238E27FC236}">
                <a16:creationId xmlns:a16="http://schemas.microsoft.com/office/drawing/2014/main" id="{F5A991CF-4A93-4695-8FE1-A74A90D7534C}"/>
              </a:ext>
            </a:extLst>
          </p:cNvPr>
          <p:cNvSpPr txBox="1"/>
          <p:nvPr/>
        </p:nvSpPr>
        <p:spPr>
          <a:xfrm>
            <a:off x="2442247" y="719484"/>
            <a:ext cx="4259499" cy="369332"/>
          </a:xfrm>
          <a:prstGeom prst="rect">
            <a:avLst/>
          </a:prstGeom>
          <a:noFill/>
        </p:spPr>
        <p:txBody>
          <a:bodyPr wrap="none" rtlCol="0">
            <a:spAutoFit/>
          </a:bodyPr>
          <a:lstStyle/>
          <a:p>
            <a:r>
              <a:rPr lang="zh-CN" altLang="en-US" sz="1800" b="1" dirty="0">
                <a:latin typeface="+mj-ea"/>
                <a:ea typeface="+mj-ea"/>
              </a:rPr>
              <a:t>增量</a:t>
            </a:r>
            <a:r>
              <a:rPr lang="en-US" altLang="zh-CN" sz="1800" b="1" dirty="0">
                <a:latin typeface="+mj-ea"/>
                <a:ea typeface="+mj-ea"/>
              </a:rPr>
              <a:t>VB-GMM</a:t>
            </a:r>
            <a:r>
              <a:rPr lang="zh-CN" altLang="en-US" sz="1800" b="1" dirty="0">
                <a:latin typeface="+mj-ea"/>
                <a:ea typeface="+mj-ea"/>
              </a:rPr>
              <a:t>模型的假设与可行性证明</a:t>
            </a:r>
          </a:p>
        </p:txBody>
      </p:sp>
    </p:spTree>
    <p:extLst>
      <p:ext uri="{BB962C8B-B14F-4D97-AF65-F5344CB8AC3E}">
        <p14:creationId xmlns:p14="http://schemas.microsoft.com/office/powerpoint/2010/main" val="1563255879"/>
      </p:ext>
    </p:extLst>
  </p:cSld>
  <p:clrMapOvr>
    <a:masterClrMapping/>
  </p:clrMapOvr>
  <mc:AlternateContent xmlns:mc="http://schemas.openxmlformats.org/markup-compatibility/2006" xmlns:p14="http://schemas.microsoft.com/office/powerpoint/2010/main">
    <mc:Choice Requires="p14">
      <p:transition spd="slow">
        <p14:conveyor dir="l"/>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5" name="直接连接符 74"/>
          <p:cNvCxnSpPr/>
          <p:nvPr/>
        </p:nvCxnSpPr>
        <p:spPr>
          <a:xfrm>
            <a:off x="4433190" y="598016"/>
            <a:ext cx="277619"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800A2D62-4100-4726-9B56-5B6547C675A6}"/>
              </a:ext>
            </a:extLst>
          </p:cNvPr>
          <p:cNvSpPr>
            <a:spLocks noGrp="1"/>
          </p:cNvSpPr>
          <p:nvPr>
            <p:ph type="sldNum" sz="quarter" idx="12"/>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ACBECEF1-1935-4692-9C86-5FD89D9EDF46}" type="slidenum">
              <a:rPr kumimoji="0" lang="zh-CN" altLang="en-US" sz="1100" b="0" i="0" u="none" strike="noStrike" kern="1200" cap="none" spc="0" normalizeH="0" baseline="0" noProof="0" smtClean="0">
                <a:ln>
                  <a:noFill/>
                </a:ln>
                <a:solidFill>
                  <a:prstClr val="black">
                    <a:lumMod val="85000"/>
                    <a:lumOff val="15000"/>
                  </a:prstClr>
                </a:solidFill>
                <a:effectLst/>
                <a:uLnTx/>
                <a:uFillTx/>
                <a:latin typeface="微软雅黑"/>
                <a:ea typeface="微软雅黑"/>
                <a:cs typeface="+mn-cs"/>
              </a:rPr>
              <a:pPr marL="0" marR="0" lvl="0" indent="0" algn="r" defTabSz="685800" rtl="0" eaLnBrk="1" fontAlgn="auto" latinLnBrk="0" hangingPunct="1">
                <a:lnSpc>
                  <a:spcPct val="100000"/>
                </a:lnSpc>
                <a:spcBef>
                  <a:spcPts val="0"/>
                </a:spcBef>
                <a:spcAft>
                  <a:spcPts val="0"/>
                </a:spcAft>
                <a:buClrTx/>
                <a:buSzTx/>
                <a:buFontTx/>
                <a:buNone/>
                <a:tabLst/>
                <a:defRPr/>
              </a:pPr>
              <a:t>27</a:t>
            </a:fld>
            <a:endParaRPr kumimoji="0" lang="zh-CN" altLang="en-US" sz="1100" b="0" i="0" u="none" strike="noStrike" kern="1200" cap="none" spc="0" normalizeH="0" baseline="0" noProof="0" dirty="0">
              <a:ln>
                <a:noFill/>
              </a:ln>
              <a:solidFill>
                <a:prstClr val="black">
                  <a:lumMod val="85000"/>
                  <a:lumOff val="15000"/>
                </a:prstClr>
              </a:solidFill>
              <a:effectLst/>
              <a:uLnTx/>
              <a:uFillTx/>
              <a:latin typeface="微软雅黑"/>
              <a:ea typeface="微软雅黑"/>
              <a:cs typeface="+mn-cs"/>
            </a:endParaRPr>
          </a:p>
        </p:txBody>
      </p:sp>
      <p:sp>
        <p:nvSpPr>
          <p:cNvPr id="3" name="Rectangle 2">
            <a:extLst>
              <a:ext uri="{FF2B5EF4-FFF2-40B4-BE49-F238E27FC236}">
                <a16:creationId xmlns:a16="http://schemas.microsoft.com/office/drawing/2014/main" id="{3210460A-39C2-484D-BB15-F565BA999C4B}"/>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7" name="Rectangle 11">
            <a:extLst>
              <a:ext uri="{FF2B5EF4-FFF2-40B4-BE49-F238E27FC236}">
                <a16:creationId xmlns:a16="http://schemas.microsoft.com/office/drawing/2014/main" id="{1EA649CA-FA51-479C-B20B-6B788F285CD1}"/>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4" name="文本框 5">
            <a:extLst>
              <a:ext uri="{FF2B5EF4-FFF2-40B4-BE49-F238E27FC236}">
                <a16:creationId xmlns:a16="http://schemas.microsoft.com/office/drawing/2014/main" id="{67A67DF5-B19C-4527-A79D-FC0982FAF81D}"/>
              </a:ext>
            </a:extLst>
          </p:cNvPr>
          <p:cNvSpPr txBox="1">
            <a:spLocks noChangeArrowheads="1"/>
          </p:cNvSpPr>
          <p:nvPr/>
        </p:nvSpPr>
        <p:spPr bwMode="auto">
          <a:xfrm>
            <a:off x="2028673" y="14687"/>
            <a:ext cx="508664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r>
              <a:rPr lang="zh-CN" altLang="en-US" sz="2800" b="1" dirty="0">
                <a:latin typeface="+mj-ea"/>
              </a:rPr>
              <a:t>三、增量</a:t>
            </a:r>
            <a:r>
              <a:rPr lang="en-US" altLang="zh-CN" sz="2800" b="1" dirty="0">
                <a:latin typeface="+mj-ea"/>
              </a:rPr>
              <a:t>VB-GMM</a:t>
            </a:r>
            <a:r>
              <a:rPr lang="zh-CN" altLang="en-US" sz="2800" b="1" dirty="0">
                <a:latin typeface="+mj-ea"/>
              </a:rPr>
              <a:t>与监测策略</a:t>
            </a:r>
          </a:p>
        </p:txBody>
      </p:sp>
      <p:sp>
        <p:nvSpPr>
          <p:cNvPr id="13" name="文本框 12">
            <a:extLst>
              <a:ext uri="{FF2B5EF4-FFF2-40B4-BE49-F238E27FC236}">
                <a16:creationId xmlns:a16="http://schemas.microsoft.com/office/drawing/2014/main" id="{A0B715AF-8E47-47DA-8AA2-E0668C7BBE58}"/>
              </a:ext>
            </a:extLst>
          </p:cNvPr>
          <p:cNvSpPr txBox="1"/>
          <p:nvPr/>
        </p:nvSpPr>
        <p:spPr>
          <a:xfrm>
            <a:off x="2405122" y="715917"/>
            <a:ext cx="4259499" cy="369332"/>
          </a:xfrm>
          <a:prstGeom prst="rect">
            <a:avLst/>
          </a:prstGeom>
          <a:noFill/>
        </p:spPr>
        <p:txBody>
          <a:bodyPr wrap="none" rtlCol="0">
            <a:spAutoFit/>
          </a:bodyPr>
          <a:lstStyle/>
          <a:p>
            <a:r>
              <a:rPr lang="zh-CN" altLang="en-US" sz="1800" b="1" dirty="0">
                <a:latin typeface="+mj-ea"/>
                <a:ea typeface="+mj-ea"/>
              </a:rPr>
              <a:t>增量</a:t>
            </a:r>
            <a:r>
              <a:rPr lang="en-US" altLang="zh-CN" sz="1800" b="1" dirty="0">
                <a:latin typeface="+mj-ea"/>
                <a:ea typeface="+mj-ea"/>
              </a:rPr>
              <a:t>VB-GMM</a:t>
            </a:r>
            <a:r>
              <a:rPr lang="zh-CN" altLang="en-US" sz="1800" b="1" dirty="0">
                <a:latin typeface="+mj-ea"/>
                <a:ea typeface="+mj-ea"/>
              </a:rPr>
              <a:t>模型的假设与可行性证明</a:t>
            </a:r>
          </a:p>
        </p:txBody>
      </p:sp>
      <p:sp>
        <p:nvSpPr>
          <p:cNvPr id="15" name="矩形: 圆角 14">
            <a:extLst>
              <a:ext uri="{FF2B5EF4-FFF2-40B4-BE49-F238E27FC236}">
                <a16:creationId xmlns:a16="http://schemas.microsoft.com/office/drawing/2014/main" id="{AAA835AB-9F41-4129-9F02-68E7014AFB77}"/>
              </a:ext>
            </a:extLst>
          </p:cNvPr>
          <p:cNvSpPr/>
          <p:nvPr/>
        </p:nvSpPr>
        <p:spPr>
          <a:xfrm>
            <a:off x="492009" y="1350114"/>
            <a:ext cx="1299357" cy="743077"/>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latin typeface="微软雅黑" panose="020B0503020204020204" pitchFamily="34" charset="-122"/>
                <a:ea typeface="微软雅黑" panose="020B0503020204020204" pitchFamily="34" charset="-122"/>
              </a:rPr>
              <a:t>只考虑</a:t>
            </a:r>
            <a:endParaRPr lang="en-US" altLang="zh-CN" sz="1400" b="1" dirty="0">
              <a:latin typeface="微软雅黑" panose="020B0503020204020204" pitchFamily="34" charset="-122"/>
              <a:ea typeface="微软雅黑" panose="020B0503020204020204" pitchFamily="34" charset="-122"/>
            </a:endParaRPr>
          </a:p>
          <a:p>
            <a:pPr algn="ctr"/>
            <a:r>
              <a:rPr lang="zh-CN" altLang="en-US" sz="1400" b="1" dirty="0">
                <a:latin typeface="微软雅黑" panose="020B0503020204020204" pitchFamily="34" charset="-122"/>
                <a:ea typeface="微软雅黑" panose="020B0503020204020204" pitchFamily="34" charset="-122"/>
              </a:rPr>
              <a:t>已建模模态</a:t>
            </a:r>
          </a:p>
        </p:txBody>
      </p:sp>
      <p:sp>
        <p:nvSpPr>
          <p:cNvPr id="16" name="矩形: 圆角 15">
            <a:extLst>
              <a:ext uri="{FF2B5EF4-FFF2-40B4-BE49-F238E27FC236}">
                <a16:creationId xmlns:a16="http://schemas.microsoft.com/office/drawing/2014/main" id="{4DBA3677-8BE0-448E-B889-FDF7918C6072}"/>
              </a:ext>
            </a:extLst>
          </p:cNvPr>
          <p:cNvSpPr/>
          <p:nvPr/>
        </p:nvSpPr>
        <p:spPr>
          <a:xfrm>
            <a:off x="412462" y="2361971"/>
            <a:ext cx="1458450" cy="743077"/>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latin typeface="微软雅黑" panose="020B0503020204020204" pitchFamily="34" charset="-122"/>
                <a:ea typeface="微软雅黑" panose="020B0503020204020204" pitchFamily="34" charset="-122"/>
              </a:rPr>
              <a:t>只考虑</a:t>
            </a:r>
            <a:endParaRPr lang="en-US" altLang="zh-CN" sz="1400" b="1" dirty="0">
              <a:latin typeface="微软雅黑" panose="020B0503020204020204" pitchFamily="34" charset="-122"/>
              <a:ea typeface="微软雅黑" panose="020B0503020204020204" pitchFamily="34" charset="-122"/>
            </a:endParaRPr>
          </a:p>
          <a:p>
            <a:pPr algn="ctr"/>
            <a:r>
              <a:rPr lang="zh-CN" altLang="en-US" sz="1400" b="1" dirty="0">
                <a:latin typeface="微软雅黑" panose="020B0503020204020204" pitchFamily="34" charset="-122"/>
                <a:ea typeface="微软雅黑" panose="020B0503020204020204" pitchFamily="34" charset="-122"/>
              </a:rPr>
              <a:t>出现的新模态</a:t>
            </a:r>
          </a:p>
        </p:txBody>
      </p:sp>
      <mc:AlternateContent xmlns:mc="http://schemas.openxmlformats.org/markup-compatibility/2006" xmlns:a14="http://schemas.microsoft.com/office/drawing/2010/main">
        <mc:Choice Requires="a14">
          <p:sp>
            <p:nvSpPr>
              <p:cNvPr id="18" name="矩形 17">
                <a:extLst>
                  <a:ext uri="{FF2B5EF4-FFF2-40B4-BE49-F238E27FC236}">
                    <a16:creationId xmlns:a16="http://schemas.microsoft.com/office/drawing/2014/main" id="{AF64EBB5-30B2-4050-B52B-1DFC244EFCAC}"/>
                  </a:ext>
                </a:extLst>
              </p:cNvPr>
              <p:cNvSpPr/>
              <p:nvPr/>
            </p:nvSpPr>
            <p:spPr>
              <a:xfrm>
                <a:off x="2835071" y="1507617"/>
                <a:ext cx="3796552" cy="30610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1200" i="1" smtClean="0">
                          <a:latin typeface="Cambria Math" panose="02040503050406030204" pitchFamily="18" charset="0"/>
                          <a:ea typeface="黑体" panose="02010609060101010101" pitchFamily="49" charset="-122"/>
                          <a:cs typeface="Times New Roman" panose="02020603050405020304" pitchFamily="18" charset="0"/>
                        </a:rPr>
                        <m:t>𝑝</m:t>
                      </m:r>
                      <m:d>
                        <m:dPr>
                          <m:ctrlPr>
                            <a:rPr lang="en-US" altLang="zh-CN" sz="1200" i="1">
                              <a:latin typeface="Cambria Math" panose="02040503050406030204" pitchFamily="18" charset="0"/>
                              <a:ea typeface="黑体" panose="02010609060101010101" pitchFamily="49" charset="-122"/>
                              <a:cs typeface="Times New Roman" panose="02020603050405020304" pitchFamily="18" charset="0"/>
                            </a:rPr>
                          </m:ctrlPr>
                        </m:dPr>
                        <m:e>
                          <m:sSub>
                            <m:sSubPr>
                              <m:ctrlPr>
                                <a:rPr lang="en-US" altLang="zh-CN" sz="1200" i="1">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1200" i="1">
                                  <a:latin typeface="Cambria Math" panose="02040503050406030204" pitchFamily="18" charset="0"/>
                                  <a:ea typeface="黑体" panose="02010609060101010101" pitchFamily="49" charset="-122"/>
                                  <a:cs typeface="Times New Roman" panose="02020603050405020304" pitchFamily="18" charset="0"/>
                                </a:rPr>
                                <m:t>𝜋</m:t>
                              </m:r>
                            </m:e>
                            <m:sub>
                              <m:r>
                                <a:rPr lang="en-US" altLang="zh-CN" sz="1200" i="1">
                                  <a:latin typeface="Cambria Math" panose="02040503050406030204" pitchFamily="18" charset="0"/>
                                  <a:ea typeface="黑体" panose="02010609060101010101" pitchFamily="49" charset="-122"/>
                                  <a:cs typeface="Times New Roman" panose="02020603050405020304" pitchFamily="18" charset="0"/>
                                </a:rPr>
                                <m:t>1</m:t>
                              </m:r>
                            </m:sub>
                          </m:sSub>
                          <m:r>
                            <a:rPr lang="en-US" altLang="zh-CN" sz="1200" i="1">
                              <a:latin typeface="Cambria Math" panose="02040503050406030204" pitchFamily="18" charset="0"/>
                              <a:ea typeface="黑体" panose="02010609060101010101" pitchFamily="49" charset="-122"/>
                              <a:cs typeface="Times New Roman" panose="02020603050405020304" pitchFamily="18" charset="0"/>
                            </a:rPr>
                            <m:t>,…,</m:t>
                          </m:r>
                          <m:sSub>
                            <m:sSubPr>
                              <m:ctrlPr>
                                <a:rPr lang="en-US" altLang="zh-CN" sz="1200" i="1">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1200" i="1">
                                  <a:latin typeface="Cambria Math" panose="02040503050406030204" pitchFamily="18" charset="0"/>
                                  <a:ea typeface="黑体" panose="02010609060101010101" pitchFamily="49" charset="-122"/>
                                  <a:cs typeface="Times New Roman" panose="02020603050405020304" pitchFamily="18" charset="0"/>
                                </a:rPr>
                                <m:t>𝜋</m:t>
                              </m:r>
                            </m:e>
                            <m:sub>
                              <m:sSub>
                                <m:sSubPr>
                                  <m:ctrlPr>
                                    <a:rPr lang="en-US" altLang="zh-CN" sz="1200" b="0" i="1" smtClean="0">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1200" i="1">
                                      <a:latin typeface="Cambria Math" panose="02040503050406030204" pitchFamily="18" charset="0"/>
                                      <a:ea typeface="黑体" panose="02010609060101010101" pitchFamily="49" charset="-122"/>
                                      <a:cs typeface="Times New Roman" panose="02020603050405020304" pitchFamily="18" charset="0"/>
                                    </a:rPr>
                                    <m:t>𝐾</m:t>
                                  </m:r>
                                </m:e>
                                <m:sub>
                                  <m:r>
                                    <a:rPr lang="en-US" altLang="zh-CN" sz="1200" i="1">
                                      <a:latin typeface="Cambria Math" panose="02040503050406030204" pitchFamily="18" charset="0"/>
                                      <a:ea typeface="黑体" panose="02010609060101010101" pitchFamily="49" charset="-122"/>
                                      <a:cs typeface="Times New Roman" panose="02020603050405020304" pitchFamily="18" charset="0"/>
                                    </a:rPr>
                                    <m:t>1</m:t>
                                  </m:r>
                                </m:sub>
                              </m:sSub>
                            </m:sub>
                          </m:sSub>
                          <m:r>
                            <a:rPr lang="en-US" altLang="zh-CN" sz="1200" b="0" i="1" smtClean="0">
                              <a:latin typeface="Cambria Math" panose="02040503050406030204" pitchFamily="18" charset="0"/>
                              <a:ea typeface="黑体" panose="02010609060101010101" pitchFamily="49" charset="-122"/>
                              <a:cs typeface="Times New Roman" panose="02020603050405020304" pitchFamily="18" charset="0"/>
                            </a:rPr>
                            <m:t>|</m:t>
                          </m:r>
                          <m:sSub>
                            <m:sSubPr>
                              <m:ctrlPr>
                                <a:rPr lang="en-US" altLang="zh-CN" sz="1200" i="1">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1200" i="1">
                                  <a:latin typeface="Cambria Math" panose="02040503050406030204" pitchFamily="18" charset="0"/>
                                  <a:ea typeface="黑体" panose="02010609060101010101" pitchFamily="49" charset="-122"/>
                                  <a:cs typeface="Times New Roman" panose="02020603050405020304" pitchFamily="18" charset="0"/>
                                </a:rPr>
                                <m:t>𝜋</m:t>
                              </m:r>
                            </m:e>
                            <m:sub>
                              <m:sSub>
                                <m:sSubPr>
                                  <m:ctrlPr>
                                    <a:rPr lang="en-US" altLang="zh-CN" sz="1200" i="1">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1200" i="1">
                                      <a:latin typeface="Cambria Math" panose="02040503050406030204" pitchFamily="18" charset="0"/>
                                      <a:ea typeface="黑体" panose="02010609060101010101" pitchFamily="49" charset="-122"/>
                                      <a:cs typeface="Times New Roman" panose="02020603050405020304" pitchFamily="18" charset="0"/>
                                    </a:rPr>
                                    <m:t>𝐾</m:t>
                                  </m:r>
                                </m:e>
                                <m:sub>
                                  <m:r>
                                    <a:rPr lang="en-US" altLang="zh-CN" sz="1200" i="1">
                                      <a:latin typeface="Cambria Math" panose="02040503050406030204" pitchFamily="18" charset="0"/>
                                      <a:ea typeface="黑体" panose="02010609060101010101" pitchFamily="49" charset="-122"/>
                                      <a:cs typeface="Times New Roman" panose="02020603050405020304" pitchFamily="18" charset="0"/>
                                    </a:rPr>
                                    <m:t>1</m:t>
                                  </m:r>
                                </m:sub>
                              </m:sSub>
                              <m:r>
                                <a:rPr lang="en-US" altLang="zh-CN" sz="1200" i="1">
                                  <a:latin typeface="Cambria Math" panose="02040503050406030204" pitchFamily="18" charset="0"/>
                                  <a:ea typeface="黑体" panose="02010609060101010101" pitchFamily="49" charset="-122"/>
                                  <a:cs typeface="Times New Roman" panose="02020603050405020304" pitchFamily="18" charset="0"/>
                                </a:rPr>
                                <m:t>+1</m:t>
                              </m:r>
                            </m:sub>
                          </m:sSub>
                          <m:r>
                            <a:rPr lang="en-US" altLang="zh-CN" sz="1200" i="1">
                              <a:latin typeface="Cambria Math" panose="02040503050406030204" pitchFamily="18" charset="0"/>
                              <a:ea typeface="黑体" panose="02010609060101010101" pitchFamily="49" charset="-122"/>
                              <a:cs typeface="Times New Roman" panose="02020603050405020304" pitchFamily="18" charset="0"/>
                            </a:rPr>
                            <m:t>=…=</m:t>
                          </m:r>
                          <m:sSub>
                            <m:sSubPr>
                              <m:ctrlPr>
                                <a:rPr lang="en-US" altLang="zh-CN" sz="1200" i="1">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1200" i="1">
                                  <a:latin typeface="Cambria Math" panose="02040503050406030204" pitchFamily="18" charset="0"/>
                                  <a:ea typeface="黑体" panose="02010609060101010101" pitchFamily="49" charset="-122"/>
                                  <a:cs typeface="Times New Roman" panose="02020603050405020304" pitchFamily="18" charset="0"/>
                                </a:rPr>
                                <m:t>𝜋</m:t>
                              </m:r>
                            </m:e>
                            <m:sub>
                              <m:r>
                                <a:rPr lang="en-US" altLang="zh-CN" sz="1200" i="1">
                                  <a:latin typeface="Cambria Math" panose="02040503050406030204" pitchFamily="18" charset="0"/>
                                  <a:ea typeface="黑体" panose="02010609060101010101" pitchFamily="49" charset="-122"/>
                                  <a:cs typeface="Times New Roman" panose="02020603050405020304" pitchFamily="18" charset="0"/>
                                </a:rPr>
                                <m:t>𝐾</m:t>
                              </m:r>
                            </m:sub>
                          </m:sSub>
                          <m:r>
                            <a:rPr lang="en-US" altLang="zh-CN" sz="1200" i="1">
                              <a:latin typeface="Cambria Math" panose="02040503050406030204" pitchFamily="18" charset="0"/>
                              <a:ea typeface="黑体" panose="02010609060101010101" pitchFamily="49" charset="-122"/>
                              <a:cs typeface="Times New Roman" panose="02020603050405020304" pitchFamily="18" charset="0"/>
                            </a:rPr>
                            <m:t>=0</m:t>
                          </m:r>
                        </m:e>
                      </m:d>
                      <m:r>
                        <a:rPr lang="en-US" altLang="zh-CN" sz="1200" i="1">
                          <a:latin typeface="Cambria Math" panose="02040503050406030204" pitchFamily="18" charset="0"/>
                          <a:ea typeface="黑体" panose="02010609060101010101" pitchFamily="49" charset="-122"/>
                          <a:cs typeface="Times New Roman" panose="02020603050405020304" pitchFamily="18" charset="0"/>
                        </a:rPr>
                        <m:t>=</m:t>
                      </m:r>
                      <m:r>
                        <a:rPr lang="en-US" altLang="zh-CN" sz="1200" i="1">
                          <a:latin typeface="Cambria Math" panose="02040503050406030204" pitchFamily="18" charset="0"/>
                          <a:ea typeface="黑体" panose="02010609060101010101" pitchFamily="49" charset="-122"/>
                          <a:cs typeface="Times New Roman" panose="02020603050405020304" pitchFamily="18" charset="0"/>
                        </a:rPr>
                        <m:t>𝐷𝑖𝑟</m:t>
                      </m:r>
                      <m:d>
                        <m:dPr>
                          <m:ctrlPr>
                            <a:rPr lang="en-US" altLang="zh-CN" sz="1200" i="1">
                              <a:latin typeface="Cambria Math" panose="02040503050406030204" pitchFamily="18" charset="0"/>
                              <a:ea typeface="黑体" panose="02010609060101010101" pitchFamily="49" charset="-122"/>
                              <a:cs typeface="Times New Roman" panose="02020603050405020304" pitchFamily="18" charset="0"/>
                            </a:rPr>
                          </m:ctrlPr>
                        </m:dPr>
                        <m:e>
                          <m:sSub>
                            <m:sSubPr>
                              <m:ctrlPr>
                                <a:rPr lang="en-US" altLang="zh-CN" sz="1200" i="1">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1200" i="1">
                                  <a:latin typeface="Cambria Math" panose="02040503050406030204" pitchFamily="18" charset="0"/>
                                  <a:ea typeface="黑体" panose="02010609060101010101" pitchFamily="49" charset="-122"/>
                                  <a:cs typeface="Times New Roman" panose="02020603050405020304" pitchFamily="18" charset="0"/>
                                </a:rPr>
                                <m:t>𝛼</m:t>
                              </m:r>
                            </m:e>
                            <m:sub>
                              <m:r>
                                <a:rPr lang="en-US" altLang="zh-CN" sz="1200" i="1">
                                  <a:latin typeface="Cambria Math" panose="02040503050406030204" pitchFamily="18" charset="0"/>
                                  <a:ea typeface="黑体" panose="02010609060101010101" pitchFamily="49" charset="-122"/>
                                  <a:cs typeface="Times New Roman" panose="02020603050405020304" pitchFamily="18" charset="0"/>
                                </a:rPr>
                                <m:t>1</m:t>
                              </m:r>
                            </m:sub>
                          </m:sSub>
                          <m:r>
                            <a:rPr lang="en-US" altLang="zh-CN" sz="1200" i="1">
                              <a:latin typeface="Cambria Math" panose="02040503050406030204" pitchFamily="18" charset="0"/>
                              <a:ea typeface="黑体" panose="02010609060101010101" pitchFamily="49" charset="-122"/>
                              <a:cs typeface="Times New Roman" panose="02020603050405020304" pitchFamily="18" charset="0"/>
                            </a:rPr>
                            <m:t>,…,</m:t>
                          </m:r>
                          <m:sSub>
                            <m:sSubPr>
                              <m:ctrlPr>
                                <a:rPr lang="en-US" altLang="zh-CN" sz="1200" i="1">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1200" i="1">
                                  <a:latin typeface="Cambria Math" panose="02040503050406030204" pitchFamily="18" charset="0"/>
                                  <a:ea typeface="黑体" panose="02010609060101010101" pitchFamily="49" charset="-122"/>
                                  <a:cs typeface="Times New Roman" panose="02020603050405020304" pitchFamily="18" charset="0"/>
                                </a:rPr>
                                <m:t>𝛼</m:t>
                              </m:r>
                            </m:e>
                            <m:sub>
                              <m:sSub>
                                <m:sSubPr>
                                  <m:ctrlPr>
                                    <a:rPr lang="en-US" altLang="zh-CN" sz="1200" i="1">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1200" i="1">
                                      <a:latin typeface="Cambria Math" panose="02040503050406030204" pitchFamily="18" charset="0"/>
                                      <a:ea typeface="黑体" panose="02010609060101010101" pitchFamily="49" charset="-122"/>
                                      <a:cs typeface="Times New Roman" panose="02020603050405020304" pitchFamily="18" charset="0"/>
                                    </a:rPr>
                                    <m:t>𝐾</m:t>
                                  </m:r>
                                </m:e>
                                <m:sub>
                                  <m:r>
                                    <a:rPr lang="en-US" altLang="zh-CN" sz="1200" i="1">
                                      <a:latin typeface="Cambria Math" panose="02040503050406030204" pitchFamily="18" charset="0"/>
                                      <a:ea typeface="黑体" panose="02010609060101010101" pitchFamily="49" charset="-122"/>
                                      <a:cs typeface="Times New Roman" panose="02020603050405020304" pitchFamily="18" charset="0"/>
                                    </a:rPr>
                                    <m:t>1</m:t>
                                  </m:r>
                                </m:sub>
                              </m:sSub>
                            </m:sub>
                          </m:sSub>
                        </m:e>
                      </m:d>
                    </m:oMath>
                  </m:oMathPara>
                </a14:m>
                <a:endParaRPr lang="zh-CN" altLang="en-US" dirty="0"/>
              </a:p>
            </p:txBody>
          </p:sp>
        </mc:Choice>
        <mc:Fallback xmlns="">
          <p:sp>
            <p:nvSpPr>
              <p:cNvPr id="18" name="矩形 17">
                <a:extLst>
                  <a:ext uri="{FF2B5EF4-FFF2-40B4-BE49-F238E27FC236}">
                    <a16:creationId xmlns:a16="http://schemas.microsoft.com/office/drawing/2014/main" id="{AF64EBB5-30B2-4050-B52B-1DFC244EFCAC}"/>
                  </a:ext>
                </a:extLst>
              </p:cNvPr>
              <p:cNvSpPr>
                <a:spLocks noRot="1" noChangeAspect="1" noMove="1" noResize="1" noEditPoints="1" noAdjustHandles="1" noChangeArrowheads="1" noChangeShapeType="1" noTextEdit="1"/>
              </p:cNvSpPr>
              <p:nvPr/>
            </p:nvSpPr>
            <p:spPr>
              <a:xfrm>
                <a:off x="2835071" y="1507617"/>
                <a:ext cx="3796552" cy="306109"/>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矩形 18">
                <a:extLst>
                  <a:ext uri="{FF2B5EF4-FFF2-40B4-BE49-F238E27FC236}">
                    <a16:creationId xmlns:a16="http://schemas.microsoft.com/office/drawing/2014/main" id="{7F750E01-0D47-4839-89CD-2393FA4F5250}"/>
                  </a:ext>
                </a:extLst>
              </p:cNvPr>
              <p:cNvSpPr/>
              <p:nvPr/>
            </p:nvSpPr>
            <p:spPr>
              <a:xfrm>
                <a:off x="2143160" y="2522677"/>
                <a:ext cx="5994333" cy="30610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1200" i="1" smtClean="0">
                          <a:latin typeface="Cambria Math" panose="02040503050406030204" pitchFamily="18" charset="0"/>
                          <a:ea typeface="黑体" panose="02010609060101010101" pitchFamily="49" charset="-122"/>
                          <a:cs typeface="Times New Roman" panose="02020603050405020304" pitchFamily="18" charset="0"/>
                        </a:rPr>
                        <m:t>𝑝</m:t>
                      </m:r>
                      <m:d>
                        <m:dPr>
                          <m:ctrlPr>
                            <a:rPr lang="en-US" altLang="zh-CN" sz="1200" i="1">
                              <a:latin typeface="Cambria Math" panose="02040503050406030204" pitchFamily="18" charset="0"/>
                              <a:ea typeface="黑体" panose="02010609060101010101" pitchFamily="49" charset="-122"/>
                              <a:cs typeface="Times New Roman" panose="02020603050405020304" pitchFamily="18" charset="0"/>
                            </a:rPr>
                          </m:ctrlPr>
                        </m:dPr>
                        <m:e>
                          <m:sSub>
                            <m:sSubPr>
                              <m:ctrlPr>
                                <a:rPr lang="en-US" altLang="zh-CN" sz="1200" i="1">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1200" i="1">
                                  <a:latin typeface="Cambria Math" panose="02040503050406030204" pitchFamily="18" charset="0"/>
                                  <a:ea typeface="黑体" panose="02010609060101010101" pitchFamily="49" charset="-122"/>
                                  <a:cs typeface="Times New Roman" panose="02020603050405020304" pitchFamily="18" charset="0"/>
                                </a:rPr>
                                <m:t>𝜋</m:t>
                              </m:r>
                            </m:e>
                            <m:sub>
                              <m:sSub>
                                <m:sSubPr>
                                  <m:ctrlPr>
                                    <a:rPr lang="en-US" altLang="zh-CN" sz="1200" b="0" i="1" smtClean="0">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1200" b="0" i="1" smtClean="0">
                                      <a:latin typeface="Cambria Math" panose="02040503050406030204" pitchFamily="18" charset="0"/>
                                      <a:ea typeface="黑体" panose="02010609060101010101" pitchFamily="49" charset="-122"/>
                                      <a:cs typeface="Times New Roman" panose="02020603050405020304" pitchFamily="18" charset="0"/>
                                    </a:rPr>
                                    <m:t>𝐾</m:t>
                                  </m:r>
                                </m:e>
                                <m:sub>
                                  <m:r>
                                    <a:rPr lang="en-US" altLang="zh-CN" sz="1200" b="0" i="1" smtClean="0">
                                      <a:latin typeface="Cambria Math" panose="02040503050406030204" pitchFamily="18" charset="0"/>
                                      <a:ea typeface="黑体" panose="02010609060101010101" pitchFamily="49" charset="-122"/>
                                      <a:cs typeface="Times New Roman" panose="02020603050405020304" pitchFamily="18" charset="0"/>
                                    </a:rPr>
                                    <m:t>1</m:t>
                                  </m:r>
                                </m:sub>
                              </m:sSub>
                              <m:r>
                                <a:rPr lang="en-US" altLang="zh-CN" sz="1200" b="0" i="1" smtClean="0">
                                  <a:latin typeface="Cambria Math" panose="02040503050406030204" pitchFamily="18" charset="0"/>
                                  <a:ea typeface="黑体" panose="02010609060101010101" pitchFamily="49" charset="-122"/>
                                  <a:cs typeface="Times New Roman" panose="02020603050405020304" pitchFamily="18" charset="0"/>
                                </a:rPr>
                                <m:t>+1</m:t>
                              </m:r>
                            </m:sub>
                          </m:sSub>
                          <m:r>
                            <a:rPr lang="en-US" altLang="zh-CN" sz="1200" i="1">
                              <a:latin typeface="Cambria Math" panose="02040503050406030204" pitchFamily="18" charset="0"/>
                              <a:ea typeface="黑体" panose="02010609060101010101" pitchFamily="49" charset="-122"/>
                              <a:cs typeface="Times New Roman" panose="02020603050405020304" pitchFamily="18" charset="0"/>
                            </a:rPr>
                            <m:t>,…,</m:t>
                          </m:r>
                          <m:sSub>
                            <m:sSubPr>
                              <m:ctrlPr>
                                <a:rPr lang="en-US" altLang="zh-CN" sz="1200" i="1">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1200" i="1">
                                  <a:latin typeface="Cambria Math" panose="02040503050406030204" pitchFamily="18" charset="0"/>
                                  <a:ea typeface="黑体" panose="02010609060101010101" pitchFamily="49" charset="-122"/>
                                  <a:cs typeface="Times New Roman" panose="02020603050405020304" pitchFamily="18" charset="0"/>
                                </a:rPr>
                                <m:t>𝜋</m:t>
                              </m:r>
                            </m:e>
                            <m:sub>
                              <m:sSub>
                                <m:sSubPr>
                                  <m:ctrlPr>
                                    <a:rPr lang="en-US" altLang="zh-CN" sz="1200" b="0" i="1" smtClean="0">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1200" i="1">
                                      <a:latin typeface="Cambria Math" panose="02040503050406030204" pitchFamily="18" charset="0"/>
                                      <a:ea typeface="黑体" panose="02010609060101010101" pitchFamily="49" charset="-122"/>
                                      <a:cs typeface="Times New Roman" panose="02020603050405020304" pitchFamily="18" charset="0"/>
                                    </a:rPr>
                                    <m:t>𝐾</m:t>
                                  </m:r>
                                </m:e>
                                <m:sub>
                                  <m:r>
                                    <a:rPr lang="en-US" altLang="zh-CN" sz="1200" b="0" i="1" smtClean="0">
                                      <a:latin typeface="Cambria Math" panose="02040503050406030204" pitchFamily="18" charset="0"/>
                                      <a:ea typeface="黑体" panose="02010609060101010101" pitchFamily="49" charset="-122"/>
                                      <a:cs typeface="Times New Roman" panose="02020603050405020304" pitchFamily="18" charset="0"/>
                                    </a:rPr>
                                    <m:t>1</m:t>
                                  </m:r>
                                </m:sub>
                              </m:sSub>
                              <m:r>
                                <a:rPr lang="en-US" altLang="zh-CN" sz="1200" b="0" i="1" smtClean="0">
                                  <a:latin typeface="Cambria Math" panose="02040503050406030204" pitchFamily="18" charset="0"/>
                                  <a:ea typeface="黑体" panose="02010609060101010101" pitchFamily="49" charset="-122"/>
                                  <a:cs typeface="Times New Roman" panose="02020603050405020304" pitchFamily="18" charset="0"/>
                                </a:rPr>
                                <m:t>+</m:t>
                              </m:r>
                              <m:sSub>
                                <m:sSubPr>
                                  <m:ctrlPr>
                                    <a:rPr lang="en-US" altLang="zh-CN" sz="1200" b="0" i="1" smtClean="0">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1200" b="0" i="1" smtClean="0">
                                      <a:latin typeface="Cambria Math" panose="02040503050406030204" pitchFamily="18" charset="0"/>
                                      <a:ea typeface="黑体" panose="02010609060101010101" pitchFamily="49" charset="-122"/>
                                      <a:cs typeface="Times New Roman" panose="02020603050405020304" pitchFamily="18" charset="0"/>
                                    </a:rPr>
                                    <m:t>𝐾</m:t>
                                  </m:r>
                                </m:e>
                                <m:sub>
                                  <m:r>
                                    <a:rPr lang="en-US" altLang="zh-CN" sz="1200" b="0" i="1" smtClean="0">
                                      <a:latin typeface="Cambria Math" panose="02040503050406030204" pitchFamily="18" charset="0"/>
                                      <a:ea typeface="黑体" panose="02010609060101010101" pitchFamily="49" charset="-122"/>
                                      <a:cs typeface="Times New Roman" panose="02020603050405020304" pitchFamily="18" charset="0"/>
                                    </a:rPr>
                                    <m:t>2</m:t>
                                  </m:r>
                                </m:sub>
                              </m:sSub>
                            </m:sub>
                          </m:sSub>
                          <m:r>
                            <a:rPr lang="en-US" altLang="zh-CN" sz="1200" b="0" i="1" smtClean="0">
                              <a:latin typeface="Cambria Math" panose="02040503050406030204" pitchFamily="18" charset="0"/>
                              <a:ea typeface="黑体" panose="02010609060101010101" pitchFamily="49" charset="-122"/>
                              <a:cs typeface="Times New Roman" panose="02020603050405020304" pitchFamily="18" charset="0"/>
                            </a:rPr>
                            <m:t>|</m:t>
                          </m:r>
                          <m:sSub>
                            <m:sSubPr>
                              <m:ctrlPr>
                                <a:rPr lang="en-US" altLang="zh-CN" sz="1200" b="0" i="1" smtClean="0">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1200" b="0" i="1" smtClean="0">
                                  <a:latin typeface="Cambria Math" panose="02040503050406030204" pitchFamily="18" charset="0"/>
                                  <a:ea typeface="黑体" panose="02010609060101010101" pitchFamily="49" charset="-122"/>
                                  <a:cs typeface="Times New Roman" panose="02020603050405020304" pitchFamily="18" charset="0"/>
                                </a:rPr>
                                <m:t>𝜋</m:t>
                              </m:r>
                            </m:e>
                            <m:sub>
                              <m:r>
                                <a:rPr lang="en-US" altLang="zh-CN" sz="1200" b="0" i="1" smtClean="0">
                                  <a:latin typeface="Cambria Math" panose="02040503050406030204" pitchFamily="18" charset="0"/>
                                  <a:ea typeface="黑体" panose="02010609060101010101" pitchFamily="49" charset="-122"/>
                                  <a:cs typeface="Times New Roman" panose="02020603050405020304" pitchFamily="18" charset="0"/>
                                </a:rPr>
                                <m:t>1</m:t>
                              </m:r>
                            </m:sub>
                          </m:sSub>
                          <m:r>
                            <a:rPr lang="en-US" altLang="zh-CN" sz="1200" b="0" i="1" smtClean="0">
                              <a:latin typeface="Cambria Math" panose="02040503050406030204" pitchFamily="18" charset="0"/>
                              <a:ea typeface="黑体" panose="02010609060101010101" pitchFamily="49" charset="-122"/>
                              <a:cs typeface="Times New Roman" panose="02020603050405020304" pitchFamily="18" charset="0"/>
                            </a:rPr>
                            <m:t>=…=</m:t>
                          </m:r>
                          <m:sSub>
                            <m:sSubPr>
                              <m:ctrlPr>
                                <a:rPr lang="en-US" altLang="zh-CN" sz="1200" b="0" i="1" smtClean="0">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1200" b="0" i="1" smtClean="0">
                                  <a:latin typeface="Cambria Math" panose="02040503050406030204" pitchFamily="18" charset="0"/>
                                  <a:ea typeface="黑体" panose="02010609060101010101" pitchFamily="49" charset="-122"/>
                                  <a:cs typeface="Times New Roman" panose="02020603050405020304" pitchFamily="18" charset="0"/>
                                </a:rPr>
                                <m:t>𝜋</m:t>
                              </m:r>
                            </m:e>
                            <m:sub>
                              <m:sSub>
                                <m:sSubPr>
                                  <m:ctrlPr>
                                    <a:rPr lang="en-US" altLang="zh-CN" sz="1200" b="0" i="1" smtClean="0">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1200" b="0" i="1" smtClean="0">
                                      <a:latin typeface="Cambria Math" panose="02040503050406030204" pitchFamily="18" charset="0"/>
                                      <a:ea typeface="黑体" panose="02010609060101010101" pitchFamily="49" charset="-122"/>
                                      <a:cs typeface="Times New Roman" panose="02020603050405020304" pitchFamily="18" charset="0"/>
                                    </a:rPr>
                                    <m:t>𝐾</m:t>
                                  </m:r>
                                </m:e>
                                <m:sub>
                                  <m:r>
                                    <a:rPr lang="en-US" altLang="zh-CN" sz="1200" b="0" i="1" smtClean="0">
                                      <a:latin typeface="Cambria Math" panose="02040503050406030204" pitchFamily="18" charset="0"/>
                                      <a:ea typeface="黑体" panose="02010609060101010101" pitchFamily="49" charset="-122"/>
                                      <a:cs typeface="Times New Roman" panose="02020603050405020304" pitchFamily="18" charset="0"/>
                                    </a:rPr>
                                    <m:t>1</m:t>
                                  </m:r>
                                </m:sub>
                              </m:sSub>
                            </m:sub>
                          </m:sSub>
                          <m:r>
                            <a:rPr lang="en-US" altLang="zh-CN" sz="1200" b="0" i="1" smtClean="0">
                              <a:latin typeface="Cambria Math" panose="02040503050406030204" pitchFamily="18" charset="0"/>
                              <a:ea typeface="黑体" panose="02010609060101010101" pitchFamily="49" charset="-122"/>
                              <a:cs typeface="Times New Roman" panose="02020603050405020304" pitchFamily="18" charset="0"/>
                            </a:rPr>
                            <m:t>=</m:t>
                          </m:r>
                          <m:sSub>
                            <m:sSubPr>
                              <m:ctrlPr>
                                <a:rPr lang="en-US" altLang="zh-CN" sz="1200" i="1">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1200" i="1">
                                  <a:latin typeface="Cambria Math" panose="02040503050406030204" pitchFamily="18" charset="0"/>
                                  <a:ea typeface="黑体" panose="02010609060101010101" pitchFamily="49" charset="-122"/>
                                  <a:cs typeface="Times New Roman" panose="02020603050405020304" pitchFamily="18" charset="0"/>
                                </a:rPr>
                                <m:t>𝜋</m:t>
                              </m:r>
                            </m:e>
                            <m:sub>
                              <m:sSub>
                                <m:sSubPr>
                                  <m:ctrlPr>
                                    <a:rPr lang="en-US" altLang="zh-CN" sz="1200" i="1">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1200" i="1">
                                      <a:latin typeface="Cambria Math" panose="02040503050406030204" pitchFamily="18" charset="0"/>
                                      <a:ea typeface="黑体" panose="02010609060101010101" pitchFamily="49" charset="-122"/>
                                      <a:cs typeface="Times New Roman" panose="02020603050405020304" pitchFamily="18" charset="0"/>
                                    </a:rPr>
                                    <m:t>𝐾</m:t>
                                  </m:r>
                                </m:e>
                                <m:sub>
                                  <m:r>
                                    <a:rPr lang="en-US" altLang="zh-CN" sz="1200" i="1">
                                      <a:latin typeface="Cambria Math" panose="02040503050406030204" pitchFamily="18" charset="0"/>
                                      <a:ea typeface="黑体" panose="02010609060101010101" pitchFamily="49" charset="-122"/>
                                      <a:cs typeface="Times New Roman" panose="02020603050405020304" pitchFamily="18" charset="0"/>
                                    </a:rPr>
                                    <m:t>1</m:t>
                                  </m:r>
                                </m:sub>
                              </m:sSub>
                              <m:r>
                                <a:rPr lang="en-US" altLang="zh-CN" sz="1200" b="0" i="1" smtClean="0">
                                  <a:latin typeface="Cambria Math" panose="02040503050406030204" pitchFamily="18" charset="0"/>
                                  <a:ea typeface="黑体" panose="02010609060101010101" pitchFamily="49" charset="-122"/>
                                  <a:cs typeface="Times New Roman" panose="02020603050405020304" pitchFamily="18" charset="0"/>
                                </a:rPr>
                                <m:t>+</m:t>
                              </m:r>
                              <m:sSub>
                                <m:sSubPr>
                                  <m:ctrlPr>
                                    <a:rPr lang="en-US" altLang="zh-CN" sz="1200" b="0" i="1" smtClean="0">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1200" b="0" i="1" smtClean="0">
                                      <a:latin typeface="Cambria Math" panose="02040503050406030204" pitchFamily="18" charset="0"/>
                                      <a:ea typeface="黑体" panose="02010609060101010101" pitchFamily="49" charset="-122"/>
                                      <a:cs typeface="Times New Roman" panose="02020603050405020304" pitchFamily="18" charset="0"/>
                                    </a:rPr>
                                    <m:t>𝐾</m:t>
                                  </m:r>
                                </m:e>
                                <m:sub>
                                  <m:r>
                                    <a:rPr lang="en-US" altLang="zh-CN" sz="1200" b="0" i="1" smtClean="0">
                                      <a:latin typeface="Cambria Math" panose="02040503050406030204" pitchFamily="18" charset="0"/>
                                      <a:ea typeface="黑体" panose="02010609060101010101" pitchFamily="49" charset="-122"/>
                                      <a:cs typeface="Times New Roman" panose="02020603050405020304" pitchFamily="18" charset="0"/>
                                    </a:rPr>
                                    <m:t>2</m:t>
                                  </m:r>
                                </m:sub>
                              </m:sSub>
                              <m:r>
                                <a:rPr lang="en-US" altLang="zh-CN" sz="1200" i="1">
                                  <a:latin typeface="Cambria Math" panose="02040503050406030204" pitchFamily="18" charset="0"/>
                                  <a:ea typeface="黑体" panose="02010609060101010101" pitchFamily="49" charset="-122"/>
                                  <a:cs typeface="Times New Roman" panose="02020603050405020304" pitchFamily="18" charset="0"/>
                                </a:rPr>
                                <m:t>+1</m:t>
                              </m:r>
                            </m:sub>
                          </m:sSub>
                          <m:r>
                            <a:rPr lang="en-US" altLang="zh-CN" sz="1200" i="1">
                              <a:latin typeface="Cambria Math" panose="02040503050406030204" pitchFamily="18" charset="0"/>
                              <a:ea typeface="黑体" panose="02010609060101010101" pitchFamily="49" charset="-122"/>
                              <a:cs typeface="Times New Roman" panose="02020603050405020304" pitchFamily="18" charset="0"/>
                            </a:rPr>
                            <m:t>=…=</m:t>
                          </m:r>
                          <m:sSub>
                            <m:sSubPr>
                              <m:ctrlPr>
                                <a:rPr lang="en-US" altLang="zh-CN" sz="1200" i="1">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1200" i="1">
                                  <a:latin typeface="Cambria Math" panose="02040503050406030204" pitchFamily="18" charset="0"/>
                                  <a:ea typeface="黑体" panose="02010609060101010101" pitchFamily="49" charset="-122"/>
                                  <a:cs typeface="Times New Roman" panose="02020603050405020304" pitchFamily="18" charset="0"/>
                                </a:rPr>
                                <m:t>𝜋</m:t>
                              </m:r>
                            </m:e>
                            <m:sub>
                              <m:r>
                                <a:rPr lang="en-US" altLang="zh-CN" sz="1200" i="1">
                                  <a:latin typeface="Cambria Math" panose="02040503050406030204" pitchFamily="18" charset="0"/>
                                  <a:ea typeface="黑体" panose="02010609060101010101" pitchFamily="49" charset="-122"/>
                                  <a:cs typeface="Times New Roman" panose="02020603050405020304" pitchFamily="18" charset="0"/>
                                </a:rPr>
                                <m:t>𝐾</m:t>
                              </m:r>
                            </m:sub>
                          </m:sSub>
                          <m:r>
                            <a:rPr lang="en-US" altLang="zh-CN" sz="1200" i="1">
                              <a:latin typeface="Cambria Math" panose="02040503050406030204" pitchFamily="18" charset="0"/>
                              <a:ea typeface="黑体" panose="02010609060101010101" pitchFamily="49" charset="-122"/>
                              <a:cs typeface="Times New Roman" panose="02020603050405020304" pitchFamily="18" charset="0"/>
                            </a:rPr>
                            <m:t>=0</m:t>
                          </m:r>
                        </m:e>
                      </m:d>
                      <m:r>
                        <a:rPr lang="en-US" altLang="zh-CN" sz="1200" i="1">
                          <a:latin typeface="Cambria Math" panose="02040503050406030204" pitchFamily="18" charset="0"/>
                          <a:ea typeface="黑体" panose="02010609060101010101" pitchFamily="49" charset="-122"/>
                          <a:cs typeface="Times New Roman" panose="02020603050405020304" pitchFamily="18" charset="0"/>
                        </a:rPr>
                        <m:t>=</m:t>
                      </m:r>
                      <m:r>
                        <a:rPr lang="en-US" altLang="zh-CN" sz="1200" i="1">
                          <a:latin typeface="Cambria Math" panose="02040503050406030204" pitchFamily="18" charset="0"/>
                          <a:ea typeface="黑体" panose="02010609060101010101" pitchFamily="49" charset="-122"/>
                          <a:cs typeface="Times New Roman" panose="02020603050405020304" pitchFamily="18" charset="0"/>
                        </a:rPr>
                        <m:t>𝐷𝑖𝑟</m:t>
                      </m:r>
                      <m:d>
                        <m:dPr>
                          <m:ctrlPr>
                            <a:rPr lang="en-US" altLang="zh-CN" sz="1200" i="1">
                              <a:latin typeface="Cambria Math" panose="02040503050406030204" pitchFamily="18" charset="0"/>
                              <a:ea typeface="黑体" panose="02010609060101010101" pitchFamily="49" charset="-122"/>
                              <a:cs typeface="Times New Roman" panose="02020603050405020304" pitchFamily="18" charset="0"/>
                            </a:rPr>
                          </m:ctrlPr>
                        </m:dPr>
                        <m:e>
                          <m:sSub>
                            <m:sSubPr>
                              <m:ctrlPr>
                                <a:rPr lang="en-US" altLang="zh-CN" sz="1200" i="1">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1200" i="1">
                                  <a:latin typeface="Cambria Math" panose="02040503050406030204" pitchFamily="18" charset="0"/>
                                  <a:ea typeface="黑体" panose="02010609060101010101" pitchFamily="49" charset="-122"/>
                                  <a:cs typeface="Times New Roman" panose="02020603050405020304" pitchFamily="18" charset="0"/>
                                </a:rPr>
                                <m:t>𝛼</m:t>
                              </m:r>
                            </m:e>
                            <m:sub>
                              <m:sSub>
                                <m:sSubPr>
                                  <m:ctrlPr>
                                    <a:rPr lang="en-US" altLang="zh-CN" sz="1200" b="0" i="1" smtClean="0">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1200" b="0" i="1" smtClean="0">
                                      <a:latin typeface="Cambria Math" panose="02040503050406030204" pitchFamily="18" charset="0"/>
                                      <a:ea typeface="黑体" panose="02010609060101010101" pitchFamily="49" charset="-122"/>
                                      <a:cs typeface="Times New Roman" panose="02020603050405020304" pitchFamily="18" charset="0"/>
                                    </a:rPr>
                                    <m:t>𝐾</m:t>
                                  </m:r>
                                </m:e>
                                <m:sub>
                                  <m:r>
                                    <a:rPr lang="en-US" altLang="zh-CN" sz="1200" b="0" i="1" smtClean="0">
                                      <a:latin typeface="Cambria Math" panose="02040503050406030204" pitchFamily="18" charset="0"/>
                                      <a:ea typeface="黑体" panose="02010609060101010101" pitchFamily="49" charset="-122"/>
                                      <a:cs typeface="Times New Roman" panose="02020603050405020304" pitchFamily="18" charset="0"/>
                                    </a:rPr>
                                    <m:t>1</m:t>
                                  </m:r>
                                </m:sub>
                              </m:sSub>
                              <m:r>
                                <a:rPr lang="en-US" altLang="zh-CN" sz="1200" b="0" i="1" smtClean="0">
                                  <a:latin typeface="Cambria Math" panose="02040503050406030204" pitchFamily="18" charset="0"/>
                                  <a:ea typeface="黑体" panose="02010609060101010101" pitchFamily="49" charset="-122"/>
                                  <a:cs typeface="Times New Roman" panose="02020603050405020304" pitchFamily="18" charset="0"/>
                                </a:rPr>
                                <m:t>+1</m:t>
                              </m:r>
                            </m:sub>
                          </m:sSub>
                          <m:r>
                            <a:rPr lang="en-US" altLang="zh-CN" sz="1200" i="1">
                              <a:latin typeface="Cambria Math" panose="02040503050406030204" pitchFamily="18" charset="0"/>
                              <a:ea typeface="黑体" panose="02010609060101010101" pitchFamily="49" charset="-122"/>
                              <a:cs typeface="Times New Roman" panose="02020603050405020304" pitchFamily="18" charset="0"/>
                            </a:rPr>
                            <m:t>,…,</m:t>
                          </m:r>
                          <m:sSub>
                            <m:sSubPr>
                              <m:ctrlPr>
                                <a:rPr lang="en-US" altLang="zh-CN" sz="1200" i="1">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1200" i="1">
                                  <a:latin typeface="Cambria Math" panose="02040503050406030204" pitchFamily="18" charset="0"/>
                                  <a:ea typeface="黑体" panose="02010609060101010101" pitchFamily="49" charset="-122"/>
                                  <a:cs typeface="Times New Roman" panose="02020603050405020304" pitchFamily="18" charset="0"/>
                                </a:rPr>
                                <m:t>𝛼</m:t>
                              </m:r>
                            </m:e>
                            <m:sub>
                              <m:sSub>
                                <m:sSubPr>
                                  <m:ctrlPr>
                                    <a:rPr lang="en-US" altLang="zh-CN" sz="1200" i="1">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1200" i="1">
                                      <a:latin typeface="Cambria Math" panose="02040503050406030204" pitchFamily="18" charset="0"/>
                                      <a:ea typeface="黑体" panose="02010609060101010101" pitchFamily="49" charset="-122"/>
                                      <a:cs typeface="Times New Roman" panose="02020603050405020304" pitchFamily="18" charset="0"/>
                                    </a:rPr>
                                    <m:t>𝐾</m:t>
                                  </m:r>
                                </m:e>
                                <m:sub>
                                  <m:r>
                                    <a:rPr lang="en-US" altLang="zh-CN" sz="1200" i="1">
                                      <a:latin typeface="Cambria Math" panose="02040503050406030204" pitchFamily="18" charset="0"/>
                                      <a:ea typeface="黑体" panose="02010609060101010101" pitchFamily="49" charset="-122"/>
                                      <a:cs typeface="Times New Roman" panose="02020603050405020304" pitchFamily="18" charset="0"/>
                                    </a:rPr>
                                    <m:t>1</m:t>
                                  </m:r>
                                </m:sub>
                              </m:sSub>
                              <m:r>
                                <a:rPr lang="en-US" altLang="zh-CN" sz="1200" b="0" i="1" smtClean="0">
                                  <a:latin typeface="Cambria Math" panose="02040503050406030204" pitchFamily="18" charset="0"/>
                                  <a:ea typeface="黑体" panose="02010609060101010101" pitchFamily="49" charset="-122"/>
                                  <a:cs typeface="Times New Roman" panose="02020603050405020304" pitchFamily="18" charset="0"/>
                                </a:rPr>
                                <m:t>+</m:t>
                              </m:r>
                              <m:sSub>
                                <m:sSubPr>
                                  <m:ctrlPr>
                                    <a:rPr lang="en-US" altLang="zh-CN" sz="1200" b="0" i="1" smtClean="0">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1200" b="0" i="1" smtClean="0">
                                      <a:latin typeface="Cambria Math" panose="02040503050406030204" pitchFamily="18" charset="0"/>
                                      <a:ea typeface="黑体" panose="02010609060101010101" pitchFamily="49" charset="-122"/>
                                      <a:cs typeface="Times New Roman" panose="02020603050405020304" pitchFamily="18" charset="0"/>
                                    </a:rPr>
                                    <m:t>𝐾</m:t>
                                  </m:r>
                                </m:e>
                                <m:sub>
                                  <m:r>
                                    <a:rPr lang="en-US" altLang="zh-CN" sz="1200" b="0" i="1" smtClean="0">
                                      <a:latin typeface="Cambria Math" panose="02040503050406030204" pitchFamily="18" charset="0"/>
                                      <a:ea typeface="黑体" panose="02010609060101010101" pitchFamily="49" charset="-122"/>
                                      <a:cs typeface="Times New Roman" panose="02020603050405020304" pitchFamily="18" charset="0"/>
                                    </a:rPr>
                                    <m:t>2</m:t>
                                  </m:r>
                                </m:sub>
                              </m:sSub>
                            </m:sub>
                          </m:sSub>
                        </m:e>
                      </m:d>
                    </m:oMath>
                  </m:oMathPara>
                </a14:m>
                <a:endParaRPr lang="zh-CN" altLang="en-US" dirty="0"/>
              </a:p>
            </p:txBody>
          </p:sp>
        </mc:Choice>
        <mc:Fallback xmlns="">
          <p:sp>
            <p:nvSpPr>
              <p:cNvPr id="19" name="矩形 18">
                <a:extLst>
                  <a:ext uri="{FF2B5EF4-FFF2-40B4-BE49-F238E27FC236}">
                    <a16:creationId xmlns:a16="http://schemas.microsoft.com/office/drawing/2014/main" id="{7F750E01-0D47-4839-89CD-2393FA4F5250}"/>
                  </a:ext>
                </a:extLst>
              </p:cNvPr>
              <p:cNvSpPr>
                <a:spLocks noRot="1" noChangeAspect="1" noMove="1" noResize="1" noEditPoints="1" noAdjustHandles="1" noChangeArrowheads="1" noChangeShapeType="1" noTextEdit="1"/>
              </p:cNvSpPr>
              <p:nvPr/>
            </p:nvSpPr>
            <p:spPr>
              <a:xfrm>
                <a:off x="2143160" y="2522677"/>
                <a:ext cx="5994333" cy="306109"/>
              </a:xfrm>
              <a:prstGeom prst="rect">
                <a:avLst/>
              </a:prstGeom>
              <a:blipFill>
                <a:blip r:embed="rId4"/>
                <a:stretch>
                  <a:fillRect/>
                </a:stretch>
              </a:blipFill>
            </p:spPr>
            <p:txBody>
              <a:bodyPr/>
              <a:lstStyle/>
              <a:p>
                <a:r>
                  <a:rPr lang="zh-CN" altLang="en-US">
                    <a:noFill/>
                  </a:rPr>
                  <a:t> </a:t>
                </a:r>
              </a:p>
            </p:txBody>
          </p:sp>
        </mc:Fallback>
      </mc:AlternateContent>
      <p:sp>
        <p:nvSpPr>
          <p:cNvPr id="20" name="矩形: 圆角 19">
            <a:extLst>
              <a:ext uri="{FF2B5EF4-FFF2-40B4-BE49-F238E27FC236}">
                <a16:creationId xmlns:a16="http://schemas.microsoft.com/office/drawing/2014/main" id="{021DDCEF-CAD8-4DB5-B720-E3F9A7ECF731}"/>
              </a:ext>
            </a:extLst>
          </p:cNvPr>
          <p:cNvSpPr/>
          <p:nvPr/>
        </p:nvSpPr>
        <p:spPr>
          <a:xfrm>
            <a:off x="412462" y="3487227"/>
            <a:ext cx="1458450" cy="743077"/>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latin typeface="微软雅黑" panose="020B0503020204020204" pitchFamily="34" charset="-122"/>
                <a:ea typeface="微软雅黑" panose="020B0503020204020204" pitchFamily="34" charset="-122"/>
              </a:rPr>
              <a:t>同时考虑</a:t>
            </a:r>
          </a:p>
        </p:txBody>
      </p:sp>
      <p:sp>
        <p:nvSpPr>
          <p:cNvPr id="5" name="十字形 4">
            <a:extLst>
              <a:ext uri="{FF2B5EF4-FFF2-40B4-BE49-F238E27FC236}">
                <a16:creationId xmlns:a16="http://schemas.microsoft.com/office/drawing/2014/main" id="{C1F99C66-2C28-450B-BE3A-925B33BC2571}"/>
              </a:ext>
            </a:extLst>
          </p:cNvPr>
          <p:cNvSpPr/>
          <p:nvPr/>
        </p:nvSpPr>
        <p:spPr>
          <a:xfrm>
            <a:off x="1063197" y="2153016"/>
            <a:ext cx="156978" cy="149130"/>
          </a:xfrm>
          <a:prstGeom prst="plus">
            <a:avLst>
              <a:gd name="adj" fmla="val 381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等号 5">
            <a:extLst>
              <a:ext uri="{FF2B5EF4-FFF2-40B4-BE49-F238E27FC236}">
                <a16:creationId xmlns:a16="http://schemas.microsoft.com/office/drawing/2014/main" id="{D7B27448-4066-4C89-8011-39030DDEFF2A}"/>
              </a:ext>
            </a:extLst>
          </p:cNvPr>
          <p:cNvSpPr/>
          <p:nvPr/>
        </p:nvSpPr>
        <p:spPr>
          <a:xfrm rot="5400000">
            <a:off x="994518" y="3182328"/>
            <a:ext cx="294334" cy="227619"/>
          </a:xfrm>
          <a:prstGeom prst="math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mc:AlternateContent xmlns:mc="http://schemas.openxmlformats.org/markup-compatibility/2006" xmlns:a14="http://schemas.microsoft.com/office/drawing/2010/main">
        <mc:Choice Requires="a14">
          <p:sp>
            <p:nvSpPr>
              <p:cNvPr id="21" name="矩形 20">
                <a:extLst>
                  <a:ext uri="{FF2B5EF4-FFF2-40B4-BE49-F238E27FC236}">
                    <a16:creationId xmlns:a16="http://schemas.microsoft.com/office/drawing/2014/main" id="{59AF749E-7299-40B9-92B5-E2184BC67CA1}"/>
                  </a:ext>
                </a:extLst>
              </p:cNvPr>
              <p:cNvSpPr/>
              <p:nvPr/>
            </p:nvSpPr>
            <p:spPr>
              <a:xfrm>
                <a:off x="2300139" y="3676839"/>
                <a:ext cx="5297924" cy="30610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1200" i="1" smtClean="0">
                          <a:latin typeface="Cambria Math" panose="02040503050406030204" pitchFamily="18" charset="0"/>
                          <a:ea typeface="黑体" panose="02010609060101010101" pitchFamily="49" charset="-122"/>
                          <a:cs typeface="Times New Roman" panose="02020603050405020304" pitchFamily="18" charset="0"/>
                        </a:rPr>
                        <m:t>𝑝</m:t>
                      </m:r>
                      <m:d>
                        <m:dPr>
                          <m:ctrlPr>
                            <a:rPr lang="en-US" altLang="zh-CN" sz="1200" i="1">
                              <a:latin typeface="Cambria Math" panose="02040503050406030204" pitchFamily="18" charset="0"/>
                              <a:ea typeface="黑体" panose="02010609060101010101" pitchFamily="49" charset="-122"/>
                              <a:cs typeface="Times New Roman" panose="02020603050405020304" pitchFamily="18" charset="0"/>
                            </a:rPr>
                          </m:ctrlPr>
                        </m:dPr>
                        <m:e>
                          <m:sSub>
                            <m:sSubPr>
                              <m:ctrlPr>
                                <a:rPr lang="en-US" altLang="zh-CN" sz="1200" i="1">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1200" i="1">
                                  <a:latin typeface="Cambria Math" panose="02040503050406030204" pitchFamily="18" charset="0"/>
                                  <a:ea typeface="黑体" panose="02010609060101010101" pitchFamily="49" charset="-122"/>
                                  <a:cs typeface="Times New Roman" panose="02020603050405020304" pitchFamily="18" charset="0"/>
                                </a:rPr>
                                <m:t>𝜋</m:t>
                              </m:r>
                            </m:e>
                            <m:sub>
                              <m:r>
                                <a:rPr lang="en-US" altLang="zh-CN" sz="1200" i="1">
                                  <a:latin typeface="Cambria Math" panose="02040503050406030204" pitchFamily="18" charset="0"/>
                                  <a:ea typeface="黑体" panose="02010609060101010101" pitchFamily="49" charset="-122"/>
                                  <a:cs typeface="Times New Roman" panose="02020603050405020304" pitchFamily="18" charset="0"/>
                                </a:rPr>
                                <m:t>1</m:t>
                              </m:r>
                            </m:sub>
                          </m:sSub>
                          <m:r>
                            <a:rPr lang="en-US" altLang="zh-CN" sz="1200" i="1">
                              <a:latin typeface="Cambria Math" panose="02040503050406030204" pitchFamily="18" charset="0"/>
                              <a:ea typeface="黑体" panose="02010609060101010101" pitchFamily="49" charset="-122"/>
                              <a:cs typeface="Times New Roman" panose="02020603050405020304" pitchFamily="18" charset="0"/>
                            </a:rPr>
                            <m:t>,…,</m:t>
                          </m:r>
                          <m:sSub>
                            <m:sSubPr>
                              <m:ctrlPr>
                                <a:rPr lang="en-US" altLang="zh-CN" sz="1200" i="1">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1200" i="1">
                                  <a:latin typeface="Cambria Math" panose="02040503050406030204" pitchFamily="18" charset="0"/>
                                  <a:ea typeface="黑体" panose="02010609060101010101" pitchFamily="49" charset="-122"/>
                                  <a:cs typeface="Times New Roman" panose="02020603050405020304" pitchFamily="18" charset="0"/>
                                </a:rPr>
                                <m:t>𝜋</m:t>
                              </m:r>
                            </m:e>
                            <m:sub>
                              <m:sSub>
                                <m:sSubPr>
                                  <m:ctrlPr>
                                    <a:rPr lang="en-US" altLang="zh-CN" sz="1200" i="1">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1200" i="1">
                                      <a:latin typeface="Cambria Math" panose="02040503050406030204" pitchFamily="18" charset="0"/>
                                      <a:ea typeface="黑体" panose="02010609060101010101" pitchFamily="49" charset="-122"/>
                                      <a:cs typeface="Times New Roman" panose="02020603050405020304" pitchFamily="18" charset="0"/>
                                    </a:rPr>
                                    <m:t>𝐾</m:t>
                                  </m:r>
                                </m:e>
                                <m:sub>
                                  <m:r>
                                    <a:rPr lang="en-US" altLang="zh-CN" sz="1200" i="1">
                                      <a:latin typeface="Cambria Math" panose="02040503050406030204" pitchFamily="18" charset="0"/>
                                      <a:ea typeface="黑体" panose="02010609060101010101" pitchFamily="49" charset="-122"/>
                                      <a:cs typeface="Times New Roman" panose="02020603050405020304" pitchFamily="18" charset="0"/>
                                    </a:rPr>
                                    <m:t>1</m:t>
                                  </m:r>
                                </m:sub>
                              </m:sSub>
                            </m:sub>
                          </m:sSub>
                          <m:r>
                            <a:rPr lang="en-US" altLang="zh-CN" sz="1200" b="0" i="1" smtClean="0">
                              <a:latin typeface="Cambria Math" panose="02040503050406030204" pitchFamily="18" charset="0"/>
                              <a:ea typeface="黑体" panose="02010609060101010101" pitchFamily="49" charset="-122"/>
                              <a:cs typeface="Times New Roman" panose="02020603050405020304" pitchFamily="18" charset="0"/>
                            </a:rPr>
                            <m:t>,</m:t>
                          </m:r>
                          <m:sSub>
                            <m:sSubPr>
                              <m:ctrlPr>
                                <a:rPr lang="en-US" altLang="zh-CN" sz="1200" i="1">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1200" i="1">
                                  <a:latin typeface="Cambria Math" panose="02040503050406030204" pitchFamily="18" charset="0"/>
                                  <a:ea typeface="黑体" panose="02010609060101010101" pitchFamily="49" charset="-122"/>
                                  <a:cs typeface="Times New Roman" panose="02020603050405020304" pitchFamily="18" charset="0"/>
                                </a:rPr>
                                <m:t>𝜋</m:t>
                              </m:r>
                            </m:e>
                            <m:sub>
                              <m:sSub>
                                <m:sSubPr>
                                  <m:ctrlPr>
                                    <a:rPr lang="en-US" altLang="zh-CN" sz="1200" b="0" i="1" smtClean="0">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1200" b="0" i="1" smtClean="0">
                                      <a:latin typeface="Cambria Math" panose="02040503050406030204" pitchFamily="18" charset="0"/>
                                      <a:ea typeface="黑体" panose="02010609060101010101" pitchFamily="49" charset="-122"/>
                                      <a:cs typeface="Times New Roman" panose="02020603050405020304" pitchFamily="18" charset="0"/>
                                    </a:rPr>
                                    <m:t>𝐾</m:t>
                                  </m:r>
                                </m:e>
                                <m:sub>
                                  <m:r>
                                    <a:rPr lang="en-US" altLang="zh-CN" sz="1200" b="0" i="1" smtClean="0">
                                      <a:latin typeface="Cambria Math" panose="02040503050406030204" pitchFamily="18" charset="0"/>
                                      <a:ea typeface="黑体" panose="02010609060101010101" pitchFamily="49" charset="-122"/>
                                      <a:cs typeface="Times New Roman" panose="02020603050405020304" pitchFamily="18" charset="0"/>
                                    </a:rPr>
                                    <m:t>1</m:t>
                                  </m:r>
                                </m:sub>
                              </m:sSub>
                              <m:r>
                                <a:rPr lang="en-US" altLang="zh-CN" sz="1200" b="0" i="1" smtClean="0">
                                  <a:latin typeface="Cambria Math" panose="02040503050406030204" pitchFamily="18" charset="0"/>
                                  <a:ea typeface="黑体" panose="02010609060101010101" pitchFamily="49" charset="-122"/>
                                  <a:cs typeface="Times New Roman" panose="02020603050405020304" pitchFamily="18" charset="0"/>
                                </a:rPr>
                                <m:t>+1</m:t>
                              </m:r>
                            </m:sub>
                          </m:sSub>
                          <m:r>
                            <a:rPr lang="en-US" altLang="zh-CN" sz="1200" i="1">
                              <a:latin typeface="Cambria Math" panose="02040503050406030204" pitchFamily="18" charset="0"/>
                              <a:ea typeface="黑体" panose="02010609060101010101" pitchFamily="49" charset="-122"/>
                              <a:cs typeface="Times New Roman" panose="02020603050405020304" pitchFamily="18" charset="0"/>
                            </a:rPr>
                            <m:t>,…,</m:t>
                          </m:r>
                          <m:sSub>
                            <m:sSubPr>
                              <m:ctrlPr>
                                <a:rPr lang="en-US" altLang="zh-CN" sz="1200" i="1">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1200" i="1">
                                  <a:latin typeface="Cambria Math" panose="02040503050406030204" pitchFamily="18" charset="0"/>
                                  <a:ea typeface="黑体" panose="02010609060101010101" pitchFamily="49" charset="-122"/>
                                  <a:cs typeface="Times New Roman" panose="02020603050405020304" pitchFamily="18" charset="0"/>
                                </a:rPr>
                                <m:t>𝜋</m:t>
                              </m:r>
                            </m:e>
                            <m:sub>
                              <m:sSub>
                                <m:sSubPr>
                                  <m:ctrlPr>
                                    <a:rPr lang="en-US" altLang="zh-CN" sz="1200" b="0" i="1" smtClean="0">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1200" i="1">
                                      <a:latin typeface="Cambria Math" panose="02040503050406030204" pitchFamily="18" charset="0"/>
                                      <a:ea typeface="黑体" panose="02010609060101010101" pitchFamily="49" charset="-122"/>
                                      <a:cs typeface="Times New Roman" panose="02020603050405020304" pitchFamily="18" charset="0"/>
                                    </a:rPr>
                                    <m:t>𝐾</m:t>
                                  </m:r>
                                </m:e>
                                <m:sub>
                                  <m:r>
                                    <a:rPr lang="en-US" altLang="zh-CN" sz="1200" b="0" i="1" smtClean="0">
                                      <a:latin typeface="Cambria Math" panose="02040503050406030204" pitchFamily="18" charset="0"/>
                                      <a:ea typeface="黑体" panose="02010609060101010101" pitchFamily="49" charset="-122"/>
                                      <a:cs typeface="Times New Roman" panose="02020603050405020304" pitchFamily="18" charset="0"/>
                                    </a:rPr>
                                    <m:t>1</m:t>
                                  </m:r>
                                </m:sub>
                              </m:sSub>
                              <m:r>
                                <a:rPr lang="en-US" altLang="zh-CN" sz="1200" b="0" i="1" smtClean="0">
                                  <a:latin typeface="Cambria Math" panose="02040503050406030204" pitchFamily="18" charset="0"/>
                                  <a:ea typeface="黑体" panose="02010609060101010101" pitchFamily="49" charset="-122"/>
                                  <a:cs typeface="Times New Roman" panose="02020603050405020304" pitchFamily="18" charset="0"/>
                                </a:rPr>
                                <m:t>+</m:t>
                              </m:r>
                              <m:sSub>
                                <m:sSubPr>
                                  <m:ctrlPr>
                                    <a:rPr lang="en-US" altLang="zh-CN" sz="1200" b="0" i="1" smtClean="0">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1200" b="0" i="1" smtClean="0">
                                      <a:latin typeface="Cambria Math" panose="02040503050406030204" pitchFamily="18" charset="0"/>
                                      <a:ea typeface="黑体" panose="02010609060101010101" pitchFamily="49" charset="-122"/>
                                      <a:cs typeface="Times New Roman" panose="02020603050405020304" pitchFamily="18" charset="0"/>
                                    </a:rPr>
                                    <m:t>𝐾</m:t>
                                  </m:r>
                                </m:e>
                                <m:sub>
                                  <m:r>
                                    <a:rPr lang="en-US" altLang="zh-CN" sz="1200" b="0" i="1" smtClean="0">
                                      <a:latin typeface="Cambria Math" panose="02040503050406030204" pitchFamily="18" charset="0"/>
                                      <a:ea typeface="黑体" panose="02010609060101010101" pitchFamily="49" charset="-122"/>
                                      <a:cs typeface="Times New Roman" panose="02020603050405020304" pitchFamily="18" charset="0"/>
                                    </a:rPr>
                                    <m:t>2</m:t>
                                  </m:r>
                                </m:sub>
                              </m:sSub>
                            </m:sub>
                          </m:sSub>
                          <m:r>
                            <a:rPr lang="en-US" altLang="zh-CN" sz="1200" b="0" i="1" smtClean="0">
                              <a:latin typeface="Cambria Math" panose="02040503050406030204" pitchFamily="18" charset="0"/>
                              <a:ea typeface="黑体" panose="02010609060101010101" pitchFamily="49" charset="-122"/>
                              <a:cs typeface="Times New Roman" panose="02020603050405020304" pitchFamily="18" charset="0"/>
                            </a:rPr>
                            <m:t>|</m:t>
                          </m:r>
                          <m:sSub>
                            <m:sSubPr>
                              <m:ctrlPr>
                                <a:rPr lang="en-US" altLang="zh-CN" sz="1200" i="1">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1200" i="1">
                                  <a:latin typeface="Cambria Math" panose="02040503050406030204" pitchFamily="18" charset="0"/>
                                  <a:ea typeface="黑体" panose="02010609060101010101" pitchFamily="49" charset="-122"/>
                                  <a:cs typeface="Times New Roman" panose="02020603050405020304" pitchFamily="18" charset="0"/>
                                </a:rPr>
                                <m:t>𝜋</m:t>
                              </m:r>
                            </m:e>
                            <m:sub>
                              <m:sSub>
                                <m:sSubPr>
                                  <m:ctrlPr>
                                    <a:rPr lang="en-US" altLang="zh-CN" sz="1200" i="1">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1200" i="1">
                                      <a:latin typeface="Cambria Math" panose="02040503050406030204" pitchFamily="18" charset="0"/>
                                      <a:ea typeface="黑体" panose="02010609060101010101" pitchFamily="49" charset="-122"/>
                                      <a:cs typeface="Times New Roman" panose="02020603050405020304" pitchFamily="18" charset="0"/>
                                    </a:rPr>
                                    <m:t>𝐾</m:t>
                                  </m:r>
                                </m:e>
                                <m:sub>
                                  <m:r>
                                    <a:rPr lang="en-US" altLang="zh-CN" sz="1200" i="1">
                                      <a:latin typeface="Cambria Math" panose="02040503050406030204" pitchFamily="18" charset="0"/>
                                      <a:ea typeface="黑体" panose="02010609060101010101" pitchFamily="49" charset="-122"/>
                                      <a:cs typeface="Times New Roman" panose="02020603050405020304" pitchFamily="18" charset="0"/>
                                    </a:rPr>
                                    <m:t>1</m:t>
                                  </m:r>
                                </m:sub>
                              </m:sSub>
                              <m:r>
                                <a:rPr lang="en-US" altLang="zh-CN" sz="1200" b="0" i="1" smtClean="0">
                                  <a:latin typeface="Cambria Math" panose="02040503050406030204" pitchFamily="18" charset="0"/>
                                  <a:ea typeface="黑体" panose="02010609060101010101" pitchFamily="49" charset="-122"/>
                                  <a:cs typeface="Times New Roman" panose="02020603050405020304" pitchFamily="18" charset="0"/>
                                </a:rPr>
                                <m:t>+</m:t>
                              </m:r>
                              <m:sSub>
                                <m:sSubPr>
                                  <m:ctrlPr>
                                    <a:rPr lang="en-US" altLang="zh-CN" sz="1200" b="0" i="1" smtClean="0">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1200" b="0" i="1" smtClean="0">
                                      <a:latin typeface="Cambria Math" panose="02040503050406030204" pitchFamily="18" charset="0"/>
                                      <a:ea typeface="黑体" panose="02010609060101010101" pitchFamily="49" charset="-122"/>
                                      <a:cs typeface="Times New Roman" panose="02020603050405020304" pitchFamily="18" charset="0"/>
                                    </a:rPr>
                                    <m:t>𝐾</m:t>
                                  </m:r>
                                </m:e>
                                <m:sub>
                                  <m:r>
                                    <a:rPr lang="en-US" altLang="zh-CN" sz="1200" b="0" i="1" smtClean="0">
                                      <a:latin typeface="Cambria Math" panose="02040503050406030204" pitchFamily="18" charset="0"/>
                                      <a:ea typeface="黑体" panose="02010609060101010101" pitchFamily="49" charset="-122"/>
                                      <a:cs typeface="Times New Roman" panose="02020603050405020304" pitchFamily="18" charset="0"/>
                                    </a:rPr>
                                    <m:t>2</m:t>
                                  </m:r>
                                </m:sub>
                              </m:sSub>
                              <m:r>
                                <a:rPr lang="en-US" altLang="zh-CN" sz="1200" i="1">
                                  <a:latin typeface="Cambria Math" panose="02040503050406030204" pitchFamily="18" charset="0"/>
                                  <a:ea typeface="黑体" panose="02010609060101010101" pitchFamily="49" charset="-122"/>
                                  <a:cs typeface="Times New Roman" panose="02020603050405020304" pitchFamily="18" charset="0"/>
                                </a:rPr>
                                <m:t>+1</m:t>
                              </m:r>
                            </m:sub>
                          </m:sSub>
                          <m:r>
                            <a:rPr lang="en-US" altLang="zh-CN" sz="1200" i="1">
                              <a:latin typeface="Cambria Math" panose="02040503050406030204" pitchFamily="18" charset="0"/>
                              <a:ea typeface="黑体" panose="02010609060101010101" pitchFamily="49" charset="-122"/>
                              <a:cs typeface="Times New Roman" panose="02020603050405020304" pitchFamily="18" charset="0"/>
                            </a:rPr>
                            <m:t>=…=</m:t>
                          </m:r>
                          <m:sSub>
                            <m:sSubPr>
                              <m:ctrlPr>
                                <a:rPr lang="en-US" altLang="zh-CN" sz="1200" i="1">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1200" i="1">
                                  <a:latin typeface="Cambria Math" panose="02040503050406030204" pitchFamily="18" charset="0"/>
                                  <a:ea typeface="黑体" panose="02010609060101010101" pitchFamily="49" charset="-122"/>
                                  <a:cs typeface="Times New Roman" panose="02020603050405020304" pitchFamily="18" charset="0"/>
                                </a:rPr>
                                <m:t>𝜋</m:t>
                              </m:r>
                            </m:e>
                            <m:sub>
                              <m:r>
                                <a:rPr lang="en-US" altLang="zh-CN" sz="1200" i="1">
                                  <a:latin typeface="Cambria Math" panose="02040503050406030204" pitchFamily="18" charset="0"/>
                                  <a:ea typeface="黑体" panose="02010609060101010101" pitchFamily="49" charset="-122"/>
                                  <a:cs typeface="Times New Roman" panose="02020603050405020304" pitchFamily="18" charset="0"/>
                                </a:rPr>
                                <m:t>𝐾</m:t>
                              </m:r>
                            </m:sub>
                          </m:sSub>
                          <m:r>
                            <a:rPr lang="en-US" altLang="zh-CN" sz="1200" i="1">
                              <a:latin typeface="Cambria Math" panose="02040503050406030204" pitchFamily="18" charset="0"/>
                              <a:ea typeface="黑体" panose="02010609060101010101" pitchFamily="49" charset="-122"/>
                              <a:cs typeface="Times New Roman" panose="02020603050405020304" pitchFamily="18" charset="0"/>
                            </a:rPr>
                            <m:t>=0</m:t>
                          </m:r>
                        </m:e>
                      </m:d>
                      <m:r>
                        <a:rPr lang="en-US" altLang="zh-CN" sz="1200" i="1">
                          <a:latin typeface="Cambria Math" panose="02040503050406030204" pitchFamily="18" charset="0"/>
                          <a:ea typeface="黑体" panose="02010609060101010101" pitchFamily="49" charset="-122"/>
                          <a:cs typeface="Times New Roman" panose="02020603050405020304" pitchFamily="18" charset="0"/>
                        </a:rPr>
                        <m:t>=</m:t>
                      </m:r>
                      <m:r>
                        <a:rPr lang="en-US" altLang="zh-CN" sz="1200" i="1">
                          <a:latin typeface="Cambria Math" panose="02040503050406030204" pitchFamily="18" charset="0"/>
                          <a:ea typeface="黑体" panose="02010609060101010101" pitchFamily="49" charset="-122"/>
                          <a:cs typeface="Times New Roman" panose="02020603050405020304" pitchFamily="18" charset="0"/>
                        </a:rPr>
                        <m:t>𝐷𝑖𝑟</m:t>
                      </m:r>
                      <m:d>
                        <m:dPr>
                          <m:ctrlPr>
                            <a:rPr lang="en-US" altLang="zh-CN" sz="1200" i="1">
                              <a:latin typeface="Cambria Math" panose="02040503050406030204" pitchFamily="18" charset="0"/>
                              <a:ea typeface="黑体" panose="02010609060101010101" pitchFamily="49" charset="-122"/>
                              <a:cs typeface="Times New Roman" panose="02020603050405020304" pitchFamily="18" charset="0"/>
                            </a:rPr>
                          </m:ctrlPr>
                        </m:dPr>
                        <m:e>
                          <m:sSub>
                            <m:sSubPr>
                              <m:ctrlPr>
                                <a:rPr lang="en-US" altLang="zh-CN" sz="1200" i="1">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1200" i="1">
                                  <a:latin typeface="Cambria Math" panose="02040503050406030204" pitchFamily="18" charset="0"/>
                                  <a:ea typeface="黑体" panose="02010609060101010101" pitchFamily="49" charset="-122"/>
                                  <a:cs typeface="Times New Roman" panose="02020603050405020304" pitchFamily="18" charset="0"/>
                                </a:rPr>
                                <m:t>𝛼</m:t>
                              </m:r>
                            </m:e>
                            <m:sub>
                              <m:r>
                                <a:rPr lang="en-US" altLang="zh-CN" sz="1200" b="0" i="1" smtClean="0">
                                  <a:latin typeface="Cambria Math" panose="02040503050406030204" pitchFamily="18" charset="0"/>
                                  <a:ea typeface="黑体" panose="02010609060101010101" pitchFamily="49" charset="-122"/>
                                  <a:cs typeface="Times New Roman" panose="02020603050405020304" pitchFamily="18" charset="0"/>
                                </a:rPr>
                                <m:t>1</m:t>
                              </m:r>
                            </m:sub>
                          </m:sSub>
                          <m:r>
                            <a:rPr lang="en-US" altLang="zh-CN" sz="1200" i="1">
                              <a:latin typeface="Cambria Math" panose="02040503050406030204" pitchFamily="18" charset="0"/>
                              <a:ea typeface="黑体" panose="02010609060101010101" pitchFamily="49" charset="-122"/>
                              <a:cs typeface="Times New Roman" panose="02020603050405020304" pitchFamily="18" charset="0"/>
                            </a:rPr>
                            <m:t>,…,</m:t>
                          </m:r>
                          <m:sSub>
                            <m:sSubPr>
                              <m:ctrlPr>
                                <a:rPr lang="en-US" altLang="zh-CN" sz="1200" i="1">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1200" i="1">
                                  <a:latin typeface="Cambria Math" panose="02040503050406030204" pitchFamily="18" charset="0"/>
                                  <a:ea typeface="黑体" panose="02010609060101010101" pitchFamily="49" charset="-122"/>
                                  <a:cs typeface="Times New Roman" panose="02020603050405020304" pitchFamily="18" charset="0"/>
                                </a:rPr>
                                <m:t>𝛼</m:t>
                              </m:r>
                            </m:e>
                            <m:sub>
                              <m:sSub>
                                <m:sSubPr>
                                  <m:ctrlPr>
                                    <a:rPr lang="en-US" altLang="zh-CN" sz="1200" i="1">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1200" i="1">
                                      <a:latin typeface="Cambria Math" panose="02040503050406030204" pitchFamily="18" charset="0"/>
                                      <a:ea typeface="黑体" panose="02010609060101010101" pitchFamily="49" charset="-122"/>
                                      <a:cs typeface="Times New Roman" panose="02020603050405020304" pitchFamily="18" charset="0"/>
                                    </a:rPr>
                                    <m:t>𝐾</m:t>
                                  </m:r>
                                </m:e>
                                <m:sub>
                                  <m:r>
                                    <a:rPr lang="en-US" altLang="zh-CN" sz="1200" i="1">
                                      <a:latin typeface="Cambria Math" panose="02040503050406030204" pitchFamily="18" charset="0"/>
                                      <a:ea typeface="黑体" panose="02010609060101010101" pitchFamily="49" charset="-122"/>
                                      <a:cs typeface="Times New Roman" panose="02020603050405020304" pitchFamily="18" charset="0"/>
                                    </a:rPr>
                                    <m:t>1</m:t>
                                  </m:r>
                                </m:sub>
                              </m:sSub>
                              <m:r>
                                <a:rPr lang="en-US" altLang="zh-CN" sz="1200" b="0" i="1" smtClean="0">
                                  <a:latin typeface="Cambria Math" panose="02040503050406030204" pitchFamily="18" charset="0"/>
                                  <a:ea typeface="黑体" panose="02010609060101010101" pitchFamily="49" charset="-122"/>
                                  <a:cs typeface="Times New Roman" panose="02020603050405020304" pitchFamily="18" charset="0"/>
                                </a:rPr>
                                <m:t>+</m:t>
                              </m:r>
                              <m:sSub>
                                <m:sSubPr>
                                  <m:ctrlPr>
                                    <a:rPr lang="en-US" altLang="zh-CN" sz="1200" b="0" i="1" smtClean="0">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1200" b="0" i="1" smtClean="0">
                                      <a:latin typeface="Cambria Math" panose="02040503050406030204" pitchFamily="18" charset="0"/>
                                      <a:ea typeface="黑体" panose="02010609060101010101" pitchFamily="49" charset="-122"/>
                                      <a:cs typeface="Times New Roman" panose="02020603050405020304" pitchFamily="18" charset="0"/>
                                    </a:rPr>
                                    <m:t>𝐾</m:t>
                                  </m:r>
                                </m:e>
                                <m:sub>
                                  <m:r>
                                    <a:rPr lang="en-US" altLang="zh-CN" sz="1200" b="0" i="1" smtClean="0">
                                      <a:latin typeface="Cambria Math" panose="02040503050406030204" pitchFamily="18" charset="0"/>
                                      <a:ea typeface="黑体" panose="02010609060101010101" pitchFamily="49" charset="-122"/>
                                      <a:cs typeface="Times New Roman" panose="02020603050405020304" pitchFamily="18" charset="0"/>
                                    </a:rPr>
                                    <m:t>2</m:t>
                                  </m:r>
                                </m:sub>
                              </m:sSub>
                            </m:sub>
                          </m:sSub>
                        </m:e>
                      </m:d>
                    </m:oMath>
                  </m:oMathPara>
                </a14:m>
                <a:endParaRPr lang="zh-CN" altLang="en-US" dirty="0"/>
              </a:p>
            </p:txBody>
          </p:sp>
        </mc:Choice>
        <mc:Fallback xmlns="">
          <p:sp>
            <p:nvSpPr>
              <p:cNvPr id="21" name="矩形 20">
                <a:extLst>
                  <a:ext uri="{FF2B5EF4-FFF2-40B4-BE49-F238E27FC236}">
                    <a16:creationId xmlns:a16="http://schemas.microsoft.com/office/drawing/2014/main" id="{59AF749E-7299-40B9-92B5-E2184BC67CA1}"/>
                  </a:ext>
                </a:extLst>
              </p:cNvPr>
              <p:cNvSpPr>
                <a:spLocks noRot="1" noChangeAspect="1" noMove="1" noResize="1" noEditPoints="1" noAdjustHandles="1" noChangeArrowheads="1" noChangeShapeType="1" noTextEdit="1"/>
              </p:cNvSpPr>
              <p:nvPr/>
            </p:nvSpPr>
            <p:spPr>
              <a:xfrm>
                <a:off x="2300139" y="3676839"/>
                <a:ext cx="5297924" cy="306109"/>
              </a:xfrm>
              <a:prstGeom prst="rect">
                <a:avLst/>
              </a:prstGeom>
              <a:blipFill>
                <a:blip r:embed="rId5"/>
                <a:stretch>
                  <a:fillRect b="-2000"/>
                </a:stretch>
              </a:blipFill>
            </p:spPr>
            <p:txBody>
              <a:bodyPr/>
              <a:lstStyle/>
              <a:p>
                <a:r>
                  <a:rPr lang="zh-CN" altLang="en-US">
                    <a:noFill/>
                  </a:rPr>
                  <a:t> </a:t>
                </a:r>
              </a:p>
            </p:txBody>
          </p:sp>
        </mc:Fallback>
      </mc:AlternateContent>
      <p:sp>
        <p:nvSpPr>
          <p:cNvPr id="8" name="矩形 7">
            <a:extLst>
              <a:ext uri="{FF2B5EF4-FFF2-40B4-BE49-F238E27FC236}">
                <a16:creationId xmlns:a16="http://schemas.microsoft.com/office/drawing/2014/main" id="{26DD2303-37B4-41E9-9252-B83CD443C0B6}"/>
              </a:ext>
            </a:extLst>
          </p:cNvPr>
          <p:cNvSpPr/>
          <p:nvPr/>
        </p:nvSpPr>
        <p:spPr>
          <a:xfrm>
            <a:off x="1945960" y="4554002"/>
            <a:ext cx="5812360" cy="276999"/>
          </a:xfrm>
          <a:prstGeom prst="rect">
            <a:avLst/>
          </a:prstGeom>
        </p:spPr>
        <p:txBody>
          <a:bodyPr wrap="none">
            <a:spAutoFit/>
          </a:bodyPr>
          <a:lstStyle/>
          <a:p>
            <a:r>
              <a:rPr lang="zh-CN" altLang="en-US" sz="12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以此类推，可以一直推到 </a:t>
            </a:r>
            <a:r>
              <a:rPr lang="en-US" altLang="zh-CN" sz="12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K </a:t>
            </a:r>
            <a:r>
              <a:rPr lang="zh-CN" altLang="en-US" sz="12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维，即 </a:t>
            </a:r>
            <a:r>
              <a:rPr lang="en-US" altLang="zh-CN" sz="12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Assumption 1 </a:t>
            </a:r>
            <a:r>
              <a:rPr lang="zh-CN" altLang="en-US" sz="12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中的所有正常操作模态对应的模型</a:t>
            </a:r>
            <a:endParaRPr lang="zh-CN" altLang="en-US" dirty="0"/>
          </a:p>
        </p:txBody>
      </p:sp>
    </p:spTree>
    <p:extLst>
      <p:ext uri="{BB962C8B-B14F-4D97-AF65-F5344CB8AC3E}">
        <p14:creationId xmlns:p14="http://schemas.microsoft.com/office/powerpoint/2010/main" val="4133120845"/>
      </p:ext>
    </p:extLst>
  </p:cSld>
  <p:clrMapOvr>
    <a:masterClrMapping/>
  </p:clrMapOvr>
  <mc:AlternateContent xmlns:mc="http://schemas.openxmlformats.org/markup-compatibility/2006" xmlns:p14="http://schemas.microsoft.com/office/powerpoint/2010/main">
    <mc:Choice Requires="p14">
      <p:transition spd="slow">
        <p14:conveyor dir="l"/>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5" name="直接连接符 74"/>
          <p:cNvCxnSpPr/>
          <p:nvPr/>
        </p:nvCxnSpPr>
        <p:spPr>
          <a:xfrm>
            <a:off x="4433190" y="598016"/>
            <a:ext cx="277619"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800A2D62-4100-4726-9B56-5B6547C675A6}"/>
              </a:ext>
            </a:extLst>
          </p:cNvPr>
          <p:cNvSpPr>
            <a:spLocks noGrp="1"/>
          </p:cNvSpPr>
          <p:nvPr>
            <p:ph type="sldNum" sz="quarter" idx="12"/>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ACBECEF1-1935-4692-9C86-5FD89D9EDF46}" type="slidenum">
              <a:rPr kumimoji="0" lang="zh-CN" altLang="en-US" sz="1100" b="0" i="0" u="none" strike="noStrike" kern="1200" cap="none" spc="0" normalizeH="0" baseline="0" noProof="0" smtClean="0">
                <a:ln>
                  <a:noFill/>
                </a:ln>
                <a:solidFill>
                  <a:prstClr val="black">
                    <a:lumMod val="85000"/>
                    <a:lumOff val="15000"/>
                  </a:prstClr>
                </a:solidFill>
                <a:effectLst/>
                <a:uLnTx/>
                <a:uFillTx/>
                <a:latin typeface="微软雅黑"/>
                <a:ea typeface="微软雅黑"/>
                <a:cs typeface="+mn-cs"/>
              </a:rPr>
              <a:pPr marL="0" marR="0" lvl="0" indent="0" algn="r" defTabSz="685800" rtl="0" eaLnBrk="1" fontAlgn="auto" latinLnBrk="0" hangingPunct="1">
                <a:lnSpc>
                  <a:spcPct val="100000"/>
                </a:lnSpc>
                <a:spcBef>
                  <a:spcPts val="0"/>
                </a:spcBef>
                <a:spcAft>
                  <a:spcPts val="0"/>
                </a:spcAft>
                <a:buClrTx/>
                <a:buSzTx/>
                <a:buFontTx/>
                <a:buNone/>
                <a:tabLst/>
                <a:defRPr/>
              </a:pPr>
              <a:t>28</a:t>
            </a:fld>
            <a:endParaRPr kumimoji="0" lang="zh-CN" altLang="en-US" sz="1100" b="0" i="0" u="none" strike="noStrike" kern="1200" cap="none" spc="0" normalizeH="0" baseline="0" noProof="0" dirty="0">
              <a:ln>
                <a:noFill/>
              </a:ln>
              <a:solidFill>
                <a:prstClr val="black">
                  <a:lumMod val="85000"/>
                  <a:lumOff val="15000"/>
                </a:prstClr>
              </a:solidFill>
              <a:effectLst/>
              <a:uLnTx/>
              <a:uFillTx/>
              <a:latin typeface="微软雅黑"/>
              <a:ea typeface="微软雅黑"/>
              <a:cs typeface="+mn-cs"/>
            </a:endParaRPr>
          </a:p>
        </p:txBody>
      </p:sp>
      <p:sp>
        <p:nvSpPr>
          <p:cNvPr id="3" name="Rectangle 2">
            <a:extLst>
              <a:ext uri="{FF2B5EF4-FFF2-40B4-BE49-F238E27FC236}">
                <a16:creationId xmlns:a16="http://schemas.microsoft.com/office/drawing/2014/main" id="{3210460A-39C2-484D-BB15-F565BA999C4B}"/>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7" name="Rectangle 11">
            <a:extLst>
              <a:ext uri="{FF2B5EF4-FFF2-40B4-BE49-F238E27FC236}">
                <a16:creationId xmlns:a16="http://schemas.microsoft.com/office/drawing/2014/main" id="{1EA649CA-FA51-479C-B20B-6B788F285CD1}"/>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7" name="文本框 16">
            <a:extLst>
              <a:ext uri="{FF2B5EF4-FFF2-40B4-BE49-F238E27FC236}">
                <a16:creationId xmlns:a16="http://schemas.microsoft.com/office/drawing/2014/main" id="{580AE8C3-A01F-48AD-AEC1-8E87F02E98B9}"/>
              </a:ext>
            </a:extLst>
          </p:cNvPr>
          <p:cNvSpPr txBox="1"/>
          <p:nvPr/>
        </p:nvSpPr>
        <p:spPr>
          <a:xfrm>
            <a:off x="2788498" y="647769"/>
            <a:ext cx="3567002" cy="369332"/>
          </a:xfrm>
          <a:prstGeom prst="rect">
            <a:avLst/>
          </a:prstGeom>
          <a:noFill/>
        </p:spPr>
        <p:txBody>
          <a:bodyPr wrap="none" rtlCol="0">
            <a:spAutoFit/>
          </a:bodyPr>
          <a:lstStyle/>
          <a:p>
            <a:r>
              <a:rPr lang="zh-CN" altLang="en-US" sz="1800" b="1" dirty="0">
                <a:latin typeface="+mj-ea"/>
                <a:ea typeface="+mj-ea"/>
              </a:rPr>
              <a:t>增量</a:t>
            </a:r>
            <a:r>
              <a:rPr lang="en-US" altLang="zh-CN" sz="1800" b="1" dirty="0">
                <a:latin typeface="+mj-ea"/>
                <a:ea typeface="+mj-ea"/>
              </a:rPr>
              <a:t>VB-GMM</a:t>
            </a:r>
            <a:r>
              <a:rPr lang="zh-CN" altLang="en-US" sz="1800" b="1" dirty="0">
                <a:latin typeface="+mj-ea"/>
                <a:ea typeface="+mj-ea"/>
              </a:rPr>
              <a:t>迭代估计算法流程</a:t>
            </a:r>
          </a:p>
        </p:txBody>
      </p:sp>
      <p:sp>
        <p:nvSpPr>
          <p:cNvPr id="9" name="文本框 5">
            <a:extLst>
              <a:ext uri="{FF2B5EF4-FFF2-40B4-BE49-F238E27FC236}">
                <a16:creationId xmlns:a16="http://schemas.microsoft.com/office/drawing/2014/main" id="{B4DDF265-8F07-462A-9ECB-B81F1029614D}"/>
              </a:ext>
            </a:extLst>
          </p:cNvPr>
          <p:cNvSpPr txBox="1">
            <a:spLocks noChangeArrowheads="1"/>
          </p:cNvSpPr>
          <p:nvPr/>
        </p:nvSpPr>
        <p:spPr bwMode="auto">
          <a:xfrm>
            <a:off x="2028673" y="14687"/>
            <a:ext cx="508664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r>
              <a:rPr lang="zh-CN" altLang="en-US" sz="2800" b="1" dirty="0">
                <a:latin typeface="+mj-ea"/>
              </a:rPr>
              <a:t>三、增量</a:t>
            </a:r>
            <a:r>
              <a:rPr lang="en-US" altLang="zh-CN" sz="2800" b="1" dirty="0">
                <a:latin typeface="+mj-ea"/>
              </a:rPr>
              <a:t>VB-GMM</a:t>
            </a:r>
            <a:r>
              <a:rPr lang="zh-CN" altLang="en-US" sz="2800" b="1" dirty="0">
                <a:latin typeface="+mj-ea"/>
              </a:rPr>
              <a:t>与监测策略</a:t>
            </a:r>
          </a:p>
        </p:txBody>
      </p:sp>
      <p:sp>
        <p:nvSpPr>
          <p:cNvPr id="8" name="矩形: 圆角 7">
            <a:extLst>
              <a:ext uri="{FF2B5EF4-FFF2-40B4-BE49-F238E27FC236}">
                <a16:creationId xmlns:a16="http://schemas.microsoft.com/office/drawing/2014/main" id="{261529AA-E58F-402E-B7F9-2B341AA3C798}"/>
              </a:ext>
            </a:extLst>
          </p:cNvPr>
          <p:cNvSpPr/>
          <p:nvPr/>
        </p:nvSpPr>
        <p:spPr>
          <a:xfrm>
            <a:off x="154519" y="1350114"/>
            <a:ext cx="1485921" cy="743077"/>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err="1">
                <a:latin typeface="微软雅黑" panose="020B0503020204020204" pitchFamily="34" charset="-122"/>
                <a:ea typeface="微软雅黑" panose="020B0503020204020204" pitchFamily="34" charset="-122"/>
              </a:rPr>
              <a:t>VBMODEL_t</a:t>
            </a:r>
            <a:endParaRPr lang="zh-CN" altLang="en-US" sz="1400" b="1" dirty="0">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10" name="矩形: 圆角 9">
                <a:extLst>
                  <a:ext uri="{FF2B5EF4-FFF2-40B4-BE49-F238E27FC236}">
                    <a16:creationId xmlns:a16="http://schemas.microsoft.com/office/drawing/2014/main" id="{17F8B385-7B9A-4844-B115-9204C05E76F5}"/>
                  </a:ext>
                </a:extLst>
              </p:cNvPr>
              <p:cNvSpPr/>
              <p:nvPr/>
            </p:nvSpPr>
            <p:spPr>
              <a:xfrm>
                <a:off x="154519" y="3071765"/>
                <a:ext cx="1485921" cy="743077"/>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latin typeface="微软雅黑" panose="020B0503020204020204" pitchFamily="34" charset="-122"/>
                    <a:ea typeface="微软雅黑" panose="020B0503020204020204" pitchFamily="34" charset="-122"/>
                  </a:rPr>
                  <a:t>VBMODEL_</a:t>
                </a:r>
                <a14:m>
                  <m:oMath xmlns:m="http://schemas.openxmlformats.org/officeDocument/2006/math">
                    <m:r>
                      <a:rPr lang="en-US" altLang="zh-CN" sz="1400" b="1" i="1" smtClean="0">
                        <a:latin typeface="Cambria Math" panose="02040503050406030204" pitchFamily="18" charset="0"/>
                        <a:ea typeface="Cambria Math" panose="02040503050406030204" pitchFamily="18" charset="0"/>
                      </a:rPr>
                      <m:t>∆</m:t>
                    </m:r>
                  </m:oMath>
                </a14:m>
                <a:endParaRPr lang="zh-CN" altLang="en-US" sz="1400" b="1" dirty="0">
                  <a:latin typeface="微软雅黑" panose="020B0503020204020204" pitchFamily="34" charset="-122"/>
                  <a:ea typeface="微软雅黑" panose="020B0503020204020204" pitchFamily="34" charset="-122"/>
                </a:endParaRPr>
              </a:p>
            </p:txBody>
          </p:sp>
        </mc:Choice>
        <mc:Fallback xmlns="">
          <p:sp>
            <p:nvSpPr>
              <p:cNvPr id="10" name="矩形: 圆角 9">
                <a:extLst>
                  <a:ext uri="{FF2B5EF4-FFF2-40B4-BE49-F238E27FC236}">
                    <a16:creationId xmlns:a16="http://schemas.microsoft.com/office/drawing/2014/main" id="{17F8B385-7B9A-4844-B115-9204C05E76F5}"/>
                  </a:ext>
                </a:extLst>
              </p:cNvPr>
              <p:cNvSpPr>
                <a:spLocks noRot="1" noChangeAspect="1" noMove="1" noResize="1" noEditPoints="1" noAdjustHandles="1" noChangeArrowheads="1" noChangeShapeType="1" noTextEdit="1"/>
              </p:cNvSpPr>
              <p:nvPr/>
            </p:nvSpPr>
            <p:spPr>
              <a:xfrm>
                <a:off x="154519" y="3071765"/>
                <a:ext cx="1485921" cy="743077"/>
              </a:xfrm>
              <a:prstGeom prst="roundRect">
                <a:avLst/>
              </a:prstGeom>
              <a:blipFill>
                <a:blip r:embed="rId3"/>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圆角 10">
                <a:extLst>
                  <a:ext uri="{FF2B5EF4-FFF2-40B4-BE49-F238E27FC236}">
                    <a16:creationId xmlns:a16="http://schemas.microsoft.com/office/drawing/2014/main" id="{92825062-EC0F-4FA8-B713-0825713CABF8}"/>
                  </a:ext>
                </a:extLst>
              </p:cNvPr>
              <p:cNvSpPr/>
              <p:nvPr/>
            </p:nvSpPr>
            <p:spPr>
              <a:xfrm>
                <a:off x="2037702" y="1418963"/>
                <a:ext cx="826612" cy="605378"/>
              </a:xfrm>
              <a:prstGeom prst="round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bSup>
                        <m:sSubSupPr>
                          <m:ctrlPr>
                            <a:rPr lang="en-US" altLang="zh-CN" sz="1400" b="1" i="1">
                              <a:latin typeface="Cambria Math" panose="02040503050406030204" pitchFamily="18" charset="0"/>
                            </a:rPr>
                          </m:ctrlPr>
                        </m:sSubSupPr>
                        <m:e>
                          <m:r>
                            <a:rPr lang="en-US" altLang="zh-CN" sz="1400" b="1">
                              <a:latin typeface="Cambria Math" panose="02040503050406030204" pitchFamily="18" charset="0"/>
                            </a:rPr>
                            <m:t>𝒒</m:t>
                          </m:r>
                        </m:e>
                        <m:sub>
                          <m:r>
                            <a:rPr lang="en-US" altLang="zh-CN" sz="1400" b="1">
                              <a:latin typeface="Cambria Math" panose="02040503050406030204" pitchFamily="18" charset="0"/>
                            </a:rPr>
                            <m:t>𝒕</m:t>
                          </m:r>
                        </m:sub>
                        <m:sup>
                          <m:r>
                            <a:rPr lang="en-US" altLang="zh-CN" sz="1400" b="1">
                              <a:latin typeface="Cambria Math" panose="02040503050406030204" pitchFamily="18" charset="0"/>
                            </a:rPr>
                            <m:t>∗</m:t>
                          </m:r>
                        </m:sup>
                      </m:sSubSup>
                      <m:r>
                        <a:rPr lang="en-US" altLang="zh-CN" sz="1400" b="1">
                          <a:latin typeface="Cambria Math" panose="02040503050406030204" pitchFamily="18" charset="0"/>
                        </a:rPr>
                        <m:t>(</m:t>
                      </m:r>
                      <m:r>
                        <a:rPr lang="en-US" altLang="zh-CN" sz="1400" b="1">
                          <a:latin typeface="Cambria Math" panose="02040503050406030204" pitchFamily="18" charset="0"/>
                        </a:rPr>
                        <m:t>𝒛</m:t>
                      </m:r>
                      <m:r>
                        <a:rPr lang="en-US" altLang="zh-CN" sz="1400" b="1">
                          <a:latin typeface="Cambria Math" panose="02040503050406030204" pitchFamily="18" charset="0"/>
                        </a:rPr>
                        <m:t>)</m:t>
                      </m:r>
                    </m:oMath>
                  </m:oMathPara>
                </a14:m>
                <a:endParaRPr lang="en-US" altLang="zh-CN" sz="1400" b="1" dirty="0">
                  <a:latin typeface="微软雅黑" panose="020B0503020204020204" pitchFamily="34" charset="-122"/>
                  <a:ea typeface="微软雅黑" panose="020B0503020204020204" pitchFamily="34" charset="-122"/>
                </a:endParaRPr>
              </a:p>
            </p:txBody>
          </p:sp>
        </mc:Choice>
        <mc:Fallback xmlns="">
          <p:sp>
            <p:nvSpPr>
              <p:cNvPr id="11" name="矩形: 圆角 10">
                <a:extLst>
                  <a:ext uri="{FF2B5EF4-FFF2-40B4-BE49-F238E27FC236}">
                    <a16:creationId xmlns:a16="http://schemas.microsoft.com/office/drawing/2014/main" id="{92825062-EC0F-4FA8-B713-0825713CABF8}"/>
                  </a:ext>
                </a:extLst>
              </p:cNvPr>
              <p:cNvSpPr>
                <a:spLocks noRot="1" noChangeAspect="1" noMove="1" noResize="1" noEditPoints="1" noAdjustHandles="1" noChangeArrowheads="1" noChangeShapeType="1" noTextEdit="1"/>
              </p:cNvSpPr>
              <p:nvPr/>
            </p:nvSpPr>
            <p:spPr>
              <a:xfrm>
                <a:off x="2037702" y="1418963"/>
                <a:ext cx="826612" cy="605378"/>
              </a:xfrm>
              <a:prstGeom prst="roundRect">
                <a:avLst/>
              </a:prstGeom>
              <a:blipFill>
                <a:blip r:embed="rId4"/>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圆角 11">
                <a:extLst>
                  <a:ext uri="{FF2B5EF4-FFF2-40B4-BE49-F238E27FC236}">
                    <a16:creationId xmlns:a16="http://schemas.microsoft.com/office/drawing/2014/main" id="{D2A4EE90-3ED0-42C1-97BB-BAD6BCFD967D}"/>
                  </a:ext>
                </a:extLst>
              </p:cNvPr>
              <p:cNvSpPr/>
              <p:nvPr/>
            </p:nvSpPr>
            <p:spPr>
              <a:xfrm>
                <a:off x="2037702" y="3140614"/>
                <a:ext cx="826612" cy="605378"/>
              </a:xfrm>
              <a:prstGeom prst="round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bSup>
                        <m:sSubSupPr>
                          <m:ctrlPr>
                            <a:rPr lang="en-US" altLang="zh-CN" sz="1400" b="1" i="1">
                              <a:latin typeface="Cambria Math" panose="02040503050406030204" pitchFamily="18" charset="0"/>
                            </a:rPr>
                          </m:ctrlPr>
                        </m:sSubSupPr>
                        <m:e>
                          <m:r>
                            <a:rPr lang="en-US" altLang="zh-CN" sz="1400" b="1">
                              <a:latin typeface="Cambria Math" panose="02040503050406030204" pitchFamily="18" charset="0"/>
                            </a:rPr>
                            <m:t>𝒒</m:t>
                          </m:r>
                        </m:e>
                        <m:sub>
                          <m:r>
                            <a:rPr lang="en-US" altLang="zh-CN" sz="1400" b="1">
                              <a:latin typeface="Cambria Math" panose="02040503050406030204" pitchFamily="18" charset="0"/>
                            </a:rPr>
                            <m:t>∆</m:t>
                          </m:r>
                        </m:sub>
                        <m:sup>
                          <m:r>
                            <a:rPr lang="en-US" altLang="zh-CN" sz="1400" b="1">
                              <a:latin typeface="Cambria Math" panose="02040503050406030204" pitchFamily="18" charset="0"/>
                            </a:rPr>
                            <m:t>∗</m:t>
                          </m:r>
                        </m:sup>
                      </m:sSubSup>
                      <m:r>
                        <a:rPr lang="en-US" altLang="zh-CN" sz="1400" b="1">
                          <a:latin typeface="Cambria Math" panose="02040503050406030204" pitchFamily="18" charset="0"/>
                        </a:rPr>
                        <m:t>(</m:t>
                      </m:r>
                      <m:r>
                        <a:rPr lang="en-US" altLang="zh-CN" sz="1400" b="1">
                          <a:latin typeface="Cambria Math" panose="02040503050406030204" pitchFamily="18" charset="0"/>
                        </a:rPr>
                        <m:t>𝒛</m:t>
                      </m:r>
                      <m:r>
                        <a:rPr lang="en-US" altLang="zh-CN" sz="1400" b="1">
                          <a:latin typeface="Cambria Math" panose="02040503050406030204" pitchFamily="18" charset="0"/>
                        </a:rPr>
                        <m:t>)</m:t>
                      </m:r>
                    </m:oMath>
                  </m:oMathPara>
                </a14:m>
                <a:endParaRPr lang="en-US" altLang="zh-CN" sz="1400" b="1" dirty="0">
                  <a:latin typeface="微软雅黑" panose="020B0503020204020204" pitchFamily="34" charset="-122"/>
                  <a:ea typeface="微软雅黑" panose="020B0503020204020204" pitchFamily="34" charset="-122"/>
                </a:endParaRPr>
              </a:p>
            </p:txBody>
          </p:sp>
        </mc:Choice>
        <mc:Fallback xmlns="">
          <p:sp>
            <p:nvSpPr>
              <p:cNvPr id="12" name="矩形: 圆角 11">
                <a:extLst>
                  <a:ext uri="{FF2B5EF4-FFF2-40B4-BE49-F238E27FC236}">
                    <a16:creationId xmlns:a16="http://schemas.microsoft.com/office/drawing/2014/main" id="{D2A4EE90-3ED0-42C1-97BB-BAD6BCFD967D}"/>
                  </a:ext>
                </a:extLst>
              </p:cNvPr>
              <p:cNvSpPr>
                <a:spLocks noRot="1" noChangeAspect="1" noMove="1" noResize="1" noEditPoints="1" noAdjustHandles="1" noChangeArrowheads="1" noChangeShapeType="1" noTextEdit="1"/>
              </p:cNvSpPr>
              <p:nvPr/>
            </p:nvSpPr>
            <p:spPr>
              <a:xfrm>
                <a:off x="2037702" y="3140614"/>
                <a:ext cx="826612" cy="605378"/>
              </a:xfrm>
              <a:prstGeom prst="roundRect">
                <a:avLst/>
              </a:prstGeom>
              <a:blipFill>
                <a:blip r:embed="rId5"/>
                <a:stretch>
                  <a:fillRect/>
                </a:stretch>
              </a:blipFill>
              <a:ln>
                <a:noFill/>
              </a:ln>
            </p:spPr>
            <p:txBody>
              <a:bodyPr/>
              <a:lstStyle/>
              <a:p>
                <a:r>
                  <a:rPr lang="zh-CN" altLang="en-US">
                    <a:noFill/>
                  </a:rPr>
                  <a:t> </a:t>
                </a:r>
              </a:p>
            </p:txBody>
          </p:sp>
        </mc:Fallback>
      </mc:AlternateContent>
      <p:cxnSp>
        <p:nvCxnSpPr>
          <p:cNvPr id="5" name="直接箭头连接符 4">
            <a:extLst>
              <a:ext uri="{FF2B5EF4-FFF2-40B4-BE49-F238E27FC236}">
                <a16:creationId xmlns:a16="http://schemas.microsoft.com/office/drawing/2014/main" id="{A920C949-F22C-4D6F-95B4-3B11999623F2}"/>
              </a:ext>
            </a:extLst>
          </p:cNvPr>
          <p:cNvCxnSpPr>
            <a:stCxn id="8" idx="3"/>
            <a:endCxn id="11" idx="1"/>
          </p:cNvCxnSpPr>
          <p:nvPr/>
        </p:nvCxnSpPr>
        <p:spPr>
          <a:xfrm flipV="1">
            <a:off x="1640440" y="1721652"/>
            <a:ext cx="397262"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a:extLst>
              <a:ext uri="{FF2B5EF4-FFF2-40B4-BE49-F238E27FC236}">
                <a16:creationId xmlns:a16="http://schemas.microsoft.com/office/drawing/2014/main" id="{7C0DBD35-ED4E-4B3C-8A10-7C4E95D57440}"/>
              </a:ext>
            </a:extLst>
          </p:cNvPr>
          <p:cNvCxnSpPr>
            <a:stCxn id="10" idx="3"/>
            <a:endCxn id="12" idx="1"/>
          </p:cNvCxnSpPr>
          <p:nvPr/>
        </p:nvCxnSpPr>
        <p:spPr>
          <a:xfrm flipV="1">
            <a:off x="1640440" y="3443303"/>
            <a:ext cx="397262"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矩形: 圆角 17">
                <a:extLst>
                  <a:ext uri="{FF2B5EF4-FFF2-40B4-BE49-F238E27FC236}">
                    <a16:creationId xmlns:a16="http://schemas.microsoft.com/office/drawing/2014/main" id="{25C6140C-F589-443B-8142-543DA7424305}"/>
                  </a:ext>
                </a:extLst>
              </p:cNvPr>
              <p:cNvSpPr/>
              <p:nvPr/>
            </p:nvSpPr>
            <p:spPr>
              <a:xfrm>
                <a:off x="2990692" y="2263701"/>
                <a:ext cx="826612" cy="605378"/>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bSup>
                        <m:sSubSupPr>
                          <m:ctrlPr>
                            <a:rPr lang="en-US" altLang="zh-CN" sz="1400" b="1" i="1">
                              <a:latin typeface="Cambria Math" panose="02040503050406030204" pitchFamily="18" charset="0"/>
                            </a:rPr>
                          </m:ctrlPr>
                        </m:sSubSupPr>
                        <m:e>
                          <m:r>
                            <a:rPr lang="en-US" altLang="zh-CN" sz="1400" b="1" smtClean="0">
                              <a:latin typeface="Cambria Math" panose="02040503050406030204" pitchFamily="18" charset="0"/>
                            </a:rPr>
                            <m:t>𝒒</m:t>
                          </m:r>
                        </m:e>
                        <m:sub>
                          <m:r>
                            <a:rPr lang="en-US" altLang="zh-CN" sz="1400" b="1">
                              <a:latin typeface="Cambria Math" panose="02040503050406030204" pitchFamily="18" charset="0"/>
                            </a:rPr>
                            <m:t>𝐭</m:t>
                          </m:r>
                          <m:r>
                            <a:rPr lang="en-US" altLang="zh-CN" sz="1400" b="1">
                              <a:latin typeface="Cambria Math" panose="02040503050406030204" pitchFamily="18" charset="0"/>
                            </a:rPr>
                            <m:t>+</m:t>
                          </m:r>
                          <m:r>
                            <a:rPr lang="en-US" altLang="zh-CN" sz="1400" b="1">
                              <a:latin typeface="Cambria Math" panose="02040503050406030204" pitchFamily="18" charset="0"/>
                            </a:rPr>
                            <m:t>𝟏</m:t>
                          </m:r>
                        </m:sub>
                        <m:sup>
                          <m:r>
                            <a:rPr lang="en-US" altLang="zh-CN" sz="1400" b="1">
                              <a:latin typeface="Cambria Math" panose="02040503050406030204" pitchFamily="18" charset="0"/>
                            </a:rPr>
                            <m:t>(</m:t>
                          </m:r>
                          <m:r>
                            <a:rPr lang="en-US" altLang="zh-CN" sz="1400" b="1">
                              <a:latin typeface="Cambria Math" panose="02040503050406030204" pitchFamily="18" charset="0"/>
                            </a:rPr>
                            <m:t>𝟎</m:t>
                          </m:r>
                          <m:r>
                            <a:rPr lang="en-US" altLang="zh-CN" sz="1400" b="1">
                              <a:latin typeface="Cambria Math" panose="02040503050406030204" pitchFamily="18" charset="0"/>
                            </a:rPr>
                            <m:t>)</m:t>
                          </m:r>
                        </m:sup>
                      </m:sSubSup>
                      <m:r>
                        <a:rPr lang="en-US" altLang="zh-CN" sz="1400" b="1" smtClean="0">
                          <a:latin typeface="Cambria Math" panose="02040503050406030204" pitchFamily="18" charset="0"/>
                        </a:rPr>
                        <m:t>(</m:t>
                      </m:r>
                      <m:r>
                        <a:rPr lang="en-US" altLang="zh-CN" sz="1400" b="1" smtClean="0">
                          <a:latin typeface="Cambria Math" panose="02040503050406030204" pitchFamily="18" charset="0"/>
                        </a:rPr>
                        <m:t>𝒛</m:t>
                      </m:r>
                      <m:r>
                        <a:rPr lang="en-US" altLang="zh-CN" sz="1400" b="1" smtClean="0">
                          <a:latin typeface="Cambria Math" panose="02040503050406030204" pitchFamily="18" charset="0"/>
                        </a:rPr>
                        <m:t>)</m:t>
                      </m:r>
                    </m:oMath>
                  </m:oMathPara>
                </a14:m>
                <a:endParaRPr lang="en-US" altLang="zh-CN" sz="1400" b="1" dirty="0">
                  <a:latin typeface="微软雅黑" panose="020B0503020204020204" pitchFamily="34" charset="-122"/>
                  <a:ea typeface="微软雅黑" panose="020B0503020204020204" pitchFamily="34" charset="-122"/>
                </a:endParaRPr>
              </a:p>
            </p:txBody>
          </p:sp>
        </mc:Choice>
        <mc:Fallback xmlns="">
          <p:sp>
            <p:nvSpPr>
              <p:cNvPr id="18" name="矩形: 圆角 17">
                <a:extLst>
                  <a:ext uri="{FF2B5EF4-FFF2-40B4-BE49-F238E27FC236}">
                    <a16:creationId xmlns:a16="http://schemas.microsoft.com/office/drawing/2014/main" id="{25C6140C-F589-443B-8142-543DA7424305}"/>
                  </a:ext>
                </a:extLst>
              </p:cNvPr>
              <p:cNvSpPr>
                <a:spLocks noRot="1" noChangeAspect="1" noMove="1" noResize="1" noEditPoints="1" noAdjustHandles="1" noChangeArrowheads="1" noChangeShapeType="1" noTextEdit="1"/>
              </p:cNvSpPr>
              <p:nvPr/>
            </p:nvSpPr>
            <p:spPr>
              <a:xfrm>
                <a:off x="2990692" y="2263701"/>
                <a:ext cx="826612" cy="605378"/>
              </a:xfrm>
              <a:prstGeom prst="roundRect">
                <a:avLst/>
              </a:prstGeom>
              <a:blipFill>
                <a:blip r:embed="rId6"/>
                <a:stretch>
                  <a:fillRect/>
                </a:stretch>
              </a:blipFill>
              <a:ln>
                <a:noFill/>
              </a:ln>
            </p:spPr>
            <p:txBody>
              <a:bodyPr/>
              <a:lstStyle/>
              <a:p>
                <a:r>
                  <a:rPr lang="zh-CN" altLang="en-US">
                    <a:noFill/>
                  </a:rPr>
                  <a:t> </a:t>
                </a:r>
              </a:p>
            </p:txBody>
          </p:sp>
        </mc:Fallback>
      </mc:AlternateContent>
      <p:cxnSp>
        <p:nvCxnSpPr>
          <p:cNvPr id="19" name="连接符: 肘形 18">
            <a:extLst>
              <a:ext uri="{FF2B5EF4-FFF2-40B4-BE49-F238E27FC236}">
                <a16:creationId xmlns:a16="http://schemas.microsoft.com/office/drawing/2014/main" id="{25E58F15-F8BD-439B-BA8B-5E8FF8AFC604}"/>
              </a:ext>
            </a:extLst>
          </p:cNvPr>
          <p:cNvCxnSpPr>
            <a:stCxn id="11" idx="2"/>
            <a:endCxn id="18" idx="1"/>
          </p:cNvCxnSpPr>
          <p:nvPr/>
        </p:nvCxnSpPr>
        <p:spPr>
          <a:xfrm rot="16200000" flipH="1">
            <a:off x="2449826" y="2025523"/>
            <a:ext cx="542049" cy="53968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连接符: 肘形 20">
            <a:extLst>
              <a:ext uri="{FF2B5EF4-FFF2-40B4-BE49-F238E27FC236}">
                <a16:creationId xmlns:a16="http://schemas.microsoft.com/office/drawing/2014/main" id="{F0E3B728-413A-4AA2-9FD6-C25EA3087FDE}"/>
              </a:ext>
            </a:extLst>
          </p:cNvPr>
          <p:cNvCxnSpPr>
            <a:stCxn id="12" idx="0"/>
            <a:endCxn id="18" idx="1"/>
          </p:cNvCxnSpPr>
          <p:nvPr/>
        </p:nvCxnSpPr>
        <p:spPr>
          <a:xfrm rot="5400000" flipH="1" flipV="1">
            <a:off x="2433738" y="2583660"/>
            <a:ext cx="574224" cy="53968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矩形: 圆角 22">
                <a:extLst>
                  <a:ext uri="{FF2B5EF4-FFF2-40B4-BE49-F238E27FC236}">
                    <a16:creationId xmlns:a16="http://schemas.microsoft.com/office/drawing/2014/main" id="{1760FCB4-972F-4268-BE61-9357EB8757CF}"/>
                  </a:ext>
                </a:extLst>
              </p:cNvPr>
              <p:cNvSpPr/>
              <p:nvPr/>
            </p:nvSpPr>
            <p:spPr>
              <a:xfrm>
                <a:off x="4373319" y="2263701"/>
                <a:ext cx="531368" cy="605378"/>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bSup>
                        <m:sSubSupPr>
                          <m:ctrlPr>
                            <a:rPr lang="en-US" altLang="zh-CN" sz="1400" b="1" i="1" smtClean="0">
                              <a:latin typeface="Cambria Math" panose="02040503050406030204" pitchFamily="18" charset="0"/>
                              <a:ea typeface="微软雅黑" panose="020B0503020204020204" pitchFamily="34" charset="-122"/>
                            </a:rPr>
                          </m:ctrlPr>
                        </m:sSubSupPr>
                        <m:e>
                          <m:r>
                            <a:rPr lang="en-US" altLang="zh-CN" sz="1400" b="1" i="1" smtClean="0">
                              <a:latin typeface="Cambria Math" panose="02040503050406030204" pitchFamily="18" charset="0"/>
                              <a:ea typeface="微软雅黑" panose="020B0503020204020204" pitchFamily="34" charset="-122"/>
                            </a:rPr>
                            <m:t>𝑹</m:t>
                          </m:r>
                        </m:e>
                        <m:sub>
                          <m:r>
                            <a:rPr lang="en-US" altLang="zh-CN" sz="1400" b="1" i="1" smtClean="0">
                              <a:latin typeface="Cambria Math" panose="02040503050406030204" pitchFamily="18" charset="0"/>
                              <a:ea typeface="微软雅黑" panose="020B0503020204020204" pitchFamily="34" charset="-122"/>
                            </a:rPr>
                            <m:t>𝒕</m:t>
                          </m:r>
                          <m:r>
                            <a:rPr lang="en-US" altLang="zh-CN" sz="1400" b="1" i="1" smtClean="0">
                              <a:latin typeface="Cambria Math" panose="02040503050406030204" pitchFamily="18" charset="0"/>
                              <a:ea typeface="微软雅黑" panose="020B0503020204020204" pitchFamily="34" charset="-122"/>
                            </a:rPr>
                            <m:t>+</m:t>
                          </m:r>
                          <m:r>
                            <a:rPr lang="en-US" altLang="zh-CN" sz="1400" b="1" i="1" smtClean="0">
                              <a:latin typeface="Cambria Math" panose="02040503050406030204" pitchFamily="18" charset="0"/>
                              <a:ea typeface="微软雅黑" panose="020B0503020204020204" pitchFamily="34" charset="-122"/>
                            </a:rPr>
                            <m:t>𝟏</m:t>
                          </m:r>
                        </m:sub>
                        <m:sup>
                          <m:r>
                            <a:rPr lang="en-US" altLang="zh-CN" sz="1400" b="1" i="1" smtClean="0">
                              <a:latin typeface="Cambria Math" panose="02040503050406030204" pitchFamily="18" charset="0"/>
                              <a:ea typeface="微软雅黑" panose="020B0503020204020204" pitchFamily="34" charset="-122"/>
                            </a:rPr>
                            <m:t>(</m:t>
                          </m:r>
                          <m:r>
                            <a:rPr lang="en-US" altLang="zh-CN" sz="1400" b="1" i="1" smtClean="0">
                              <a:latin typeface="Cambria Math" panose="02040503050406030204" pitchFamily="18" charset="0"/>
                              <a:ea typeface="微软雅黑" panose="020B0503020204020204" pitchFamily="34" charset="-122"/>
                            </a:rPr>
                            <m:t>𝟎</m:t>
                          </m:r>
                          <m:r>
                            <a:rPr lang="en-US" altLang="zh-CN" sz="1400" b="1" i="1" smtClean="0">
                              <a:latin typeface="Cambria Math" panose="02040503050406030204" pitchFamily="18" charset="0"/>
                              <a:ea typeface="微软雅黑" panose="020B0503020204020204" pitchFamily="34" charset="-122"/>
                            </a:rPr>
                            <m:t>)</m:t>
                          </m:r>
                        </m:sup>
                      </m:sSubSup>
                    </m:oMath>
                  </m:oMathPara>
                </a14:m>
                <a:endParaRPr lang="en-US" altLang="zh-CN" sz="1400" b="1" dirty="0">
                  <a:latin typeface="微软雅黑" panose="020B0503020204020204" pitchFamily="34" charset="-122"/>
                  <a:ea typeface="微软雅黑" panose="020B0503020204020204" pitchFamily="34" charset="-122"/>
                </a:endParaRPr>
              </a:p>
            </p:txBody>
          </p:sp>
        </mc:Choice>
        <mc:Fallback xmlns="">
          <p:sp>
            <p:nvSpPr>
              <p:cNvPr id="23" name="矩形: 圆角 22">
                <a:extLst>
                  <a:ext uri="{FF2B5EF4-FFF2-40B4-BE49-F238E27FC236}">
                    <a16:creationId xmlns:a16="http://schemas.microsoft.com/office/drawing/2014/main" id="{1760FCB4-972F-4268-BE61-9357EB8757CF}"/>
                  </a:ext>
                </a:extLst>
              </p:cNvPr>
              <p:cNvSpPr>
                <a:spLocks noRot="1" noChangeAspect="1" noMove="1" noResize="1" noEditPoints="1" noAdjustHandles="1" noChangeArrowheads="1" noChangeShapeType="1" noTextEdit="1"/>
              </p:cNvSpPr>
              <p:nvPr/>
            </p:nvSpPr>
            <p:spPr>
              <a:xfrm>
                <a:off x="4373319" y="2263701"/>
                <a:ext cx="531368" cy="605378"/>
              </a:xfrm>
              <a:prstGeom prst="roundRect">
                <a:avLst/>
              </a:prstGeom>
              <a:blipFill>
                <a:blip r:embed="rId7"/>
                <a:stretch>
                  <a:fillRect/>
                </a:stretch>
              </a:blipFill>
              <a:ln>
                <a:noFill/>
              </a:ln>
            </p:spPr>
            <p:txBody>
              <a:bodyPr/>
              <a:lstStyle/>
              <a:p>
                <a:r>
                  <a:rPr lang="zh-CN" altLang="en-US">
                    <a:noFill/>
                  </a:rPr>
                  <a:t> </a:t>
                </a:r>
              </a:p>
            </p:txBody>
          </p:sp>
        </mc:Fallback>
      </mc:AlternateContent>
      <p:cxnSp>
        <p:nvCxnSpPr>
          <p:cNvPr id="26" name="直接箭头连接符 25">
            <a:extLst>
              <a:ext uri="{FF2B5EF4-FFF2-40B4-BE49-F238E27FC236}">
                <a16:creationId xmlns:a16="http://schemas.microsoft.com/office/drawing/2014/main" id="{3AA2AC57-17DC-4218-8C6B-B27A33E7FD3B}"/>
              </a:ext>
            </a:extLst>
          </p:cNvPr>
          <p:cNvCxnSpPr>
            <a:cxnSpLocks/>
            <a:stCxn id="18" idx="3"/>
            <a:endCxn id="23" idx="1"/>
          </p:cNvCxnSpPr>
          <p:nvPr/>
        </p:nvCxnSpPr>
        <p:spPr>
          <a:xfrm>
            <a:off x="3817304" y="2566390"/>
            <a:ext cx="55601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矩形 27">
            <a:extLst>
              <a:ext uri="{FF2B5EF4-FFF2-40B4-BE49-F238E27FC236}">
                <a16:creationId xmlns:a16="http://schemas.microsoft.com/office/drawing/2014/main" id="{BEDAADBE-4DB9-4F37-8DAC-4D31CBD6E2A7}"/>
              </a:ext>
            </a:extLst>
          </p:cNvPr>
          <p:cNvSpPr/>
          <p:nvPr/>
        </p:nvSpPr>
        <p:spPr>
          <a:xfrm>
            <a:off x="3793787" y="2657410"/>
            <a:ext cx="603050" cy="276999"/>
          </a:xfrm>
          <a:prstGeom prst="rect">
            <a:avLst/>
          </a:prstGeom>
        </p:spPr>
        <p:txBody>
          <a:bodyPr wrap="none">
            <a:spAutoFit/>
          </a:bodyPr>
          <a:lstStyle/>
          <a:p>
            <a:pPr algn="ctr"/>
            <a:r>
              <a:rPr lang="en-US" altLang="zh-CN" sz="12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E-step</a:t>
            </a:r>
            <a:endParaRPr lang="zh-CN" altLang="en-US" sz="1200" dirty="0">
              <a:solidFill>
                <a:srgbClr val="C00000"/>
              </a:solidFill>
            </a:endParaRPr>
          </a:p>
        </p:txBody>
      </p:sp>
      <mc:AlternateContent xmlns:mc="http://schemas.openxmlformats.org/markup-compatibility/2006" xmlns:a14="http://schemas.microsoft.com/office/drawing/2010/main">
        <mc:Choice Requires="a14">
          <p:sp>
            <p:nvSpPr>
              <p:cNvPr id="29" name="矩形: 圆角 28">
                <a:extLst>
                  <a:ext uri="{FF2B5EF4-FFF2-40B4-BE49-F238E27FC236}">
                    <a16:creationId xmlns:a16="http://schemas.microsoft.com/office/drawing/2014/main" id="{F7D4BEE1-145D-42AE-8760-82A6FE8934F4}"/>
                  </a:ext>
                </a:extLst>
              </p:cNvPr>
              <p:cNvSpPr/>
              <p:nvPr/>
            </p:nvSpPr>
            <p:spPr>
              <a:xfrm>
                <a:off x="5160452" y="1538306"/>
                <a:ext cx="826612" cy="605378"/>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bSup>
                        <m:sSubSupPr>
                          <m:ctrlPr>
                            <a:rPr lang="en-US" altLang="zh-CN" sz="1400" b="1" i="1" smtClean="0">
                              <a:latin typeface="Cambria Math" panose="02040503050406030204" pitchFamily="18" charset="0"/>
                            </a:rPr>
                          </m:ctrlPr>
                        </m:sSubSupPr>
                        <m:e>
                          <m:r>
                            <a:rPr lang="en-US" altLang="zh-CN" sz="1400" b="1" smtClean="0">
                              <a:latin typeface="Cambria Math" panose="02040503050406030204" pitchFamily="18" charset="0"/>
                            </a:rPr>
                            <m:t>𝒒</m:t>
                          </m:r>
                        </m:e>
                        <m:sub>
                          <m:r>
                            <a:rPr lang="en-US" altLang="zh-CN" sz="1400" b="1">
                              <a:latin typeface="Cambria Math" panose="02040503050406030204" pitchFamily="18" charset="0"/>
                            </a:rPr>
                            <m:t>𝐭</m:t>
                          </m:r>
                          <m:r>
                            <a:rPr lang="en-US" altLang="zh-CN" sz="1400" b="1">
                              <a:latin typeface="Cambria Math" panose="02040503050406030204" pitchFamily="18" charset="0"/>
                            </a:rPr>
                            <m:t>+</m:t>
                          </m:r>
                          <m:r>
                            <a:rPr lang="en-US" altLang="zh-CN" sz="1400" b="1">
                              <a:latin typeface="Cambria Math" panose="02040503050406030204" pitchFamily="18" charset="0"/>
                            </a:rPr>
                            <m:t>𝟏</m:t>
                          </m:r>
                        </m:sub>
                        <m:sup>
                          <m:r>
                            <a:rPr lang="en-US" altLang="zh-CN" sz="1400" b="1">
                              <a:latin typeface="Cambria Math" panose="02040503050406030204" pitchFamily="18" charset="0"/>
                            </a:rPr>
                            <m:t>(</m:t>
                          </m:r>
                          <m:r>
                            <a:rPr lang="en-US" altLang="zh-CN" sz="1400" b="1" i="0" smtClean="0">
                              <a:latin typeface="Cambria Math" panose="02040503050406030204" pitchFamily="18" charset="0"/>
                            </a:rPr>
                            <m:t>𝟏</m:t>
                          </m:r>
                          <m:r>
                            <a:rPr lang="en-US" altLang="zh-CN" sz="1400" b="1">
                              <a:latin typeface="Cambria Math" panose="02040503050406030204" pitchFamily="18" charset="0"/>
                            </a:rPr>
                            <m:t>)</m:t>
                          </m:r>
                        </m:sup>
                      </m:sSubSup>
                      <m:r>
                        <a:rPr lang="en-US" altLang="zh-CN" sz="1400" b="1" smtClean="0">
                          <a:latin typeface="Cambria Math" panose="02040503050406030204" pitchFamily="18" charset="0"/>
                        </a:rPr>
                        <m:t>(</m:t>
                      </m:r>
                      <m:r>
                        <a:rPr lang="en-US" altLang="zh-CN" sz="1400" b="1" i="1" smtClean="0">
                          <a:latin typeface="Cambria Math" panose="02040503050406030204" pitchFamily="18" charset="0"/>
                        </a:rPr>
                        <m:t>𝝅</m:t>
                      </m:r>
                      <m:r>
                        <a:rPr lang="en-US" altLang="zh-CN" sz="1400" b="1" smtClean="0">
                          <a:latin typeface="Cambria Math" panose="02040503050406030204" pitchFamily="18" charset="0"/>
                        </a:rPr>
                        <m:t>)</m:t>
                      </m:r>
                    </m:oMath>
                  </m:oMathPara>
                </a14:m>
                <a:endParaRPr lang="en-US" altLang="zh-CN" sz="1400" b="1" dirty="0">
                  <a:latin typeface="微软雅黑" panose="020B0503020204020204" pitchFamily="34" charset="-122"/>
                  <a:ea typeface="微软雅黑" panose="020B0503020204020204" pitchFamily="34" charset="-122"/>
                </a:endParaRPr>
              </a:p>
            </p:txBody>
          </p:sp>
        </mc:Choice>
        <mc:Fallback xmlns="">
          <p:sp>
            <p:nvSpPr>
              <p:cNvPr id="29" name="矩形: 圆角 28">
                <a:extLst>
                  <a:ext uri="{FF2B5EF4-FFF2-40B4-BE49-F238E27FC236}">
                    <a16:creationId xmlns:a16="http://schemas.microsoft.com/office/drawing/2014/main" id="{F7D4BEE1-145D-42AE-8760-82A6FE8934F4}"/>
                  </a:ext>
                </a:extLst>
              </p:cNvPr>
              <p:cNvSpPr>
                <a:spLocks noRot="1" noChangeAspect="1" noMove="1" noResize="1" noEditPoints="1" noAdjustHandles="1" noChangeArrowheads="1" noChangeShapeType="1" noTextEdit="1"/>
              </p:cNvSpPr>
              <p:nvPr/>
            </p:nvSpPr>
            <p:spPr>
              <a:xfrm>
                <a:off x="5160452" y="1538306"/>
                <a:ext cx="826612" cy="605378"/>
              </a:xfrm>
              <a:prstGeom prst="roundRect">
                <a:avLst/>
              </a:prstGeom>
              <a:blipFill>
                <a:blip r:embed="rId8"/>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矩形: 圆角 29">
                <a:extLst>
                  <a:ext uri="{FF2B5EF4-FFF2-40B4-BE49-F238E27FC236}">
                    <a16:creationId xmlns:a16="http://schemas.microsoft.com/office/drawing/2014/main" id="{31D6394C-DEAB-49CF-8A5E-0A6585D1C550}"/>
                  </a:ext>
                </a:extLst>
              </p:cNvPr>
              <p:cNvSpPr/>
              <p:nvPr/>
            </p:nvSpPr>
            <p:spPr>
              <a:xfrm>
                <a:off x="5151757" y="3001500"/>
                <a:ext cx="898938" cy="605378"/>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bSup>
                        <m:sSubSupPr>
                          <m:ctrlPr>
                            <a:rPr lang="en-US" altLang="zh-CN" sz="1400" b="1" i="1" smtClean="0">
                              <a:latin typeface="Cambria Math" panose="02040503050406030204" pitchFamily="18" charset="0"/>
                            </a:rPr>
                          </m:ctrlPr>
                        </m:sSubSupPr>
                        <m:e>
                          <m:r>
                            <a:rPr lang="en-US" altLang="zh-CN" sz="1400" b="1" smtClean="0">
                              <a:latin typeface="Cambria Math" panose="02040503050406030204" pitchFamily="18" charset="0"/>
                            </a:rPr>
                            <m:t>𝒒</m:t>
                          </m:r>
                        </m:e>
                        <m:sub>
                          <m:r>
                            <a:rPr lang="en-US" altLang="zh-CN" sz="1400" b="1">
                              <a:latin typeface="Cambria Math" panose="02040503050406030204" pitchFamily="18" charset="0"/>
                            </a:rPr>
                            <m:t>𝐭</m:t>
                          </m:r>
                          <m:r>
                            <a:rPr lang="en-US" altLang="zh-CN" sz="1400" b="1">
                              <a:latin typeface="Cambria Math" panose="02040503050406030204" pitchFamily="18" charset="0"/>
                            </a:rPr>
                            <m:t>+</m:t>
                          </m:r>
                          <m:r>
                            <a:rPr lang="en-US" altLang="zh-CN" sz="1400" b="1">
                              <a:latin typeface="Cambria Math" panose="02040503050406030204" pitchFamily="18" charset="0"/>
                            </a:rPr>
                            <m:t>𝟏</m:t>
                          </m:r>
                        </m:sub>
                        <m:sup>
                          <m:d>
                            <m:dPr>
                              <m:ctrlPr>
                                <a:rPr lang="en-US" altLang="zh-CN" sz="1400" b="1" i="1" smtClean="0">
                                  <a:latin typeface="Cambria Math" panose="02040503050406030204" pitchFamily="18" charset="0"/>
                                </a:rPr>
                              </m:ctrlPr>
                            </m:dPr>
                            <m:e>
                              <m:r>
                                <a:rPr lang="en-US" altLang="zh-CN" sz="1400" b="1" i="0" smtClean="0">
                                  <a:latin typeface="Cambria Math" panose="02040503050406030204" pitchFamily="18" charset="0"/>
                                </a:rPr>
                                <m:t>𝟏</m:t>
                              </m:r>
                            </m:e>
                          </m:d>
                        </m:sup>
                      </m:sSubSup>
                      <m:r>
                        <a:rPr lang="en-US" altLang="zh-CN" sz="1400" b="1" smtClean="0">
                          <a:latin typeface="Cambria Math" panose="02040503050406030204" pitchFamily="18" charset="0"/>
                        </a:rPr>
                        <m:t>(</m:t>
                      </m:r>
                      <m:r>
                        <a:rPr lang="en-US" altLang="zh-CN" sz="1400" b="1" i="1" smtClean="0">
                          <a:latin typeface="Cambria Math" panose="02040503050406030204" pitchFamily="18" charset="0"/>
                        </a:rPr>
                        <m:t>𝝁</m:t>
                      </m:r>
                      <m:r>
                        <a:rPr lang="en-US" altLang="zh-CN" sz="1400" b="1" i="1" smtClean="0">
                          <a:latin typeface="Cambria Math" panose="02040503050406030204" pitchFamily="18" charset="0"/>
                        </a:rPr>
                        <m:t>,</m:t>
                      </m:r>
                      <m:r>
                        <a:rPr lang="zh-CN" altLang="en-US" sz="1400" b="1" i="1" smtClean="0">
                          <a:latin typeface="Cambria Math" panose="02040503050406030204" pitchFamily="18" charset="0"/>
                        </a:rPr>
                        <m:t>𝚲</m:t>
                      </m:r>
                      <m:r>
                        <a:rPr lang="en-US" altLang="zh-CN" sz="1400" b="1" smtClean="0">
                          <a:latin typeface="Cambria Math" panose="02040503050406030204" pitchFamily="18" charset="0"/>
                        </a:rPr>
                        <m:t>)</m:t>
                      </m:r>
                    </m:oMath>
                  </m:oMathPara>
                </a14:m>
                <a:endParaRPr lang="en-US" altLang="zh-CN" sz="1400" b="1" dirty="0">
                  <a:latin typeface="微软雅黑" panose="020B0503020204020204" pitchFamily="34" charset="-122"/>
                  <a:ea typeface="微软雅黑" panose="020B0503020204020204" pitchFamily="34" charset="-122"/>
                </a:endParaRPr>
              </a:p>
            </p:txBody>
          </p:sp>
        </mc:Choice>
        <mc:Fallback xmlns="">
          <p:sp>
            <p:nvSpPr>
              <p:cNvPr id="30" name="矩形: 圆角 29">
                <a:extLst>
                  <a:ext uri="{FF2B5EF4-FFF2-40B4-BE49-F238E27FC236}">
                    <a16:creationId xmlns:a16="http://schemas.microsoft.com/office/drawing/2014/main" id="{31D6394C-DEAB-49CF-8A5E-0A6585D1C550}"/>
                  </a:ext>
                </a:extLst>
              </p:cNvPr>
              <p:cNvSpPr>
                <a:spLocks noRot="1" noChangeAspect="1" noMove="1" noResize="1" noEditPoints="1" noAdjustHandles="1" noChangeArrowheads="1" noChangeShapeType="1" noTextEdit="1"/>
              </p:cNvSpPr>
              <p:nvPr/>
            </p:nvSpPr>
            <p:spPr>
              <a:xfrm>
                <a:off x="5151757" y="3001500"/>
                <a:ext cx="898938" cy="605378"/>
              </a:xfrm>
              <a:prstGeom prst="roundRect">
                <a:avLst/>
              </a:prstGeom>
              <a:blipFill>
                <a:blip r:embed="rId9"/>
                <a:stretch>
                  <a:fillRect l="-3378"/>
                </a:stretch>
              </a:blipFill>
              <a:ln>
                <a:noFill/>
              </a:ln>
            </p:spPr>
            <p:txBody>
              <a:bodyPr/>
              <a:lstStyle/>
              <a:p>
                <a:r>
                  <a:rPr lang="zh-CN" altLang="en-US">
                    <a:noFill/>
                  </a:rPr>
                  <a:t> </a:t>
                </a:r>
              </a:p>
            </p:txBody>
          </p:sp>
        </mc:Fallback>
      </mc:AlternateContent>
      <p:cxnSp>
        <p:nvCxnSpPr>
          <p:cNvPr id="31" name="连接符: 肘形 30">
            <a:extLst>
              <a:ext uri="{FF2B5EF4-FFF2-40B4-BE49-F238E27FC236}">
                <a16:creationId xmlns:a16="http://schemas.microsoft.com/office/drawing/2014/main" id="{9A9B8739-0F7B-4017-B1B9-EDEF367FF517}"/>
              </a:ext>
            </a:extLst>
          </p:cNvPr>
          <p:cNvCxnSpPr>
            <a:cxnSpLocks/>
            <a:stCxn id="23" idx="3"/>
            <a:endCxn id="29" idx="1"/>
          </p:cNvCxnSpPr>
          <p:nvPr/>
        </p:nvCxnSpPr>
        <p:spPr>
          <a:xfrm flipV="1">
            <a:off x="4904687" y="1840995"/>
            <a:ext cx="255765" cy="72539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连接符: 肘形 32">
            <a:extLst>
              <a:ext uri="{FF2B5EF4-FFF2-40B4-BE49-F238E27FC236}">
                <a16:creationId xmlns:a16="http://schemas.microsoft.com/office/drawing/2014/main" id="{FFE3CAF5-E586-49F7-9965-B8D89F3F3A6F}"/>
              </a:ext>
            </a:extLst>
          </p:cNvPr>
          <p:cNvCxnSpPr>
            <a:cxnSpLocks/>
            <a:stCxn id="23" idx="3"/>
            <a:endCxn id="30" idx="1"/>
          </p:cNvCxnSpPr>
          <p:nvPr/>
        </p:nvCxnSpPr>
        <p:spPr>
          <a:xfrm>
            <a:off x="4904687" y="2566390"/>
            <a:ext cx="247070" cy="737799"/>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矩形 34">
            <a:extLst>
              <a:ext uri="{FF2B5EF4-FFF2-40B4-BE49-F238E27FC236}">
                <a16:creationId xmlns:a16="http://schemas.microsoft.com/office/drawing/2014/main" id="{115CCB6B-165B-44AD-A19E-A2D2B78686C8}"/>
              </a:ext>
            </a:extLst>
          </p:cNvPr>
          <p:cNvSpPr/>
          <p:nvPr/>
        </p:nvSpPr>
        <p:spPr>
          <a:xfrm>
            <a:off x="5021971" y="2408709"/>
            <a:ext cx="646331" cy="276999"/>
          </a:xfrm>
          <a:prstGeom prst="rect">
            <a:avLst/>
          </a:prstGeom>
        </p:spPr>
        <p:txBody>
          <a:bodyPr wrap="none">
            <a:spAutoFit/>
          </a:bodyPr>
          <a:lstStyle/>
          <a:p>
            <a:pPr algn="ctr"/>
            <a:r>
              <a:rPr lang="en-US" altLang="zh-CN" sz="12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M-step</a:t>
            </a:r>
            <a:endParaRPr lang="zh-CN" altLang="en-US" sz="1200" dirty="0">
              <a:solidFill>
                <a:srgbClr val="C00000"/>
              </a:solidFill>
            </a:endParaRPr>
          </a:p>
        </p:txBody>
      </p:sp>
      <mc:AlternateContent xmlns:mc="http://schemas.openxmlformats.org/markup-compatibility/2006" xmlns:a14="http://schemas.microsoft.com/office/drawing/2010/main">
        <mc:Choice Requires="a14">
          <p:sp>
            <p:nvSpPr>
              <p:cNvPr id="36" name="矩形: 圆角 35">
                <a:extLst>
                  <a:ext uri="{FF2B5EF4-FFF2-40B4-BE49-F238E27FC236}">
                    <a16:creationId xmlns:a16="http://schemas.microsoft.com/office/drawing/2014/main" id="{BD0D3145-9E7E-42C2-A82F-1F1B4FFA5ECF}"/>
                  </a:ext>
                </a:extLst>
              </p:cNvPr>
              <p:cNvSpPr/>
              <p:nvPr/>
            </p:nvSpPr>
            <p:spPr>
              <a:xfrm>
                <a:off x="6225016" y="2266364"/>
                <a:ext cx="826612" cy="605378"/>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bSup>
                        <m:sSubSupPr>
                          <m:ctrlPr>
                            <a:rPr lang="en-US" altLang="zh-CN" sz="1400" b="1" i="1">
                              <a:latin typeface="Cambria Math" panose="02040503050406030204" pitchFamily="18" charset="0"/>
                            </a:rPr>
                          </m:ctrlPr>
                        </m:sSubSupPr>
                        <m:e>
                          <m:r>
                            <a:rPr lang="en-US" altLang="zh-CN" sz="1400" b="1" smtClean="0">
                              <a:latin typeface="Cambria Math" panose="02040503050406030204" pitchFamily="18" charset="0"/>
                            </a:rPr>
                            <m:t>𝒒</m:t>
                          </m:r>
                        </m:e>
                        <m:sub>
                          <m:r>
                            <a:rPr lang="en-US" altLang="zh-CN" sz="1400" b="1">
                              <a:latin typeface="Cambria Math" panose="02040503050406030204" pitchFamily="18" charset="0"/>
                            </a:rPr>
                            <m:t>𝐭</m:t>
                          </m:r>
                          <m:r>
                            <a:rPr lang="en-US" altLang="zh-CN" sz="1400" b="1">
                              <a:latin typeface="Cambria Math" panose="02040503050406030204" pitchFamily="18" charset="0"/>
                            </a:rPr>
                            <m:t>+</m:t>
                          </m:r>
                          <m:r>
                            <a:rPr lang="en-US" altLang="zh-CN" sz="1400" b="1">
                              <a:latin typeface="Cambria Math" panose="02040503050406030204" pitchFamily="18" charset="0"/>
                            </a:rPr>
                            <m:t>𝟏</m:t>
                          </m:r>
                        </m:sub>
                        <m:sup>
                          <m:r>
                            <a:rPr lang="en-US" altLang="zh-CN" sz="1400" b="1">
                              <a:latin typeface="Cambria Math" panose="02040503050406030204" pitchFamily="18" charset="0"/>
                            </a:rPr>
                            <m:t>(</m:t>
                          </m:r>
                          <m:r>
                            <a:rPr lang="en-US" altLang="zh-CN" sz="1400" b="1">
                              <a:latin typeface="Cambria Math" panose="02040503050406030204" pitchFamily="18" charset="0"/>
                            </a:rPr>
                            <m:t>𝟏</m:t>
                          </m:r>
                          <m:r>
                            <a:rPr lang="en-US" altLang="zh-CN" sz="1400" b="1">
                              <a:latin typeface="Cambria Math" panose="02040503050406030204" pitchFamily="18" charset="0"/>
                            </a:rPr>
                            <m:t>)</m:t>
                          </m:r>
                        </m:sup>
                      </m:sSubSup>
                      <m:r>
                        <a:rPr lang="en-US" altLang="zh-CN" sz="1400" b="1" smtClean="0">
                          <a:latin typeface="Cambria Math" panose="02040503050406030204" pitchFamily="18" charset="0"/>
                        </a:rPr>
                        <m:t>(</m:t>
                      </m:r>
                      <m:r>
                        <a:rPr lang="en-US" altLang="zh-CN" sz="1400" b="1" smtClean="0">
                          <a:latin typeface="Cambria Math" panose="02040503050406030204" pitchFamily="18" charset="0"/>
                        </a:rPr>
                        <m:t>𝒛</m:t>
                      </m:r>
                      <m:r>
                        <a:rPr lang="en-US" altLang="zh-CN" sz="1400" b="1" smtClean="0">
                          <a:latin typeface="Cambria Math" panose="02040503050406030204" pitchFamily="18" charset="0"/>
                        </a:rPr>
                        <m:t>)</m:t>
                      </m:r>
                    </m:oMath>
                  </m:oMathPara>
                </a14:m>
                <a:endParaRPr lang="en-US" altLang="zh-CN" sz="1400" b="1" dirty="0"/>
              </a:p>
            </p:txBody>
          </p:sp>
        </mc:Choice>
        <mc:Fallback xmlns="">
          <p:sp>
            <p:nvSpPr>
              <p:cNvPr id="36" name="矩形: 圆角 35">
                <a:extLst>
                  <a:ext uri="{FF2B5EF4-FFF2-40B4-BE49-F238E27FC236}">
                    <a16:creationId xmlns:a16="http://schemas.microsoft.com/office/drawing/2014/main" id="{BD0D3145-9E7E-42C2-A82F-1F1B4FFA5ECF}"/>
                  </a:ext>
                </a:extLst>
              </p:cNvPr>
              <p:cNvSpPr>
                <a:spLocks noRot="1" noChangeAspect="1" noMove="1" noResize="1" noEditPoints="1" noAdjustHandles="1" noChangeArrowheads="1" noChangeShapeType="1" noTextEdit="1"/>
              </p:cNvSpPr>
              <p:nvPr/>
            </p:nvSpPr>
            <p:spPr>
              <a:xfrm>
                <a:off x="6225016" y="2266364"/>
                <a:ext cx="826612" cy="605378"/>
              </a:xfrm>
              <a:prstGeom prst="roundRect">
                <a:avLst/>
              </a:prstGeom>
              <a:blipFill>
                <a:blip r:embed="rId10"/>
                <a:stretch>
                  <a:fillRect/>
                </a:stretch>
              </a:blipFill>
              <a:ln>
                <a:noFill/>
              </a:ln>
            </p:spPr>
            <p:txBody>
              <a:bodyPr/>
              <a:lstStyle/>
              <a:p>
                <a:r>
                  <a:rPr lang="zh-CN" altLang="en-US">
                    <a:noFill/>
                  </a:rPr>
                  <a:t> </a:t>
                </a:r>
              </a:p>
            </p:txBody>
          </p:sp>
        </mc:Fallback>
      </mc:AlternateContent>
      <p:cxnSp>
        <p:nvCxnSpPr>
          <p:cNvPr id="37" name="连接符: 肘形 36">
            <a:extLst>
              <a:ext uri="{FF2B5EF4-FFF2-40B4-BE49-F238E27FC236}">
                <a16:creationId xmlns:a16="http://schemas.microsoft.com/office/drawing/2014/main" id="{BD6453C0-7635-40AE-BB80-613F3E4D5374}"/>
              </a:ext>
            </a:extLst>
          </p:cNvPr>
          <p:cNvCxnSpPr>
            <a:stCxn id="29" idx="3"/>
            <a:endCxn id="36" idx="1"/>
          </p:cNvCxnSpPr>
          <p:nvPr/>
        </p:nvCxnSpPr>
        <p:spPr>
          <a:xfrm>
            <a:off x="5987064" y="1840995"/>
            <a:ext cx="237952" cy="72805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连接符: 肘形 38">
            <a:extLst>
              <a:ext uri="{FF2B5EF4-FFF2-40B4-BE49-F238E27FC236}">
                <a16:creationId xmlns:a16="http://schemas.microsoft.com/office/drawing/2014/main" id="{169F5467-682C-4908-B627-594B019C60C2}"/>
              </a:ext>
            </a:extLst>
          </p:cNvPr>
          <p:cNvCxnSpPr>
            <a:stCxn id="30" idx="3"/>
            <a:endCxn id="36" idx="1"/>
          </p:cNvCxnSpPr>
          <p:nvPr/>
        </p:nvCxnSpPr>
        <p:spPr>
          <a:xfrm flipV="1">
            <a:off x="6050695" y="2569053"/>
            <a:ext cx="174321" cy="735136"/>
          </a:xfrm>
          <a:prstGeom prst="bentConnector3">
            <a:avLst>
              <a:gd name="adj1" fmla="val 31990"/>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矩形: 圆角 46">
                <a:extLst>
                  <a:ext uri="{FF2B5EF4-FFF2-40B4-BE49-F238E27FC236}">
                    <a16:creationId xmlns:a16="http://schemas.microsoft.com/office/drawing/2014/main" id="{536E14D4-7322-4FAC-8A04-0A7AA0090F23}"/>
                  </a:ext>
                </a:extLst>
              </p:cNvPr>
              <p:cNvSpPr/>
              <p:nvPr/>
            </p:nvSpPr>
            <p:spPr>
              <a:xfrm>
                <a:off x="7625270" y="2263701"/>
                <a:ext cx="603050" cy="605378"/>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bSup>
                        <m:sSubSupPr>
                          <m:ctrlPr>
                            <a:rPr lang="en-US" altLang="zh-CN" sz="1400" b="1" i="1" smtClean="0">
                              <a:latin typeface="Cambria Math" panose="02040503050406030204" pitchFamily="18" charset="0"/>
                              <a:ea typeface="微软雅黑" panose="020B0503020204020204" pitchFamily="34" charset="-122"/>
                            </a:rPr>
                          </m:ctrlPr>
                        </m:sSubSupPr>
                        <m:e>
                          <m:r>
                            <a:rPr lang="en-US" altLang="zh-CN" sz="1400" b="1" i="1" smtClean="0">
                              <a:latin typeface="Cambria Math" panose="02040503050406030204" pitchFamily="18" charset="0"/>
                              <a:ea typeface="微软雅黑" panose="020B0503020204020204" pitchFamily="34" charset="-122"/>
                            </a:rPr>
                            <m:t>𝑹</m:t>
                          </m:r>
                        </m:e>
                        <m:sub>
                          <m:r>
                            <a:rPr lang="en-US" altLang="zh-CN" sz="1400" b="1" i="1" smtClean="0">
                              <a:latin typeface="Cambria Math" panose="02040503050406030204" pitchFamily="18" charset="0"/>
                              <a:ea typeface="微软雅黑" panose="020B0503020204020204" pitchFamily="34" charset="-122"/>
                            </a:rPr>
                            <m:t>𝒕</m:t>
                          </m:r>
                          <m:r>
                            <a:rPr lang="en-US" altLang="zh-CN" sz="1400" b="1" i="1" smtClean="0">
                              <a:latin typeface="Cambria Math" panose="02040503050406030204" pitchFamily="18" charset="0"/>
                              <a:ea typeface="微软雅黑" panose="020B0503020204020204" pitchFamily="34" charset="-122"/>
                            </a:rPr>
                            <m:t>+</m:t>
                          </m:r>
                          <m:r>
                            <a:rPr lang="en-US" altLang="zh-CN" sz="1400" b="1" i="1" smtClean="0">
                              <a:latin typeface="Cambria Math" panose="02040503050406030204" pitchFamily="18" charset="0"/>
                              <a:ea typeface="微软雅黑" panose="020B0503020204020204" pitchFamily="34" charset="-122"/>
                            </a:rPr>
                            <m:t>𝟏</m:t>
                          </m:r>
                        </m:sub>
                        <m:sup>
                          <m:r>
                            <a:rPr lang="en-US" altLang="zh-CN" sz="1400" b="1" i="1" smtClean="0">
                              <a:latin typeface="Cambria Math" panose="02040503050406030204" pitchFamily="18" charset="0"/>
                              <a:ea typeface="微软雅黑" panose="020B0503020204020204" pitchFamily="34" charset="-122"/>
                            </a:rPr>
                            <m:t>(</m:t>
                          </m:r>
                          <m:r>
                            <a:rPr lang="en-US" altLang="zh-CN" sz="1400" b="1" i="1" smtClean="0">
                              <a:latin typeface="Cambria Math" panose="02040503050406030204" pitchFamily="18" charset="0"/>
                              <a:ea typeface="微软雅黑" panose="020B0503020204020204" pitchFamily="34" charset="-122"/>
                            </a:rPr>
                            <m:t>𝟏</m:t>
                          </m:r>
                          <m:r>
                            <a:rPr lang="en-US" altLang="zh-CN" sz="1400" b="1" i="1" smtClean="0">
                              <a:latin typeface="Cambria Math" panose="02040503050406030204" pitchFamily="18" charset="0"/>
                              <a:ea typeface="微软雅黑" panose="020B0503020204020204" pitchFamily="34" charset="-122"/>
                            </a:rPr>
                            <m:t>)</m:t>
                          </m:r>
                        </m:sup>
                      </m:sSubSup>
                    </m:oMath>
                  </m:oMathPara>
                </a14:m>
                <a:endParaRPr lang="en-US" altLang="zh-CN" sz="1400" b="1" dirty="0">
                  <a:latin typeface="微软雅黑" panose="020B0503020204020204" pitchFamily="34" charset="-122"/>
                  <a:ea typeface="微软雅黑" panose="020B0503020204020204" pitchFamily="34" charset="-122"/>
                </a:endParaRPr>
              </a:p>
            </p:txBody>
          </p:sp>
        </mc:Choice>
        <mc:Fallback xmlns="">
          <p:sp>
            <p:nvSpPr>
              <p:cNvPr id="47" name="矩形: 圆角 46">
                <a:extLst>
                  <a:ext uri="{FF2B5EF4-FFF2-40B4-BE49-F238E27FC236}">
                    <a16:creationId xmlns:a16="http://schemas.microsoft.com/office/drawing/2014/main" id="{536E14D4-7322-4FAC-8A04-0A7AA0090F23}"/>
                  </a:ext>
                </a:extLst>
              </p:cNvPr>
              <p:cNvSpPr>
                <a:spLocks noRot="1" noChangeAspect="1" noMove="1" noResize="1" noEditPoints="1" noAdjustHandles="1" noChangeArrowheads="1" noChangeShapeType="1" noTextEdit="1"/>
              </p:cNvSpPr>
              <p:nvPr/>
            </p:nvSpPr>
            <p:spPr>
              <a:xfrm>
                <a:off x="7625270" y="2263701"/>
                <a:ext cx="603050" cy="605378"/>
              </a:xfrm>
              <a:prstGeom prst="roundRect">
                <a:avLst/>
              </a:prstGeom>
              <a:blipFill>
                <a:blip r:embed="rId11"/>
                <a:stretch>
                  <a:fillRect/>
                </a:stretch>
              </a:blipFill>
              <a:ln>
                <a:noFill/>
              </a:ln>
            </p:spPr>
            <p:txBody>
              <a:bodyPr/>
              <a:lstStyle/>
              <a:p>
                <a:r>
                  <a:rPr lang="zh-CN" altLang="en-US">
                    <a:noFill/>
                  </a:rPr>
                  <a:t> </a:t>
                </a:r>
              </a:p>
            </p:txBody>
          </p:sp>
        </mc:Fallback>
      </mc:AlternateContent>
      <p:cxnSp>
        <p:nvCxnSpPr>
          <p:cNvPr id="48" name="直接箭头连接符 47">
            <a:extLst>
              <a:ext uri="{FF2B5EF4-FFF2-40B4-BE49-F238E27FC236}">
                <a16:creationId xmlns:a16="http://schemas.microsoft.com/office/drawing/2014/main" id="{2AB1F131-5838-487E-9AB7-7879880D50ED}"/>
              </a:ext>
            </a:extLst>
          </p:cNvPr>
          <p:cNvCxnSpPr>
            <a:cxnSpLocks/>
            <a:endCxn id="47" idx="1"/>
          </p:cNvCxnSpPr>
          <p:nvPr/>
        </p:nvCxnSpPr>
        <p:spPr>
          <a:xfrm>
            <a:off x="7069255" y="2566390"/>
            <a:ext cx="55601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9" name="矩形 48">
            <a:extLst>
              <a:ext uri="{FF2B5EF4-FFF2-40B4-BE49-F238E27FC236}">
                <a16:creationId xmlns:a16="http://schemas.microsoft.com/office/drawing/2014/main" id="{A6C5133E-F184-4C8D-93E0-F9EAA4F035BE}"/>
              </a:ext>
            </a:extLst>
          </p:cNvPr>
          <p:cNvSpPr/>
          <p:nvPr/>
        </p:nvSpPr>
        <p:spPr>
          <a:xfrm>
            <a:off x="7036924" y="2657410"/>
            <a:ext cx="603050" cy="276999"/>
          </a:xfrm>
          <a:prstGeom prst="rect">
            <a:avLst/>
          </a:prstGeom>
        </p:spPr>
        <p:txBody>
          <a:bodyPr wrap="none">
            <a:spAutoFit/>
          </a:bodyPr>
          <a:lstStyle/>
          <a:p>
            <a:pPr algn="ctr"/>
            <a:r>
              <a:rPr lang="en-US" altLang="zh-CN" sz="12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E-step</a:t>
            </a:r>
            <a:endParaRPr lang="zh-CN" altLang="en-US" sz="1200" dirty="0">
              <a:solidFill>
                <a:srgbClr val="C00000"/>
              </a:solidFill>
            </a:endParaRPr>
          </a:p>
        </p:txBody>
      </p:sp>
      <p:cxnSp>
        <p:nvCxnSpPr>
          <p:cNvPr id="54" name="直接箭头连接符 53">
            <a:extLst>
              <a:ext uri="{FF2B5EF4-FFF2-40B4-BE49-F238E27FC236}">
                <a16:creationId xmlns:a16="http://schemas.microsoft.com/office/drawing/2014/main" id="{D518CD73-7E43-4EB0-9FB5-ADDF4B926B09}"/>
              </a:ext>
            </a:extLst>
          </p:cNvPr>
          <p:cNvCxnSpPr>
            <a:stCxn id="47" idx="3"/>
          </p:cNvCxnSpPr>
          <p:nvPr/>
        </p:nvCxnSpPr>
        <p:spPr>
          <a:xfrm>
            <a:off x="8228320" y="2566390"/>
            <a:ext cx="23282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5" name="文本框 54">
            <a:extLst>
              <a:ext uri="{FF2B5EF4-FFF2-40B4-BE49-F238E27FC236}">
                <a16:creationId xmlns:a16="http://schemas.microsoft.com/office/drawing/2014/main" id="{35FBBBC0-BC99-4F53-940B-D4ED3F24D6EB}"/>
              </a:ext>
            </a:extLst>
          </p:cNvPr>
          <p:cNvSpPr txBox="1"/>
          <p:nvPr/>
        </p:nvSpPr>
        <p:spPr>
          <a:xfrm>
            <a:off x="8474635" y="2357328"/>
            <a:ext cx="309700" cy="300082"/>
          </a:xfrm>
          <a:prstGeom prst="rect">
            <a:avLst/>
          </a:prstGeom>
          <a:noFill/>
        </p:spPr>
        <p:txBody>
          <a:bodyPr wrap="none" rtlCol="0">
            <a:spAutoFit/>
          </a:bodyPr>
          <a:lstStyle/>
          <a:p>
            <a:r>
              <a:rPr lang="en-US" altLang="zh-CN" dirty="0"/>
              <a:t>…</a:t>
            </a:r>
            <a:endParaRPr lang="zh-CN" altLang="en-US" dirty="0"/>
          </a:p>
        </p:txBody>
      </p:sp>
      <p:pic>
        <p:nvPicPr>
          <p:cNvPr id="4" name="图片 3">
            <a:extLst>
              <a:ext uri="{FF2B5EF4-FFF2-40B4-BE49-F238E27FC236}">
                <a16:creationId xmlns:a16="http://schemas.microsoft.com/office/drawing/2014/main" id="{8304C9F4-EE1A-4191-8FC4-1BDF683865CF}"/>
              </a:ext>
            </a:extLst>
          </p:cNvPr>
          <p:cNvPicPr>
            <a:picLocks noChangeAspect="1"/>
          </p:cNvPicPr>
          <p:nvPr/>
        </p:nvPicPr>
        <p:blipFill>
          <a:blip r:embed="rId12">
            <a:clrChange>
              <a:clrFrom>
                <a:srgbClr val="FFFFFF"/>
              </a:clrFrom>
              <a:clrTo>
                <a:srgbClr val="FFFFFF">
                  <a:alpha val="0"/>
                </a:srgbClr>
              </a:clrTo>
            </a:clrChange>
          </a:blip>
          <a:stretch>
            <a:fillRect/>
          </a:stretch>
        </p:blipFill>
        <p:spPr>
          <a:xfrm>
            <a:off x="2860313" y="3945466"/>
            <a:ext cx="5066482" cy="530716"/>
          </a:xfrm>
          <a:prstGeom prst="rect">
            <a:avLst/>
          </a:prstGeom>
        </p:spPr>
      </p:pic>
      <p:pic>
        <p:nvPicPr>
          <p:cNvPr id="6" name="图片 5">
            <a:extLst>
              <a:ext uri="{FF2B5EF4-FFF2-40B4-BE49-F238E27FC236}">
                <a16:creationId xmlns:a16="http://schemas.microsoft.com/office/drawing/2014/main" id="{087268C0-5F4E-49A3-83E0-1333D680F4B6}"/>
              </a:ext>
            </a:extLst>
          </p:cNvPr>
          <p:cNvPicPr>
            <a:picLocks noChangeAspect="1"/>
          </p:cNvPicPr>
          <p:nvPr/>
        </p:nvPicPr>
        <p:blipFill>
          <a:blip r:embed="rId13">
            <a:clrChange>
              <a:clrFrom>
                <a:srgbClr val="FFFFFF"/>
              </a:clrFrom>
              <a:clrTo>
                <a:srgbClr val="FFFFFF">
                  <a:alpha val="0"/>
                </a:srgbClr>
              </a:clrTo>
            </a:clrChange>
          </a:blip>
          <a:stretch>
            <a:fillRect/>
          </a:stretch>
        </p:blipFill>
        <p:spPr>
          <a:xfrm>
            <a:off x="2874514" y="4557759"/>
            <a:ext cx="919273" cy="379839"/>
          </a:xfrm>
          <a:prstGeom prst="rect">
            <a:avLst/>
          </a:prstGeom>
        </p:spPr>
      </p:pic>
      <p:sp>
        <p:nvSpPr>
          <p:cNvPr id="40" name="矩形 39">
            <a:extLst>
              <a:ext uri="{FF2B5EF4-FFF2-40B4-BE49-F238E27FC236}">
                <a16:creationId xmlns:a16="http://schemas.microsoft.com/office/drawing/2014/main" id="{8D39AC59-0FA4-45AB-9C22-652BE2816CEB}"/>
              </a:ext>
            </a:extLst>
          </p:cNvPr>
          <p:cNvSpPr/>
          <p:nvPr/>
        </p:nvSpPr>
        <p:spPr>
          <a:xfrm>
            <a:off x="3761468" y="4589557"/>
            <a:ext cx="3118381" cy="276999"/>
          </a:xfrm>
          <a:prstGeom prst="rect">
            <a:avLst/>
          </a:prstGeom>
        </p:spPr>
        <p:txBody>
          <a:bodyPr wrap="square">
            <a:spAutoFit/>
          </a:bodyPr>
          <a:lstStyle/>
          <a:p>
            <a:pPr algn="ctr"/>
            <a:r>
              <a:rPr lang="en-US" altLang="zh-CN" sz="12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Punishment for the number of components</a:t>
            </a:r>
          </a:p>
        </p:txBody>
      </p:sp>
    </p:spTree>
    <p:extLst>
      <p:ext uri="{BB962C8B-B14F-4D97-AF65-F5344CB8AC3E}">
        <p14:creationId xmlns:p14="http://schemas.microsoft.com/office/powerpoint/2010/main" val="4053352639"/>
      </p:ext>
    </p:extLst>
  </p:cSld>
  <p:clrMapOvr>
    <a:masterClrMapping/>
  </p:clrMapOvr>
  <mc:AlternateContent xmlns:mc="http://schemas.openxmlformats.org/markup-compatibility/2006" xmlns:p14="http://schemas.microsoft.com/office/powerpoint/2010/main">
    <mc:Choice Requires="p14">
      <p:transition spd="slow">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250"/>
                                        <p:tgtEl>
                                          <p:spTgt spid="2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fade">
                                      <p:cBhvr>
                                        <p:cTn id="10" dur="250"/>
                                        <p:tgtEl>
                                          <p:spTgt spid="3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9"/>
                                        </p:tgtEl>
                                        <p:attrNameLst>
                                          <p:attrName>style.visibility</p:attrName>
                                        </p:attrNameLst>
                                      </p:cBhvr>
                                      <p:to>
                                        <p:strVal val="visible"/>
                                      </p:to>
                                    </p:set>
                                    <p:animEffect transition="in" filter="fade">
                                      <p:cBhvr>
                                        <p:cTn id="13" dur="25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35" grpId="0"/>
      <p:bldP spid="49"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5" name="直接连接符 74"/>
          <p:cNvCxnSpPr/>
          <p:nvPr/>
        </p:nvCxnSpPr>
        <p:spPr>
          <a:xfrm>
            <a:off x="4433190" y="598016"/>
            <a:ext cx="277619"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800A2D62-4100-4726-9B56-5B6547C675A6}"/>
              </a:ext>
            </a:extLst>
          </p:cNvPr>
          <p:cNvSpPr>
            <a:spLocks noGrp="1"/>
          </p:cNvSpPr>
          <p:nvPr>
            <p:ph type="sldNum" sz="quarter" idx="12"/>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ACBECEF1-1935-4692-9C86-5FD89D9EDF46}" type="slidenum">
              <a:rPr kumimoji="0" lang="zh-CN" altLang="en-US" sz="1100" b="0" i="0" u="none" strike="noStrike" kern="1200" cap="none" spc="0" normalizeH="0" baseline="0" noProof="0" smtClean="0">
                <a:ln>
                  <a:noFill/>
                </a:ln>
                <a:solidFill>
                  <a:prstClr val="black">
                    <a:lumMod val="85000"/>
                    <a:lumOff val="15000"/>
                  </a:prstClr>
                </a:solidFill>
                <a:effectLst/>
                <a:uLnTx/>
                <a:uFillTx/>
                <a:latin typeface="微软雅黑"/>
                <a:ea typeface="微软雅黑"/>
                <a:cs typeface="+mn-cs"/>
              </a:rPr>
              <a:pPr marL="0" marR="0" lvl="0" indent="0" algn="r" defTabSz="685800" rtl="0" eaLnBrk="1" fontAlgn="auto" latinLnBrk="0" hangingPunct="1">
                <a:lnSpc>
                  <a:spcPct val="100000"/>
                </a:lnSpc>
                <a:spcBef>
                  <a:spcPts val="0"/>
                </a:spcBef>
                <a:spcAft>
                  <a:spcPts val="0"/>
                </a:spcAft>
                <a:buClrTx/>
                <a:buSzTx/>
                <a:buFontTx/>
                <a:buNone/>
                <a:tabLst/>
                <a:defRPr/>
              </a:pPr>
              <a:t>29</a:t>
            </a:fld>
            <a:endParaRPr kumimoji="0" lang="zh-CN" altLang="en-US" sz="1100" b="0" i="0" u="none" strike="noStrike" kern="1200" cap="none" spc="0" normalizeH="0" baseline="0" noProof="0" dirty="0">
              <a:ln>
                <a:noFill/>
              </a:ln>
              <a:solidFill>
                <a:prstClr val="black">
                  <a:lumMod val="85000"/>
                  <a:lumOff val="15000"/>
                </a:prstClr>
              </a:solidFill>
              <a:effectLst/>
              <a:uLnTx/>
              <a:uFillTx/>
              <a:latin typeface="微软雅黑"/>
              <a:ea typeface="微软雅黑"/>
              <a:cs typeface="+mn-cs"/>
            </a:endParaRPr>
          </a:p>
        </p:txBody>
      </p:sp>
      <p:sp>
        <p:nvSpPr>
          <p:cNvPr id="3" name="Rectangle 2">
            <a:extLst>
              <a:ext uri="{FF2B5EF4-FFF2-40B4-BE49-F238E27FC236}">
                <a16:creationId xmlns:a16="http://schemas.microsoft.com/office/drawing/2014/main" id="{3210460A-39C2-484D-BB15-F565BA999C4B}"/>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7" name="Rectangle 11">
            <a:extLst>
              <a:ext uri="{FF2B5EF4-FFF2-40B4-BE49-F238E27FC236}">
                <a16:creationId xmlns:a16="http://schemas.microsoft.com/office/drawing/2014/main" id="{1EA649CA-FA51-479C-B20B-6B788F285CD1}"/>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7" name="文本框 16">
            <a:extLst>
              <a:ext uri="{FF2B5EF4-FFF2-40B4-BE49-F238E27FC236}">
                <a16:creationId xmlns:a16="http://schemas.microsoft.com/office/drawing/2014/main" id="{580AE8C3-A01F-48AD-AEC1-8E87F02E98B9}"/>
              </a:ext>
            </a:extLst>
          </p:cNvPr>
          <p:cNvSpPr txBox="1"/>
          <p:nvPr/>
        </p:nvSpPr>
        <p:spPr>
          <a:xfrm>
            <a:off x="3545403" y="647769"/>
            <a:ext cx="2053191" cy="369332"/>
          </a:xfrm>
          <a:prstGeom prst="rect">
            <a:avLst/>
          </a:prstGeom>
          <a:noFill/>
        </p:spPr>
        <p:txBody>
          <a:bodyPr wrap="none" rtlCol="0">
            <a:spAutoFit/>
          </a:bodyPr>
          <a:lstStyle/>
          <a:p>
            <a:r>
              <a:rPr lang="zh-CN" altLang="en-US" sz="1800" b="1" dirty="0">
                <a:latin typeface="+mj-ea"/>
                <a:ea typeface="+mj-ea"/>
              </a:rPr>
              <a:t>监测统计量</a:t>
            </a:r>
            <a:r>
              <a:rPr lang="en-US" altLang="zh-CN" sz="1800" b="1" dirty="0">
                <a:latin typeface="+mj-ea"/>
                <a:ea typeface="+mj-ea"/>
              </a:rPr>
              <a:t>EVBID</a:t>
            </a:r>
            <a:endParaRPr lang="zh-CN" altLang="en-US" sz="1800" b="1" dirty="0">
              <a:latin typeface="+mj-ea"/>
              <a:ea typeface="+mj-ea"/>
            </a:endParaRPr>
          </a:p>
        </p:txBody>
      </p:sp>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88C80C45-E5CC-4D4C-89D8-36B30D2E86F8}"/>
                  </a:ext>
                </a:extLst>
              </p:cNvPr>
              <p:cNvSpPr txBox="1"/>
              <p:nvPr/>
            </p:nvSpPr>
            <p:spPr>
              <a:xfrm>
                <a:off x="252467" y="1017101"/>
                <a:ext cx="8750252" cy="697820"/>
              </a:xfrm>
              <a:prstGeom prst="rect">
                <a:avLst/>
              </a:prstGeom>
              <a:noFill/>
            </p:spPr>
            <p:txBody>
              <a:bodyPr wrap="square" rtlCol="0">
                <a:spAutoFit/>
              </a:bodyPr>
              <a:lstStyle/>
              <a:p>
                <a:pPr>
                  <a:lnSpc>
                    <a:spcPct val="150000"/>
                  </a:lnSpc>
                </a:pPr>
                <a:r>
                  <a:rPr lang="en-US" altLang="zh-CN" sz="1400" dirty="0">
                    <a:latin typeface="Times New Roman" panose="02020603050405020304" pitchFamily="18" charset="0"/>
                    <a:ea typeface="黑体" panose="02010609060101010101" pitchFamily="49" charset="-122"/>
                    <a:cs typeface="Times New Roman" panose="02020603050405020304" pitchFamily="18" charset="0"/>
                  </a:rPr>
                  <a:t>	</a:t>
                </a:r>
                <a:r>
                  <a:rPr lang="zh-CN" altLang="en-US" sz="1400" dirty="0">
                    <a:latin typeface="Times New Roman" panose="02020603050405020304" pitchFamily="18" charset="0"/>
                    <a:ea typeface="黑体" panose="02010609060101010101" pitchFamily="49" charset="-122"/>
                    <a:cs typeface="Times New Roman" panose="02020603050405020304" pitchFamily="18" charset="0"/>
                  </a:rPr>
                  <a:t>提出了一种</a:t>
                </a:r>
                <a:r>
                  <a:rPr lang="zh-CN" altLang="en-US" sz="1400" dirty="0">
                    <a:solidFill>
                      <a:srgbClr val="DB120D"/>
                    </a:solidFill>
                    <a:latin typeface="Times New Roman" panose="02020603050405020304" pitchFamily="18" charset="0"/>
                    <a:ea typeface="黑体" panose="02010609060101010101" pitchFamily="49" charset="-122"/>
                    <a:cs typeface="Times New Roman" panose="02020603050405020304" pitchFamily="18" charset="0"/>
                  </a:rPr>
                  <a:t>变分框架中用作监测的统计量 </a:t>
                </a:r>
                <a:r>
                  <a:rPr lang="en-US" altLang="zh-CN" sz="1400" dirty="0">
                    <a:latin typeface="Times New Roman" panose="02020603050405020304" pitchFamily="18" charset="0"/>
                    <a:ea typeface="黑体" panose="02010609060101010101" pitchFamily="49" charset="-122"/>
                    <a:cs typeface="Times New Roman" panose="02020603050405020304" pitchFamily="18" charset="0"/>
                  </a:rPr>
                  <a:t>Expectation Variational Bayesian Inference Distance (EVBID)</a:t>
                </a:r>
                <a:r>
                  <a:rPr lang="zh-CN" altLang="en-US" sz="1400" dirty="0">
                    <a:latin typeface="Times New Roman" panose="02020603050405020304" pitchFamily="18" charset="0"/>
                    <a:ea typeface="黑体" panose="02010609060101010101" pitchFamily="49" charset="-122"/>
                    <a:cs typeface="Times New Roman" panose="02020603050405020304" pitchFamily="18" charset="0"/>
                  </a:rPr>
                  <a:t>，主体思想是</a:t>
                </a:r>
                <a:r>
                  <a:rPr lang="zh-CN" altLang="en-US" sz="1400" dirty="0">
                    <a:solidFill>
                      <a:srgbClr val="DB120D"/>
                    </a:solidFill>
                    <a:latin typeface="Times New Roman" panose="02020603050405020304" pitchFamily="18" charset="0"/>
                    <a:ea typeface="黑体" panose="02010609060101010101" pitchFamily="49" charset="-122"/>
                    <a:cs typeface="Times New Roman" panose="02020603050405020304" pitchFamily="18" charset="0"/>
                  </a:rPr>
                  <a:t>衡量样本 </a:t>
                </a:r>
                <a14:m>
                  <m:oMath xmlns:m="http://schemas.openxmlformats.org/officeDocument/2006/math">
                    <m:acc>
                      <m:accPr>
                        <m:chr m:val="̂"/>
                        <m:ctrlPr>
                          <a:rPr lang="zh-CN" altLang="en-US" sz="1400" i="1" smtClean="0">
                            <a:solidFill>
                              <a:srgbClr val="DB120D"/>
                            </a:solidFill>
                            <a:latin typeface="Cambria Math" panose="02040503050406030204" pitchFamily="18" charset="0"/>
                            <a:ea typeface="黑体" panose="02010609060101010101" pitchFamily="49" charset="-122"/>
                            <a:cs typeface="Times New Roman" panose="02020603050405020304" pitchFamily="18" charset="0"/>
                          </a:rPr>
                        </m:ctrlPr>
                      </m:accPr>
                      <m:e>
                        <m:r>
                          <a:rPr lang="en-US" altLang="zh-CN" sz="1400" b="0" i="1" smtClean="0">
                            <a:solidFill>
                              <a:srgbClr val="DB120D"/>
                            </a:solidFill>
                            <a:latin typeface="Cambria Math" panose="02040503050406030204" pitchFamily="18" charset="0"/>
                            <a:ea typeface="黑体" panose="02010609060101010101" pitchFamily="49" charset="-122"/>
                            <a:cs typeface="Times New Roman" panose="02020603050405020304" pitchFamily="18" charset="0"/>
                          </a:rPr>
                          <m:t>𝑥</m:t>
                        </m:r>
                      </m:e>
                    </m:acc>
                  </m:oMath>
                </a14:m>
                <a:r>
                  <a:rPr lang="en-US" altLang="zh-CN" sz="1400" dirty="0">
                    <a:solidFill>
                      <a:srgbClr val="DB120D"/>
                    </a:solidFill>
                    <a:latin typeface="Times New Roman" panose="02020603050405020304" pitchFamily="18" charset="0"/>
                    <a:ea typeface="黑体" panose="02010609060101010101" pitchFamily="49" charset="-122"/>
                    <a:cs typeface="Times New Roman" panose="02020603050405020304" pitchFamily="18" charset="0"/>
                  </a:rPr>
                  <a:t> </a:t>
                </a:r>
                <a:r>
                  <a:rPr lang="zh-CN" altLang="en-US" sz="1400" dirty="0">
                    <a:solidFill>
                      <a:srgbClr val="DB120D"/>
                    </a:solidFill>
                    <a:latin typeface="Times New Roman" panose="02020603050405020304" pitchFamily="18" charset="0"/>
                    <a:ea typeface="黑体" panose="02010609060101010101" pitchFamily="49" charset="-122"/>
                    <a:cs typeface="Times New Roman" panose="02020603050405020304" pitchFamily="18" charset="0"/>
                  </a:rPr>
                  <a:t>到已建模样本 </a:t>
                </a:r>
                <a14:m>
                  <m:oMath xmlns:m="http://schemas.openxmlformats.org/officeDocument/2006/math">
                    <m:r>
                      <a:rPr lang="en-US" altLang="zh-CN" sz="1400" b="1" i="0" smtClean="0">
                        <a:solidFill>
                          <a:srgbClr val="DB120D"/>
                        </a:solidFill>
                        <a:latin typeface="Cambria Math" panose="02040503050406030204" pitchFamily="18" charset="0"/>
                        <a:ea typeface="黑体" panose="02010609060101010101" pitchFamily="49" charset="-122"/>
                        <a:cs typeface="Times New Roman" panose="02020603050405020304" pitchFamily="18" charset="0"/>
                      </a:rPr>
                      <m:t>𝐗</m:t>
                    </m:r>
                  </m:oMath>
                </a14:m>
                <a:r>
                  <a:rPr lang="en-US" altLang="zh-CN" sz="1400" b="1" dirty="0">
                    <a:solidFill>
                      <a:srgbClr val="DB120D"/>
                    </a:solidFill>
                    <a:latin typeface="Times New Roman" panose="02020603050405020304" pitchFamily="18" charset="0"/>
                    <a:ea typeface="黑体" panose="02010609060101010101" pitchFamily="49" charset="-122"/>
                    <a:cs typeface="Times New Roman" panose="02020603050405020304" pitchFamily="18" charset="0"/>
                  </a:rPr>
                  <a:t> </a:t>
                </a:r>
                <a:r>
                  <a:rPr lang="zh-CN" altLang="en-US" sz="1400" dirty="0">
                    <a:solidFill>
                      <a:srgbClr val="DB120D"/>
                    </a:solidFill>
                    <a:latin typeface="Times New Roman" panose="02020603050405020304" pitchFamily="18" charset="0"/>
                    <a:ea typeface="黑体" panose="02010609060101010101" pitchFamily="49" charset="-122"/>
                    <a:cs typeface="Times New Roman" panose="02020603050405020304" pitchFamily="18" charset="0"/>
                  </a:rPr>
                  <a:t>推断后的</a:t>
                </a:r>
                <a:r>
                  <a:rPr lang="en-US" altLang="zh-CN" sz="1400" dirty="0">
                    <a:solidFill>
                      <a:srgbClr val="DB120D"/>
                    </a:solidFill>
                    <a:latin typeface="Times New Roman" panose="02020603050405020304" pitchFamily="18" charset="0"/>
                    <a:ea typeface="黑体" panose="02010609060101010101" pitchFamily="49" charset="-122"/>
                    <a:cs typeface="Times New Roman" panose="02020603050405020304" pitchFamily="18" charset="0"/>
                  </a:rPr>
                  <a:t>VB-GMM</a:t>
                </a:r>
                <a:r>
                  <a:rPr lang="zh-CN" altLang="en-US" sz="1400" dirty="0">
                    <a:solidFill>
                      <a:srgbClr val="DB120D"/>
                    </a:solidFill>
                    <a:latin typeface="Times New Roman" panose="02020603050405020304" pitchFamily="18" charset="0"/>
                    <a:ea typeface="黑体" panose="02010609060101010101" pitchFamily="49" charset="-122"/>
                    <a:cs typeface="Times New Roman" panose="02020603050405020304" pitchFamily="18" charset="0"/>
                  </a:rPr>
                  <a:t>的一个总体的距离 </a:t>
                </a:r>
                <a14:m>
                  <m:oMath xmlns:m="http://schemas.openxmlformats.org/officeDocument/2006/math">
                    <m:r>
                      <a:rPr lang="en-US" altLang="zh-CN" sz="1400" b="0" i="1" smtClean="0">
                        <a:solidFill>
                          <a:srgbClr val="DB120D"/>
                        </a:solidFill>
                        <a:latin typeface="Cambria Math" panose="02040503050406030204" pitchFamily="18" charset="0"/>
                        <a:ea typeface="黑体" panose="02010609060101010101" pitchFamily="49" charset="-122"/>
                        <a:cs typeface="Times New Roman" panose="02020603050405020304" pitchFamily="18" charset="0"/>
                      </a:rPr>
                      <m:t>𝑀𝑎h𝑎𝑙</m:t>
                    </m:r>
                    <m:r>
                      <a:rPr lang="en-US" altLang="zh-CN" sz="1400" b="0" i="1" smtClean="0">
                        <a:solidFill>
                          <a:srgbClr val="DB120D"/>
                        </a:solidFill>
                        <a:latin typeface="Cambria Math" panose="02040503050406030204" pitchFamily="18" charset="0"/>
                        <a:ea typeface="黑体" panose="02010609060101010101" pitchFamily="49" charset="-122"/>
                        <a:cs typeface="Times New Roman" panose="02020603050405020304" pitchFamily="18" charset="0"/>
                      </a:rPr>
                      <m:t>(</m:t>
                    </m:r>
                    <m:acc>
                      <m:accPr>
                        <m:chr m:val="̂"/>
                        <m:ctrlPr>
                          <a:rPr lang="zh-CN" altLang="en-US" sz="1400" i="1">
                            <a:solidFill>
                              <a:srgbClr val="DB120D"/>
                            </a:solidFill>
                            <a:latin typeface="Cambria Math" panose="02040503050406030204" pitchFamily="18" charset="0"/>
                            <a:ea typeface="黑体" panose="02010609060101010101" pitchFamily="49" charset="-122"/>
                            <a:cs typeface="Times New Roman" panose="02020603050405020304" pitchFamily="18" charset="0"/>
                          </a:rPr>
                        </m:ctrlPr>
                      </m:accPr>
                      <m:e>
                        <m:r>
                          <a:rPr lang="en-US" altLang="zh-CN" sz="1400" i="1">
                            <a:solidFill>
                              <a:srgbClr val="DB120D"/>
                            </a:solidFill>
                            <a:latin typeface="Cambria Math" panose="02040503050406030204" pitchFamily="18" charset="0"/>
                            <a:ea typeface="黑体" panose="02010609060101010101" pitchFamily="49" charset="-122"/>
                            <a:cs typeface="Times New Roman" panose="02020603050405020304" pitchFamily="18" charset="0"/>
                          </a:rPr>
                          <m:t>𝑥</m:t>
                        </m:r>
                      </m:e>
                    </m:acc>
                    <m:r>
                      <a:rPr lang="en-US" altLang="zh-CN" sz="1400" b="0" i="1" smtClean="0">
                        <a:solidFill>
                          <a:srgbClr val="DB120D"/>
                        </a:solidFill>
                        <a:latin typeface="Cambria Math" panose="02040503050406030204" pitchFamily="18" charset="0"/>
                        <a:ea typeface="黑体" panose="02010609060101010101" pitchFamily="49" charset="-122"/>
                        <a:cs typeface="Times New Roman" panose="02020603050405020304" pitchFamily="18" charset="0"/>
                      </a:rPr>
                      <m:t>|</m:t>
                    </m:r>
                    <m:r>
                      <a:rPr lang="en-US" altLang="zh-CN" sz="1400" b="1">
                        <a:solidFill>
                          <a:srgbClr val="DB120D"/>
                        </a:solidFill>
                        <a:latin typeface="Cambria Math" panose="02040503050406030204" pitchFamily="18" charset="0"/>
                        <a:ea typeface="黑体" panose="02010609060101010101" pitchFamily="49" charset="-122"/>
                        <a:cs typeface="Times New Roman" panose="02020603050405020304" pitchFamily="18" charset="0"/>
                      </a:rPr>
                      <m:t>𝐗</m:t>
                    </m:r>
                    <m:r>
                      <a:rPr lang="en-US" altLang="zh-CN" sz="1400" b="0" i="1" smtClean="0">
                        <a:solidFill>
                          <a:srgbClr val="DB120D"/>
                        </a:solidFill>
                        <a:latin typeface="Cambria Math" panose="02040503050406030204" pitchFamily="18" charset="0"/>
                        <a:ea typeface="黑体" panose="02010609060101010101" pitchFamily="49" charset="-122"/>
                        <a:cs typeface="Times New Roman" panose="02020603050405020304" pitchFamily="18" charset="0"/>
                      </a:rPr>
                      <m:t>)</m:t>
                    </m:r>
                  </m:oMath>
                </a14:m>
                <a:r>
                  <a:rPr lang="zh-CN" altLang="en-US" sz="1400" dirty="0">
                    <a:solidFill>
                      <a:srgbClr val="DB120D"/>
                    </a:solidFill>
                    <a:latin typeface="Times New Roman" panose="02020603050405020304" pitchFamily="18" charset="0"/>
                    <a:ea typeface="黑体" panose="02010609060101010101" pitchFamily="49" charset="-122"/>
                    <a:cs typeface="Times New Roman" panose="02020603050405020304" pitchFamily="18" charset="0"/>
                  </a:rPr>
                  <a:t>：</a:t>
                </a:r>
                <a:endParaRPr lang="en-US" altLang="zh-CN" sz="1400" dirty="0">
                  <a:solidFill>
                    <a:srgbClr val="DB120D"/>
                  </a:solidFill>
                  <a:latin typeface="Times New Roman" panose="02020603050405020304" pitchFamily="18" charset="0"/>
                  <a:ea typeface="黑体" panose="02010609060101010101" pitchFamily="49" charset="-122"/>
                  <a:cs typeface="Times New Roman" panose="02020603050405020304" pitchFamily="18" charset="0"/>
                </a:endParaRPr>
              </a:p>
            </p:txBody>
          </p:sp>
        </mc:Choice>
        <mc:Fallback xmlns="">
          <p:sp>
            <p:nvSpPr>
              <p:cNvPr id="8" name="文本框 7">
                <a:extLst>
                  <a:ext uri="{FF2B5EF4-FFF2-40B4-BE49-F238E27FC236}">
                    <a16:creationId xmlns:a16="http://schemas.microsoft.com/office/drawing/2014/main" id="{88C80C45-E5CC-4D4C-89D8-36B30D2E86F8}"/>
                  </a:ext>
                </a:extLst>
              </p:cNvPr>
              <p:cNvSpPr txBox="1">
                <a:spLocks noRot="1" noChangeAspect="1" noMove="1" noResize="1" noEditPoints="1" noAdjustHandles="1" noChangeArrowheads="1" noChangeShapeType="1" noTextEdit="1"/>
              </p:cNvSpPr>
              <p:nvPr/>
            </p:nvSpPr>
            <p:spPr>
              <a:xfrm>
                <a:off x="252467" y="1017101"/>
                <a:ext cx="8750252" cy="697820"/>
              </a:xfrm>
              <a:prstGeom prst="rect">
                <a:avLst/>
              </a:prstGeom>
              <a:blipFill>
                <a:blip r:embed="rId3"/>
                <a:stretch>
                  <a:fillRect l="-209" r="-139" b="-877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64CA2BE4-39B1-4724-AFBC-786EC2DD3996}"/>
                  </a:ext>
                </a:extLst>
              </p:cNvPr>
              <p:cNvSpPr/>
              <p:nvPr/>
            </p:nvSpPr>
            <p:spPr>
              <a:xfrm>
                <a:off x="3199722" y="1746446"/>
                <a:ext cx="3022174" cy="61164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1200" i="1" smtClean="0">
                          <a:latin typeface="Cambria Math" panose="02040503050406030204" pitchFamily="18" charset="0"/>
                          <a:ea typeface="黑体" panose="02010609060101010101" pitchFamily="49" charset="-122"/>
                          <a:cs typeface="Times New Roman" panose="02020603050405020304" pitchFamily="18" charset="0"/>
                        </a:rPr>
                        <m:t>𝑀𝑎h𝑎𝑙</m:t>
                      </m:r>
                      <m:d>
                        <m:dPr>
                          <m:ctrlPr>
                            <a:rPr lang="en-US" altLang="zh-CN" sz="1200" i="1">
                              <a:latin typeface="Cambria Math" panose="02040503050406030204" pitchFamily="18" charset="0"/>
                              <a:ea typeface="黑体" panose="02010609060101010101" pitchFamily="49" charset="-122"/>
                              <a:cs typeface="Times New Roman" panose="02020603050405020304" pitchFamily="18" charset="0"/>
                            </a:rPr>
                          </m:ctrlPr>
                        </m:dPr>
                        <m:e>
                          <m:acc>
                            <m:accPr>
                              <m:chr m:val="̂"/>
                              <m:ctrlPr>
                                <a:rPr lang="zh-CN" altLang="en-US" sz="1200" i="1">
                                  <a:latin typeface="Cambria Math" panose="02040503050406030204" pitchFamily="18" charset="0"/>
                                  <a:ea typeface="黑体" panose="02010609060101010101" pitchFamily="49" charset="-122"/>
                                  <a:cs typeface="Times New Roman" panose="02020603050405020304" pitchFamily="18" charset="0"/>
                                </a:rPr>
                              </m:ctrlPr>
                            </m:accPr>
                            <m:e>
                              <m:r>
                                <a:rPr lang="en-US" altLang="zh-CN" sz="1200" b="1" i="1">
                                  <a:latin typeface="Cambria Math" panose="02040503050406030204" pitchFamily="18" charset="0"/>
                                  <a:ea typeface="黑体" panose="02010609060101010101" pitchFamily="49" charset="-122"/>
                                  <a:cs typeface="Times New Roman" panose="02020603050405020304" pitchFamily="18" charset="0"/>
                                </a:rPr>
                                <m:t>𝒙</m:t>
                              </m:r>
                            </m:e>
                          </m:acc>
                        </m:e>
                        <m:e>
                          <m:r>
                            <a:rPr lang="en-US" altLang="zh-CN" sz="1200" b="1">
                              <a:latin typeface="Cambria Math" panose="02040503050406030204" pitchFamily="18" charset="0"/>
                              <a:ea typeface="黑体" panose="02010609060101010101" pitchFamily="49" charset="-122"/>
                              <a:cs typeface="Times New Roman" panose="02020603050405020304" pitchFamily="18" charset="0"/>
                            </a:rPr>
                            <m:t>𝐗</m:t>
                          </m:r>
                        </m:e>
                      </m:d>
                      <m:r>
                        <a:rPr lang="en-US" altLang="zh-CN" sz="1200" i="1">
                          <a:latin typeface="Cambria Math" panose="02040503050406030204" pitchFamily="18" charset="0"/>
                          <a:ea typeface="黑体" panose="02010609060101010101" pitchFamily="49" charset="-122"/>
                          <a:cs typeface="Times New Roman" panose="02020603050405020304" pitchFamily="18" charset="0"/>
                        </a:rPr>
                        <m:t>=</m:t>
                      </m:r>
                      <m:nary>
                        <m:naryPr>
                          <m:chr m:val="∑"/>
                          <m:ctrlPr>
                            <a:rPr lang="en-US" altLang="zh-CN" sz="1200" i="1">
                              <a:latin typeface="Cambria Math" panose="02040503050406030204" pitchFamily="18" charset="0"/>
                              <a:ea typeface="黑体" panose="02010609060101010101" pitchFamily="49" charset="-122"/>
                              <a:cs typeface="Times New Roman" panose="02020603050405020304" pitchFamily="18" charset="0"/>
                            </a:rPr>
                          </m:ctrlPr>
                        </m:naryPr>
                        <m:sub>
                          <m:r>
                            <m:rPr>
                              <m:brk m:alnAt="23"/>
                            </m:rPr>
                            <a:rPr lang="en-US" altLang="zh-CN" sz="1200" i="1">
                              <a:latin typeface="Cambria Math" panose="02040503050406030204" pitchFamily="18" charset="0"/>
                              <a:ea typeface="黑体" panose="02010609060101010101" pitchFamily="49" charset="-122"/>
                              <a:cs typeface="Times New Roman" panose="02020603050405020304" pitchFamily="18" charset="0"/>
                            </a:rPr>
                            <m:t>𝑘</m:t>
                          </m:r>
                          <m:r>
                            <a:rPr lang="en-US" altLang="zh-CN" sz="1200" i="1">
                              <a:latin typeface="Cambria Math" panose="02040503050406030204" pitchFamily="18" charset="0"/>
                              <a:ea typeface="黑体" panose="02010609060101010101" pitchFamily="49" charset="-122"/>
                              <a:cs typeface="Times New Roman" panose="02020603050405020304" pitchFamily="18" charset="0"/>
                            </a:rPr>
                            <m:t>=1</m:t>
                          </m:r>
                        </m:sub>
                        <m:sup>
                          <m:r>
                            <a:rPr lang="en-US" altLang="zh-CN" sz="1200" i="1">
                              <a:latin typeface="Cambria Math" panose="02040503050406030204" pitchFamily="18" charset="0"/>
                              <a:ea typeface="黑体" panose="02010609060101010101" pitchFamily="49" charset="-122"/>
                              <a:cs typeface="Times New Roman" panose="02020603050405020304" pitchFamily="18" charset="0"/>
                            </a:rPr>
                            <m:t>𝐾</m:t>
                          </m:r>
                        </m:sup>
                        <m:e>
                          <m:acc>
                            <m:accPr>
                              <m:chr m:val="̂"/>
                              <m:ctrlPr>
                                <a:rPr lang="en-US" altLang="zh-CN" sz="1200" i="1">
                                  <a:latin typeface="Cambria Math" panose="02040503050406030204" pitchFamily="18" charset="0"/>
                                  <a:ea typeface="黑体" panose="02010609060101010101" pitchFamily="49" charset="-122"/>
                                  <a:cs typeface="Times New Roman" panose="02020603050405020304" pitchFamily="18" charset="0"/>
                                </a:rPr>
                              </m:ctrlPr>
                            </m:accPr>
                            <m:e>
                              <m:sSub>
                                <m:sSubPr>
                                  <m:ctrlPr>
                                    <a:rPr lang="en-US" altLang="zh-CN" sz="1200" b="1" i="1">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1200" b="1" i="1">
                                      <a:latin typeface="Cambria Math" panose="02040503050406030204" pitchFamily="18" charset="0"/>
                                      <a:ea typeface="黑体" panose="02010609060101010101" pitchFamily="49" charset="-122"/>
                                      <a:cs typeface="Times New Roman" panose="02020603050405020304" pitchFamily="18" charset="0"/>
                                    </a:rPr>
                                    <m:t>𝒛</m:t>
                                  </m:r>
                                </m:e>
                                <m:sub>
                                  <m:r>
                                    <a:rPr lang="en-US" altLang="zh-CN" sz="1200" b="1" i="1">
                                      <a:latin typeface="Cambria Math" panose="02040503050406030204" pitchFamily="18" charset="0"/>
                                      <a:ea typeface="黑体" panose="02010609060101010101" pitchFamily="49" charset="-122"/>
                                      <a:cs typeface="Times New Roman" panose="02020603050405020304" pitchFamily="18" charset="0"/>
                                    </a:rPr>
                                    <m:t>𝒌</m:t>
                                  </m:r>
                                </m:sub>
                              </m:sSub>
                            </m:e>
                          </m:acc>
                          <m:sSup>
                            <m:sSupPr>
                              <m:ctrlPr>
                                <a:rPr lang="en-US" altLang="zh-CN" sz="1200" i="1">
                                  <a:latin typeface="Cambria Math" panose="02040503050406030204" pitchFamily="18" charset="0"/>
                                  <a:ea typeface="黑体" panose="02010609060101010101" pitchFamily="49" charset="-122"/>
                                  <a:cs typeface="Times New Roman" panose="02020603050405020304" pitchFamily="18" charset="0"/>
                                </a:rPr>
                              </m:ctrlPr>
                            </m:sSupPr>
                            <m:e>
                              <m:d>
                                <m:dPr>
                                  <m:ctrlPr>
                                    <a:rPr lang="en-US" altLang="zh-CN" sz="1200" i="1">
                                      <a:latin typeface="Cambria Math" panose="02040503050406030204" pitchFamily="18" charset="0"/>
                                      <a:ea typeface="黑体" panose="02010609060101010101" pitchFamily="49" charset="-122"/>
                                      <a:cs typeface="Times New Roman" panose="02020603050405020304" pitchFamily="18" charset="0"/>
                                    </a:rPr>
                                  </m:ctrlPr>
                                </m:dPr>
                                <m:e>
                                  <m:acc>
                                    <m:accPr>
                                      <m:chr m:val="̂"/>
                                      <m:ctrlPr>
                                        <a:rPr lang="zh-CN" altLang="en-US" sz="1200" b="1" i="1">
                                          <a:latin typeface="Cambria Math" panose="02040503050406030204" pitchFamily="18" charset="0"/>
                                          <a:ea typeface="黑体" panose="02010609060101010101" pitchFamily="49" charset="-122"/>
                                          <a:cs typeface="Times New Roman" panose="02020603050405020304" pitchFamily="18" charset="0"/>
                                        </a:rPr>
                                      </m:ctrlPr>
                                    </m:accPr>
                                    <m:e>
                                      <m:r>
                                        <a:rPr lang="en-US" altLang="zh-CN" sz="1200" b="1" i="1">
                                          <a:latin typeface="Cambria Math" panose="02040503050406030204" pitchFamily="18" charset="0"/>
                                          <a:ea typeface="黑体" panose="02010609060101010101" pitchFamily="49" charset="-122"/>
                                          <a:cs typeface="Times New Roman" panose="02020603050405020304" pitchFamily="18" charset="0"/>
                                        </a:rPr>
                                        <m:t>𝒙</m:t>
                                      </m:r>
                                    </m:e>
                                  </m:acc>
                                  <m:r>
                                    <a:rPr lang="en-US" altLang="zh-CN" sz="1200" b="1" i="1">
                                      <a:latin typeface="Cambria Math" panose="02040503050406030204" pitchFamily="18" charset="0"/>
                                      <a:ea typeface="黑体" panose="02010609060101010101" pitchFamily="49" charset="-122"/>
                                      <a:cs typeface="Times New Roman" panose="02020603050405020304" pitchFamily="18" charset="0"/>
                                    </a:rPr>
                                    <m:t>−</m:t>
                                  </m:r>
                                  <m:sSub>
                                    <m:sSubPr>
                                      <m:ctrlPr>
                                        <a:rPr lang="en-US" altLang="zh-CN" sz="1200" b="1" i="1">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1200" b="1" i="1">
                                          <a:latin typeface="Cambria Math" panose="02040503050406030204" pitchFamily="18" charset="0"/>
                                          <a:ea typeface="黑体" panose="02010609060101010101" pitchFamily="49" charset="-122"/>
                                          <a:cs typeface="Times New Roman" panose="02020603050405020304" pitchFamily="18" charset="0"/>
                                        </a:rPr>
                                        <m:t>𝝁</m:t>
                                      </m:r>
                                    </m:e>
                                    <m:sub>
                                      <m:r>
                                        <a:rPr lang="en-US" altLang="zh-CN" sz="1200" b="1" i="1">
                                          <a:latin typeface="Cambria Math" panose="02040503050406030204" pitchFamily="18" charset="0"/>
                                          <a:ea typeface="黑体" panose="02010609060101010101" pitchFamily="49" charset="-122"/>
                                          <a:cs typeface="Times New Roman" panose="02020603050405020304" pitchFamily="18" charset="0"/>
                                        </a:rPr>
                                        <m:t>𝒌</m:t>
                                      </m:r>
                                    </m:sub>
                                  </m:sSub>
                                </m:e>
                              </m:d>
                            </m:e>
                            <m:sup>
                              <m:r>
                                <a:rPr lang="en-US" altLang="zh-CN" sz="1200" i="1">
                                  <a:latin typeface="Cambria Math" panose="02040503050406030204" pitchFamily="18" charset="0"/>
                                  <a:ea typeface="黑体" panose="02010609060101010101" pitchFamily="49" charset="-122"/>
                                  <a:cs typeface="Times New Roman" panose="02020603050405020304" pitchFamily="18" charset="0"/>
                                </a:rPr>
                                <m:t>𝑇</m:t>
                              </m:r>
                            </m:sup>
                          </m:sSup>
                          <m:sSub>
                            <m:sSubPr>
                              <m:ctrlPr>
                                <a:rPr lang="en-US" altLang="zh-CN" sz="1200" b="1" i="1">
                                  <a:latin typeface="Cambria Math" panose="02040503050406030204" pitchFamily="18" charset="0"/>
                                  <a:ea typeface="Cambria Math" panose="02040503050406030204" pitchFamily="18" charset="0"/>
                                  <a:cs typeface="Times New Roman" panose="02020603050405020304" pitchFamily="18" charset="0"/>
                                </a:rPr>
                              </m:ctrlPr>
                            </m:sSubPr>
                            <m:e>
                              <m:r>
                                <a:rPr lang="el-GR" altLang="zh-CN" sz="1200" b="1">
                                  <a:latin typeface="Cambria Math" panose="02040503050406030204" pitchFamily="18" charset="0"/>
                                  <a:ea typeface="Cambria Math" panose="02040503050406030204" pitchFamily="18" charset="0"/>
                                  <a:cs typeface="Times New Roman" panose="02020603050405020304" pitchFamily="18" charset="0"/>
                                </a:rPr>
                                <m:t>𝚲</m:t>
                              </m:r>
                            </m:e>
                            <m:sub>
                              <m:r>
                                <a:rPr lang="en-US" altLang="zh-CN" sz="1200" b="1">
                                  <a:latin typeface="Cambria Math" panose="02040503050406030204" pitchFamily="18" charset="0"/>
                                  <a:ea typeface="Cambria Math" panose="02040503050406030204" pitchFamily="18" charset="0"/>
                                  <a:cs typeface="Times New Roman" panose="02020603050405020304" pitchFamily="18" charset="0"/>
                                </a:rPr>
                                <m:t>𝐤</m:t>
                              </m:r>
                            </m:sub>
                          </m:sSub>
                          <m:d>
                            <m:dPr>
                              <m:ctrlPr>
                                <a:rPr lang="en-US" altLang="zh-CN" sz="1200" i="1">
                                  <a:latin typeface="Cambria Math" panose="02040503050406030204" pitchFamily="18" charset="0"/>
                                  <a:ea typeface="黑体" panose="02010609060101010101" pitchFamily="49" charset="-122"/>
                                  <a:cs typeface="Times New Roman" panose="02020603050405020304" pitchFamily="18" charset="0"/>
                                </a:rPr>
                              </m:ctrlPr>
                            </m:dPr>
                            <m:e>
                              <m:acc>
                                <m:accPr>
                                  <m:chr m:val="̂"/>
                                  <m:ctrlPr>
                                    <a:rPr lang="zh-CN" altLang="en-US" sz="1200" b="1" i="1">
                                      <a:latin typeface="Cambria Math" panose="02040503050406030204" pitchFamily="18" charset="0"/>
                                      <a:ea typeface="黑体" panose="02010609060101010101" pitchFamily="49" charset="-122"/>
                                      <a:cs typeface="Times New Roman" panose="02020603050405020304" pitchFamily="18" charset="0"/>
                                    </a:rPr>
                                  </m:ctrlPr>
                                </m:accPr>
                                <m:e>
                                  <m:r>
                                    <a:rPr lang="en-US" altLang="zh-CN" sz="1200" b="1" i="1">
                                      <a:latin typeface="Cambria Math" panose="02040503050406030204" pitchFamily="18" charset="0"/>
                                      <a:ea typeface="黑体" panose="02010609060101010101" pitchFamily="49" charset="-122"/>
                                      <a:cs typeface="Times New Roman" panose="02020603050405020304" pitchFamily="18" charset="0"/>
                                    </a:rPr>
                                    <m:t>𝒙</m:t>
                                  </m:r>
                                </m:e>
                              </m:acc>
                              <m:r>
                                <a:rPr lang="en-US" altLang="zh-CN" sz="1200" b="1" i="1">
                                  <a:latin typeface="Cambria Math" panose="02040503050406030204" pitchFamily="18" charset="0"/>
                                  <a:ea typeface="黑体" panose="02010609060101010101" pitchFamily="49" charset="-122"/>
                                  <a:cs typeface="Times New Roman" panose="02020603050405020304" pitchFamily="18" charset="0"/>
                                </a:rPr>
                                <m:t>−</m:t>
                              </m:r>
                              <m:sSub>
                                <m:sSubPr>
                                  <m:ctrlPr>
                                    <a:rPr lang="en-US" altLang="zh-CN" sz="1200" b="1" i="1">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1200" b="1" i="1">
                                      <a:latin typeface="Cambria Math" panose="02040503050406030204" pitchFamily="18" charset="0"/>
                                      <a:ea typeface="黑体" panose="02010609060101010101" pitchFamily="49" charset="-122"/>
                                      <a:cs typeface="Times New Roman" panose="02020603050405020304" pitchFamily="18" charset="0"/>
                                    </a:rPr>
                                    <m:t>𝝁</m:t>
                                  </m:r>
                                </m:e>
                                <m:sub>
                                  <m:r>
                                    <a:rPr lang="en-US" altLang="zh-CN" sz="1200" b="1" i="1">
                                      <a:latin typeface="Cambria Math" panose="02040503050406030204" pitchFamily="18" charset="0"/>
                                      <a:ea typeface="黑体" panose="02010609060101010101" pitchFamily="49" charset="-122"/>
                                      <a:cs typeface="Times New Roman" panose="02020603050405020304" pitchFamily="18" charset="0"/>
                                    </a:rPr>
                                    <m:t>𝒌</m:t>
                                  </m:r>
                                </m:sub>
                              </m:sSub>
                            </m:e>
                          </m:d>
                        </m:e>
                      </m:nary>
                    </m:oMath>
                  </m:oMathPara>
                </a14:m>
                <a:endParaRPr lang="en-US" altLang="zh-CN" dirty="0"/>
              </a:p>
            </p:txBody>
          </p:sp>
        </mc:Choice>
        <mc:Fallback xmlns="">
          <p:sp>
            <p:nvSpPr>
              <p:cNvPr id="4" name="矩形 3">
                <a:extLst>
                  <a:ext uri="{FF2B5EF4-FFF2-40B4-BE49-F238E27FC236}">
                    <a16:creationId xmlns:a16="http://schemas.microsoft.com/office/drawing/2014/main" id="{64CA2BE4-39B1-4724-AFBC-786EC2DD3996}"/>
                  </a:ext>
                </a:extLst>
              </p:cNvPr>
              <p:cNvSpPr>
                <a:spLocks noRot="1" noChangeAspect="1" noMove="1" noResize="1" noEditPoints="1" noAdjustHandles="1" noChangeArrowheads="1" noChangeShapeType="1" noTextEdit="1"/>
              </p:cNvSpPr>
              <p:nvPr/>
            </p:nvSpPr>
            <p:spPr>
              <a:xfrm>
                <a:off x="3199722" y="1746446"/>
                <a:ext cx="3022174" cy="611642"/>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89C7427A-8F23-429F-932F-CA9495407494}"/>
                  </a:ext>
                </a:extLst>
              </p:cNvPr>
              <p:cNvSpPr/>
              <p:nvPr/>
            </p:nvSpPr>
            <p:spPr>
              <a:xfrm>
                <a:off x="1916843" y="2482184"/>
                <a:ext cx="5310309" cy="1498231"/>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i="1" smtClean="0">
                          <a:latin typeface="Cambria Math" panose="02040503050406030204" pitchFamily="18" charset="0"/>
                        </a:rPr>
                        <m:t>𝐸</m:t>
                      </m:r>
                      <m:r>
                        <a:rPr lang="en-US" altLang="zh-CN" i="1" smtClean="0">
                          <a:latin typeface="Cambria Math" panose="02040503050406030204" pitchFamily="18" charset="0"/>
                        </a:rPr>
                        <m:t>[</m:t>
                      </m:r>
                      <m:r>
                        <a:rPr lang="en-US" altLang="zh-CN" sz="1200" i="1">
                          <a:latin typeface="Cambria Math" panose="02040503050406030204" pitchFamily="18" charset="0"/>
                          <a:ea typeface="黑体" panose="02010609060101010101" pitchFamily="49" charset="-122"/>
                          <a:cs typeface="Times New Roman" panose="02020603050405020304" pitchFamily="18" charset="0"/>
                        </a:rPr>
                        <m:t>𝑀𝑎h𝑎𝑙</m:t>
                      </m:r>
                      <m:d>
                        <m:dPr>
                          <m:ctrlPr>
                            <a:rPr lang="en-US" altLang="zh-CN" sz="1200" i="1">
                              <a:latin typeface="Cambria Math" panose="02040503050406030204" pitchFamily="18" charset="0"/>
                              <a:ea typeface="黑体" panose="02010609060101010101" pitchFamily="49" charset="-122"/>
                              <a:cs typeface="Times New Roman" panose="02020603050405020304" pitchFamily="18" charset="0"/>
                            </a:rPr>
                          </m:ctrlPr>
                        </m:dPr>
                        <m:e>
                          <m:acc>
                            <m:accPr>
                              <m:chr m:val="̂"/>
                              <m:ctrlPr>
                                <a:rPr lang="zh-CN" altLang="en-US" sz="1200" i="1">
                                  <a:latin typeface="Cambria Math" panose="02040503050406030204" pitchFamily="18" charset="0"/>
                                  <a:ea typeface="黑体" panose="02010609060101010101" pitchFamily="49" charset="-122"/>
                                  <a:cs typeface="Times New Roman" panose="02020603050405020304" pitchFamily="18" charset="0"/>
                                </a:rPr>
                              </m:ctrlPr>
                            </m:accPr>
                            <m:e>
                              <m:r>
                                <a:rPr lang="en-US" altLang="zh-CN" sz="1200" b="1" i="1">
                                  <a:latin typeface="Cambria Math" panose="02040503050406030204" pitchFamily="18" charset="0"/>
                                  <a:ea typeface="黑体" panose="02010609060101010101" pitchFamily="49" charset="-122"/>
                                  <a:cs typeface="Times New Roman" panose="02020603050405020304" pitchFamily="18" charset="0"/>
                                </a:rPr>
                                <m:t>𝒙</m:t>
                              </m:r>
                            </m:e>
                          </m:acc>
                        </m:e>
                        <m:e>
                          <m:r>
                            <a:rPr lang="en-US" altLang="zh-CN" sz="1200" b="1">
                              <a:latin typeface="Cambria Math" panose="02040503050406030204" pitchFamily="18" charset="0"/>
                              <a:ea typeface="黑体" panose="02010609060101010101" pitchFamily="49" charset="-122"/>
                              <a:cs typeface="Times New Roman" panose="02020603050405020304" pitchFamily="18" charset="0"/>
                            </a:rPr>
                            <m:t>𝐗</m:t>
                          </m:r>
                        </m:e>
                      </m:d>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𝐸</m:t>
                          </m:r>
                        </m:e>
                        <m:sub>
                          <m:sSup>
                            <m:sSupPr>
                              <m:ctrlPr>
                                <a:rPr lang="en-US" altLang="zh-CN" i="1">
                                  <a:latin typeface="Cambria Math" panose="02040503050406030204" pitchFamily="18" charset="0"/>
                                </a:rPr>
                              </m:ctrlPr>
                            </m:sSupPr>
                            <m:e>
                              <m:r>
                                <a:rPr lang="en-US" altLang="zh-CN" i="1">
                                  <a:latin typeface="Cambria Math" panose="02040503050406030204" pitchFamily="18" charset="0"/>
                                </a:rPr>
                                <m:t>𝑞</m:t>
                              </m:r>
                            </m:e>
                            <m:sup>
                              <m:r>
                                <a:rPr lang="en-US" altLang="zh-CN" i="1">
                                  <a:latin typeface="Cambria Math" panose="02040503050406030204" pitchFamily="18" charset="0"/>
                                </a:rPr>
                                <m:t>∗</m:t>
                              </m:r>
                            </m:sup>
                          </m:sSup>
                          <m:r>
                            <a:rPr lang="en-US" altLang="zh-CN" i="1">
                              <a:latin typeface="Cambria Math" panose="02040503050406030204" pitchFamily="18" charset="0"/>
                            </a:rPr>
                            <m:t>(</m:t>
                          </m:r>
                          <m:r>
                            <a:rPr lang="en-US" altLang="zh-CN" b="1" i="1">
                              <a:latin typeface="Cambria Math" panose="02040503050406030204" pitchFamily="18" charset="0"/>
                            </a:rPr>
                            <m:t>𝒛</m:t>
                          </m:r>
                          <m:r>
                            <a:rPr lang="en-US" altLang="zh-CN" b="1" i="1">
                              <a:latin typeface="Cambria Math" panose="02040503050406030204" pitchFamily="18" charset="0"/>
                            </a:rPr>
                            <m:t>,</m:t>
                          </m:r>
                          <m:r>
                            <a:rPr lang="en-US" altLang="zh-CN" b="1" i="1">
                              <a:latin typeface="Cambria Math" panose="02040503050406030204" pitchFamily="18" charset="0"/>
                            </a:rPr>
                            <m:t>𝝁</m:t>
                          </m:r>
                          <m:r>
                            <a:rPr lang="en-US" altLang="zh-CN" b="1" i="1">
                              <a:latin typeface="Cambria Math" panose="02040503050406030204" pitchFamily="18" charset="0"/>
                            </a:rPr>
                            <m:t>,</m:t>
                          </m:r>
                          <m:r>
                            <a:rPr lang="el-GR" altLang="zh-CN" b="1" i="1">
                              <a:latin typeface="Cambria Math" panose="02040503050406030204" pitchFamily="18" charset="0"/>
                              <a:ea typeface="Cambria Math" panose="02040503050406030204" pitchFamily="18" charset="0"/>
                            </a:rPr>
                            <m:t>𝜦</m:t>
                          </m:r>
                          <m:r>
                            <a:rPr lang="en-US" altLang="zh-CN" i="1">
                              <a:latin typeface="Cambria Math" panose="02040503050406030204" pitchFamily="18" charset="0"/>
                            </a:rPr>
                            <m:t>)</m:t>
                          </m:r>
                        </m:sub>
                      </m:sSub>
                      <m:d>
                        <m:dPr>
                          <m:begChr m:val="["/>
                          <m:endChr m:val="]"/>
                          <m:ctrlPr>
                            <a:rPr lang="en-US" altLang="zh-CN" sz="1200" i="1">
                              <a:latin typeface="Cambria Math" panose="02040503050406030204" pitchFamily="18" charset="0"/>
                              <a:ea typeface="黑体" panose="02010609060101010101" pitchFamily="49" charset="-122"/>
                              <a:cs typeface="Times New Roman" panose="02020603050405020304" pitchFamily="18" charset="0"/>
                            </a:rPr>
                          </m:ctrlPr>
                        </m:dPr>
                        <m:e>
                          <m:nary>
                            <m:naryPr>
                              <m:chr m:val="∑"/>
                              <m:ctrlPr>
                                <a:rPr lang="en-US" altLang="zh-CN" sz="1200" i="1">
                                  <a:latin typeface="Cambria Math" panose="02040503050406030204" pitchFamily="18" charset="0"/>
                                  <a:ea typeface="黑体" panose="02010609060101010101" pitchFamily="49" charset="-122"/>
                                  <a:cs typeface="Times New Roman" panose="02020603050405020304" pitchFamily="18" charset="0"/>
                                </a:rPr>
                              </m:ctrlPr>
                            </m:naryPr>
                            <m:sub>
                              <m:r>
                                <m:rPr>
                                  <m:brk m:alnAt="23"/>
                                </m:rPr>
                                <a:rPr lang="en-US" altLang="zh-CN" sz="1200" i="1">
                                  <a:latin typeface="Cambria Math" panose="02040503050406030204" pitchFamily="18" charset="0"/>
                                  <a:ea typeface="黑体" panose="02010609060101010101" pitchFamily="49" charset="-122"/>
                                  <a:cs typeface="Times New Roman" panose="02020603050405020304" pitchFamily="18" charset="0"/>
                                </a:rPr>
                                <m:t>𝑘</m:t>
                              </m:r>
                              <m:r>
                                <a:rPr lang="en-US" altLang="zh-CN" sz="1200" i="1">
                                  <a:latin typeface="Cambria Math" panose="02040503050406030204" pitchFamily="18" charset="0"/>
                                  <a:ea typeface="黑体" panose="02010609060101010101" pitchFamily="49" charset="-122"/>
                                  <a:cs typeface="Times New Roman" panose="02020603050405020304" pitchFamily="18" charset="0"/>
                                </a:rPr>
                                <m:t>=1</m:t>
                              </m:r>
                            </m:sub>
                            <m:sup>
                              <m:r>
                                <a:rPr lang="en-US" altLang="zh-CN" sz="1200" i="1">
                                  <a:latin typeface="Cambria Math" panose="02040503050406030204" pitchFamily="18" charset="0"/>
                                  <a:ea typeface="黑体" panose="02010609060101010101" pitchFamily="49" charset="-122"/>
                                  <a:cs typeface="Times New Roman" panose="02020603050405020304" pitchFamily="18" charset="0"/>
                                </a:rPr>
                                <m:t>𝐾</m:t>
                              </m:r>
                            </m:sup>
                            <m:e>
                              <m:acc>
                                <m:accPr>
                                  <m:chr m:val="̂"/>
                                  <m:ctrlPr>
                                    <a:rPr lang="en-US" altLang="zh-CN" sz="1200" i="1">
                                      <a:latin typeface="Cambria Math" panose="02040503050406030204" pitchFamily="18" charset="0"/>
                                      <a:ea typeface="黑体" panose="02010609060101010101" pitchFamily="49" charset="-122"/>
                                      <a:cs typeface="Times New Roman" panose="02020603050405020304" pitchFamily="18" charset="0"/>
                                    </a:rPr>
                                  </m:ctrlPr>
                                </m:accPr>
                                <m:e>
                                  <m:sSub>
                                    <m:sSubPr>
                                      <m:ctrlPr>
                                        <a:rPr lang="en-US" altLang="zh-CN" sz="1200" b="1" i="1">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1200" b="1" i="1">
                                          <a:latin typeface="Cambria Math" panose="02040503050406030204" pitchFamily="18" charset="0"/>
                                          <a:ea typeface="黑体" panose="02010609060101010101" pitchFamily="49" charset="-122"/>
                                          <a:cs typeface="Times New Roman" panose="02020603050405020304" pitchFamily="18" charset="0"/>
                                        </a:rPr>
                                        <m:t>𝒛</m:t>
                                      </m:r>
                                    </m:e>
                                    <m:sub>
                                      <m:r>
                                        <a:rPr lang="en-US" altLang="zh-CN" sz="1200" b="1" i="1">
                                          <a:latin typeface="Cambria Math" panose="02040503050406030204" pitchFamily="18" charset="0"/>
                                          <a:ea typeface="黑体" panose="02010609060101010101" pitchFamily="49" charset="-122"/>
                                          <a:cs typeface="Times New Roman" panose="02020603050405020304" pitchFamily="18" charset="0"/>
                                        </a:rPr>
                                        <m:t>𝒌</m:t>
                                      </m:r>
                                    </m:sub>
                                  </m:sSub>
                                </m:e>
                              </m:acc>
                              <m:sSup>
                                <m:sSupPr>
                                  <m:ctrlPr>
                                    <a:rPr lang="en-US" altLang="zh-CN" sz="1200" i="1">
                                      <a:latin typeface="Cambria Math" panose="02040503050406030204" pitchFamily="18" charset="0"/>
                                      <a:ea typeface="黑体" panose="02010609060101010101" pitchFamily="49" charset="-122"/>
                                      <a:cs typeface="Times New Roman" panose="02020603050405020304" pitchFamily="18" charset="0"/>
                                    </a:rPr>
                                  </m:ctrlPr>
                                </m:sSupPr>
                                <m:e>
                                  <m:d>
                                    <m:dPr>
                                      <m:ctrlPr>
                                        <a:rPr lang="en-US" altLang="zh-CN" sz="1200" i="1">
                                          <a:latin typeface="Cambria Math" panose="02040503050406030204" pitchFamily="18" charset="0"/>
                                          <a:ea typeface="黑体" panose="02010609060101010101" pitchFamily="49" charset="-122"/>
                                          <a:cs typeface="Times New Roman" panose="02020603050405020304" pitchFamily="18" charset="0"/>
                                        </a:rPr>
                                      </m:ctrlPr>
                                    </m:dPr>
                                    <m:e>
                                      <m:acc>
                                        <m:accPr>
                                          <m:chr m:val="̂"/>
                                          <m:ctrlPr>
                                            <a:rPr lang="zh-CN" altLang="en-US" sz="1200" b="1" i="1">
                                              <a:latin typeface="Cambria Math" panose="02040503050406030204" pitchFamily="18" charset="0"/>
                                              <a:ea typeface="黑体" panose="02010609060101010101" pitchFamily="49" charset="-122"/>
                                              <a:cs typeface="Times New Roman" panose="02020603050405020304" pitchFamily="18" charset="0"/>
                                            </a:rPr>
                                          </m:ctrlPr>
                                        </m:accPr>
                                        <m:e>
                                          <m:r>
                                            <a:rPr lang="en-US" altLang="zh-CN" sz="1200" b="1" i="1">
                                              <a:latin typeface="Cambria Math" panose="02040503050406030204" pitchFamily="18" charset="0"/>
                                              <a:ea typeface="黑体" panose="02010609060101010101" pitchFamily="49" charset="-122"/>
                                              <a:cs typeface="Times New Roman" panose="02020603050405020304" pitchFamily="18" charset="0"/>
                                            </a:rPr>
                                            <m:t>𝒙</m:t>
                                          </m:r>
                                        </m:e>
                                      </m:acc>
                                      <m:r>
                                        <a:rPr lang="en-US" altLang="zh-CN" sz="1200" b="1" i="1">
                                          <a:latin typeface="Cambria Math" panose="02040503050406030204" pitchFamily="18" charset="0"/>
                                          <a:ea typeface="黑体" panose="02010609060101010101" pitchFamily="49" charset="-122"/>
                                          <a:cs typeface="Times New Roman" panose="02020603050405020304" pitchFamily="18" charset="0"/>
                                        </a:rPr>
                                        <m:t>−</m:t>
                                      </m:r>
                                      <m:sSub>
                                        <m:sSubPr>
                                          <m:ctrlPr>
                                            <a:rPr lang="en-US" altLang="zh-CN" sz="1200" b="1" i="1">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1200" b="1" i="1">
                                              <a:latin typeface="Cambria Math" panose="02040503050406030204" pitchFamily="18" charset="0"/>
                                              <a:ea typeface="黑体" panose="02010609060101010101" pitchFamily="49" charset="-122"/>
                                              <a:cs typeface="Times New Roman" panose="02020603050405020304" pitchFamily="18" charset="0"/>
                                            </a:rPr>
                                            <m:t>𝝁</m:t>
                                          </m:r>
                                        </m:e>
                                        <m:sub>
                                          <m:r>
                                            <a:rPr lang="en-US" altLang="zh-CN" sz="1200" b="1" i="1">
                                              <a:latin typeface="Cambria Math" panose="02040503050406030204" pitchFamily="18" charset="0"/>
                                              <a:ea typeface="黑体" panose="02010609060101010101" pitchFamily="49" charset="-122"/>
                                              <a:cs typeface="Times New Roman" panose="02020603050405020304" pitchFamily="18" charset="0"/>
                                            </a:rPr>
                                            <m:t>𝒌</m:t>
                                          </m:r>
                                        </m:sub>
                                      </m:sSub>
                                    </m:e>
                                  </m:d>
                                </m:e>
                                <m:sup>
                                  <m:r>
                                    <a:rPr lang="en-US" altLang="zh-CN" sz="1200" i="1">
                                      <a:latin typeface="Cambria Math" panose="02040503050406030204" pitchFamily="18" charset="0"/>
                                      <a:ea typeface="黑体" panose="02010609060101010101" pitchFamily="49" charset="-122"/>
                                      <a:cs typeface="Times New Roman" panose="02020603050405020304" pitchFamily="18" charset="0"/>
                                    </a:rPr>
                                    <m:t>𝑇</m:t>
                                  </m:r>
                                </m:sup>
                              </m:sSup>
                              <m:sSub>
                                <m:sSubPr>
                                  <m:ctrlPr>
                                    <a:rPr lang="en-US" altLang="zh-CN" sz="1200" b="1" i="1">
                                      <a:latin typeface="Cambria Math" panose="02040503050406030204" pitchFamily="18" charset="0"/>
                                      <a:ea typeface="Cambria Math" panose="02040503050406030204" pitchFamily="18" charset="0"/>
                                      <a:cs typeface="Times New Roman" panose="02020603050405020304" pitchFamily="18" charset="0"/>
                                    </a:rPr>
                                  </m:ctrlPr>
                                </m:sSubPr>
                                <m:e>
                                  <m:r>
                                    <a:rPr lang="el-GR" altLang="zh-CN" sz="1200" b="1">
                                      <a:latin typeface="Cambria Math" panose="02040503050406030204" pitchFamily="18" charset="0"/>
                                      <a:ea typeface="Cambria Math" panose="02040503050406030204" pitchFamily="18" charset="0"/>
                                      <a:cs typeface="Times New Roman" panose="02020603050405020304" pitchFamily="18" charset="0"/>
                                    </a:rPr>
                                    <m:t>𝚲</m:t>
                                  </m:r>
                                </m:e>
                                <m:sub>
                                  <m:r>
                                    <a:rPr lang="en-US" altLang="zh-CN" sz="1200" b="1">
                                      <a:latin typeface="Cambria Math" panose="02040503050406030204" pitchFamily="18" charset="0"/>
                                      <a:ea typeface="Cambria Math" panose="02040503050406030204" pitchFamily="18" charset="0"/>
                                      <a:cs typeface="Times New Roman" panose="02020603050405020304" pitchFamily="18" charset="0"/>
                                    </a:rPr>
                                    <m:t>𝐤</m:t>
                                  </m:r>
                                </m:sub>
                              </m:sSub>
                              <m:d>
                                <m:dPr>
                                  <m:ctrlPr>
                                    <a:rPr lang="en-US" altLang="zh-CN" sz="1200" i="1">
                                      <a:latin typeface="Cambria Math" panose="02040503050406030204" pitchFamily="18" charset="0"/>
                                      <a:ea typeface="黑体" panose="02010609060101010101" pitchFamily="49" charset="-122"/>
                                      <a:cs typeface="Times New Roman" panose="02020603050405020304" pitchFamily="18" charset="0"/>
                                    </a:rPr>
                                  </m:ctrlPr>
                                </m:dPr>
                                <m:e>
                                  <m:acc>
                                    <m:accPr>
                                      <m:chr m:val="̂"/>
                                      <m:ctrlPr>
                                        <a:rPr lang="zh-CN" altLang="en-US" sz="1200" b="1" i="1">
                                          <a:latin typeface="Cambria Math" panose="02040503050406030204" pitchFamily="18" charset="0"/>
                                          <a:ea typeface="黑体" panose="02010609060101010101" pitchFamily="49" charset="-122"/>
                                          <a:cs typeface="Times New Roman" panose="02020603050405020304" pitchFamily="18" charset="0"/>
                                        </a:rPr>
                                      </m:ctrlPr>
                                    </m:accPr>
                                    <m:e>
                                      <m:r>
                                        <a:rPr lang="en-US" altLang="zh-CN" sz="1200" b="1" i="1">
                                          <a:latin typeface="Cambria Math" panose="02040503050406030204" pitchFamily="18" charset="0"/>
                                          <a:ea typeface="黑体" panose="02010609060101010101" pitchFamily="49" charset="-122"/>
                                          <a:cs typeface="Times New Roman" panose="02020603050405020304" pitchFamily="18" charset="0"/>
                                        </a:rPr>
                                        <m:t>𝒙</m:t>
                                      </m:r>
                                    </m:e>
                                  </m:acc>
                                  <m:r>
                                    <a:rPr lang="en-US" altLang="zh-CN" sz="1200" b="1" i="1">
                                      <a:latin typeface="Cambria Math" panose="02040503050406030204" pitchFamily="18" charset="0"/>
                                      <a:ea typeface="黑体" panose="02010609060101010101" pitchFamily="49" charset="-122"/>
                                      <a:cs typeface="Times New Roman" panose="02020603050405020304" pitchFamily="18" charset="0"/>
                                    </a:rPr>
                                    <m:t>−</m:t>
                                  </m:r>
                                  <m:sSub>
                                    <m:sSubPr>
                                      <m:ctrlPr>
                                        <a:rPr lang="en-US" altLang="zh-CN" sz="1200" b="1" i="1">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1200" b="1" i="1">
                                          <a:latin typeface="Cambria Math" panose="02040503050406030204" pitchFamily="18" charset="0"/>
                                          <a:ea typeface="黑体" panose="02010609060101010101" pitchFamily="49" charset="-122"/>
                                          <a:cs typeface="Times New Roman" panose="02020603050405020304" pitchFamily="18" charset="0"/>
                                        </a:rPr>
                                        <m:t>𝝁</m:t>
                                      </m:r>
                                    </m:e>
                                    <m:sub>
                                      <m:r>
                                        <a:rPr lang="en-US" altLang="zh-CN" sz="1200" b="1" i="1">
                                          <a:latin typeface="Cambria Math" panose="02040503050406030204" pitchFamily="18" charset="0"/>
                                          <a:ea typeface="黑体" panose="02010609060101010101" pitchFamily="49" charset="-122"/>
                                          <a:cs typeface="Times New Roman" panose="02020603050405020304" pitchFamily="18" charset="0"/>
                                        </a:rPr>
                                        <m:t>𝒌</m:t>
                                      </m:r>
                                    </m:sub>
                                  </m:sSub>
                                </m:e>
                              </m:d>
                            </m:e>
                          </m:nary>
                        </m:e>
                      </m:d>
                    </m:oMath>
                  </m:oMathPara>
                </a14:m>
                <a:endParaRPr lang="en-US" altLang="zh-CN" sz="1200" dirty="0">
                  <a:ea typeface="黑体" panose="02010609060101010101" pitchFamily="49" charset="-122"/>
                  <a:cs typeface="Times New Roman" panose="02020603050405020304" pitchFamily="18" charset="0"/>
                </a:endParaRPr>
              </a:p>
              <a:p>
                <a:endParaRPr lang="en-US" altLang="zh-CN" sz="1200" dirty="0">
                  <a:ea typeface="黑体" panose="02010609060101010101" pitchFamily="49" charset="-122"/>
                  <a:cs typeface="Times New Roman" panose="02020603050405020304" pitchFamily="18" charset="0"/>
                </a:endParaRPr>
              </a:p>
              <a:p>
                <a:r>
                  <a:rPr lang="en-US" altLang="zh-CN" dirty="0"/>
                  <a:t>                 </a:t>
                </a:r>
                <a14:m>
                  <m:oMath xmlns:m="http://schemas.openxmlformats.org/officeDocument/2006/math">
                    <m:r>
                      <a:rPr lang="en-US" altLang="zh-CN">
                        <a:latin typeface="Cambria Math" panose="02040503050406030204" pitchFamily="18" charset="0"/>
                      </a:rPr>
                      <m:t>  </m:t>
                    </m:r>
                    <m:r>
                      <a:rPr lang="en-US" altLang="zh-CN" b="0" i="0" smtClean="0">
                        <a:latin typeface="Cambria Math" panose="02040503050406030204" pitchFamily="18" charset="0"/>
                      </a:rPr>
                      <m:t>                     </m:t>
                    </m:r>
                    <m:r>
                      <a:rPr lang="en-US" altLang="zh-CN" i="1">
                        <a:latin typeface="Cambria Math" panose="02040503050406030204" pitchFamily="18" charset="0"/>
                      </a:rPr>
                      <m:t>=</m:t>
                    </m:r>
                    <m:nary>
                      <m:naryPr>
                        <m:chr m:val="∑"/>
                        <m:ctrlPr>
                          <a:rPr lang="en-US" altLang="zh-CN" i="1">
                            <a:latin typeface="Cambria Math" panose="02040503050406030204" pitchFamily="18" charset="0"/>
                          </a:rPr>
                        </m:ctrlPr>
                      </m:naryPr>
                      <m:sub>
                        <m:r>
                          <m:rPr>
                            <m:brk m:alnAt="23"/>
                          </m:rPr>
                          <a:rPr lang="en-US" altLang="zh-CN" i="1">
                            <a:latin typeface="Cambria Math" panose="02040503050406030204" pitchFamily="18" charset="0"/>
                          </a:rPr>
                          <m:t>𝑘</m:t>
                        </m:r>
                        <m:r>
                          <a:rPr lang="en-US" altLang="zh-CN" i="1">
                            <a:latin typeface="Cambria Math" panose="02040503050406030204" pitchFamily="18" charset="0"/>
                          </a:rPr>
                          <m:t>=1</m:t>
                        </m:r>
                      </m:sub>
                      <m:sup>
                        <m:r>
                          <a:rPr lang="en-US" altLang="zh-CN" i="1">
                            <a:latin typeface="Cambria Math" panose="02040503050406030204" pitchFamily="18" charset="0"/>
                          </a:rPr>
                          <m:t>𝐾</m:t>
                        </m:r>
                      </m:sup>
                      <m:e>
                        <m:sSub>
                          <m:sSubPr>
                            <m:ctrlPr>
                              <a:rPr lang="en-US" altLang="zh-CN" i="1">
                                <a:latin typeface="Cambria Math" panose="02040503050406030204" pitchFamily="18" charset="0"/>
                              </a:rPr>
                            </m:ctrlPr>
                          </m:sSubPr>
                          <m:e>
                            <m:r>
                              <a:rPr lang="en-US" altLang="zh-CN" i="1">
                                <a:latin typeface="Cambria Math" panose="02040503050406030204" pitchFamily="18" charset="0"/>
                              </a:rPr>
                              <m:t>𝐸</m:t>
                            </m:r>
                          </m:e>
                          <m:sub>
                            <m:sSup>
                              <m:sSupPr>
                                <m:ctrlPr>
                                  <a:rPr lang="en-US" altLang="zh-CN" i="1">
                                    <a:latin typeface="Cambria Math" panose="02040503050406030204" pitchFamily="18" charset="0"/>
                                  </a:rPr>
                                </m:ctrlPr>
                              </m:sSupPr>
                              <m:e>
                                <m:r>
                                  <a:rPr lang="en-US" altLang="zh-CN" i="1">
                                    <a:latin typeface="Cambria Math" panose="02040503050406030204" pitchFamily="18" charset="0"/>
                                  </a:rPr>
                                  <m:t>𝑞</m:t>
                                </m:r>
                              </m:e>
                              <m:sup>
                                <m:r>
                                  <a:rPr lang="en-US" altLang="zh-CN" i="1">
                                    <a:latin typeface="Cambria Math" panose="02040503050406030204" pitchFamily="18" charset="0"/>
                                  </a:rPr>
                                  <m:t>∗</m:t>
                                </m:r>
                              </m:sup>
                            </m:sSup>
                            <m:r>
                              <a:rPr lang="en-US" altLang="zh-CN" i="1">
                                <a:latin typeface="Cambria Math" panose="02040503050406030204" pitchFamily="18" charset="0"/>
                              </a:rPr>
                              <m:t>(</m:t>
                            </m:r>
                            <m:r>
                              <a:rPr lang="en-US" altLang="zh-CN" b="1" i="1">
                                <a:latin typeface="Cambria Math" panose="02040503050406030204" pitchFamily="18" charset="0"/>
                              </a:rPr>
                              <m:t>𝒛</m:t>
                            </m:r>
                            <m:r>
                              <a:rPr lang="en-US" altLang="zh-CN" b="1" i="1">
                                <a:latin typeface="Cambria Math" panose="02040503050406030204" pitchFamily="18" charset="0"/>
                              </a:rPr>
                              <m:t>,</m:t>
                            </m:r>
                            <m:sSub>
                              <m:sSubPr>
                                <m:ctrlPr>
                                  <a:rPr lang="en-US" altLang="zh-CN" b="1" i="1">
                                    <a:latin typeface="Cambria Math" panose="02040503050406030204" pitchFamily="18" charset="0"/>
                                  </a:rPr>
                                </m:ctrlPr>
                              </m:sSubPr>
                              <m:e>
                                <m:r>
                                  <a:rPr lang="en-US" altLang="zh-CN" b="1" i="1">
                                    <a:latin typeface="Cambria Math" panose="02040503050406030204" pitchFamily="18" charset="0"/>
                                  </a:rPr>
                                  <m:t>𝝁</m:t>
                                </m:r>
                              </m:e>
                              <m:sub>
                                <m:r>
                                  <a:rPr lang="en-US" altLang="zh-CN" b="1" i="1">
                                    <a:latin typeface="Cambria Math" panose="02040503050406030204" pitchFamily="18" charset="0"/>
                                  </a:rPr>
                                  <m:t>𝒌</m:t>
                                </m:r>
                              </m:sub>
                            </m:sSub>
                            <m:r>
                              <a:rPr lang="en-US" altLang="zh-CN" b="1" i="1">
                                <a:latin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r>
                                  <a:rPr lang="el-GR" altLang="zh-CN" b="1" i="1">
                                    <a:latin typeface="Cambria Math" panose="02040503050406030204" pitchFamily="18" charset="0"/>
                                    <a:ea typeface="Cambria Math" panose="02040503050406030204" pitchFamily="18" charset="0"/>
                                  </a:rPr>
                                  <m:t>𝜦</m:t>
                                </m:r>
                              </m:e>
                              <m:sub>
                                <m:r>
                                  <a:rPr lang="en-US" altLang="zh-CN" i="1">
                                    <a:latin typeface="Cambria Math" panose="02040503050406030204" pitchFamily="18" charset="0"/>
                                    <a:ea typeface="Cambria Math" panose="02040503050406030204" pitchFamily="18" charset="0"/>
                                  </a:rPr>
                                  <m:t>𝑘</m:t>
                                </m:r>
                              </m:sub>
                            </m:sSub>
                            <m:r>
                              <a:rPr lang="en-US" altLang="zh-CN" i="1">
                                <a:latin typeface="Cambria Math" panose="02040503050406030204" pitchFamily="18" charset="0"/>
                                <a:ea typeface="Cambria Math" panose="02040503050406030204" pitchFamily="18" charset="0"/>
                              </a:rPr>
                              <m:t>)</m:t>
                            </m:r>
                          </m:sub>
                        </m:sSub>
                        <m:r>
                          <a:rPr lang="en-US" altLang="zh-CN" i="1">
                            <a:latin typeface="Cambria Math" panose="02040503050406030204" pitchFamily="18" charset="0"/>
                          </a:rPr>
                          <m:t>[</m:t>
                        </m:r>
                        <m:acc>
                          <m:accPr>
                            <m:chr m:val="̂"/>
                            <m:ctrlPr>
                              <a:rPr lang="en-US" altLang="zh-CN" sz="1200" i="1">
                                <a:latin typeface="Cambria Math" panose="02040503050406030204" pitchFamily="18" charset="0"/>
                                <a:ea typeface="黑体" panose="02010609060101010101" pitchFamily="49" charset="-122"/>
                                <a:cs typeface="Times New Roman" panose="02020603050405020304" pitchFamily="18" charset="0"/>
                              </a:rPr>
                            </m:ctrlPr>
                          </m:accPr>
                          <m:e>
                            <m:sSub>
                              <m:sSubPr>
                                <m:ctrlPr>
                                  <a:rPr lang="en-US" altLang="zh-CN" sz="1200" b="1" i="1">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1200" b="1" i="1">
                                    <a:latin typeface="Cambria Math" panose="02040503050406030204" pitchFamily="18" charset="0"/>
                                    <a:ea typeface="黑体" panose="02010609060101010101" pitchFamily="49" charset="-122"/>
                                    <a:cs typeface="Times New Roman" panose="02020603050405020304" pitchFamily="18" charset="0"/>
                                  </a:rPr>
                                  <m:t>𝒛</m:t>
                                </m:r>
                              </m:e>
                              <m:sub>
                                <m:r>
                                  <a:rPr lang="en-US" altLang="zh-CN" sz="1200" b="1" i="1">
                                    <a:latin typeface="Cambria Math" panose="02040503050406030204" pitchFamily="18" charset="0"/>
                                    <a:ea typeface="黑体" panose="02010609060101010101" pitchFamily="49" charset="-122"/>
                                    <a:cs typeface="Times New Roman" panose="02020603050405020304" pitchFamily="18" charset="0"/>
                                  </a:rPr>
                                  <m:t>𝒌</m:t>
                                </m:r>
                              </m:sub>
                            </m:sSub>
                          </m:e>
                        </m:acc>
                        <m:sSup>
                          <m:sSupPr>
                            <m:ctrlPr>
                              <a:rPr lang="en-US" altLang="zh-CN" sz="1200" i="1">
                                <a:latin typeface="Cambria Math" panose="02040503050406030204" pitchFamily="18" charset="0"/>
                                <a:ea typeface="黑体" panose="02010609060101010101" pitchFamily="49" charset="-122"/>
                                <a:cs typeface="Times New Roman" panose="02020603050405020304" pitchFamily="18" charset="0"/>
                              </a:rPr>
                            </m:ctrlPr>
                          </m:sSupPr>
                          <m:e>
                            <m:d>
                              <m:dPr>
                                <m:ctrlPr>
                                  <a:rPr lang="en-US" altLang="zh-CN" sz="1200" i="1">
                                    <a:latin typeface="Cambria Math" panose="02040503050406030204" pitchFamily="18" charset="0"/>
                                    <a:ea typeface="黑体" panose="02010609060101010101" pitchFamily="49" charset="-122"/>
                                    <a:cs typeface="Times New Roman" panose="02020603050405020304" pitchFamily="18" charset="0"/>
                                  </a:rPr>
                                </m:ctrlPr>
                              </m:dPr>
                              <m:e>
                                <m:acc>
                                  <m:accPr>
                                    <m:chr m:val="̂"/>
                                    <m:ctrlPr>
                                      <a:rPr lang="zh-CN" altLang="en-US" sz="1200" b="1" i="1">
                                        <a:latin typeface="Cambria Math" panose="02040503050406030204" pitchFamily="18" charset="0"/>
                                        <a:ea typeface="黑体" panose="02010609060101010101" pitchFamily="49" charset="-122"/>
                                        <a:cs typeface="Times New Roman" panose="02020603050405020304" pitchFamily="18" charset="0"/>
                                      </a:rPr>
                                    </m:ctrlPr>
                                  </m:accPr>
                                  <m:e>
                                    <m:r>
                                      <a:rPr lang="en-US" altLang="zh-CN" sz="1200" b="1" i="1">
                                        <a:latin typeface="Cambria Math" panose="02040503050406030204" pitchFamily="18" charset="0"/>
                                        <a:ea typeface="黑体" panose="02010609060101010101" pitchFamily="49" charset="-122"/>
                                        <a:cs typeface="Times New Roman" panose="02020603050405020304" pitchFamily="18" charset="0"/>
                                      </a:rPr>
                                      <m:t>𝒙</m:t>
                                    </m:r>
                                  </m:e>
                                </m:acc>
                                <m:r>
                                  <a:rPr lang="en-US" altLang="zh-CN" sz="1200" b="1" i="1">
                                    <a:latin typeface="Cambria Math" panose="02040503050406030204" pitchFamily="18" charset="0"/>
                                    <a:ea typeface="黑体" panose="02010609060101010101" pitchFamily="49" charset="-122"/>
                                    <a:cs typeface="Times New Roman" panose="02020603050405020304" pitchFamily="18" charset="0"/>
                                  </a:rPr>
                                  <m:t>−</m:t>
                                </m:r>
                                <m:sSub>
                                  <m:sSubPr>
                                    <m:ctrlPr>
                                      <a:rPr lang="en-US" altLang="zh-CN" sz="1200" b="1" i="1">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1200" b="1" i="1">
                                        <a:latin typeface="Cambria Math" panose="02040503050406030204" pitchFamily="18" charset="0"/>
                                        <a:ea typeface="黑体" panose="02010609060101010101" pitchFamily="49" charset="-122"/>
                                        <a:cs typeface="Times New Roman" panose="02020603050405020304" pitchFamily="18" charset="0"/>
                                      </a:rPr>
                                      <m:t>𝝁</m:t>
                                    </m:r>
                                  </m:e>
                                  <m:sub>
                                    <m:r>
                                      <a:rPr lang="en-US" altLang="zh-CN" sz="1200" b="1" i="1">
                                        <a:latin typeface="Cambria Math" panose="02040503050406030204" pitchFamily="18" charset="0"/>
                                        <a:ea typeface="黑体" panose="02010609060101010101" pitchFamily="49" charset="-122"/>
                                        <a:cs typeface="Times New Roman" panose="02020603050405020304" pitchFamily="18" charset="0"/>
                                      </a:rPr>
                                      <m:t>𝒌</m:t>
                                    </m:r>
                                  </m:sub>
                                </m:sSub>
                              </m:e>
                            </m:d>
                          </m:e>
                          <m:sup>
                            <m:r>
                              <a:rPr lang="en-US" altLang="zh-CN" sz="1200" i="1">
                                <a:latin typeface="Cambria Math" panose="02040503050406030204" pitchFamily="18" charset="0"/>
                                <a:ea typeface="黑体" panose="02010609060101010101" pitchFamily="49" charset="-122"/>
                                <a:cs typeface="Times New Roman" panose="02020603050405020304" pitchFamily="18" charset="0"/>
                              </a:rPr>
                              <m:t>𝑇</m:t>
                            </m:r>
                          </m:sup>
                        </m:sSup>
                        <m:sSub>
                          <m:sSubPr>
                            <m:ctrlPr>
                              <a:rPr lang="en-US" altLang="zh-CN" sz="1200" b="1" i="1">
                                <a:latin typeface="Cambria Math" panose="02040503050406030204" pitchFamily="18" charset="0"/>
                                <a:ea typeface="Cambria Math" panose="02040503050406030204" pitchFamily="18" charset="0"/>
                                <a:cs typeface="Times New Roman" panose="02020603050405020304" pitchFamily="18" charset="0"/>
                              </a:rPr>
                            </m:ctrlPr>
                          </m:sSubPr>
                          <m:e>
                            <m:r>
                              <a:rPr lang="el-GR" altLang="zh-CN" sz="1200" b="1">
                                <a:latin typeface="Cambria Math" panose="02040503050406030204" pitchFamily="18" charset="0"/>
                                <a:ea typeface="Cambria Math" panose="02040503050406030204" pitchFamily="18" charset="0"/>
                                <a:cs typeface="Times New Roman" panose="02020603050405020304" pitchFamily="18" charset="0"/>
                              </a:rPr>
                              <m:t>𝚲</m:t>
                            </m:r>
                          </m:e>
                          <m:sub>
                            <m:r>
                              <a:rPr lang="en-US" altLang="zh-CN" sz="1200" b="1">
                                <a:latin typeface="Cambria Math" panose="02040503050406030204" pitchFamily="18" charset="0"/>
                                <a:ea typeface="Cambria Math" panose="02040503050406030204" pitchFamily="18" charset="0"/>
                                <a:cs typeface="Times New Roman" panose="02020603050405020304" pitchFamily="18" charset="0"/>
                              </a:rPr>
                              <m:t>𝐤</m:t>
                            </m:r>
                          </m:sub>
                        </m:sSub>
                        <m:d>
                          <m:dPr>
                            <m:ctrlPr>
                              <a:rPr lang="en-US" altLang="zh-CN" sz="1200" i="1">
                                <a:latin typeface="Cambria Math" panose="02040503050406030204" pitchFamily="18" charset="0"/>
                                <a:ea typeface="黑体" panose="02010609060101010101" pitchFamily="49" charset="-122"/>
                                <a:cs typeface="Times New Roman" panose="02020603050405020304" pitchFamily="18" charset="0"/>
                              </a:rPr>
                            </m:ctrlPr>
                          </m:dPr>
                          <m:e>
                            <m:acc>
                              <m:accPr>
                                <m:chr m:val="̂"/>
                                <m:ctrlPr>
                                  <a:rPr lang="zh-CN" altLang="en-US" sz="1200" b="1" i="1">
                                    <a:latin typeface="Cambria Math" panose="02040503050406030204" pitchFamily="18" charset="0"/>
                                    <a:ea typeface="黑体" panose="02010609060101010101" pitchFamily="49" charset="-122"/>
                                    <a:cs typeface="Times New Roman" panose="02020603050405020304" pitchFamily="18" charset="0"/>
                                  </a:rPr>
                                </m:ctrlPr>
                              </m:accPr>
                              <m:e>
                                <m:r>
                                  <a:rPr lang="en-US" altLang="zh-CN" sz="1200" b="1" i="1">
                                    <a:latin typeface="Cambria Math" panose="02040503050406030204" pitchFamily="18" charset="0"/>
                                    <a:ea typeface="黑体" panose="02010609060101010101" pitchFamily="49" charset="-122"/>
                                    <a:cs typeface="Times New Roman" panose="02020603050405020304" pitchFamily="18" charset="0"/>
                                  </a:rPr>
                                  <m:t>𝒙</m:t>
                                </m:r>
                              </m:e>
                            </m:acc>
                            <m:r>
                              <a:rPr lang="en-US" altLang="zh-CN" sz="1200" b="1" i="1">
                                <a:latin typeface="Cambria Math" panose="02040503050406030204" pitchFamily="18" charset="0"/>
                                <a:ea typeface="黑体" panose="02010609060101010101" pitchFamily="49" charset="-122"/>
                                <a:cs typeface="Times New Roman" panose="02020603050405020304" pitchFamily="18" charset="0"/>
                              </a:rPr>
                              <m:t>−</m:t>
                            </m:r>
                            <m:sSub>
                              <m:sSubPr>
                                <m:ctrlPr>
                                  <a:rPr lang="en-US" altLang="zh-CN" sz="1200" b="1" i="1">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1200" b="1" i="1">
                                    <a:latin typeface="Cambria Math" panose="02040503050406030204" pitchFamily="18" charset="0"/>
                                    <a:ea typeface="黑体" panose="02010609060101010101" pitchFamily="49" charset="-122"/>
                                    <a:cs typeface="Times New Roman" panose="02020603050405020304" pitchFamily="18" charset="0"/>
                                  </a:rPr>
                                  <m:t>𝝁</m:t>
                                </m:r>
                              </m:e>
                              <m:sub>
                                <m:r>
                                  <a:rPr lang="en-US" altLang="zh-CN" sz="1200" b="1" i="1">
                                    <a:latin typeface="Cambria Math" panose="02040503050406030204" pitchFamily="18" charset="0"/>
                                    <a:ea typeface="黑体" panose="02010609060101010101" pitchFamily="49" charset="-122"/>
                                    <a:cs typeface="Times New Roman" panose="02020603050405020304" pitchFamily="18" charset="0"/>
                                  </a:rPr>
                                  <m:t>𝒌</m:t>
                                </m:r>
                              </m:sub>
                            </m:sSub>
                          </m:e>
                        </m:d>
                        <m:r>
                          <a:rPr lang="en-US" altLang="zh-CN" i="1">
                            <a:latin typeface="Cambria Math" panose="02040503050406030204" pitchFamily="18" charset="0"/>
                          </a:rPr>
                          <m:t>]</m:t>
                        </m:r>
                        <m:r>
                          <m:rPr>
                            <m:nor/>
                          </m:rPr>
                          <a:rPr lang="en-US" altLang="zh-CN" dirty="0"/>
                          <m:t> </m:t>
                        </m:r>
                      </m:e>
                    </m:nary>
                  </m:oMath>
                </a14:m>
                <a:endParaRPr lang="en-US" altLang="zh-CN" dirty="0"/>
              </a:p>
              <a:p>
                <a:endParaRPr lang="en-US" altLang="zh-CN" dirty="0"/>
              </a:p>
              <a:p>
                <a:r>
                  <a:rPr lang="en-US" altLang="zh-CN" dirty="0"/>
                  <a:t>                   </a:t>
                </a:r>
                <a14:m>
                  <m:oMath xmlns:m="http://schemas.openxmlformats.org/officeDocument/2006/math">
                    <m:r>
                      <a:rPr lang="en-US" altLang="zh-CN" b="0" i="0" smtClean="0">
                        <a:latin typeface="Cambria Math" panose="02040503050406030204" pitchFamily="18" charset="0"/>
                      </a:rPr>
                      <m:t>                      </m:t>
                    </m:r>
                    <m:r>
                      <a:rPr lang="en-US" altLang="zh-CN" i="1">
                        <a:latin typeface="Cambria Math" panose="02040503050406030204" pitchFamily="18" charset="0"/>
                      </a:rPr>
                      <m:t>=</m:t>
                    </m:r>
                    <m:nary>
                      <m:naryPr>
                        <m:chr m:val="∑"/>
                        <m:ctrlPr>
                          <a:rPr lang="en-US" altLang="zh-CN" i="1">
                            <a:latin typeface="Cambria Math" panose="02040503050406030204" pitchFamily="18" charset="0"/>
                          </a:rPr>
                        </m:ctrlPr>
                      </m:naryPr>
                      <m:sub>
                        <m:r>
                          <m:rPr>
                            <m:brk m:alnAt="23"/>
                          </m:rPr>
                          <a:rPr lang="en-US" altLang="zh-CN" i="1">
                            <a:latin typeface="Cambria Math" panose="02040503050406030204" pitchFamily="18" charset="0"/>
                          </a:rPr>
                          <m:t>𝑘</m:t>
                        </m:r>
                        <m:r>
                          <a:rPr lang="en-US" altLang="zh-CN" i="1">
                            <a:latin typeface="Cambria Math" panose="02040503050406030204" pitchFamily="18" charset="0"/>
                          </a:rPr>
                          <m:t>=1</m:t>
                        </m:r>
                      </m:sub>
                      <m:sup>
                        <m:r>
                          <a:rPr lang="en-US" altLang="zh-CN" i="1">
                            <a:latin typeface="Cambria Math" panose="02040503050406030204" pitchFamily="18" charset="0"/>
                          </a:rPr>
                          <m:t>𝐾</m:t>
                        </m:r>
                      </m:sup>
                      <m:e>
                        <m:sSub>
                          <m:sSubPr>
                            <m:ctrlPr>
                              <a:rPr lang="en-US" altLang="zh-CN" i="1">
                                <a:latin typeface="Cambria Math" panose="02040503050406030204" pitchFamily="18" charset="0"/>
                              </a:rPr>
                            </m:ctrlPr>
                          </m:sSubPr>
                          <m:e>
                            <m:r>
                              <a:rPr lang="en-US" altLang="zh-CN" i="1">
                                <a:latin typeface="Cambria Math" panose="02040503050406030204" pitchFamily="18" charset="0"/>
                              </a:rPr>
                              <m:t>𝐸</m:t>
                            </m:r>
                          </m:e>
                          <m:sub>
                            <m:sSup>
                              <m:sSupPr>
                                <m:ctrlPr>
                                  <a:rPr lang="en-US" altLang="zh-CN" i="1">
                                    <a:latin typeface="Cambria Math" panose="02040503050406030204" pitchFamily="18" charset="0"/>
                                  </a:rPr>
                                </m:ctrlPr>
                              </m:sSupPr>
                              <m:e>
                                <m:r>
                                  <a:rPr lang="en-US" altLang="zh-CN" i="1">
                                    <a:latin typeface="Cambria Math" panose="02040503050406030204" pitchFamily="18" charset="0"/>
                                  </a:rPr>
                                  <m:t>𝑞</m:t>
                                </m:r>
                              </m:e>
                              <m:sup>
                                <m:r>
                                  <a:rPr lang="en-US" altLang="zh-CN" i="1">
                                    <a:latin typeface="Cambria Math" panose="02040503050406030204" pitchFamily="18" charset="0"/>
                                  </a:rPr>
                                  <m:t>∗</m:t>
                                </m:r>
                              </m:sup>
                            </m:sSup>
                            <m:r>
                              <a:rPr lang="en-US" altLang="zh-CN" i="1">
                                <a:latin typeface="Cambria Math" panose="02040503050406030204" pitchFamily="18" charset="0"/>
                              </a:rPr>
                              <m:t>(</m:t>
                            </m:r>
                            <m:r>
                              <a:rPr lang="en-US" altLang="zh-CN" b="1" i="1">
                                <a:latin typeface="Cambria Math" panose="02040503050406030204" pitchFamily="18" charset="0"/>
                              </a:rPr>
                              <m:t>𝒛</m:t>
                            </m:r>
                            <m:r>
                              <a:rPr lang="en-US" altLang="zh-CN" i="1">
                                <a:latin typeface="Cambria Math" panose="02040503050406030204" pitchFamily="18" charset="0"/>
                                <a:ea typeface="Cambria Math" panose="02040503050406030204" pitchFamily="18" charset="0"/>
                              </a:rPr>
                              <m:t>)</m:t>
                            </m:r>
                          </m:sub>
                        </m:sSub>
                        <m:d>
                          <m:dPr>
                            <m:begChr m:val="["/>
                            <m:endChr m:val="]"/>
                            <m:ctrlPr>
                              <a:rPr lang="en-US" altLang="zh-CN" sz="1200" i="1">
                                <a:latin typeface="Cambria Math" panose="02040503050406030204" pitchFamily="18" charset="0"/>
                                <a:ea typeface="黑体" panose="02010609060101010101" pitchFamily="49" charset="-122"/>
                                <a:cs typeface="Times New Roman" panose="02020603050405020304" pitchFamily="18" charset="0"/>
                              </a:rPr>
                            </m:ctrlPr>
                          </m:dPr>
                          <m:e>
                            <m:acc>
                              <m:accPr>
                                <m:chr m:val="̂"/>
                                <m:ctrlPr>
                                  <a:rPr lang="en-US" altLang="zh-CN" sz="1200" i="1">
                                    <a:latin typeface="Cambria Math" panose="02040503050406030204" pitchFamily="18" charset="0"/>
                                    <a:ea typeface="黑体" panose="02010609060101010101" pitchFamily="49" charset="-122"/>
                                    <a:cs typeface="Times New Roman" panose="02020603050405020304" pitchFamily="18" charset="0"/>
                                  </a:rPr>
                                </m:ctrlPr>
                              </m:accPr>
                              <m:e>
                                <m:sSub>
                                  <m:sSubPr>
                                    <m:ctrlPr>
                                      <a:rPr lang="en-US" altLang="zh-CN" sz="1200" b="1" i="1">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1200" b="1" i="1">
                                        <a:latin typeface="Cambria Math" panose="02040503050406030204" pitchFamily="18" charset="0"/>
                                        <a:ea typeface="黑体" panose="02010609060101010101" pitchFamily="49" charset="-122"/>
                                        <a:cs typeface="Times New Roman" panose="02020603050405020304" pitchFamily="18" charset="0"/>
                                      </a:rPr>
                                      <m:t>𝒛</m:t>
                                    </m:r>
                                  </m:e>
                                  <m:sub>
                                    <m:r>
                                      <a:rPr lang="en-US" altLang="zh-CN" sz="1200" b="1" i="1">
                                        <a:latin typeface="Cambria Math" panose="02040503050406030204" pitchFamily="18" charset="0"/>
                                        <a:ea typeface="黑体" panose="02010609060101010101" pitchFamily="49" charset="-122"/>
                                        <a:cs typeface="Times New Roman" panose="02020603050405020304" pitchFamily="18" charset="0"/>
                                      </a:rPr>
                                      <m:t>𝒌</m:t>
                                    </m:r>
                                  </m:sub>
                                </m:sSub>
                              </m:e>
                            </m:acc>
                          </m:e>
                        </m:d>
                      </m:e>
                    </m:nary>
                    <m:sSub>
                      <m:sSubPr>
                        <m:ctrlPr>
                          <a:rPr lang="en-US" altLang="zh-CN" i="1">
                            <a:latin typeface="Cambria Math" panose="02040503050406030204" pitchFamily="18" charset="0"/>
                          </a:rPr>
                        </m:ctrlPr>
                      </m:sSubPr>
                      <m:e>
                        <m:r>
                          <a:rPr lang="en-US" altLang="zh-CN" i="1">
                            <a:latin typeface="Cambria Math" panose="02040503050406030204" pitchFamily="18" charset="0"/>
                          </a:rPr>
                          <m:t>𝐸</m:t>
                        </m:r>
                      </m:e>
                      <m:sub>
                        <m:sSup>
                          <m:sSupPr>
                            <m:ctrlPr>
                              <a:rPr lang="en-US" altLang="zh-CN" i="1">
                                <a:latin typeface="Cambria Math" panose="02040503050406030204" pitchFamily="18" charset="0"/>
                              </a:rPr>
                            </m:ctrlPr>
                          </m:sSupPr>
                          <m:e>
                            <m:r>
                              <a:rPr lang="en-US" altLang="zh-CN" i="1">
                                <a:latin typeface="Cambria Math" panose="02040503050406030204" pitchFamily="18" charset="0"/>
                              </a:rPr>
                              <m:t>𝑞</m:t>
                            </m:r>
                          </m:e>
                          <m:sup>
                            <m:r>
                              <a:rPr lang="en-US" altLang="zh-CN" i="1">
                                <a:latin typeface="Cambria Math" panose="02040503050406030204" pitchFamily="18" charset="0"/>
                              </a:rPr>
                              <m:t>∗</m:t>
                            </m:r>
                          </m:sup>
                        </m:sSup>
                        <m:r>
                          <a:rPr lang="en-US" altLang="zh-CN" i="1">
                            <a:latin typeface="Cambria Math" panose="02040503050406030204" pitchFamily="18" charset="0"/>
                          </a:rPr>
                          <m:t>(</m:t>
                        </m:r>
                        <m:sSub>
                          <m:sSubPr>
                            <m:ctrlPr>
                              <a:rPr lang="en-US" altLang="zh-CN" b="1" i="1">
                                <a:latin typeface="Cambria Math" panose="02040503050406030204" pitchFamily="18" charset="0"/>
                              </a:rPr>
                            </m:ctrlPr>
                          </m:sSubPr>
                          <m:e>
                            <m:r>
                              <a:rPr lang="en-US" altLang="zh-CN" b="1" i="1">
                                <a:latin typeface="Cambria Math" panose="02040503050406030204" pitchFamily="18" charset="0"/>
                              </a:rPr>
                              <m:t>𝝁</m:t>
                            </m:r>
                          </m:e>
                          <m:sub>
                            <m:r>
                              <a:rPr lang="en-US" altLang="zh-CN" b="1" i="1">
                                <a:latin typeface="Cambria Math" panose="02040503050406030204" pitchFamily="18" charset="0"/>
                              </a:rPr>
                              <m:t>𝒌</m:t>
                            </m:r>
                          </m:sub>
                        </m:sSub>
                        <m:r>
                          <a:rPr lang="en-US" altLang="zh-CN" b="1" i="1">
                            <a:latin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r>
                              <a:rPr lang="el-GR" altLang="zh-CN" b="1" i="1">
                                <a:latin typeface="Cambria Math" panose="02040503050406030204" pitchFamily="18" charset="0"/>
                                <a:ea typeface="Cambria Math" panose="02040503050406030204" pitchFamily="18" charset="0"/>
                              </a:rPr>
                              <m:t>𝜦</m:t>
                            </m:r>
                          </m:e>
                          <m:sub>
                            <m:r>
                              <a:rPr lang="en-US" altLang="zh-CN" i="1">
                                <a:latin typeface="Cambria Math" panose="02040503050406030204" pitchFamily="18" charset="0"/>
                                <a:ea typeface="Cambria Math" panose="02040503050406030204" pitchFamily="18" charset="0"/>
                              </a:rPr>
                              <m:t>𝑘</m:t>
                            </m:r>
                          </m:sub>
                        </m:sSub>
                        <m:r>
                          <a:rPr lang="en-US" altLang="zh-CN" i="1">
                            <a:latin typeface="Cambria Math" panose="02040503050406030204" pitchFamily="18" charset="0"/>
                            <a:ea typeface="Cambria Math" panose="02040503050406030204" pitchFamily="18" charset="0"/>
                          </a:rPr>
                          <m:t>)</m:t>
                        </m:r>
                      </m:sub>
                    </m:sSub>
                    <m:d>
                      <m:dPr>
                        <m:begChr m:val="["/>
                        <m:endChr m:val="]"/>
                        <m:ctrlPr>
                          <a:rPr lang="en-US" altLang="zh-CN" sz="1200" i="1">
                            <a:latin typeface="Cambria Math" panose="02040503050406030204" pitchFamily="18" charset="0"/>
                            <a:ea typeface="黑体" panose="02010609060101010101" pitchFamily="49" charset="-122"/>
                            <a:cs typeface="Times New Roman" panose="02020603050405020304" pitchFamily="18" charset="0"/>
                          </a:rPr>
                        </m:ctrlPr>
                      </m:dPr>
                      <m:e>
                        <m:sSup>
                          <m:sSupPr>
                            <m:ctrlPr>
                              <a:rPr lang="en-US" altLang="zh-CN" sz="1200" i="1">
                                <a:latin typeface="Cambria Math" panose="02040503050406030204" pitchFamily="18" charset="0"/>
                                <a:ea typeface="黑体" panose="02010609060101010101" pitchFamily="49" charset="-122"/>
                                <a:cs typeface="Times New Roman" panose="02020603050405020304" pitchFamily="18" charset="0"/>
                              </a:rPr>
                            </m:ctrlPr>
                          </m:sSupPr>
                          <m:e>
                            <m:d>
                              <m:dPr>
                                <m:ctrlPr>
                                  <a:rPr lang="en-US" altLang="zh-CN" sz="1200" i="1">
                                    <a:latin typeface="Cambria Math" panose="02040503050406030204" pitchFamily="18" charset="0"/>
                                    <a:ea typeface="黑体" panose="02010609060101010101" pitchFamily="49" charset="-122"/>
                                    <a:cs typeface="Times New Roman" panose="02020603050405020304" pitchFamily="18" charset="0"/>
                                  </a:rPr>
                                </m:ctrlPr>
                              </m:dPr>
                              <m:e>
                                <m:acc>
                                  <m:accPr>
                                    <m:chr m:val="̂"/>
                                    <m:ctrlPr>
                                      <a:rPr lang="zh-CN" altLang="en-US" sz="1200" b="1" i="1">
                                        <a:latin typeface="Cambria Math" panose="02040503050406030204" pitchFamily="18" charset="0"/>
                                        <a:ea typeface="黑体" panose="02010609060101010101" pitchFamily="49" charset="-122"/>
                                        <a:cs typeface="Times New Roman" panose="02020603050405020304" pitchFamily="18" charset="0"/>
                                      </a:rPr>
                                    </m:ctrlPr>
                                  </m:accPr>
                                  <m:e>
                                    <m:r>
                                      <a:rPr lang="en-US" altLang="zh-CN" sz="1200" b="1" i="1">
                                        <a:latin typeface="Cambria Math" panose="02040503050406030204" pitchFamily="18" charset="0"/>
                                        <a:ea typeface="黑体" panose="02010609060101010101" pitchFamily="49" charset="-122"/>
                                        <a:cs typeface="Times New Roman" panose="02020603050405020304" pitchFamily="18" charset="0"/>
                                      </a:rPr>
                                      <m:t>𝒙</m:t>
                                    </m:r>
                                  </m:e>
                                </m:acc>
                                <m:r>
                                  <a:rPr lang="en-US" altLang="zh-CN" sz="1200" b="1" i="1">
                                    <a:latin typeface="Cambria Math" panose="02040503050406030204" pitchFamily="18" charset="0"/>
                                    <a:ea typeface="黑体" panose="02010609060101010101" pitchFamily="49" charset="-122"/>
                                    <a:cs typeface="Times New Roman" panose="02020603050405020304" pitchFamily="18" charset="0"/>
                                  </a:rPr>
                                  <m:t>−</m:t>
                                </m:r>
                                <m:sSub>
                                  <m:sSubPr>
                                    <m:ctrlPr>
                                      <a:rPr lang="en-US" altLang="zh-CN" sz="1200" b="1" i="1">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1200" b="1" i="1">
                                        <a:latin typeface="Cambria Math" panose="02040503050406030204" pitchFamily="18" charset="0"/>
                                        <a:ea typeface="黑体" panose="02010609060101010101" pitchFamily="49" charset="-122"/>
                                        <a:cs typeface="Times New Roman" panose="02020603050405020304" pitchFamily="18" charset="0"/>
                                      </a:rPr>
                                      <m:t>𝝁</m:t>
                                    </m:r>
                                  </m:e>
                                  <m:sub>
                                    <m:r>
                                      <a:rPr lang="en-US" altLang="zh-CN" sz="1200" b="1" i="1">
                                        <a:latin typeface="Cambria Math" panose="02040503050406030204" pitchFamily="18" charset="0"/>
                                        <a:ea typeface="黑体" panose="02010609060101010101" pitchFamily="49" charset="-122"/>
                                        <a:cs typeface="Times New Roman" panose="02020603050405020304" pitchFamily="18" charset="0"/>
                                      </a:rPr>
                                      <m:t>𝒌</m:t>
                                    </m:r>
                                  </m:sub>
                                </m:sSub>
                              </m:e>
                            </m:d>
                          </m:e>
                          <m:sup>
                            <m:r>
                              <a:rPr lang="en-US" altLang="zh-CN" sz="1200" i="1">
                                <a:latin typeface="Cambria Math" panose="02040503050406030204" pitchFamily="18" charset="0"/>
                                <a:ea typeface="黑体" panose="02010609060101010101" pitchFamily="49" charset="-122"/>
                                <a:cs typeface="Times New Roman" panose="02020603050405020304" pitchFamily="18" charset="0"/>
                              </a:rPr>
                              <m:t>𝑇</m:t>
                            </m:r>
                          </m:sup>
                        </m:sSup>
                        <m:sSub>
                          <m:sSubPr>
                            <m:ctrlPr>
                              <a:rPr lang="en-US" altLang="zh-CN" sz="1200" b="1" i="1">
                                <a:latin typeface="Cambria Math" panose="02040503050406030204" pitchFamily="18" charset="0"/>
                                <a:ea typeface="Cambria Math" panose="02040503050406030204" pitchFamily="18" charset="0"/>
                                <a:cs typeface="Times New Roman" panose="02020603050405020304" pitchFamily="18" charset="0"/>
                              </a:rPr>
                            </m:ctrlPr>
                          </m:sSubPr>
                          <m:e>
                            <m:r>
                              <a:rPr lang="el-GR" altLang="zh-CN" sz="1200" b="1">
                                <a:latin typeface="Cambria Math" panose="02040503050406030204" pitchFamily="18" charset="0"/>
                                <a:ea typeface="Cambria Math" panose="02040503050406030204" pitchFamily="18" charset="0"/>
                                <a:cs typeface="Times New Roman" panose="02020603050405020304" pitchFamily="18" charset="0"/>
                              </a:rPr>
                              <m:t>𝚲</m:t>
                            </m:r>
                          </m:e>
                          <m:sub>
                            <m:r>
                              <a:rPr lang="en-US" altLang="zh-CN" sz="1200" b="1">
                                <a:latin typeface="Cambria Math" panose="02040503050406030204" pitchFamily="18" charset="0"/>
                                <a:ea typeface="Cambria Math" panose="02040503050406030204" pitchFamily="18" charset="0"/>
                                <a:cs typeface="Times New Roman" panose="02020603050405020304" pitchFamily="18" charset="0"/>
                              </a:rPr>
                              <m:t>𝐤</m:t>
                            </m:r>
                          </m:sub>
                        </m:sSub>
                        <m:d>
                          <m:dPr>
                            <m:ctrlPr>
                              <a:rPr lang="en-US" altLang="zh-CN" sz="1200" i="1">
                                <a:latin typeface="Cambria Math" panose="02040503050406030204" pitchFamily="18" charset="0"/>
                                <a:ea typeface="黑体" panose="02010609060101010101" pitchFamily="49" charset="-122"/>
                                <a:cs typeface="Times New Roman" panose="02020603050405020304" pitchFamily="18" charset="0"/>
                              </a:rPr>
                            </m:ctrlPr>
                          </m:dPr>
                          <m:e>
                            <m:acc>
                              <m:accPr>
                                <m:chr m:val="̂"/>
                                <m:ctrlPr>
                                  <a:rPr lang="zh-CN" altLang="en-US" sz="1200" b="1" i="1">
                                    <a:latin typeface="Cambria Math" panose="02040503050406030204" pitchFamily="18" charset="0"/>
                                    <a:ea typeface="黑体" panose="02010609060101010101" pitchFamily="49" charset="-122"/>
                                    <a:cs typeface="Times New Roman" panose="02020603050405020304" pitchFamily="18" charset="0"/>
                                  </a:rPr>
                                </m:ctrlPr>
                              </m:accPr>
                              <m:e>
                                <m:r>
                                  <a:rPr lang="en-US" altLang="zh-CN" sz="1200" b="1" i="1">
                                    <a:latin typeface="Cambria Math" panose="02040503050406030204" pitchFamily="18" charset="0"/>
                                    <a:ea typeface="黑体" panose="02010609060101010101" pitchFamily="49" charset="-122"/>
                                    <a:cs typeface="Times New Roman" panose="02020603050405020304" pitchFamily="18" charset="0"/>
                                  </a:rPr>
                                  <m:t>𝒙</m:t>
                                </m:r>
                              </m:e>
                            </m:acc>
                            <m:r>
                              <a:rPr lang="en-US" altLang="zh-CN" sz="1200" b="1" i="1">
                                <a:latin typeface="Cambria Math" panose="02040503050406030204" pitchFamily="18" charset="0"/>
                                <a:ea typeface="黑体" panose="02010609060101010101" pitchFamily="49" charset="-122"/>
                                <a:cs typeface="Times New Roman" panose="02020603050405020304" pitchFamily="18" charset="0"/>
                              </a:rPr>
                              <m:t>−</m:t>
                            </m:r>
                            <m:sSub>
                              <m:sSubPr>
                                <m:ctrlPr>
                                  <a:rPr lang="en-US" altLang="zh-CN" sz="1200" b="1" i="1">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1200" b="1" i="1">
                                    <a:latin typeface="Cambria Math" panose="02040503050406030204" pitchFamily="18" charset="0"/>
                                    <a:ea typeface="黑体" panose="02010609060101010101" pitchFamily="49" charset="-122"/>
                                    <a:cs typeface="Times New Roman" panose="02020603050405020304" pitchFamily="18" charset="0"/>
                                  </a:rPr>
                                  <m:t>𝝁</m:t>
                                </m:r>
                              </m:e>
                              <m:sub>
                                <m:r>
                                  <a:rPr lang="en-US" altLang="zh-CN" sz="1200" b="1" i="1">
                                    <a:latin typeface="Cambria Math" panose="02040503050406030204" pitchFamily="18" charset="0"/>
                                    <a:ea typeface="黑体" panose="02010609060101010101" pitchFamily="49" charset="-122"/>
                                    <a:cs typeface="Times New Roman" panose="02020603050405020304" pitchFamily="18" charset="0"/>
                                  </a:rPr>
                                  <m:t>𝒌</m:t>
                                </m:r>
                              </m:sub>
                            </m:sSub>
                          </m:e>
                        </m:d>
                      </m:e>
                    </m:d>
                  </m:oMath>
                </a14:m>
                <a:endParaRPr lang="zh-CN" altLang="en-US" dirty="0"/>
              </a:p>
            </p:txBody>
          </p:sp>
        </mc:Choice>
        <mc:Fallback xmlns="">
          <p:sp>
            <p:nvSpPr>
              <p:cNvPr id="5" name="矩形 4">
                <a:extLst>
                  <a:ext uri="{FF2B5EF4-FFF2-40B4-BE49-F238E27FC236}">
                    <a16:creationId xmlns:a16="http://schemas.microsoft.com/office/drawing/2014/main" id="{89C7427A-8F23-429F-932F-CA9495407494}"/>
                  </a:ext>
                </a:extLst>
              </p:cNvPr>
              <p:cNvSpPr>
                <a:spLocks noRot="1" noChangeAspect="1" noMove="1" noResize="1" noEditPoints="1" noAdjustHandles="1" noChangeArrowheads="1" noChangeShapeType="1" noTextEdit="1"/>
              </p:cNvSpPr>
              <p:nvPr/>
            </p:nvSpPr>
            <p:spPr>
              <a:xfrm>
                <a:off x="1916843" y="2482184"/>
                <a:ext cx="5310309" cy="1498231"/>
              </a:xfrm>
              <a:prstGeom prst="rect">
                <a:avLst/>
              </a:prstGeom>
              <a:blipFill>
                <a:blip r:embed="rId5"/>
                <a:stretch>
                  <a:fillRect b="-3089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矩形 12">
                <a:extLst>
                  <a:ext uri="{FF2B5EF4-FFF2-40B4-BE49-F238E27FC236}">
                    <a16:creationId xmlns:a16="http://schemas.microsoft.com/office/drawing/2014/main" id="{3374B024-C382-4A30-83F3-D420CCEB7FCD}"/>
                  </a:ext>
                </a:extLst>
              </p:cNvPr>
              <p:cNvSpPr/>
              <p:nvPr/>
            </p:nvSpPr>
            <p:spPr>
              <a:xfrm>
                <a:off x="2263696" y="4124262"/>
                <a:ext cx="4894225" cy="65845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1200" i="1" smtClean="0">
                          <a:solidFill>
                            <a:srgbClr val="FF0000"/>
                          </a:solidFill>
                          <a:latin typeface="Cambria Math" panose="02040503050406030204" pitchFamily="18" charset="0"/>
                          <a:ea typeface="黑体" panose="02010609060101010101" pitchFamily="49" charset="-122"/>
                          <a:cs typeface="Times New Roman" panose="02020603050405020304" pitchFamily="18" charset="0"/>
                        </a:rPr>
                        <m:t>𝐸</m:t>
                      </m:r>
                      <m:r>
                        <a:rPr lang="en-US" altLang="zh-CN" sz="1200" b="0" i="1" smtClean="0">
                          <a:solidFill>
                            <a:srgbClr val="FF0000"/>
                          </a:solidFill>
                          <a:latin typeface="Cambria Math" panose="02040503050406030204" pitchFamily="18" charset="0"/>
                          <a:ea typeface="黑体" panose="02010609060101010101" pitchFamily="49" charset="-122"/>
                          <a:cs typeface="Times New Roman" panose="02020603050405020304" pitchFamily="18" charset="0"/>
                        </a:rPr>
                        <m:t>𝑉𝐵𝐼𝐷</m:t>
                      </m:r>
                      <m:r>
                        <a:rPr lang="en-US" altLang="zh-CN" sz="1200" b="0" i="1" smtClean="0">
                          <a:solidFill>
                            <a:srgbClr val="FF0000"/>
                          </a:solidFill>
                          <a:latin typeface="Cambria Math" panose="02040503050406030204" pitchFamily="18" charset="0"/>
                          <a:ea typeface="黑体" panose="02010609060101010101" pitchFamily="49" charset="-122"/>
                          <a:cs typeface="Times New Roman" panose="02020603050405020304" pitchFamily="18" charset="0"/>
                        </a:rPr>
                        <m:t>=</m:t>
                      </m:r>
                      <m:r>
                        <a:rPr lang="en-US" altLang="zh-CN" i="1">
                          <a:solidFill>
                            <a:srgbClr val="FF0000"/>
                          </a:solidFill>
                          <a:latin typeface="Cambria Math" panose="02040503050406030204" pitchFamily="18" charset="0"/>
                        </a:rPr>
                        <m:t>𝐸</m:t>
                      </m:r>
                      <m:d>
                        <m:dPr>
                          <m:begChr m:val="["/>
                          <m:endChr m:val="]"/>
                          <m:ctrlPr>
                            <a:rPr lang="en-US" altLang="zh-CN" sz="1200" i="1">
                              <a:solidFill>
                                <a:srgbClr val="FF0000"/>
                              </a:solidFill>
                              <a:latin typeface="Cambria Math" panose="02040503050406030204" pitchFamily="18" charset="0"/>
                              <a:ea typeface="黑体" panose="02010609060101010101" pitchFamily="49" charset="-122"/>
                              <a:cs typeface="Times New Roman" panose="02020603050405020304" pitchFamily="18" charset="0"/>
                            </a:rPr>
                          </m:ctrlPr>
                        </m:dPr>
                        <m:e>
                          <m:r>
                            <a:rPr lang="en-US" altLang="zh-CN" sz="1200" i="1">
                              <a:solidFill>
                                <a:srgbClr val="FF0000"/>
                              </a:solidFill>
                              <a:latin typeface="Cambria Math" panose="02040503050406030204" pitchFamily="18" charset="0"/>
                              <a:ea typeface="黑体" panose="02010609060101010101" pitchFamily="49" charset="-122"/>
                              <a:cs typeface="Times New Roman" panose="02020603050405020304" pitchFamily="18" charset="0"/>
                            </a:rPr>
                            <m:t>𝑀𝑎h𝑎𝑙</m:t>
                          </m:r>
                          <m:d>
                            <m:dPr>
                              <m:ctrlPr>
                                <a:rPr lang="en-US" altLang="zh-CN" sz="1200" i="1">
                                  <a:solidFill>
                                    <a:srgbClr val="FF0000"/>
                                  </a:solidFill>
                                  <a:latin typeface="Cambria Math" panose="02040503050406030204" pitchFamily="18" charset="0"/>
                                  <a:ea typeface="黑体" panose="02010609060101010101" pitchFamily="49" charset="-122"/>
                                  <a:cs typeface="Times New Roman" panose="02020603050405020304" pitchFamily="18" charset="0"/>
                                </a:rPr>
                              </m:ctrlPr>
                            </m:dPr>
                            <m:e>
                              <m:acc>
                                <m:accPr>
                                  <m:chr m:val="̂"/>
                                  <m:ctrlPr>
                                    <a:rPr lang="zh-CN" altLang="en-US" sz="1200" i="1">
                                      <a:solidFill>
                                        <a:srgbClr val="FF0000"/>
                                      </a:solidFill>
                                      <a:latin typeface="Cambria Math" panose="02040503050406030204" pitchFamily="18" charset="0"/>
                                      <a:ea typeface="黑体" panose="02010609060101010101" pitchFamily="49" charset="-122"/>
                                      <a:cs typeface="Times New Roman" panose="02020603050405020304" pitchFamily="18" charset="0"/>
                                    </a:rPr>
                                  </m:ctrlPr>
                                </m:accPr>
                                <m:e>
                                  <m:r>
                                    <a:rPr lang="en-US" altLang="zh-CN" sz="1200" b="1" i="1">
                                      <a:solidFill>
                                        <a:srgbClr val="FF0000"/>
                                      </a:solidFill>
                                      <a:latin typeface="Cambria Math" panose="02040503050406030204" pitchFamily="18" charset="0"/>
                                      <a:ea typeface="黑体" panose="02010609060101010101" pitchFamily="49" charset="-122"/>
                                      <a:cs typeface="Times New Roman" panose="02020603050405020304" pitchFamily="18" charset="0"/>
                                    </a:rPr>
                                    <m:t>𝒙</m:t>
                                  </m:r>
                                </m:e>
                              </m:acc>
                            </m:e>
                            <m:e>
                              <m:r>
                                <a:rPr lang="en-US" altLang="zh-CN" sz="1200" b="1">
                                  <a:solidFill>
                                    <a:srgbClr val="FF0000"/>
                                  </a:solidFill>
                                  <a:latin typeface="Cambria Math" panose="02040503050406030204" pitchFamily="18" charset="0"/>
                                  <a:ea typeface="黑体" panose="02010609060101010101" pitchFamily="49" charset="-122"/>
                                  <a:cs typeface="Times New Roman" panose="02020603050405020304" pitchFamily="18" charset="0"/>
                                </a:rPr>
                                <m:t>𝐗</m:t>
                              </m:r>
                            </m:e>
                          </m:d>
                        </m:e>
                      </m:d>
                      <m:r>
                        <a:rPr lang="en-US" altLang="zh-CN" b="0" i="1" smtClean="0">
                          <a:solidFill>
                            <a:srgbClr val="FF0000"/>
                          </a:solidFill>
                          <a:latin typeface="Cambria Math" panose="02040503050406030204" pitchFamily="18" charset="0"/>
                        </a:rPr>
                        <m:t>=</m:t>
                      </m:r>
                      <m:nary>
                        <m:naryPr>
                          <m:chr m:val="∑"/>
                          <m:ctrlPr>
                            <a:rPr lang="en-US" altLang="zh-CN" b="0" i="1" smtClean="0">
                              <a:solidFill>
                                <a:srgbClr val="FF0000"/>
                              </a:solidFill>
                              <a:latin typeface="Cambria Math" panose="02040503050406030204" pitchFamily="18" charset="0"/>
                            </a:rPr>
                          </m:ctrlPr>
                        </m:naryPr>
                        <m:sub>
                          <m:r>
                            <m:rPr>
                              <m:brk m:alnAt="23"/>
                            </m:rPr>
                            <a:rPr lang="en-US" altLang="zh-CN" b="0" i="1" smtClean="0">
                              <a:solidFill>
                                <a:srgbClr val="FF0000"/>
                              </a:solidFill>
                              <a:latin typeface="Cambria Math" panose="02040503050406030204" pitchFamily="18" charset="0"/>
                            </a:rPr>
                            <m:t>𝑘</m:t>
                          </m:r>
                          <m:r>
                            <a:rPr lang="en-US" altLang="zh-CN" b="0" i="1" smtClean="0">
                              <a:solidFill>
                                <a:srgbClr val="FF0000"/>
                              </a:solidFill>
                              <a:latin typeface="Cambria Math" panose="02040503050406030204" pitchFamily="18" charset="0"/>
                            </a:rPr>
                            <m:t>=1</m:t>
                          </m:r>
                        </m:sub>
                        <m:sup>
                          <m:r>
                            <a:rPr lang="en-US" altLang="zh-CN" b="0" i="1" smtClean="0">
                              <a:solidFill>
                                <a:srgbClr val="FF0000"/>
                              </a:solidFill>
                              <a:latin typeface="Cambria Math" panose="02040503050406030204" pitchFamily="18" charset="0"/>
                            </a:rPr>
                            <m:t>𝐾</m:t>
                          </m:r>
                        </m:sup>
                        <m:e>
                          <m:acc>
                            <m:accPr>
                              <m:chr m:val="̂"/>
                              <m:ctrlPr>
                                <a:rPr lang="en-US" altLang="zh-CN" sz="1200" b="0" i="1" smtClean="0">
                                  <a:solidFill>
                                    <a:srgbClr val="FF0000"/>
                                  </a:solidFill>
                                  <a:latin typeface="Cambria Math" panose="02040503050406030204" pitchFamily="18" charset="0"/>
                                  <a:ea typeface="黑体" panose="02010609060101010101" pitchFamily="49" charset="-122"/>
                                  <a:cs typeface="Times New Roman" panose="02020603050405020304" pitchFamily="18" charset="0"/>
                                </a:rPr>
                              </m:ctrlPr>
                            </m:accPr>
                            <m:e>
                              <m:sSub>
                                <m:sSubPr>
                                  <m:ctrlPr>
                                    <a:rPr lang="en-US" altLang="zh-CN" sz="1200" b="0" i="1" smtClean="0">
                                      <a:solidFill>
                                        <a:srgbClr val="FF0000"/>
                                      </a:solidFill>
                                      <a:latin typeface="Cambria Math" panose="02040503050406030204" pitchFamily="18" charset="0"/>
                                      <a:ea typeface="黑体" panose="02010609060101010101" pitchFamily="49" charset="-122"/>
                                      <a:cs typeface="Times New Roman" panose="02020603050405020304" pitchFamily="18" charset="0"/>
                                    </a:rPr>
                                  </m:ctrlPr>
                                </m:sSubPr>
                                <m:e>
                                  <m:r>
                                    <a:rPr lang="zh-CN" altLang="en-US" sz="1200" b="0" i="1" smtClean="0">
                                      <a:solidFill>
                                        <a:srgbClr val="FF0000"/>
                                      </a:solidFill>
                                      <a:latin typeface="Cambria Math" panose="02040503050406030204" pitchFamily="18" charset="0"/>
                                      <a:ea typeface="黑体" panose="02010609060101010101" pitchFamily="49" charset="-122"/>
                                      <a:cs typeface="Times New Roman" panose="02020603050405020304" pitchFamily="18" charset="0"/>
                                    </a:rPr>
                                    <m:t>𝛾</m:t>
                                  </m:r>
                                </m:e>
                                <m:sub>
                                  <m:r>
                                    <a:rPr lang="en-US" altLang="zh-CN" sz="1200" b="0" i="1" smtClean="0">
                                      <a:solidFill>
                                        <a:srgbClr val="FF0000"/>
                                      </a:solidFill>
                                      <a:latin typeface="Cambria Math" panose="02040503050406030204" pitchFamily="18" charset="0"/>
                                      <a:ea typeface="黑体" panose="02010609060101010101" pitchFamily="49" charset="-122"/>
                                      <a:cs typeface="Times New Roman" panose="02020603050405020304" pitchFamily="18" charset="0"/>
                                    </a:rPr>
                                    <m:t>𝑘</m:t>
                                  </m:r>
                                </m:sub>
                              </m:sSub>
                            </m:e>
                          </m:acc>
                          <m:d>
                            <m:dPr>
                              <m:begChr m:val="["/>
                              <m:endChr m:val="]"/>
                              <m:ctrlPr>
                                <a:rPr lang="en-US" altLang="zh-CN" sz="1200" i="1" smtClean="0">
                                  <a:solidFill>
                                    <a:srgbClr val="FF0000"/>
                                  </a:solidFill>
                                  <a:latin typeface="Cambria Math" panose="02040503050406030204" pitchFamily="18" charset="0"/>
                                  <a:ea typeface="黑体" panose="02010609060101010101" pitchFamily="49" charset="-122"/>
                                  <a:cs typeface="Times New Roman" panose="02020603050405020304" pitchFamily="18" charset="0"/>
                                </a:rPr>
                              </m:ctrlPr>
                            </m:dPr>
                            <m:e>
                              <m:r>
                                <a:rPr lang="en-US" altLang="zh-CN" sz="1200" b="0" i="1" smtClean="0">
                                  <a:solidFill>
                                    <a:srgbClr val="FF0000"/>
                                  </a:solidFill>
                                  <a:latin typeface="Cambria Math" panose="02040503050406030204" pitchFamily="18" charset="0"/>
                                  <a:ea typeface="黑体" panose="02010609060101010101" pitchFamily="49" charset="-122"/>
                                  <a:cs typeface="Times New Roman" panose="02020603050405020304" pitchFamily="18" charset="0"/>
                                </a:rPr>
                                <m:t>𝐷</m:t>
                              </m:r>
                              <m:sSubSup>
                                <m:sSubSupPr>
                                  <m:ctrlPr>
                                    <a:rPr lang="en-US" altLang="zh-CN" sz="1200" b="0" i="1" smtClean="0">
                                      <a:solidFill>
                                        <a:srgbClr val="FF0000"/>
                                      </a:solidFill>
                                      <a:latin typeface="Cambria Math" panose="02040503050406030204" pitchFamily="18" charset="0"/>
                                      <a:ea typeface="黑体" panose="02010609060101010101" pitchFamily="49" charset="-122"/>
                                      <a:cs typeface="Times New Roman" panose="02020603050405020304" pitchFamily="18" charset="0"/>
                                    </a:rPr>
                                  </m:ctrlPr>
                                </m:sSubSupPr>
                                <m:e>
                                  <m:r>
                                    <a:rPr lang="en-US" altLang="zh-CN" sz="1200" b="0" i="1" smtClean="0">
                                      <a:solidFill>
                                        <a:srgbClr val="FF0000"/>
                                      </a:solidFill>
                                      <a:latin typeface="Cambria Math" panose="02040503050406030204" pitchFamily="18" charset="0"/>
                                      <a:ea typeface="黑体" panose="02010609060101010101" pitchFamily="49" charset="-122"/>
                                      <a:cs typeface="Times New Roman" panose="02020603050405020304" pitchFamily="18" charset="0"/>
                                    </a:rPr>
                                    <m:t>𝛽</m:t>
                                  </m:r>
                                </m:e>
                                <m:sub>
                                  <m:r>
                                    <a:rPr lang="en-US" altLang="zh-CN" sz="1200" b="0" i="1" smtClean="0">
                                      <a:solidFill>
                                        <a:srgbClr val="FF0000"/>
                                      </a:solidFill>
                                      <a:latin typeface="Cambria Math" panose="02040503050406030204" pitchFamily="18" charset="0"/>
                                      <a:ea typeface="黑体" panose="02010609060101010101" pitchFamily="49" charset="-122"/>
                                      <a:cs typeface="Times New Roman" panose="02020603050405020304" pitchFamily="18" charset="0"/>
                                    </a:rPr>
                                    <m:t>𝑘</m:t>
                                  </m:r>
                                </m:sub>
                                <m:sup>
                                  <m:r>
                                    <a:rPr lang="en-US" altLang="zh-CN" sz="1200" b="0" i="1" smtClean="0">
                                      <a:solidFill>
                                        <a:srgbClr val="FF0000"/>
                                      </a:solidFill>
                                      <a:latin typeface="Cambria Math" panose="02040503050406030204" pitchFamily="18" charset="0"/>
                                      <a:ea typeface="黑体" panose="02010609060101010101" pitchFamily="49" charset="-122"/>
                                      <a:cs typeface="Times New Roman" panose="02020603050405020304" pitchFamily="18" charset="0"/>
                                    </a:rPr>
                                    <m:t>−1</m:t>
                                  </m:r>
                                </m:sup>
                              </m:sSubSup>
                              <m:r>
                                <a:rPr lang="en-US" altLang="zh-CN" sz="1200" b="0" i="1" smtClean="0">
                                  <a:solidFill>
                                    <a:srgbClr val="FF0000"/>
                                  </a:solidFill>
                                  <a:latin typeface="Cambria Math" panose="02040503050406030204" pitchFamily="18" charset="0"/>
                                  <a:ea typeface="黑体" panose="02010609060101010101" pitchFamily="49" charset="-122"/>
                                  <a:cs typeface="Times New Roman" panose="02020603050405020304" pitchFamily="18" charset="0"/>
                                </a:rPr>
                                <m:t>+</m:t>
                              </m:r>
                              <m:sSub>
                                <m:sSubPr>
                                  <m:ctrlPr>
                                    <a:rPr lang="en-US" altLang="zh-CN" sz="1200" b="0" i="1" smtClean="0">
                                      <a:solidFill>
                                        <a:srgbClr val="FF0000"/>
                                      </a:solidFill>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1200" b="0" i="1" smtClean="0">
                                      <a:solidFill>
                                        <a:srgbClr val="FF0000"/>
                                      </a:solidFill>
                                      <a:latin typeface="Cambria Math" panose="02040503050406030204" pitchFamily="18" charset="0"/>
                                      <a:ea typeface="黑体" panose="02010609060101010101" pitchFamily="49" charset="-122"/>
                                      <a:cs typeface="Times New Roman" panose="02020603050405020304" pitchFamily="18" charset="0"/>
                                    </a:rPr>
                                    <m:t>𝑣</m:t>
                                  </m:r>
                                </m:e>
                                <m:sub>
                                  <m:r>
                                    <a:rPr lang="en-US" altLang="zh-CN" sz="1200" b="0" i="1" smtClean="0">
                                      <a:solidFill>
                                        <a:srgbClr val="FF0000"/>
                                      </a:solidFill>
                                      <a:latin typeface="Cambria Math" panose="02040503050406030204" pitchFamily="18" charset="0"/>
                                      <a:ea typeface="黑体" panose="02010609060101010101" pitchFamily="49" charset="-122"/>
                                      <a:cs typeface="Times New Roman" panose="02020603050405020304" pitchFamily="18" charset="0"/>
                                    </a:rPr>
                                    <m:t>𝑘</m:t>
                                  </m:r>
                                </m:sub>
                              </m:sSub>
                              <m:sSup>
                                <m:sSupPr>
                                  <m:ctrlPr>
                                    <a:rPr lang="en-US" altLang="zh-CN" sz="1200" b="0" i="1" smtClean="0">
                                      <a:solidFill>
                                        <a:srgbClr val="FF0000"/>
                                      </a:solidFill>
                                      <a:latin typeface="Cambria Math" panose="02040503050406030204" pitchFamily="18" charset="0"/>
                                      <a:ea typeface="黑体" panose="02010609060101010101" pitchFamily="49" charset="-122"/>
                                      <a:cs typeface="Times New Roman" panose="02020603050405020304" pitchFamily="18" charset="0"/>
                                    </a:rPr>
                                  </m:ctrlPr>
                                </m:sSupPr>
                                <m:e>
                                  <m:d>
                                    <m:dPr>
                                      <m:ctrlPr>
                                        <a:rPr lang="en-US" altLang="zh-CN" sz="1200" b="0" i="1" smtClean="0">
                                          <a:solidFill>
                                            <a:srgbClr val="FF0000"/>
                                          </a:solidFill>
                                          <a:latin typeface="Cambria Math" panose="02040503050406030204" pitchFamily="18" charset="0"/>
                                          <a:ea typeface="黑体" panose="02010609060101010101" pitchFamily="49" charset="-122"/>
                                          <a:cs typeface="Times New Roman" panose="02020603050405020304" pitchFamily="18" charset="0"/>
                                        </a:rPr>
                                      </m:ctrlPr>
                                    </m:dPr>
                                    <m:e>
                                      <m:acc>
                                        <m:accPr>
                                          <m:chr m:val="̂"/>
                                          <m:ctrlPr>
                                            <a:rPr lang="zh-CN" altLang="en-US" sz="1200" b="1" i="1">
                                              <a:solidFill>
                                                <a:srgbClr val="FF0000"/>
                                              </a:solidFill>
                                              <a:latin typeface="Cambria Math" panose="02040503050406030204" pitchFamily="18" charset="0"/>
                                              <a:ea typeface="黑体" panose="02010609060101010101" pitchFamily="49" charset="-122"/>
                                              <a:cs typeface="Times New Roman" panose="02020603050405020304" pitchFamily="18" charset="0"/>
                                            </a:rPr>
                                          </m:ctrlPr>
                                        </m:accPr>
                                        <m:e>
                                          <m:r>
                                            <a:rPr lang="en-US" altLang="zh-CN" sz="1200" b="1" i="1">
                                              <a:solidFill>
                                                <a:srgbClr val="FF0000"/>
                                              </a:solidFill>
                                              <a:latin typeface="Cambria Math" panose="02040503050406030204" pitchFamily="18" charset="0"/>
                                              <a:ea typeface="黑体" panose="02010609060101010101" pitchFamily="49" charset="-122"/>
                                              <a:cs typeface="Times New Roman" panose="02020603050405020304" pitchFamily="18" charset="0"/>
                                            </a:rPr>
                                            <m:t>𝒙</m:t>
                                          </m:r>
                                        </m:e>
                                      </m:acc>
                                      <m:r>
                                        <a:rPr lang="en-US" altLang="zh-CN" sz="1200" b="0" i="1" smtClean="0">
                                          <a:solidFill>
                                            <a:srgbClr val="FF0000"/>
                                          </a:solidFill>
                                          <a:latin typeface="Cambria Math" panose="02040503050406030204" pitchFamily="18" charset="0"/>
                                          <a:ea typeface="黑体" panose="02010609060101010101" pitchFamily="49" charset="-122"/>
                                          <a:cs typeface="Times New Roman" panose="02020603050405020304" pitchFamily="18" charset="0"/>
                                        </a:rPr>
                                        <m:t>−</m:t>
                                      </m:r>
                                      <m:sSub>
                                        <m:sSubPr>
                                          <m:ctrlPr>
                                            <a:rPr lang="en-US" altLang="zh-CN" sz="1200" b="0" i="1" smtClean="0">
                                              <a:solidFill>
                                                <a:srgbClr val="FF0000"/>
                                              </a:solidFill>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1200" b="1" i="1" smtClean="0">
                                              <a:solidFill>
                                                <a:srgbClr val="FF0000"/>
                                              </a:solidFill>
                                              <a:latin typeface="Cambria Math" panose="02040503050406030204" pitchFamily="18" charset="0"/>
                                              <a:ea typeface="黑体" panose="02010609060101010101" pitchFamily="49" charset="-122"/>
                                              <a:cs typeface="Times New Roman" panose="02020603050405020304" pitchFamily="18" charset="0"/>
                                            </a:rPr>
                                            <m:t>𝒎</m:t>
                                          </m:r>
                                        </m:e>
                                        <m:sub>
                                          <m:r>
                                            <a:rPr lang="en-US" altLang="zh-CN" sz="1200" b="0" i="1" smtClean="0">
                                              <a:solidFill>
                                                <a:srgbClr val="FF0000"/>
                                              </a:solidFill>
                                              <a:latin typeface="Cambria Math" panose="02040503050406030204" pitchFamily="18" charset="0"/>
                                              <a:ea typeface="黑体" panose="02010609060101010101" pitchFamily="49" charset="-122"/>
                                              <a:cs typeface="Times New Roman" panose="02020603050405020304" pitchFamily="18" charset="0"/>
                                            </a:rPr>
                                            <m:t>𝑘</m:t>
                                          </m:r>
                                        </m:sub>
                                      </m:sSub>
                                    </m:e>
                                  </m:d>
                                </m:e>
                                <m:sup>
                                  <m:r>
                                    <a:rPr lang="en-US" altLang="zh-CN" sz="1200" b="0" i="1" smtClean="0">
                                      <a:solidFill>
                                        <a:srgbClr val="FF0000"/>
                                      </a:solidFill>
                                      <a:latin typeface="Cambria Math" panose="02040503050406030204" pitchFamily="18" charset="0"/>
                                      <a:ea typeface="黑体" panose="02010609060101010101" pitchFamily="49" charset="-122"/>
                                      <a:cs typeface="Times New Roman" panose="02020603050405020304" pitchFamily="18" charset="0"/>
                                    </a:rPr>
                                    <m:t>𝑇</m:t>
                                  </m:r>
                                </m:sup>
                              </m:sSup>
                              <m:sSub>
                                <m:sSubPr>
                                  <m:ctrlPr>
                                    <a:rPr lang="en-US" altLang="zh-CN" sz="1200" b="1" i="1" smtClean="0">
                                      <a:solidFill>
                                        <a:srgbClr val="FF0000"/>
                                      </a:solidFill>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1200" b="1" i="0" smtClean="0">
                                      <a:solidFill>
                                        <a:srgbClr val="FF0000"/>
                                      </a:solidFill>
                                      <a:latin typeface="Cambria Math" panose="02040503050406030204" pitchFamily="18" charset="0"/>
                                      <a:ea typeface="黑体" panose="02010609060101010101" pitchFamily="49" charset="-122"/>
                                      <a:cs typeface="Times New Roman" panose="02020603050405020304" pitchFamily="18" charset="0"/>
                                    </a:rPr>
                                    <m:t>𝐖</m:t>
                                  </m:r>
                                </m:e>
                                <m:sub>
                                  <m:r>
                                    <a:rPr lang="en-US" altLang="zh-CN" sz="1200" b="1" i="0" smtClean="0">
                                      <a:solidFill>
                                        <a:srgbClr val="FF0000"/>
                                      </a:solidFill>
                                      <a:latin typeface="Cambria Math" panose="02040503050406030204" pitchFamily="18" charset="0"/>
                                      <a:ea typeface="黑体" panose="02010609060101010101" pitchFamily="49" charset="-122"/>
                                      <a:cs typeface="Times New Roman" panose="02020603050405020304" pitchFamily="18" charset="0"/>
                                    </a:rPr>
                                    <m:t>𝐤</m:t>
                                  </m:r>
                                </m:sub>
                              </m:sSub>
                              <m:d>
                                <m:dPr>
                                  <m:ctrlPr>
                                    <a:rPr lang="en-US" altLang="zh-CN" sz="1200" i="1">
                                      <a:solidFill>
                                        <a:srgbClr val="FF0000"/>
                                      </a:solidFill>
                                      <a:latin typeface="Cambria Math" panose="02040503050406030204" pitchFamily="18" charset="0"/>
                                      <a:ea typeface="黑体" panose="02010609060101010101" pitchFamily="49" charset="-122"/>
                                      <a:cs typeface="Times New Roman" panose="02020603050405020304" pitchFamily="18" charset="0"/>
                                    </a:rPr>
                                  </m:ctrlPr>
                                </m:dPr>
                                <m:e>
                                  <m:acc>
                                    <m:accPr>
                                      <m:chr m:val="̂"/>
                                      <m:ctrlPr>
                                        <a:rPr lang="zh-CN" altLang="en-US" sz="1200" b="1" i="1">
                                          <a:solidFill>
                                            <a:srgbClr val="FF0000"/>
                                          </a:solidFill>
                                          <a:latin typeface="Cambria Math" panose="02040503050406030204" pitchFamily="18" charset="0"/>
                                          <a:ea typeface="黑体" panose="02010609060101010101" pitchFamily="49" charset="-122"/>
                                          <a:cs typeface="Times New Roman" panose="02020603050405020304" pitchFamily="18" charset="0"/>
                                        </a:rPr>
                                      </m:ctrlPr>
                                    </m:accPr>
                                    <m:e>
                                      <m:r>
                                        <a:rPr lang="en-US" altLang="zh-CN" sz="1200" b="1" i="1">
                                          <a:solidFill>
                                            <a:srgbClr val="FF0000"/>
                                          </a:solidFill>
                                          <a:latin typeface="Cambria Math" panose="02040503050406030204" pitchFamily="18" charset="0"/>
                                          <a:ea typeface="黑体" panose="02010609060101010101" pitchFamily="49" charset="-122"/>
                                          <a:cs typeface="Times New Roman" panose="02020603050405020304" pitchFamily="18" charset="0"/>
                                        </a:rPr>
                                        <m:t>𝒙</m:t>
                                      </m:r>
                                    </m:e>
                                  </m:acc>
                                  <m:r>
                                    <a:rPr lang="en-US" altLang="zh-CN" sz="1200" i="1">
                                      <a:solidFill>
                                        <a:srgbClr val="FF0000"/>
                                      </a:solidFill>
                                      <a:latin typeface="Cambria Math" panose="02040503050406030204" pitchFamily="18" charset="0"/>
                                      <a:ea typeface="黑体" panose="02010609060101010101" pitchFamily="49" charset="-122"/>
                                      <a:cs typeface="Times New Roman" panose="02020603050405020304" pitchFamily="18" charset="0"/>
                                    </a:rPr>
                                    <m:t>−</m:t>
                                  </m:r>
                                  <m:sSub>
                                    <m:sSubPr>
                                      <m:ctrlPr>
                                        <a:rPr lang="en-US" altLang="zh-CN" sz="1200" i="1">
                                          <a:solidFill>
                                            <a:srgbClr val="FF0000"/>
                                          </a:solidFill>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1200" b="1" i="1">
                                          <a:solidFill>
                                            <a:srgbClr val="FF0000"/>
                                          </a:solidFill>
                                          <a:latin typeface="Cambria Math" panose="02040503050406030204" pitchFamily="18" charset="0"/>
                                          <a:ea typeface="黑体" panose="02010609060101010101" pitchFamily="49" charset="-122"/>
                                          <a:cs typeface="Times New Roman" panose="02020603050405020304" pitchFamily="18" charset="0"/>
                                        </a:rPr>
                                        <m:t>𝒎</m:t>
                                      </m:r>
                                    </m:e>
                                    <m:sub>
                                      <m:r>
                                        <a:rPr lang="en-US" altLang="zh-CN" sz="1200" i="1">
                                          <a:solidFill>
                                            <a:srgbClr val="FF0000"/>
                                          </a:solidFill>
                                          <a:latin typeface="Cambria Math" panose="02040503050406030204" pitchFamily="18" charset="0"/>
                                          <a:ea typeface="黑体" panose="02010609060101010101" pitchFamily="49" charset="-122"/>
                                          <a:cs typeface="Times New Roman" panose="02020603050405020304" pitchFamily="18" charset="0"/>
                                        </a:rPr>
                                        <m:t>𝑘</m:t>
                                      </m:r>
                                    </m:sub>
                                  </m:sSub>
                                </m:e>
                              </m:d>
                            </m:e>
                          </m:d>
                        </m:e>
                      </m:nary>
                    </m:oMath>
                  </m:oMathPara>
                </a14:m>
                <a:endParaRPr lang="en-US" altLang="zh-CN" dirty="0"/>
              </a:p>
            </p:txBody>
          </p:sp>
        </mc:Choice>
        <mc:Fallback xmlns="">
          <p:sp>
            <p:nvSpPr>
              <p:cNvPr id="13" name="矩形 12">
                <a:extLst>
                  <a:ext uri="{FF2B5EF4-FFF2-40B4-BE49-F238E27FC236}">
                    <a16:creationId xmlns:a16="http://schemas.microsoft.com/office/drawing/2014/main" id="{3374B024-C382-4A30-83F3-D420CCEB7FCD}"/>
                  </a:ext>
                </a:extLst>
              </p:cNvPr>
              <p:cNvSpPr>
                <a:spLocks noRot="1" noChangeAspect="1" noMove="1" noResize="1" noEditPoints="1" noAdjustHandles="1" noChangeArrowheads="1" noChangeShapeType="1" noTextEdit="1"/>
              </p:cNvSpPr>
              <p:nvPr/>
            </p:nvSpPr>
            <p:spPr>
              <a:xfrm>
                <a:off x="2263696" y="4124262"/>
                <a:ext cx="4894225" cy="658450"/>
              </a:xfrm>
              <a:prstGeom prst="rect">
                <a:avLst/>
              </a:prstGeom>
              <a:blipFill>
                <a:blip r:embed="rId6"/>
                <a:stretch>
                  <a:fillRect/>
                </a:stretch>
              </a:blipFill>
            </p:spPr>
            <p:txBody>
              <a:bodyPr/>
              <a:lstStyle/>
              <a:p>
                <a:r>
                  <a:rPr lang="zh-CN" altLang="en-US">
                    <a:noFill/>
                  </a:rPr>
                  <a:t> </a:t>
                </a:r>
              </a:p>
            </p:txBody>
          </p:sp>
        </mc:Fallback>
      </mc:AlternateContent>
      <p:sp>
        <p:nvSpPr>
          <p:cNvPr id="14" name="文本框 5">
            <a:extLst>
              <a:ext uri="{FF2B5EF4-FFF2-40B4-BE49-F238E27FC236}">
                <a16:creationId xmlns:a16="http://schemas.microsoft.com/office/drawing/2014/main" id="{81D9FD70-2234-42C8-A163-B06067FBA566}"/>
              </a:ext>
            </a:extLst>
          </p:cNvPr>
          <p:cNvSpPr txBox="1">
            <a:spLocks noChangeArrowheads="1"/>
          </p:cNvSpPr>
          <p:nvPr/>
        </p:nvSpPr>
        <p:spPr bwMode="auto">
          <a:xfrm>
            <a:off x="2028673" y="14687"/>
            <a:ext cx="508664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r>
              <a:rPr lang="zh-CN" altLang="en-US" sz="2800" b="1" dirty="0">
                <a:latin typeface="+mj-ea"/>
              </a:rPr>
              <a:t>三、增量</a:t>
            </a:r>
            <a:r>
              <a:rPr lang="en-US" altLang="zh-CN" sz="2800" b="1" dirty="0">
                <a:latin typeface="+mj-ea"/>
              </a:rPr>
              <a:t>VB-GMM</a:t>
            </a:r>
            <a:r>
              <a:rPr lang="zh-CN" altLang="en-US" sz="2800" b="1" dirty="0">
                <a:latin typeface="+mj-ea"/>
              </a:rPr>
              <a:t>与监测策略</a:t>
            </a:r>
          </a:p>
        </p:txBody>
      </p:sp>
    </p:spTree>
    <p:extLst>
      <p:ext uri="{BB962C8B-B14F-4D97-AF65-F5344CB8AC3E}">
        <p14:creationId xmlns:p14="http://schemas.microsoft.com/office/powerpoint/2010/main" val="1423091933"/>
      </p:ext>
    </p:extLst>
  </p:cSld>
  <p:clrMapOvr>
    <a:masterClrMapping/>
  </p:clrMapOvr>
  <mc:AlternateContent xmlns:mc="http://schemas.openxmlformats.org/markup-compatibility/2006" xmlns:p14="http://schemas.microsoft.com/office/powerpoint/2010/main">
    <mc:Choice Requires="p14">
      <p:transition spd="slow">
        <p14:conveyor dir="l"/>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6E4D1BDF-1238-42BA-94F5-21BF1CF0372D}"/>
              </a:ext>
            </a:extLst>
          </p:cNvPr>
          <p:cNvSpPr/>
          <p:nvPr/>
        </p:nvSpPr>
        <p:spPr>
          <a:xfrm>
            <a:off x="0" y="0"/>
            <a:ext cx="9144000" cy="281019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a:extLst>
              <a:ext uri="{FF2B5EF4-FFF2-40B4-BE49-F238E27FC236}">
                <a16:creationId xmlns:a16="http://schemas.microsoft.com/office/drawing/2014/main" id="{82AD984A-7542-478E-BA3D-713A46CD0092}"/>
              </a:ext>
            </a:extLst>
          </p:cNvPr>
          <p:cNvSpPr/>
          <p:nvPr/>
        </p:nvSpPr>
        <p:spPr>
          <a:xfrm>
            <a:off x="268503" y="749128"/>
            <a:ext cx="8587946" cy="3645244"/>
          </a:xfrm>
          <a:prstGeom prst="rect">
            <a:avLst/>
          </a:prstGeom>
          <a:solidFill>
            <a:schemeClr val="bg1"/>
          </a:solidFill>
          <a:ln>
            <a:noFill/>
          </a:ln>
          <a:effectLst>
            <a:outerShdw blurRad="254000" dist="254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5">
            <a:extLst>
              <a:ext uri="{FF2B5EF4-FFF2-40B4-BE49-F238E27FC236}">
                <a16:creationId xmlns:a16="http://schemas.microsoft.com/office/drawing/2014/main" id="{3AEEF0B3-7C7B-4852-95FF-BFD1FB4BD229}"/>
              </a:ext>
            </a:extLst>
          </p:cNvPr>
          <p:cNvSpPr txBox="1">
            <a:spLocks noChangeArrowheads="1"/>
          </p:cNvSpPr>
          <p:nvPr/>
        </p:nvSpPr>
        <p:spPr bwMode="auto">
          <a:xfrm>
            <a:off x="3063754" y="1873846"/>
            <a:ext cx="341632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r>
              <a:rPr lang="zh-CN" altLang="en-US" sz="3600" b="1" dirty="0">
                <a:latin typeface="+mj-ea"/>
              </a:rPr>
              <a:t>研究背景与意义</a:t>
            </a:r>
          </a:p>
        </p:txBody>
      </p:sp>
      <p:cxnSp>
        <p:nvCxnSpPr>
          <p:cNvPr id="23" name="直接连接符 22">
            <a:extLst>
              <a:ext uri="{FF2B5EF4-FFF2-40B4-BE49-F238E27FC236}">
                <a16:creationId xmlns:a16="http://schemas.microsoft.com/office/drawing/2014/main" id="{5A29846D-E7EE-45F3-9A33-515E367DEED5}"/>
              </a:ext>
            </a:extLst>
          </p:cNvPr>
          <p:cNvCxnSpPr/>
          <p:nvPr/>
        </p:nvCxnSpPr>
        <p:spPr>
          <a:xfrm>
            <a:off x="4463537" y="2819169"/>
            <a:ext cx="216927"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36" name="组合 35">
            <a:extLst>
              <a:ext uri="{FF2B5EF4-FFF2-40B4-BE49-F238E27FC236}">
                <a16:creationId xmlns:a16="http://schemas.microsoft.com/office/drawing/2014/main" id="{D5A5A51A-CFF1-450F-A993-DA65C3FDEC6F}"/>
              </a:ext>
            </a:extLst>
          </p:cNvPr>
          <p:cNvGrpSpPr/>
          <p:nvPr/>
        </p:nvGrpSpPr>
        <p:grpSpPr>
          <a:xfrm>
            <a:off x="3800715" y="3447261"/>
            <a:ext cx="1542570" cy="501874"/>
            <a:chOff x="3302807" y="1034911"/>
            <a:chExt cx="2457878" cy="799669"/>
          </a:xfrm>
          <a:solidFill>
            <a:schemeClr val="accent1"/>
          </a:solidFill>
        </p:grpSpPr>
        <p:sp>
          <p:nvSpPr>
            <p:cNvPr id="37" name="íṡḷîḍê">
              <a:extLst>
                <a:ext uri="{FF2B5EF4-FFF2-40B4-BE49-F238E27FC236}">
                  <a16:creationId xmlns:a16="http://schemas.microsoft.com/office/drawing/2014/main" id="{278820DB-7687-4DCC-9568-083F287AAA45}"/>
                </a:ext>
              </a:extLst>
            </p:cNvPr>
            <p:cNvSpPr/>
            <p:nvPr/>
          </p:nvSpPr>
          <p:spPr bwMode="auto">
            <a:xfrm>
              <a:off x="3518669" y="1287918"/>
              <a:ext cx="364442" cy="336408"/>
            </a:xfrm>
            <a:custGeom>
              <a:avLst/>
              <a:gdLst>
                <a:gd name="T0" fmla="*/ 154 w 159"/>
                <a:gd name="T1" fmla="*/ 43 h 146"/>
                <a:gd name="T2" fmla="*/ 133 w 159"/>
                <a:gd name="T3" fmla="*/ 41 h 146"/>
                <a:gd name="T4" fmla="*/ 159 w 159"/>
                <a:gd name="T5" fmla="*/ 25 h 146"/>
                <a:gd name="T6" fmla="*/ 133 w 159"/>
                <a:gd name="T7" fmla="*/ 24 h 146"/>
                <a:gd name="T8" fmla="*/ 97 w 159"/>
                <a:gd name="T9" fmla="*/ 38 h 146"/>
                <a:gd name="T10" fmla="*/ 106 w 159"/>
                <a:gd name="T11" fmla="*/ 24 h 146"/>
                <a:gd name="T12" fmla="*/ 72 w 159"/>
                <a:gd name="T13" fmla="*/ 34 h 146"/>
                <a:gd name="T14" fmla="*/ 66 w 159"/>
                <a:gd name="T15" fmla="*/ 36 h 146"/>
                <a:gd name="T16" fmla="*/ 0 w 159"/>
                <a:gd name="T17" fmla="*/ 23 h 146"/>
                <a:gd name="T18" fmla="*/ 28 w 159"/>
                <a:gd name="T19" fmla="*/ 34 h 146"/>
                <a:gd name="T20" fmla="*/ 30 w 159"/>
                <a:gd name="T21" fmla="*/ 41 h 146"/>
                <a:gd name="T22" fmla="*/ 11 w 159"/>
                <a:gd name="T23" fmla="*/ 40 h 146"/>
                <a:gd name="T24" fmla="*/ 41 w 159"/>
                <a:gd name="T25" fmla="*/ 60 h 146"/>
                <a:gd name="T26" fmla="*/ 24 w 159"/>
                <a:gd name="T27" fmla="*/ 60 h 146"/>
                <a:gd name="T28" fmla="*/ 46 w 159"/>
                <a:gd name="T29" fmla="*/ 79 h 146"/>
                <a:gd name="T30" fmla="*/ 35 w 159"/>
                <a:gd name="T31" fmla="*/ 78 h 146"/>
                <a:gd name="T32" fmla="*/ 54 w 159"/>
                <a:gd name="T33" fmla="*/ 92 h 146"/>
                <a:gd name="T34" fmla="*/ 54 w 159"/>
                <a:gd name="T35" fmla="*/ 96 h 146"/>
                <a:gd name="T36" fmla="*/ 46 w 159"/>
                <a:gd name="T37" fmla="*/ 96 h 146"/>
                <a:gd name="T38" fmla="*/ 64 w 159"/>
                <a:gd name="T39" fmla="*/ 108 h 146"/>
                <a:gd name="T40" fmla="*/ 64 w 159"/>
                <a:gd name="T41" fmla="*/ 114 h 146"/>
                <a:gd name="T42" fmla="*/ 60 w 159"/>
                <a:gd name="T43" fmla="*/ 115 h 146"/>
                <a:gd name="T44" fmla="*/ 81 w 159"/>
                <a:gd name="T45" fmla="*/ 146 h 146"/>
                <a:gd name="T46" fmla="*/ 103 w 159"/>
                <a:gd name="T47" fmla="*/ 117 h 146"/>
                <a:gd name="T48" fmla="*/ 98 w 159"/>
                <a:gd name="T49" fmla="*/ 114 h 146"/>
                <a:gd name="T50" fmla="*/ 99 w 159"/>
                <a:gd name="T51" fmla="*/ 107 h 146"/>
                <a:gd name="T52" fmla="*/ 115 w 159"/>
                <a:gd name="T53" fmla="*/ 97 h 146"/>
                <a:gd name="T54" fmla="*/ 112 w 159"/>
                <a:gd name="T55" fmla="*/ 92 h 146"/>
                <a:gd name="T56" fmla="*/ 131 w 159"/>
                <a:gd name="T57" fmla="*/ 79 h 146"/>
                <a:gd name="T58" fmla="*/ 119 w 159"/>
                <a:gd name="T59" fmla="*/ 79 h 146"/>
                <a:gd name="T60" fmla="*/ 117 w 159"/>
                <a:gd name="T61" fmla="*/ 75 h 146"/>
                <a:gd name="T62" fmla="*/ 141 w 159"/>
                <a:gd name="T63" fmla="*/ 59 h 146"/>
                <a:gd name="T64" fmla="*/ 125 w 159"/>
                <a:gd name="T65" fmla="*/ 58 h 146"/>
                <a:gd name="T66" fmla="*/ 124 w 159"/>
                <a:gd name="T67" fmla="*/ 54 h 146"/>
                <a:gd name="T68" fmla="*/ 154 w 159"/>
                <a:gd name="T69" fmla="*/ 43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59" h="146">
                  <a:moveTo>
                    <a:pt x="154" y="43"/>
                  </a:moveTo>
                  <a:cubicBezTo>
                    <a:pt x="133" y="41"/>
                    <a:pt x="133" y="41"/>
                    <a:pt x="133" y="41"/>
                  </a:cubicBezTo>
                  <a:cubicBezTo>
                    <a:pt x="137" y="34"/>
                    <a:pt x="155" y="37"/>
                    <a:pt x="159" y="25"/>
                  </a:cubicBezTo>
                  <a:cubicBezTo>
                    <a:pt x="133" y="24"/>
                    <a:pt x="133" y="24"/>
                    <a:pt x="133" y="24"/>
                  </a:cubicBezTo>
                  <a:cubicBezTo>
                    <a:pt x="114" y="21"/>
                    <a:pt x="107" y="39"/>
                    <a:pt x="97" y="38"/>
                  </a:cubicBezTo>
                  <a:cubicBezTo>
                    <a:pt x="88" y="29"/>
                    <a:pt x="100" y="28"/>
                    <a:pt x="106" y="24"/>
                  </a:cubicBezTo>
                  <a:cubicBezTo>
                    <a:pt x="80" y="0"/>
                    <a:pt x="72" y="32"/>
                    <a:pt x="72" y="34"/>
                  </a:cubicBezTo>
                  <a:cubicBezTo>
                    <a:pt x="71" y="37"/>
                    <a:pt x="68" y="38"/>
                    <a:pt x="66" y="36"/>
                  </a:cubicBezTo>
                  <a:cubicBezTo>
                    <a:pt x="58" y="12"/>
                    <a:pt x="33" y="22"/>
                    <a:pt x="0" y="23"/>
                  </a:cubicBezTo>
                  <a:cubicBezTo>
                    <a:pt x="8" y="31"/>
                    <a:pt x="17" y="32"/>
                    <a:pt x="28" y="34"/>
                  </a:cubicBezTo>
                  <a:cubicBezTo>
                    <a:pt x="30" y="36"/>
                    <a:pt x="32" y="38"/>
                    <a:pt x="30" y="41"/>
                  </a:cubicBezTo>
                  <a:cubicBezTo>
                    <a:pt x="11" y="40"/>
                    <a:pt x="11" y="40"/>
                    <a:pt x="11" y="40"/>
                  </a:cubicBezTo>
                  <a:cubicBezTo>
                    <a:pt x="19" y="58"/>
                    <a:pt x="35" y="49"/>
                    <a:pt x="41" y="60"/>
                  </a:cubicBezTo>
                  <a:cubicBezTo>
                    <a:pt x="24" y="60"/>
                    <a:pt x="24" y="60"/>
                    <a:pt x="24" y="60"/>
                  </a:cubicBezTo>
                  <a:cubicBezTo>
                    <a:pt x="25" y="75"/>
                    <a:pt x="41" y="68"/>
                    <a:pt x="46" y="79"/>
                  </a:cubicBezTo>
                  <a:cubicBezTo>
                    <a:pt x="35" y="78"/>
                    <a:pt x="35" y="78"/>
                    <a:pt x="35" y="78"/>
                  </a:cubicBezTo>
                  <a:cubicBezTo>
                    <a:pt x="40" y="90"/>
                    <a:pt x="48" y="91"/>
                    <a:pt x="54" y="92"/>
                  </a:cubicBezTo>
                  <a:cubicBezTo>
                    <a:pt x="54" y="96"/>
                    <a:pt x="54" y="96"/>
                    <a:pt x="54" y="96"/>
                  </a:cubicBezTo>
                  <a:cubicBezTo>
                    <a:pt x="46" y="96"/>
                    <a:pt x="46" y="96"/>
                    <a:pt x="46" y="96"/>
                  </a:cubicBezTo>
                  <a:cubicBezTo>
                    <a:pt x="46" y="104"/>
                    <a:pt x="57" y="109"/>
                    <a:pt x="64" y="108"/>
                  </a:cubicBezTo>
                  <a:cubicBezTo>
                    <a:pt x="64" y="114"/>
                    <a:pt x="64" y="114"/>
                    <a:pt x="64" y="114"/>
                  </a:cubicBezTo>
                  <a:cubicBezTo>
                    <a:pt x="60" y="115"/>
                    <a:pt x="60" y="115"/>
                    <a:pt x="60" y="115"/>
                  </a:cubicBezTo>
                  <a:cubicBezTo>
                    <a:pt x="81" y="146"/>
                    <a:pt x="81" y="146"/>
                    <a:pt x="81" y="146"/>
                  </a:cubicBezTo>
                  <a:cubicBezTo>
                    <a:pt x="103" y="117"/>
                    <a:pt x="103" y="117"/>
                    <a:pt x="103" y="117"/>
                  </a:cubicBezTo>
                  <a:cubicBezTo>
                    <a:pt x="98" y="114"/>
                    <a:pt x="98" y="114"/>
                    <a:pt x="98" y="114"/>
                  </a:cubicBezTo>
                  <a:cubicBezTo>
                    <a:pt x="99" y="107"/>
                    <a:pt x="99" y="107"/>
                    <a:pt x="99" y="107"/>
                  </a:cubicBezTo>
                  <a:cubicBezTo>
                    <a:pt x="105" y="108"/>
                    <a:pt x="111" y="106"/>
                    <a:pt x="115" y="97"/>
                  </a:cubicBezTo>
                  <a:cubicBezTo>
                    <a:pt x="114" y="95"/>
                    <a:pt x="99" y="99"/>
                    <a:pt x="112" y="92"/>
                  </a:cubicBezTo>
                  <a:cubicBezTo>
                    <a:pt x="120" y="91"/>
                    <a:pt x="125" y="85"/>
                    <a:pt x="131" y="79"/>
                  </a:cubicBezTo>
                  <a:cubicBezTo>
                    <a:pt x="119" y="79"/>
                    <a:pt x="119" y="79"/>
                    <a:pt x="119" y="79"/>
                  </a:cubicBezTo>
                  <a:cubicBezTo>
                    <a:pt x="117" y="78"/>
                    <a:pt x="116" y="76"/>
                    <a:pt x="117" y="75"/>
                  </a:cubicBezTo>
                  <a:cubicBezTo>
                    <a:pt x="125" y="74"/>
                    <a:pt x="137" y="70"/>
                    <a:pt x="141" y="59"/>
                  </a:cubicBezTo>
                  <a:cubicBezTo>
                    <a:pt x="125" y="58"/>
                    <a:pt x="125" y="58"/>
                    <a:pt x="125" y="58"/>
                  </a:cubicBezTo>
                  <a:cubicBezTo>
                    <a:pt x="122" y="57"/>
                    <a:pt x="123" y="55"/>
                    <a:pt x="124" y="54"/>
                  </a:cubicBezTo>
                  <a:cubicBezTo>
                    <a:pt x="134" y="54"/>
                    <a:pt x="145" y="50"/>
                    <a:pt x="154"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38" name="íŝḻiḍè">
              <a:extLst>
                <a:ext uri="{FF2B5EF4-FFF2-40B4-BE49-F238E27FC236}">
                  <a16:creationId xmlns:a16="http://schemas.microsoft.com/office/drawing/2014/main" id="{56BE2197-1F9A-4F2F-B19E-BD2CE2E91115}"/>
                </a:ext>
              </a:extLst>
            </p:cNvPr>
            <p:cNvSpPr/>
            <p:nvPr/>
          </p:nvSpPr>
          <p:spPr bwMode="auto">
            <a:xfrm>
              <a:off x="3344157" y="1504480"/>
              <a:ext cx="93914" cy="74290"/>
            </a:xfrm>
            <a:custGeom>
              <a:avLst/>
              <a:gdLst>
                <a:gd name="T0" fmla="*/ 6 w 41"/>
                <a:gd name="T1" fmla="*/ 15 h 32"/>
                <a:gd name="T2" fmla="*/ 9 w 41"/>
                <a:gd name="T3" fmla="*/ 16 h 32"/>
                <a:gd name="T4" fmla="*/ 37 w 41"/>
                <a:gd name="T5" fmla="*/ 18 h 32"/>
                <a:gd name="T6" fmla="*/ 41 w 41"/>
                <a:gd name="T7" fmla="*/ 16 h 32"/>
                <a:gd name="T8" fmla="*/ 32 w 41"/>
                <a:gd name="T9" fmla="*/ 0 h 32"/>
                <a:gd name="T10" fmla="*/ 28 w 41"/>
                <a:gd name="T11" fmla="*/ 1 h 32"/>
                <a:gd name="T12" fmla="*/ 35 w 41"/>
                <a:gd name="T13" fmla="*/ 14 h 32"/>
                <a:gd name="T14" fmla="*/ 30 w 41"/>
                <a:gd name="T15" fmla="*/ 13 h 32"/>
                <a:gd name="T16" fmla="*/ 4 w 41"/>
                <a:gd name="T17" fmla="*/ 12 h 32"/>
                <a:gd name="T18" fmla="*/ 0 w 41"/>
                <a:gd name="T19" fmla="*/ 14 h 32"/>
                <a:gd name="T20" fmla="*/ 10 w 41"/>
                <a:gd name="T21" fmla="*/ 32 h 32"/>
                <a:gd name="T22" fmla="*/ 14 w 41"/>
                <a:gd name="T23" fmla="*/ 30 h 32"/>
                <a:gd name="T24" fmla="*/ 6 w 41"/>
                <a:gd name="T25" fmla="*/ 1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 h="32">
                  <a:moveTo>
                    <a:pt x="6" y="15"/>
                  </a:moveTo>
                  <a:cubicBezTo>
                    <a:pt x="9" y="16"/>
                    <a:pt x="9" y="16"/>
                    <a:pt x="9" y="16"/>
                  </a:cubicBezTo>
                  <a:cubicBezTo>
                    <a:pt x="37" y="18"/>
                    <a:pt x="37" y="18"/>
                    <a:pt x="37" y="18"/>
                  </a:cubicBezTo>
                  <a:cubicBezTo>
                    <a:pt x="41" y="16"/>
                    <a:pt x="41" y="16"/>
                    <a:pt x="41" y="16"/>
                  </a:cubicBezTo>
                  <a:cubicBezTo>
                    <a:pt x="32" y="0"/>
                    <a:pt x="32" y="0"/>
                    <a:pt x="32" y="0"/>
                  </a:cubicBezTo>
                  <a:cubicBezTo>
                    <a:pt x="28" y="1"/>
                    <a:pt x="28" y="1"/>
                    <a:pt x="28" y="1"/>
                  </a:cubicBezTo>
                  <a:cubicBezTo>
                    <a:pt x="35" y="14"/>
                    <a:pt x="35" y="14"/>
                    <a:pt x="35" y="14"/>
                  </a:cubicBezTo>
                  <a:cubicBezTo>
                    <a:pt x="34" y="14"/>
                    <a:pt x="32" y="14"/>
                    <a:pt x="30" y="13"/>
                  </a:cubicBezTo>
                  <a:cubicBezTo>
                    <a:pt x="4" y="12"/>
                    <a:pt x="4" y="12"/>
                    <a:pt x="4" y="12"/>
                  </a:cubicBezTo>
                  <a:cubicBezTo>
                    <a:pt x="0" y="14"/>
                    <a:pt x="0" y="14"/>
                    <a:pt x="0" y="14"/>
                  </a:cubicBezTo>
                  <a:cubicBezTo>
                    <a:pt x="10" y="32"/>
                    <a:pt x="10" y="32"/>
                    <a:pt x="10" y="32"/>
                  </a:cubicBezTo>
                  <a:cubicBezTo>
                    <a:pt x="14" y="30"/>
                    <a:pt x="14" y="30"/>
                    <a:pt x="14" y="30"/>
                  </a:cubicBezTo>
                  <a:lnTo>
                    <a:pt x="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39" name="îS1iďê">
              <a:extLst>
                <a:ext uri="{FF2B5EF4-FFF2-40B4-BE49-F238E27FC236}">
                  <a16:creationId xmlns:a16="http://schemas.microsoft.com/office/drawing/2014/main" id="{9220D313-7D7F-4856-A4F8-78278FEB8A65}"/>
                </a:ext>
              </a:extLst>
            </p:cNvPr>
            <p:cNvSpPr/>
            <p:nvPr/>
          </p:nvSpPr>
          <p:spPr bwMode="auto">
            <a:xfrm>
              <a:off x="3369388" y="1550736"/>
              <a:ext cx="91811" cy="71487"/>
            </a:xfrm>
            <a:custGeom>
              <a:avLst/>
              <a:gdLst>
                <a:gd name="T0" fmla="*/ 128 w 131"/>
                <a:gd name="T1" fmla="*/ 46 h 102"/>
                <a:gd name="T2" fmla="*/ 85 w 131"/>
                <a:gd name="T3" fmla="*/ 66 h 102"/>
                <a:gd name="T4" fmla="*/ 66 w 131"/>
                <a:gd name="T5" fmla="*/ 30 h 102"/>
                <a:gd name="T6" fmla="*/ 108 w 131"/>
                <a:gd name="T7" fmla="*/ 10 h 102"/>
                <a:gd name="T8" fmla="*/ 105 w 131"/>
                <a:gd name="T9" fmla="*/ 0 h 102"/>
                <a:gd name="T10" fmla="*/ 0 w 131"/>
                <a:gd name="T11" fmla="*/ 46 h 102"/>
                <a:gd name="T12" fmla="*/ 7 w 131"/>
                <a:gd name="T13" fmla="*/ 56 h 102"/>
                <a:gd name="T14" fmla="*/ 56 w 131"/>
                <a:gd name="T15" fmla="*/ 33 h 102"/>
                <a:gd name="T16" fmla="*/ 72 w 131"/>
                <a:gd name="T17" fmla="*/ 73 h 102"/>
                <a:gd name="T18" fmla="*/ 23 w 131"/>
                <a:gd name="T19" fmla="*/ 92 h 102"/>
                <a:gd name="T20" fmla="*/ 30 w 131"/>
                <a:gd name="T21" fmla="*/ 102 h 102"/>
                <a:gd name="T22" fmla="*/ 131 w 131"/>
                <a:gd name="T23" fmla="*/ 56 h 102"/>
                <a:gd name="T24" fmla="*/ 128 w 131"/>
                <a:gd name="T25" fmla="*/ 46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1" h="102">
                  <a:moveTo>
                    <a:pt x="128" y="46"/>
                  </a:moveTo>
                  <a:lnTo>
                    <a:pt x="85" y="66"/>
                  </a:lnTo>
                  <a:lnTo>
                    <a:pt x="66" y="30"/>
                  </a:lnTo>
                  <a:lnTo>
                    <a:pt x="108" y="10"/>
                  </a:lnTo>
                  <a:lnTo>
                    <a:pt x="105" y="0"/>
                  </a:lnTo>
                  <a:lnTo>
                    <a:pt x="0" y="46"/>
                  </a:lnTo>
                  <a:lnTo>
                    <a:pt x="7" y="56"/>
                  </a:lnTo>
                  <a:lnTo>
                    <a:pt x="56" y="33"/>
                  </a:lnTo>
                  <a:lnTo>
                    <a:pt x="72" y="73"/>
                  </a:lnTo>
                  <a:lnTo>
                    <a:pt x="23" y="92"/>
                  </a:lnTo>
                  <a:lnTo>
                    <a:pt x="30" y="102"/>
                  </a:lnTo>
                  <a:lnTo>
                    <a:pt x="131" y="56"/>
                  </a:lnTo>
                  <a:lnTo>
                    <a:pt x="128" y="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40" name="i$ḷíḓe">
              <a:extLst>
                <a:ext uri="{FF2B5EF4-FFF2-40B4-BE49-F238E27FC236}">
                  <a16:creationId xmlns:a16="http://schemas.microsoft.com/office/drawing/2014/main" id="{8EB32B6C-7128-46A0-BDE5-E4A34C2A1B81}"/>
                </a:ext>
              </a:extLst>
            </p:cNvPr>
            <p:cNvSpPr/>
            <p:nvPr/>
          </p:nvSpPr>
          <p:spPr bwMode="auto">
            <a:xfrm>
              <a:off x="3394618" y="1599095"/>
              <a:ext cx="91811" cy="71487"/>
            </a:xfrm>
            <a:custGeom>
              <a:avLst/>
              <a:gdLst>
                <a:gd name="T0" fmla="*/ 72 w 131"/>
                <a:gd name="T1" fmla="*/ 76 h 102"/>
                <a:gd name="T2" fmla="*/ 85 w 131"/>
                <a:gd name="T3" fmla="*/ 69 h 102"/>
                <a:gd name="T4" fmla="*/ 66 w 131"/>
                <a:gd name="T5" fmla="*/ 30 h 102"/>
                <a:gd name="T6" fmla="*/ 98 w 131"/>
                <a:gd name="T7" fmla="*/ 17 h 102"/>
                <a:gd name="T8" fmla="*/ 118 w 131"/>
                <a:gd name="T9" fmla="*/ 56 h 102"/>
                <a:gd name="T10" fmla="*/ 131 w 131"/>
                <a:gd name="T11" fmla="*/ 53 h 102"/>
                <a:gd name="T12" fmla="*/ 105 w 131"/>
                <a:gd name="T13" fmla="*/ 0 h 102"/>
                <a:gd name="T14" fmla="*/ 0 w 131"/>
                <a:gd name="T15" fmla="*/ 50 h 102"/>
                <a:gd name="T16" fmla="*/ 30 w 131"/>
                <a:gd name="T17" fmla="*/ 102 h 102"/>
                <a:gd name="T18" fmla="*/ 39 w 131"/>
                <a:gd name="T19" fmla="*/ 96 h 102"/>
                <a:gd name="T20" fmla="*/ 20 w 131"/>
                <a:gd name="T21" fmla="*/ 53 h 102"/>
                <a:gd name="T22" fmla="*/ 52 w 131"/>
                <a:gd name="T23" fmla="*/ 36 h 102"/>
                <a:gd name="T24" fmla="*/ 72 w 131"/>
                <a:gd name="T25" fmla="*/ 76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1" h="102">
                  <a:moveTo>
                    <a:pt x="72" y="76"/>
                  </a:moveTo>
                  <a:lnTo>
                    <a:pt x="85" y="69"/>
                  </a:lnTo>
                  <a:lnTo>
                    <a:pt x="66" y="30"/>
                  </a:lnTo>
                  <a:lnTo>
                    <a:pt x="98" y="17"/>
                  </a:lnTo>
                  <a:lnTo>
                    <a:pt x="118" y="56"/>
                  </a:lnTo>
                  <a:lnTo>
                    <a:pt x="131" y="53"/>
                  </a:lnTo>
                  <a:lnTo>
                    <a:pt x="105" y="0"/>
                  </a:lnTo>
                  <a:lnTo>
                    <a:pt x="0" y="50"/>
                  </a:lnTo>
                  <a:lnTo>
                    <a:pt x="30" y="102"/>
                  </a:lnTo>
                  <a:lnTo>
                    <a:pt x="39" y="96"/>
                  </a:lnTo>
                  <a:lnTo>
                    <a:pt x="20" y="53"/>
                  </a:lnTo>
                  <a:lnTo>
                    <a:pt x="52" y="36"/>
                  </a:lnTo>
                  <a:lnTo>
                    <a:pt x="72" y="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41" name="îş1íḍé">
              <a:extLst>
                <a:ext uri="{FF2B5EF4-FFF2-40B4-BE49-F238E27FC236}">
                  <a16:creationId xmlns:a16="http://schemas.microsoft.com/office/drawing/2014/main" id="{8FF8643C-007E-4C10-84CD-C87B762BAA24}"/>
                </a:ext>
              </a:extLst>
            </p:cNvPr>
            <p:cNvSpPr/>
            <p:nvPr/>
          </p:nvSpPr>
          <p:spPr bwMode="auto">
            <a:xfrm>
              <a:off x="3431063" y="1647453"/>
              <a:ext cx="73589" cy="53265"/>
            </a:xfrm>
            <a:custGeom>
              <a:avLst/>
              <a:gdLst>
                <a:gd name="T0" fmla="*/ 32 w 32"/>
                <a:gd name="T1" fmla="*/ 3 h 23"/>
                <a:gd name="T2" fmla="*/ 30 w 32"/>
                <a:gd name="T3" fmla="*/ 0 h 23"/>
                <a:gd name="T4" fmla="*/ 13 w 32"/>
                <a:gd name="T5" fmla="*/ 16 h 23"/>
                <a:gd name="T6" fmla="*/ 10 w 32"/>
                <a:gd name="T7" fmla="*/ 19 h 23"/>
                <a:gd name="T8" fmla="*/ 7 w 32"/>
                <a:gd name="T9" fmla="*/ 20 h 23"/>
                <a:gd name="T10" fmla="*/ 5 w 32"/>
                <a:gd name="T11" fmla="*/ 19 h 23"/>
                <a:gd name="T12" fmla="*/ 4 w 32"/>
                <a:gd name="T13" fmla="*/ 16 h 23"/>
                <a:gd name="T14" fmla="*/ 7 w 32"/>
                <a:gd name="T15" fmla="*/ 11 h 23"/>
                <a:gd name="T16" fmla="*/ 5 w 32"/>
                <a:gd name="T17" fmla="*/ 10 h 23"/>
                <a:gd name="T18" fmla="*/ 0 w 32"/>
                <a:gd name="T19" fmla="*/ 16 h 23"/>
                <a:gd name="T20" fmla="*/ 2 w 32"/>
                <a:gd name="T21" fmla="*/ 21 h 23"/>
                <a:gd name="T22" fmla="*/ 6 w 32"/>
                <a:gd name="T23" fmla="*/ 23 h 23"/>
                <a:gd name="T24" fmla="*/ 10 w 32"/>
                <a:gd name="T25" fmla="*/ 22 h 23"/>
                <a:gd name="T26" fmla="*/ 15 w 32"/>
                <a:gd name="T27" fmla="*/ 18 h 23"/>
                <a:gd name="T28" fmla="*/ 32 w 32"/>
                <a:gd name="T29" fmla="*/ 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 h="23">
                  <a:moveTo>
                    <a:pt x="32" y="3"/>
                  </a:moveTo>
                  <a:cubicBezTo>
                    <a:pt x="30" y="0"/>
                    <a:pt x="30" y="0"/>
                    <a:pt x="30" y="0"/>
                  </a:cubicBezTo>
                  <a:cubicBezTo>
                    <a:pt x="13" y="16"/>
                    <a:pt x="13" y="16"/>
                    <a:pt x="13" y="16"/>
                  </a:cubicBezTo>
                  <a:cubicBezTo>
                    <a:pt x="11" y="18"/>
                    <a:pt x="10" y="19"/>
                    <a:pt x="10" y="19"/>
                  </a:cubicBezTo>
                  <a:cubicBezTo>
                    <a:pt x="9" y="19"/>
                    <a:pt x="8" y="20"/>
                    <a:pt x="7" y="20"/>
                  </a:cubicBezTo>
                  <a:cubicBezTo>
                    <a:pt x="6" y="20"/>
                    <a:pt x="6" y="19"/>
                    <a:pt x="5" y="19"/>
                  </a:cubicBezTo>
                  <a:cubicBezTo>
                    <a:pt x="4" y="18"/>
                    <a:pt x="4" y="17"/>
                    <a:pt x="4" y="16"/>
                  </a:cubicBezTo>
                  <a:cubicBezTo>
                    <a:pt x="4" y="15"/>
                    <a:pt x="6" y="13"/>
                    <a:pt x="7" y="11"/>
                  </a:cubicBezTo>
                  <a:cubicBezTo>
                    <a:pt x="5" y="10"/>
                    <a:pt x="5" y="10"/>
                    <a:pt x="5" y="10"/>
                  </a:cubicBezTo>
                  <a:cubicBezTo>
                    <a:pt x="2" y="12"/>
                    <a:pt x="1" y="14"/>
                    <a:pt x="0" y="16"/>
                  </a:cubicBezTo>
                  <a:cubicBezTo>
                    <a:pt x="0" y="18"/>
                    <a:pt x="1" y="20"/>
                    <a:pt x="2" y="21"/>
                  </a:cubicBezTo>
                  <a:cubicBezTo>
                    <a:pt x="3" y="22"/>
                    <a:pt x="4" y="23"/>
                    <a:pt x="6" y="23"/>
                  </a:cubicBezTo>
                  <a:cubicBezTo>
                    <a:pt x="7" y="23"/>
                    <a:pt x="9" y="23"/>
                    <a:pt x="10" y="22"/>
                  </a:cubicBezTo>
                  <a:cubicBezTo>
                    <a:pt x="12" y="22"/>
                    <a:pt x="13" y="20"/>
                    <a:pt x="15" y="18"/>
                  </a:cubicBezTo>
                  <a:lnTo>
                    <a:pt x="32"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42" name="išḻïde">
              <a:extLst>
                <a:ext uri="{FF2B5EF4-FFF2-40B4-BE49-F238E27FC236}">
                  <a16:creationId xmlns:a16="http://schemas.microsoft.com/office/drawing/2014/main" id="{4D60BACC-C295-4742-AC9B-BA2AC26793D7}"/>
                </a:ext>
              </a:extLst>
            </p:cNvPr>
            <p:cNvSpPr/>
            <p:nvPr/>
          </p:nvSpPr>
          <p:spPr bwMode="auto">
            <a:xfrm>
              <a:off x="3465404" y="1659368"/>
              <a:ext cx="60273" cy="59572"/>
            </a:xfrm>
            <a:custGeom>
              <a:avLst/>
              <a:gdLst>
                <a:gd name="T0" fmla="*/ 79 w 86"/>
                <a:gd name="T1" fmla="*/ 0 h 85"/>
                <a:gd name="T2" fmla="*/ 0 w 86"/>
                <a:gd name="T3" fmla="*/ 79 h 85"/>
                <a:gd name="T4" fmla="*/ 7 w 86"/>
                <a:gd name="T5" fmla="*/ 85 h 85"/>
                <a:gd name="T6" fmla="*/ 86 w 86"/>
                <a:gd name="T7" fmla="*/ 6 h 85"/>
                <a:gd name="T8" fmla="*/ 79 w 86"/>
                <a:gd name="T9" fmla="*/ 0 h 85"/>
              </a:gdLst>
              <a:ahLst/>
              <a:cxnLst>
                <a:cxn ang="0">
                  <a:pos x="T0" y="T1"/>
                </a:cxn>
                <a:cxn ang="0">
                  <a:pos x="T2" y="T3"/>
                </a:cxn>
                <a:cxn ang="0">
                  <a:pos x="T4" y="T5"/>
                </a:cxn>
                <a:cxn ang="0">
                  <a:pos x="T6" y="T7"/>
                </a:cxn>
                <a:cxn ang="0">
                  <a:pos x="T8" y="T9"/>
                </a:cxn>
              </a:cxnLst>
              <a:rect l="0" t="0" r="r" b="b"/>
              <a:pathLst>
                <a:path w="86" h="85">
                  <a:moveTo>
                    <a:pt x="79" y="0"/>
                  </a:moveTo>
                  <a:lnTo>
                    <a:pt x="0" y="79"/>
                  </a:lnTo>
                  <a:lnTo>
                    <a:pt x="7" y="85"/>
                  </a:lnTo>
                  <a:lnTo>
                    <a:pt x="86" y="6"/>
                  </a:lnTo>
                  <a:lnTo>
                    <a:pt x="7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43" name="ís1ïḓè">
              <a:extLst>
                <a:ext uri="{FF2B5EF4-FFF2-40B4-BE49-F238E27FC236}">
                  <a16:creationId xmlns:a16="http://schemas.microsoft.com/office/drawing/2014/main" id="{F701EF1C-8B3F-4397-B674-E350D5DF0892}"/>
                </a:ext>
              </a:extLst>
            </p:cNvPr>
            <p:cNvSpPr/>
            <p:nvPr/>
          </p:nvSpPr>
          <p:spPr bwMode="auto">
            <a:xfrm>
              <a:off x="3477319" y="1675487"/>
              <a:ext cx="73589" cy="80598"/>
            </a:xfrm>
            <a:custGeom>
              <a:avLst/>
              <a:gdLst>
                <a:gd name="T0" fmla="*/ 29 w 32"/>
                <a:gd name="T1" fmla="*/ 0 h 35"/>
                <a:gd name="T2" fmla="*/ 0 w 32"/>
                <a:gd name="T3" fmla="*/ 21 h 35"/>
                <a:gd name="T4" fmla="*/ 3 w 32"/>
                <a:gd name="T5" fmla="*/ 23 h 35"/>
                <a:gd name="T6" fmla="*/ 12 w 32"/>
                <a:gd name="T7" fmla="*/ 17 h 35"/>
                <a:gd name="T8" fmla="*/ 20 w 32"/>
                <a:gd name="T9" fmla="*/ 23 h 35"/>
                <a:gd name="T10" fmla="*/ 16 w 32"/>
                <a:gd name="T11" fmla="*/ 33 h 35"/>
                <a:gd name="T12" fmla="*/ 19 w 32"/>
                <a:gd name="T13" fmla="*/ 35 h 35"/>
                <a:gd name="T14" fmla="*/ 32 w 32"/>
                <a:gd name="T15" fmla="*/ 3 h 35"/>
                <a:gd name="T16" fmla="*/ 29 w 32"/>
                <a:gd name="T17" fmla="*/ 0 h 35"/>
                <a:gd name="T18" fmla="*/ 25 w 32"/>
                <a:gd name="T19" fmla="*/ 11 h 35"/>
                <a:gd name="T20" fmla="*/ 22 w 32"/>
                <a:gd name="T21" fmla="*/ 20 h 35"/>
                <a:gd name="T22" fmla="*/ 15 w 32"/>
                <a:gd name="T23" fmla="*/ 15 h 35"/>
                <a:gd name="T24" fmla="*/ 23 w 32"/>
                <a:gd name="T25" fmla="*/ 8 h 35"/>
                <a:gd name="T26" fmla="*/ 28 w 32"/>
                <a:gd name="T27" fmla="*/ 4 h 35"/>
                <a:gd name="T28" fmla="*/ 25 w 32"/>
                <a:gd name="T29" fmla="*/ 11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 h="35">
                  <a:moveTo>
                    <a:pt x="29" y="0"/>
                  </a:moveTo>
                  <a:cubicBezTo>
                    <a:pt x="0" y="21"/>
                    <a:pt x="0" y="21"/>
                    <a:pt x="0" y="21"/>
                  </a:cubicBezTo>
                  <a:cubicBezTo>
                    <a:pt x="3" y="23"/>
                    <a:pt x="3" y="23"/>
                    <a:pt x="3" y="23"/>
                  </a:cubicBezTo>
                  <a:cubicBezTo>
                    <a:pt x="12" y="17"/>
                    <a:pt x="12" y="17"/>
                    <a:pt x="12" y="17"/>
                  </a:cubicBezTo>
                  <a:cubicBezTo>
                    <a:pt x="20" y="23"/>
                    <a:pt x="20" y="23"/>
                    <a:pt x="20" y="23"/>
                  </a:cubicBezTo>
                  <a:cubicBezTo>
                    <a:pt x="16" y="33"/>
                    <a:pt x="16" y="33"/>
                    <a:pt x="16" y="33"/>
                  </a:cubicBezTo>
                  <a:cubicBezTo>
                    <a:pt x="19" y="35"/>
                    <a:pt x="19" y="35"/>
                    <a:pt x="19" y="35"/>
                  </a:cubicBezTo>
                  <a:cubicBezTo>
                    <a:pt x="32" y="3"/>
                    <a:pt x="32" y="3"/>
                    <a:pt x="32" y="3"/>
                  </a:cubicBezTo>
                  <a:lnTo>
                    <a:pt x="29" y="0"/>
                  </a:lnTo>
                  <a:close/>
                  <a:moveTo>
                    <a:pt x="25" y="11"/>
                  </a:moveTo>
                  <a:cubicBezTo>
                    <a:pt x="22" y="20"/>
                    <a:pt x="22" y="20"/>
                    <a:pt x="22" y="20"/>
                  </a:cubicBezTo>
                  <a:cubicBezTo>
                    <a:pt x="15" y="15"/>
                    <a:pt x="15" y="15"/>
                    <a:pt x="15" y="15"/>
                  </a:cubicBezTo>
                  <a:cubicBezTo>
                    <a:pt x="23" y="8"/>
                    <a:pt x="23" y="8"/>
                    <a:pt x="23" y="8"/>
                  </a:cubicBezTo>
                  <a:cubicBezTo>
                    <a:pt x="25" y="7"/>
                    <a:pt x="27" y="6"/>
                    <a:pt x="28" y="4"/>
                  </a:cubicBezTo>
                  <a:cubicBezTo>
                    <a:pt x="28" y="6"/>
                    <a:pt x="27" y="8"/>
                    <a:pt x="2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44" name="ïṩlïďê">
              <a:extLst>
                <a:ext uri="{FF2B5EF4-FFF2-40B4-BE49-F238E27FC236}">
                  <a16:creationId xmlns:a16="http://schemas.microsoft.com/office/drawing/2014/main" id="{D8DAE5B8-0A4E-4E22-B8DE-8E5965F962FA}"/>
                </a:ext>
              </a:extLst>
            </p:cNvPr>
            <p:cNvSpPr/>
            <p:nvPr/>
          </p:nvSpPr>
          <p:spPr bwMode="auto">
            <a:xfrm>
              <a:off x="3529882" y="1688803"/>
              <a:ext cx="80598" cy="87606"/>
            </a:xfrm>
            <a:custGeom>
              <a:avLst/>
              <a:gdLst>
                <a:gd name="T0" fmla="*/ 108 w 115"/>
                <a:gd name="T1" fmla="*/ 27 h 125"/>
                <a:gd name="T2" fmla="*/ 62 w 115"/>
                <a:gd name="T3" fmla="*/ 102 h 125"/>
                <a:gd name="T4" fmla="*/ 69 w 115"/>
                <a:gd name="T5" fmla="*/ 7 h 125"/>
                <a:gd name="T6" fmla="*/ 59 w 115"/>
                <a:gd name="T7" fmla="*/ 0 h 125"/>
                <a:gd name="T8" fmla="*/ 0 w 115"/>
                <a:gd name="T9" fmla="*/ 96 h 125"/>
                <a:gd name="T10" fmla="*/ 10 w 115"/>
                <a:gd name="T11" fmla="*/ 99 h 125"/>
                <a:gd name="T12" fmla="*/ 56 w 115"/>
                <a:gd name="T13" fmla="*/ 27 h 125"/>
                <a:gd name="T14" fmla="*/ 49 w 115"/>
                <a:gd name="T15" fmla="*/ 122 h 125"/>
                <a:gd name="T16" fmla="*/ 59 w 115"/>
                <a:gd name="T17" fmla="*/ 125 h 125"/>
                <a:gd name="T18" fmla="*/ 115 w 115"/>
                <a:gd name="T19" fmla="*/ 33 h 125"/>
                <a:gd name="T20" fmla="*/ 108 w 115"/>
                <a:gd name="T21" fmla="*/ 27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5" h="125">
                  <a:moveTo>
                    <a:pt x="108" y="27"/>
                  </a:moveTo>
                  <a:lnTo>
                    <a:pt x="62" y="102"/>
                  </a:lnTo>
                  <a:lnTo>
                    <a:pt x="69" y="7"/>
                  </a:lnTo>
                  <a:lnTo>
                    <a:pt x="59" y="0"/>
                  </a:lnTo>
                  <a:lnTo>
                    <a:pt x="0" y="96"/>
                  </a:lnTo>
                  <a:lnTo>
                    <a:pt x="10" y="99"/>
                  </a:lnTo>
                  <a:lnTo>
                    <a:pt x="56" y="27"/>
                  </a:lnTo>
                  <a:lnTo>
                    <a:pt x="49" y="122"/>
                  </a:lnTo>
                  <a:lnTo>
                    <a:pt x="59" y="125"/>
                  </a:lnTo>
                  <a:lnTo>
                    <a:pt x="115" y="33"/>
                  </a:lnTo>
                  <a:lnTo>
                    <a:pt x="108"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45" name="íSliḋê">
              <a:extLst>
                <a:ext uri="{FF2B5EF4-FFF2-40B4-BE49-F238E27FC236}">
                  <a16:creationId xmlns:a16="http://schemas.microsoft.com/office/drawing/2014/main" id="{1D0DA4AD-ECAD-423B-B213-71BC0FAE490E}"/>
                </a:ext>
              </a:extLst>
            </p:cNvPr>
            <p:cNvSpPr/>
            <p:nvPr/>
          </p:nvSpPr>
          <p:spPr bwMode="auto">
            <a:xfrm>
              <a:off x="3594360" y="1714735"/>
              <a:ext cx="56769" cy="77794"/>
            </a:xfrm>
            <a:custGeom>
              <a:avLst/>
              <a:gdLst>
                <a:gd name="T0" fmla="*/ 19 w 25"/>
                <a:gd name="T1" fmla="*/ 1 h 34"/>
                <a:gd name="T2" fmla="*/ 13 w 25"/>
                <a:gd name="T3" fmla="*/ 1 h 34"/>
                <a:gd name="T4" fmla="*/ 8 w 25"/>
                <a:gd name="T5" fmla="*/ 5 h 34"/>
                <a:gd name="T6" fmla="*/ 3 w 25"/>
                <a:gd name="T7" fmla="*/ 13 h 34"/>
                <a:gd name="T8" fmla="*/ 1 w 25"/>
                <a:gd name="T9" fmla="*/ 22 h 34"/>
                <a:gd name="T10" fmla="*/ 2 w 25"/>
                <a:gd name="T11" fmla="*/ 29 h 34"/>
                <a:gd name="T12" fmla="*/ 6 w 25"/>
                <a:gd name="T13" fmla="*/ 33 h 34"/>
                <a:gd name="T14" fmla="*/ 11 w 25"/>
                <a:gd name="T15" fmla="*/ 33 h 34"/>
                <a:gd name="T16" fmla="*/ 17 w 25"/>
                <a:gd name="T17" fmla="*/ 31 h 34"/>
                <a:gd name="T18" fmla="*/ 21 w 25"/>
                <a:gd name="T19" fmla="*/ 20 h 34"/>
                <a:gd name="T20" fmla="*/ 13 w 25"/>
                <a:gd name="T21" fmla="*/ 17 h 34"/>
                <a:gd name="T22" fmla="*/ 11 w 25"/>
                <a:gd name="T23" fmla="*/ 20 h 34"/>
                <a:gd name="T24" fmla="*/ 17 w 25"/>
                <a:gd name="T25" fmla="*/ 22 h 34"/>
                <a:gd name="T26" fmla="*/ 15 w 25"/>
                <a:gd name="T27" fmla="*/ 28 h 34"/>
                <a:gd name="T28" fmla="*/ 12 w 25"/>
                <a:gd name="T29" fmla="*/ 29 h 34"/>
                <a:gd name="T30" fmla="*/ 8 w 25"/>
                <a:gd name="T31" fmla="*/ 29 h 34"/>
                <a:gd name="T32" fmla="*/ 5 w 25"/>
                <a:gd name="T33" fmla="*/ 26 h 34"/>
                <a:gd name="T34" fmla="*/ 4 w 25"/>
                <a:gd name="T35" fmla="*/ 21 h 34"/>
                <a:gd name="T36" fmla="*/ 6 w 25"/>
                <a:gd name="T37" fmla="*/ 14 h 34"/>
                <a:gd name="T38" fmla="*/ 9 w 25"/>
                <a:gd name="T39" fmla="*/ 8 h 34"/>
                <a:gd name="T40" fmla="*/ 11 w 25"/>
                <a:gd name="T41" fmla="*/ 5 h 34"/>
                <a:gd name="T42" fmla="*/ 15 w 25"/>
                <a:gd name="T43" fmla="*/ 4 h 34"/>
                <a:gd name="T44" fmla="*/ 18 w 25"/>
                <a:gd name="T45" fmla="*/ 4 h 34"/>
                <a:gd name="T46" fmla="*/ 20 w 25"/>
                <a:gd name="T47" fmla="*/ 6 h 34"/>
                <a:gd name="T48" fmla="*/ 21 w 25"/>
                <a:gd name="T49" fmla="*/ 9 h 34"/>
                <a:gd name="T50" fmla="*/ 21 w 25"/>
                <a:gd name="T51" fmla="*/ 13 h 34"/>
                <a:gd name="T52" fmla="*/ 24 w 25"/>
                <a:gd name="T53" fmla="*/ 13 h 34"/>
                <a:gd name="T54" fmla="*/ 24 w 25"/>
                <a:gd name="T55" fmla="*/ 7 h 34"/>
                <a:gd name="T56" fmla="*/ 23 w 25"/>
                <a:gd name="T57" fmla="*/ 3 h 34"/>
                <a:gd name="T58" fmla="*/ 19 w 25"/>
                <a:gd name="T59" fmla="*/ 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5" h="34">
                  <a:moveTo>
                    <a:pt x="19" y="1"/>
                  </a:moveTo>
                  <a:cubicBezTo>
                    <a:pt x="18" y="0"/>
                    <a:pt x="15" y="0"/>
                    <a:pt x="13" y="1"/>
                  </a:cubicBezTo>
                  <a:cubicBezTo>
                    <a:pt x="11" y="1"/>
                    <a:pt x="9" y="3"/>
                    <a:pt x="8" y="5"/>
                  </a:cubicBezTo>
                  <a:cubicBezTo>
                    <a:pt x="6" y="7"/>
                    <a:pt x="4" y="10"/>
                    <a:pt x="3" y="13"/>
                  </a:cubicBezTo>
                  <a:cubicBezTo>
                    <a:pt x="2" y="16"/>
                    <a:pt x="1" y="19"/>
                    <a:pt x="1" y="22"/>
                  </a:cubicBezTo>
                  <a:cubicBezTo>
                    <a:pt x="0" y="25"/>
                    <a:pt x="1" y="27"/>
                    <a:pt x="2" y="29"/>
                  </a:cubicBezTo>
                  <a:cubicBezTo>
                    <a:pt x="3" y="31"/>
                    <a:pt x="4" y="32"/>
                    <a:pt x="6" y="33"/>
                  </a:cubicBezTo>
                  <a:cubicBezTo>
                    <a:pt x="8" y="34"/>
                    <a:pt x="9" y="34"/>
                    <a:pt x="11" y="33"/>
                  </a:cubicBezTo>
                  <a:cubicBezTo>
                    <a:pt x="13" y="33"/>
                    <a:pt x="15" y="32"/>
                    <a:pt x="17" y="31"/>
                  </a:cubicBezTo>
                  <a:cubicBezTo>
                    <a:pt x="21" y="20"/>
                    <a:pt x="21" y="20"/>
                    <a:pt x="21" y="20"/>
                  </a:cubicBezTo>
                  <a:cubicBezTo>
                    <a:pt x="13" y="17"/>
                    <a:pt x="13" y="17"/>
                    <a:pt x="13" y="17"/>
                  </a:cubicBezTo>
                  <a:cubicBezTo>
                    <a:pt x="11" y="20"/>
                    <a:pt x="11" y="20"/>
                    <a:pt x="11" y="20"/>
                  </a:cubicBezTo>
                  <a:cubicBezTo>
                    <a:pt x="17" y="22"/>
                    <a:pt x="17" y="22"/>
                    <a:pt x="17" y="22"/>
                  </a:cubicBezTo>
                  <a:cubicBezTo>
                    <a:pt x="15" y="28"/>
                    <a:pt x="15" y="28"/>
                    <a:pt x="15" y="28"/>
                  </a:cubicBezTo>
                  <a:cubicBezTo>
                    <a:pt x="14" y="29"/>
                    <a:pt x="13" y="29"/>
                    <a:pt x="12" y="29"/>
                  </a:cubicBezTo>
                  <a:cubicBezTo>
                    <a:pt x="10" y="30"/>
                    <a:pt x="9" y="30"/>
                    <a:pt x="8" y="29"/>
                  </a:cubicBezTo>
                  <a:cubicBezTo>
                    <a:pt x="6" y="29"/>
                    <a:pt x="5" y="28"/>
                    <a:pt x="5" y="26"/>
                  </a:cubicBezTo>
                  <a:cubicBezTo>
                    <a:pt x="4" y="25"/>
                    <a:pt x="3" y="23"/>
                    <a:pt x="4" y="21"/>
                  </a:cubicBezTo>
                  <a:cubicBezTo>
                    <a:pt x="4" y="19"/>
                    <a:pt x="4" y="17"/>
                    <a:pt x="6" y="14"/>
                  </a:cubicBezTo>
                  <a:cubicBezTo>
                    <a:pt x="7" y="12"/>
                    <a:pt x="8" y="10"/>
                    <a:pt x="9" y="8"/>
                  </a:cubicBezTo>
                  <a:cubicBezTo>
                    <a:pt x="10" y="7"/>
                    <a:pt x="11" y="6"/>
                    <a:pt x="11" y="5"/>
                  </a:cubicBezTo>
                  <a:cubicBezTo>
                    <a:pt x="12" y="5"/>
                    <a:pt x="13" y="4"/>
                    <a:pt x="15" y="4"/>
                  </a:cubicBezTo>
                  <a:cubicBezTo>
                    <a:pt x="16" y="4"/>
                    <a:pt x="17" y="4"/>
                    <a:pt x="18" y="4"/>
                  </a:cubicBezTo>
                  <a:cubicBezTo>
                    <a:pt x="19" y="5"/>
                    <a:pt x="20" y="5"/>
                    <a:pt x="20" y="6"/>
                  </a:cubicBezTo>
                  <a:cubicBezTo>
                    <a:pt x="21" y="7"/>
                    <a:pt x="21" y="8"/>
                    <a:pt x="21" y="9"/>
                  </a:cubicBezTo>
                  <a:cubicBezTo>
                    <a:pt x="22" y="10"/>
                    <a:pt x="21" y="11"/>
                    <a:pt x="21" y="13"/>
                  </a:cubicBezTo>
                  <a:cubicBezTo>
                    <a:pt x="24" y="13"/>
                    <a:pt x="24" y="13"/>
                    <a:pt x="24" y="13"/>
                  </a:cubicBezTo>
                  <a:cubicBezTo>
                    <a:pt x="24" y="11"/>
                    <a:pt x="25" y="9"/>
                    <a:pt x="24" y="7"/>
                  </a:cubicBezTo>
                  <a:cubicBezTo>
                    <a:pt x="24" y="6"/>
                    <a:pt x="24" y="4"/>
                    <a:pt x="23" y="3"/>
                  </a:cubicBezTo>
                  <a:cubicBezTo>
                    <a:pt x="22" y="2"/>
                    <a:pt x="21" y="1"/>
                    <a:pt x="19"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46" name="ísļîdè">
              <a:extLst>
                <a:ext uri="{FF2B5EF4-FFF2-40B4-BE49-F238E27FC236}">
                  <a16:creationId xmlns:a16="http://schemas.microsoft.com/office/drawing/2014/main" id="{C9EB3BF3-A994-4CD2-8FFC-7F16E1CBB588}"/>
                </a:ext>
              </a:extLst>
            </p:cNvPr>
            <p:cNvSpPr/>
            <p:nvPr/>
          </p:nvSpPr>
          <p:spPr bwMode="auto">
            <a:xfrm>
              <a:off x="3681266" y="1716837"/>
              <a:ext cx="45555" cy="78495"/>
            </a:xfrm>
            <a:custGeom>
              <a:avLst/>
              <a:gdLst>
                <a:gd name="T0" fmla="*/ 17 w 20"/>
                <a:gd name="T1" fmla="*/ 19 h 34"/>
                <a:gd name="T2" fmla="*/ 15 w 20"/>
                <a:gd name="T3" fmla="*/ 27 h 34"/>
                <a:gd name="T4" fmla="*/ 10 w 20"/>
                <a:gd name="T5" fmla="*/ 30 h 34"/>
                <a:gd name="T6" fmla="*/ 7 w 20"/>
                <a:gd name="T7" fmla="*/ 29 h 34"/>
                <a:gd name="T8" fmla="*/ 4 w 20"/>
                <a:gd name="T9" fmla="*/ 25 h 34"/>
                <a:gd name="T10" fmla="*/ 4 w 20"/>
                <a:gd name="T11" fmla="*/ 19 h 34"/>
                <a:gd name="T12" fmla="*/ 4 w 20"/>
                <a:gd name="T13" fmla="*/ 0 h 34"/>
                <a:gd name="T14" fmla="*/ 0 w 20"/>
                <a:gd name="T15" fmla="*/ 0 h 34"/>
                <a:gd name="T16" fmla="*/ 0 w 20"/>
                <a:gd name="T17" fmla="*/ 19 h 34"/>
                <a:gd name="T18" fmla="*/ 1 w 20"/>
                <a:gd name="T19" fmla="*/ 27 h 34"/>
                <a:gd name="T20" fmla="*/ 5 w 20"/>
                <a:gd name="T21" fmla="*/ 32 h 34"/>
                <a:gd name="T22" fmla="*/ 10 w 20"/>
                <a:gd name="T23" fmla="*/ 34 h 34"/>
                <a:gd name="T24" fmla="*/ 16 w 20"/>
                <a:gd name="T25" fmla="*/ 32 h 34"/>
                <a:gd name="T26" fmla="*/ 19 w 20"/>
                <a:gd name="T27" fmla="*/ 27 h 34"/>
                <a:gd name="T28" fmla="*/ 20 w 20"/>
                <a:gd name="T29" fmla="*/ 19 h 34"/>
                <a:gd name="T30" fmla="*/ 20 w 20"/>
                <a:gd name="T31" fmla="*/ 0 h 34"/>
                <a:gd name="T32" fmla="*/ 17 w 20"/>
                <a:gd name="T33" fmla="*/ 0 h 34"/>
                <a:gd name="T34" fmla="*/ 17 w 20"/>
                <a:gd name="T35" fmla="*/ 19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 h="34">
                  <a:moveTo>
                    <a:pt x="17" y="19"/>
                  </a:moveTo>
                  <a:cubicBezTo>
                    <a:pt x="17" y="23"/>
                    <a:pt x="16" y="26"/>
                    <a:pt x="15" y="27"/>
                  </a:cubicBezTo>
                  <a:cubicBezTo>
                    <a:pt x="14" y="29"/>
                    <a:pt x="13" y="30"/>
                    <a:pt x="10" y="30"/>
                  </a:cubicBezTo>
                  <a:cubicBezTo>
                    <a:pt x="9" y="30"/>
                    <a:pt x="8" y="29"/>
                    <a:pt x="7" y="29"/>
                  </a:cubicBezTo>
                  <a:cubicBezTo>
                    <a:pt x="6" y="28"/>
                    <a:pt x="5" y="27"/>
                    <a:pt x="4" y="25"/>
                  </a:cubicBezTo>
                  <a:cubicBezTo>
                    <a:pt x="4" y="24"/>
                    <a:pt x="4" y="22"/>
                    <a:pt x="4" y="19"/>
                  </a:cubicBezTo>
                  <a:cubicBezTo>
                    <a:pt x="4" y="0"/>
                    <a:pt x="4" y="0"/>
                    <a:pt x="4" y="0"/>
                  </a:cubicBezTo>
                  <a:cubicBezTo>
                    <a:pt x="0" y="0"/>
                    <a:pt x="0" y="0"/>
                    <a:pt x="0" y="0"/>
                  </a:cubicBezTo>
                  <a:cubicBezTo>
                    <a:pt x="0" y="19"/>
                    <a:pt x="0" y="19"/>
                    <a:pt x="0" y="19"/>
                  </a:cubicBezTo>
                  <a:cubicBezTo>
                    <a:pt x="0" y="23"/>
                    <a:pt x="1" y="25"/>
                    <a:pt x="1" y="27"/>
                  </a:cubicBezTo>
                  <a:cubicBezTo>
                    <a:pt x="2" y="29"/>
                    <a:pt x="3" y="31"/>
                    <a:pt x="5" y="32"/>
                  </a:cubicBezTo>
                  <a:cubicBezTo>
                    <a:pt x="6" y="33"/>
                    <a:pt x="8" y="34"/>
                    <a:pt x="10" y="34"/>
                  </a:cubicBezTo>
                  <a:cubicBezTo>
                    <a:pt x="13" y="34"/>
                    <a:pt x="15" y="33"/>
                    <a:pt x="16" y="32"/>
                  </a:cubicBezTo>
                  <a:cubicBezTo>
                    <a:pt x="18" y="31"/>
                    <a:pt x="19" y="29"/>
                    <a:pt x="19" y="27"/>
                  </a:cubicBezTo>
                  <a:cubicBezTo>
                    <a:pt x="20" y="25"/>
                    <a:pt x="20" y="22"/>
                    <a:pt x="20" y="19"/>
                  </a:cubicBezTo>
                  <a:cubicBezTo>
                    <a:pt x="20" y="0"/>
                    <a:pt x="20" y="0"/>
                    <a:pt x="20" y="0"/>
                  </a:cubicBezTo>
                  <a:cubicBezTo>
                    <a:pt x="17" y="0"/>
                    <a:pt x="17" y="0"/>
                    <a:pt x="17" y="0"/>
                  </a:cubicBezTo>
                  <a:lnTo>
                    <a:pt x="1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47" name="îSlíḋé">
              <a:extLst>
                <a:ext uri="{FF2B5EF4-FFF2-40B4-BE49-F238E27FC236}">
                  <a16:creationId xmlns:a16="http://schemas.microsoft.com/office/drawing/2014/main" id="{FE1B8DD1-53D3-4DB5-9AE6-AFFB46DFA812}"/>
                </a:ext>
              </a:extLst>
            </p:cNvPr>
            <p:cNvSpPr/>
            <p:nvPr/>
          </p:nvSpPr>
          <p:spPr bwMode="auto">
            <a:xfrm>
              <a:off x="3733829" y="1709829"/>
              <a:ext cx="55367" cy="80598"/>
            </a:xfrm>
            <a:custGeom>
              <a:avLst/>
              <a:gdLst>
                <a:gd name="T0" fmla="*/ 53 w 79"/>
                <a:gd name="T1" fmla="*/ 0 h 115"/>
                <a:gd name="T2" fmla="*/ 62 w 79"/>
                <a:gd name="T3" fmla="*/ 86 h 115"/>
                <a:gd name="T4" fmla="*/ 10 w 79"/>
                <a:gd name="T5" fmla="*/ 3 h 115"/>
                <a:gd name="T6" fmla="*/ 0 w 79"/>
                <a:gd name="T7" fmla="*/ 7 h 115"/>
                <a:gd name="T8" fmla="*/ 13 w 79"/>
                <a:gd name="T9" fmla="*/ 115 h 115"/>
                <a:gd name="T10" fmla="*/ 23 w 79"/>
                <a:gd name="T11" fmla="*/ 115 h 115"/>
                <a:gd name="T12" fmla="*/ 13 w 79"/>
                <a:gd name="T13" fmla="*/ 30 h 115"/>
                <a:gd name="T14" fmla="*/ 66 w 79"/>
                <a:gd name="T15" fmla="*/ 109 h 115"/>
                <a:gd name="T16" fmla="*/ 79 w 79"/>
                <a:gd name="T17" fmla="*/ 109 h 115"/>
                <a:gd name="T18" fmla="*/ 62 w 79"/>
                <a:gd name="T19" fmla="*/ 0 h 115"/>
                <a:gd name="T20" fmla="*/ 53 w 79"/>
                <a:gd name="T21"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 h="115">
                  <a:moveTo>
                    <a:pt x="53" y="0"/>
                  </a:moveTo>
                  <a:lnTo>
                    <a:pt x="62" y="86"/>
                  </a:lnTo>
                  <a:lnTo>
                    <a:pt x="10" y="3"/>
                  </a:lnTo>
                  <a:lnTo>
                    <a:pt x="0" y="7"/>
                  </a:lnTo>
                  <a:lnTo>
                    <a:pt x="13" y="115"/>
                  </a:lnTo>
                  <a:lnTo>
                    <a:pt x="23" y="115"/>
                  </a:lnTo>
                  <a:lnTo>
                    <a:pt x="13" y="30"/>
                  </a:lnTo>
                  <a:lnTo>
                    <a:pt x="66" y="109"/>
                  </a:lnTo>
                  <a:lnTo>
                    <a:pt x="79" y="109"/>
                  </a:lnTo>
                  <a:lnTo>
                    <a:pt x="62" y="0"/>
                  </a:lnTo>
                  <a:lnTo>
                    <a:pt x="5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48" name="íŝ1ïḓê">
              <a:extLst>
                <a:ext uri="{FF2B5EF4-FFF2-40B4-BE49-F238E27FC236}">
                  <a16:creationId xmlns:a16="http://schemas.microsoft.com/office/drawing/2014/main" id="{28C2314B-FB6C-4963-90F8-FE14F4D6DE47}"/>
                </a:ext>
              </a:extLst>
            </p:cNvPr>
            <p:cNvSpPr/>
            <p:nvPr/>
          </p:nvSpPr>
          <p:spPr bwMode="auto">
            <a:xfrm>
              <a:off x="3782188" y="1695812"/>
              <a:ext cx="32239" cy="76393"/>
            </a:xfrm>
            <a:custGeom>
              <a:avLst/>
              <a:gdLst>
                <a:gd name="T0" fmla="*/ 0 w 46"/>
                <a:gd name="T1" fmla="*/ 4 h 109"/>
                <a:gd name="T2" fmla="*/ 36 w 46"/>
                <a:gd name="T3" fmla="*/ 109 h 109"/>
                <a:gd name="T4" fmla="*/ 46 w 46"/>
                <a:gd name="T5" fmla="*/ 106 h 109"/>
                <a:gd name="T6" fmla="*/ 10 w 46"/>
                <a:gd name="T7" fmla="*/ 0 h 109"/>
                <a:gd name="T8" fmla="*/ 0 w 46"/>
                <a:gd name="T9" fmla="*/ 4 h 109"/>
              </a:gdLst>
              <a:ahLst/>
              <a:cxnLst>
                <a:cxn ang="0">
                  <a:pos x="T0" y="T1"/>
                </a:cxn>
                <a:cxn ang="0">
                  <a:pos x="T2" y="T3"/>
                </a:cxn>
                <a:cxn ang="0">
                  <a:pos x="T4" y="T5"/>
                </a:cxn>
                <a:cxn ang="0">
                  <a:pos x="T6" y="T7"/>
                </a:cxn>
                <a:cxn ang="0">
                  <a:pos x="T8" y="T9"/>
                </a:cxn>
              </a:cxnLst>
              <a:rect l="0" t="0" r="r" b="b"/>
              <a:pathLst>
                <a:path w="46" h="109">
                  <a:moveTo>
                    <a:pt x="0" y="4"/>
                  </a:moveTo>
                  <a:lnTo>
                    <a:pt x="36" y="109"/>
                  </a:lnTo>
                  <a:lnTo>
                    <a:pt x="46" y="106"/>
                  </a:lnTo>
                  <a:lnTo>
                    <a:pt x="10" y="0"/>
                  </a:lnTo>
                  <a:lnTo>
                    <a:pt x="0"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49" name="ï$ľíḑè">
              <a:extLst>
                <a:ext uri="{FF2B5EF4-FFF2-40B4-BE49-F238E27FC236}">
                  <a16:creationId xmlns:a16="http://schemas.microsoft.com/office/drawing/2014/main" id="{5C8DC14D-108D-4B34-9ED9-79D8C604CB9C}"/>
                </a:ext>
              </a:extLst>
            </p:cNvPr>
            <p:cNvSpPr/>
            <p:nvPr/>
          </p:nvSpPr>
          <p:spPr bwMode="auto">
            <a:xfrm>
              <a:off x="3793401" y="1679692"/>
              <a:ext cx="55367" cy="83401"/>
            </a:xfrm>
            <a:custGeom>
              <a:avLst/>
              <a:gdLst>
                <a:gd name="T0" fmla="*/ 17 w 24"/>
                <a:gd name="T1" fmla="*/ 1 h 36"/>
                <a:gd name="T2" fmla="*/ 20 w 24"/>
                <a:gd name="T3" fmla="*/ 26 h 36"/>
                <a:gd name="T4" fmla="*/ 21 w 24"/>
                <a:gd name="T5" fmla="*/ 32 h 36"/>
                <a:gd name="T6" fmla="*/ 18 w 24"/>
                <a:gd name="T7" fmla="*/ 27 h 36"/>
                <a:gd name="T8" fmla="*/ 3 w 24"/>
                <a:gd name="T9" fmla="*/ 7 h 36"/>
                <a:gd name="T10" fmla="*/ 0 w 24"/>
                <a:gd name="T11" fmla="*/ 8 h 36"/>
                <a:gd name="T12" fmla="*/ 21 w 24"/>
                <a:gd name="T13" fmla="*/ 36 h 36"/>
                <a:gd name="T14" fmla="*/ 24 w 24"/>
                <a:gd name="T15" fmla="*/ 35 h 36"/>
                <a:gd name="T16" fmla="*/ 19 w 24"/>
                <a:gd name="T17" fmla="*/ 0 h 36"/>
                <a:gd name="T18" fmla="*/ 17 w 24"/>
                <a:gd name="T19" fmla="*/ 1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36">
                  <a:moveTo>
                    <a:pt x="17" y="1"/>
                  </a:moveTo>
                  <a:cubicBezTo>
                    <a:pt x="20" y="26"/>
                    <a:pt x="20" y="26"/>
                    <a:pt x="20" y="26"/>
                  </a:cubicBezTo>
                  <a:cubicBezTo>
                    <a:pt x="20" y="28"/>
                    <a:pt x="21" y="30"/>
                    <a:pt x="21" y="32"/>
                  </a:cubicBezTo>
                  <a:cubicBezTo>
                    <a:pt x="20" y="30"/>
                    <a:pt x="19" y="29"/>
                    <a:pt x="18" y="27"/>
                  </a:cubicBezTo>
                  <a:cubicBezTo>
                    <a:pt x="3" y="7"/>
                    <a:pt x="3" y="7"/>
                    <a:pt x="3" y="7"/>
                  </a:cubicBezTo>
                  <a:cubicBezTo>
                    <a:pt x="0" y="8"/>
                    <a:pt x="0" y="8"/>
                    <a:pt x="0" y="8"/>
                  </a:cubicBezTo>
                  <a:cubicBezTo>
                    <a:pt x="21" y="36"/>
                    <a:pt x="21" y="36"/>
                    <a:pt x="21" y="36"/>
                  </a:cubicBezTo>
                  <a:cubicBezTo>
                    <a:pt x="24" y="35"/>
                    <a:pt x="24" y="35"/>
                    <a:pt x="24" y="35"/>
                  </a:cubicBezTo>
                  <a:cubicBezTo>
                    <a:pt x="19" y="0"/>
                    <a:pt x="19" y="0"/>
                    <a:pt x="19" y="0"/>
                  </a:cubicBezTo>
                  <a:lnTo>
                    <a:pt x="1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50" name="ïṧ1íḓè">
              <a:extLst>
                <a:ext uri="{FF2B5EF4-FFF2-40B4-BE49-F238E27FC236}">
                  <a16:creationId xmlns:a16="http://schemas.microsoft.com/office/drawing/2014/main" id="{BBAD7413-4FD7-4451-8C20-B033C0103915}"/>
                </a:ext>
              </a:extLst>
            </p:cNvPr>
            <p:cNvSpPr/>
            <p:nvPr/>
          </p:nvSpPr>
          <p:spPr bwMode="auto">
            <a:xfrm>
              <a:off x="3843863" y="1661470"/>
              <a:ext cx="68683" cy="78495"/>
            </a:xfrm>
            <a:custGeom>
              <a:avLst/>
              <a:gdLst>
                <a:gd name="T0" fmla="*/ 62 w 98"/>
                <a:gd name="T1" fmla="*/ 99 h 112"/>
                <a:gd name="T2" fmla="*/ 40 w 98"/>
                <a:gd name="T3" fmla="*/ 66 h 112"/>
                <a:gd name="T4" fmla="*/ 66 w 98"/>
                <a:gd name="T5" fmla="*/ 49 h 112"/>
                <a:gd name="T6" fmla="*/ 59 w 98"/>
                <a:gd name="T7" fmla="*/ 39 h 112"/>
                <a:gd name="T8" fmla="*/ 33 w 98"/>
                <a:gd name="T9" fmla="*/ 56 h 112"/>
                <a:gd name="T10" fmla="*/ 13 w 98"/>
                <a:gd name="T11" fmla="*/ 26 h 112"/>
                <a:gd name="T12" fmla="*/ 40 w 98"/>
                <a:gd name="T13" fmla="*/ 10 h 112"/>
                <a:gd name="T14" fmla="*/ 33 w 98"/>
                <a:gd name="T15" fmla="*/ 0 h 112"/>
                <a:gd name="T16" fmla="*/ 0 w 98"/>
                <a:gd name="T17" fmla="*/ 20 h 112"/>
                <a:gd name="T18" fmla="*/ 62 w 98"/>
                <a:gd name="T19" fmla="*/ 112 h 112"/>
                <a:gd name="T20" fmla="*/ 98 w 98"/>
                <a:gd name="T21" fmla="*/ 92 h 112"/>
                <a:gd name="T22" fmla="*/ 89 w 98"/>
                <a:gd name="T23" fmla="*/ 79 h 112"/>
                <a:gd name="T24" fmla="*/ 62 w 98"/>
                <a:gd name="T25" fmla="*/ 99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8" h="112">
                  <a:moveTo>
                    <a:pt x="62" y="99"/>
                  </a:moveTo>
                  <a:lnTo>
                    <a:pt x="40" y="66"/>
                  </a:lnTo>
                  <a:lnTo>
                    <a:pt x="66" y="49"/>
                  </a:lnTo>
                  <a:lnTo>
                    <a:pt x="59" y="39"/>
                  </a:lnTo>
                  <a:lnTo>
                    <a:pt x="33" y="56"/>
                  </a:lnTo>
                  <a:lnTo>
                    <a:pt x="13" y="26"/>
                  </a:lnTo>
                  <a:lnTo>
                    <a:pt x="40" y="10"/>
                  </a:lnTo>
                  <a:lnTo>
                    <a:pt x="33" y="0"/>
                  </a:lnTo>
                  <a:lnTo>
                    <a:pt x="0" y="20"/>
                  </a:lnTo>
                  <a:lnTo>
                    <a:pt x="62" y="112"/>
                  </a:lnTo>
                  <a:lnTo>
                    <a:pt x="98" y="92"/>
                  </a:lnTo>
                  <a:lnTo>
                    <a:pt x="89" y="79"/>
                  </a:lnTo>
                  <a:lnTo>
                    <a:pt x="62" y="9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51" name="işļïḑê">
              <a:extLst>
                <a:ext uri="{FF2B5EF4-FFF2-40B4-BE49-F238E27FC236}">
                  <a16:creationId xmlns:a16="http://schemas.microsoft.com/office/drawing/2014/main" id="{89928F9C-47DF-4E7B-A888-291A98214E0C}"/>
                </a:ext>
              </a:extLst>
            </p:cNvPr>
            <p:cNvSpPr/>
            <p:nvPr/>
          </p:nvSpPr>
          <p:spPr bwMode="auto">
            <a:xfrm>
              <a:off x="3876102" y="1636239"/>
              <a:ext cx="82700" cy="78495"/>
            </a:xfrm>
            <a:custGeom>
              <a:avLst/>
              <a:gdLst>
                <a:gd name="T0" fmla="*/ 22 w 36"/>
                <a:gd name="T1" fmla="*/ 16 h 34"/>
                <a:gd name="T2" fmla="*/ 20 w 36"/>
                <a:gd name="T3" fmla="*/ 16 h 34"/>
                <a:gd name="T4" fmla="*/ 22 w 36"/>
                <a:gd name="T5" fmla="*/ 11 h 34"/>
                <a:gd name="T6" fmla="*/ 19 w 36"/>
                <a:gd name="T7" fmla="*/ 5 h 34"/>
                <a:gd name="T8" fmla="*/ 15 w 36"/>
                <a:gd name="T9" fmla="*/ 2 h 34"/>
                <a:gd name="T10" fmla="*/ 12 w 36"/>
                <a:gd name="T11" fmla="*/ 0 h 34"/>
                <a:gd name="T12" fmla="*/ 8 w 36"/>
                <a:gd name="T13" fmla="*/ 2 h 34"/>
                <a:gd name="T14" fmla="*/ 0 w 36"/>
                <a:gd name="T15" fmla="*/ 7 h 34"/>
                <a:gd name="T16" fmla="*/ 21 w 36"/>
                <a:gd name="T17" fmla="*/ 34 h 34"/>
                <a:gd name="T18" fmla="*/ 23 w 36"/>
                <a:gd name="T19" fmla="*/ 33 h 34"/>
                <a:gd name="T20" fmla="*/ 14 w 36"/>
                <a:gd name="T21" fmla="*/ 21 h 34"/>
                <a:gd name="T22" fmla="*/ 16 w 36"/>
                <a:gd name="T23" fmla="*/ 19 h 34"/>
                <a:gd name="T24" fmla="*/ 18 w 36"/>
                <a:gd name="T25" fmla="*/ 18 h 34"/>
                <a:gd name="T26" fmla="*/ 19 w 36"/>
                <a:gd name="T27" fmla="*/ 18 h 34"/>
                <a:gd name="T28" fmla="*/ 22 w 36"/>
                <a:gd name="T29" fmla="*/ 19 h 34"/>
                <a:gd name="T30" fmla="*/ 26 w 36"/>
                <a:gd name="T31" fmla="*/ 22 h 34"/>
                <a:gd name="T32" fmla="*/ 33 w 36"/>
                <a:gd name="T33" fmla="*/ 26 h 34"/>
                <a:gd name="T34" fmla="*/ 36 w 36"/>
                <a:gd name="T35" fmla="*/ 24 h 34"/>
                <a:gd name="T36" fmla="*/ 27 w 36"/>
                <a:gd name="T37" fmla="*/ 19 h 34"/>
                <a:gd name="T38" fmla="*/ 22 w 36"/>
                <a:gd name="T39" fmla="*/ 16 h 34"/>
                <a:gd name="T40" fmla="*/ 18 w 36"/>
                <a:gd name="T41" fmla="*/ 12 h 34"/>
                <a:gd name="T42" fmla="*/ 16 w 36"/>
                <a:gd name="T43" fmla="*/ 14 h 34"/>
                <a:gd name="T44" fmla="*/ 12 w 36"/>
                <a:gd name="T45" fmla="*/ 18 h 34"/>
                <a:gd name="T46" fmla="*/ 5 w 36"/>
                <a:gd name="T47" fmla="*/ 9 h 34"/>
                <a:gd name="T48" fmla="*/ 10 w 36"/>
                <a:gd name="T49" fmla="*/ 5 h 34"/>
                <a:gd name="T50" fmla="*/ 14 w 36"/>
                <a:gd name="T51" fmla="*/ 4 h 34"/>
                <a:gd name="T52" fmla="*/ 17 w 36"/>
                <a:gd name="T53" fmla="*/ 7 h 34"/>
                <a:gd name="T54" fmla="*/ 18 w 36"/>
                <a:gd name="T55" fmla="*/ 10 h 34"/>
                <a:gd name="T56" fmla="*/ 18 w 36"/>
                <a:gd name="T57" fmla="*/ 1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6" h="34">
                  <a:moveTo>
                    <a:pt x="22" y="16"/>
                  </a:moveTo>
                  <a:cubicBezTo>
                    <a:pt x="22" y="16"/>
                    <a:pt x="21" y="16"/>
                    <a:pt x="20" y="16"/>
                  </a:cubicBezTo>
                  <a:cubicBezTo>
                    <a:pt x="21" y="14"/>
                    <a:pt x="22" y="13"/>
                    <a:pt x="22" y="11"/>
                  </a:cubicBezTo>
                  <a:cubicBezTo>
                    <a:pt x="22" y="9"/>
                    <a:pt x="21" y="7"/>
                    <a:pt x="19" y="5"/>
                  </a:cubicBezTo>
                  <a:cubicBezTo>
                    <a:pt x="18" y="4"/>
                    <a:pt x="17" y="3"/>
                    <a:pt x="15" y="2"/>
                  </a:cubicBezTo>
                  <a:cubicBezTo>
                    <a:pt x="14" y="1"/>
                    <a:pt x="13" y="0"/>
                    <a:pt x="12" y="0"/>
                  </a:cubicBezTo>
                  <a:cubicBezTo>
                    <a:pt x="11" y="0"/>
                    <a:pt x="9" y="1"/>
                    <a:pt x="8" y="2"/>
                  </a:cubicBezTo>
                  <a:cubicBezTo>
                    <a:pt x="0" y="7"/>
                    <a:pt x="0" y="7"/>
                    <a:pt x="0" y="7"/>
                  </a:cubicBezTo>
                  <a:cubicBezTo>
                    <a:pt x="21" y="34"/>
                    <a:pt x="21" y="34"/>
                    <a:pt x="21" y="34"/>
                  </a:cubicBezTo>
                  <a:cubicBezTo>
                    <a:pt x="23" y="33"/>
                    <a:pt x="23" y="33"/>
                    <a:pt x="23" y="33"/>
                  </a:cubicBezTo>
                  <a:cubicBezTo>
                    <a:pt x="14" y="21"/>
                    <a:pt x="14" y="21"/>
                    <a:pt x="14" y="21"/>
                  </a:cubicBezTo>
                  <a:cubicBezTo>
                    <a:pt x="16" y="19"/>
                    <a:pt x="16" y="19"/>
                    <a:pt x="16" y="19"/>
                  </a:cubicBezTo>
                  <a:cubicBezTo>
                    <a:pt x="17" y="19"/>
                    <a:pt x="17" y="18"/>
                    <a:pt x="18" y="18"/>
                  </a:cubicBezTo>
                  <a:cubicBezTo>
                    <a:pt x="18" y="18"/>
                    <a:pt x="19" y="18"/>
                    <a:pt x="19" y="18"/>
                  </a:cubicBezTo>
                  <a:cubicBezTo>
                    <a:pt x="20" y="18"/>
                    <a:pt x="21" y="19"/>
                    <a:pt x="22" y="19"/>
                  </a:cubicBezTo>
                  <a:cubicBezTo>
                    <a:pt x="23" y="20"/>
                    <a:pt x="24" y="21"/>
                    <a:pt x="26" y="22"/>
                  </a:cubicBezTo>
                  <a:cubicBezTo>
                    <a:pt x="33" y="26"/>
                    <a:pt x="33" y="26"/>
                    <a:pt x="33" y="26"/>
                  </a:cubicBezTo>
                  <a:cubicBezTo>
                    <a:pt x="36" y="24"/>
                    <a:pt x="36" y="24"/>
                    <a:pt x="36" y="24"/>
                  </a:cubicBezTo>
                  <a:cubicBezTo>
                    <a:pt x="27" y="19"/>
                    <a:pt x="27" y="19"/>
                    <a:pt x="27" y="19"/>
                  </a:cubicBezTo>
                  <a:cubicBezTo>
                    <a:pt x="25" y="18"/>
                    <a:pt x="24" y="17"/>
                    <a:pt x="22" y="16"/>
                  </a:cubicBezTo>
                  <a:close/>
                  <a:moveTo>
                    <a:pt x="18" y="12"/>
                  </a:moveTo>
                  <a:cubicBezTo>
                    <a:pt x="18" y="13"/>
                    <a:pt x="17" y="14"/>
                    <a:pt x="16" y="14"/>
                  </a:cubicBezTo>
                  <a:cubicBezTo>
                    <a:pt x="12" y="18"/>
                    <a:pt x="12" y="18"/>
                    <a:pt x="12" y="18"/>
                  </a:cubicBezTo>
                  <a:cubicBezTo>
                    <a:pt x="5" y="9"/>
                    <a:pt x="5" y="9"/>
                    <a:pt x="5" y="9"/>
                  </a:cubicBezTo>
                  <a:cubicBezTo>
                    <a:pt x="10" y="5"/>
                    <a:pt x="10" y="5"/>
                    <a:pt x="10" y="5"/>
                  </a:cubicBezTo>
                  <a:cubicBezTo>
                    <a:pt x="11" y="4"/>
                    <a:pt x="13" y="4"/>
                    <a:pt x="14" y="4"/>
                  </a:cubicBezTo>
                  <a:cubicBezTo>
                    <a:pt x="15" y="5"/>
                    <a:pt x="16" y="6"/>
                    <a:pt x="17" y="7"/>
                  </a:cubicBezTo>
                  <a:cubicBezTo>
                    <a:pt x="18" y="8"/>
                    <a:pt x="18" y="9"/>
                    <a:pt x="18" y="10"/>
                  </a:cubicBezTo>
                  <a:cubicBezTo>
                    <a:pt x="19" y="11"/>
                    <a:pt x="19" y="11"/>
                    <a:pt x="1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52" name="îŝ1îdé">
              <a:extLst>
                <a:ext uri="{FF2B5EF4-FFF2-40B4-BE49-F238E27FC236}">
                  <a16:creationId xmlns:a16="http://schemas.microsoft.com/office/drawing/2014/main" id="{D29A34D1-CFC7-404C-AAF1-FDA4CE7980EA}"/>
                </a:ext>
              </a:extLst>
            </p:cNvPr>
            <p:cNvSpPr/>
            <p:nvPr/>
          </p:nvSpPr>
          <p:spPr bwMode="auto">
            <a:xfrm>
              <a:off x="3915349" y="1611009"/>
              <a:ext cx="77794" cy="61675"/>
            </a:xfrm>
            <a:custGeom>
              <a:avLst/>
              <a:gdLst>
                <a:gd name="T0" fmla="*/ 28 w 34"/>
                <a:gd name="T1" fmla="*/ 10 h 27"/>
                <a:gd name="T2" fmla="*/ 24 w 34"/>
                <a:gd name="T3" fmla="*/ 8 h 27"/>
                <a:gd name="T4" fmla="*/ 19 w 34"/>
                <a:gd name="T5" fmla="*/ 9 h 27"/>
                <a:gd name="T6" fmla="*/ 14 w 34"/>
                <a:gd name="T7" fmla="*/ 12 h 27"/>
                <a:gd name="T8" fmla="*/ 10 w 34"/>
                <a:gd name="T9" fmla="*/ 14 h 27"/>
                <a:gd name="T10" fmla="*/ 7 w 34"/>
                <a:gd name="T11" fmla="*/ 13 h 27"/>
                <a:gd name="T12" fmla="*/ 4 w 34"/>
                <a:gd name="T13" fmla="*/ 10 h 27"/>
                <a:gd name="T14" fmla="*/ 5 w 34"/>
                <a:gd name="T15" fmla="*/ 6 h 27"/>
                <a:gd name="T16" fmla="*/ 9 w 34"/>
                <a:gd name="T17" fmla="*/ 4 h 27"/>
                <a:gd name="T18" fmla="*/ 14 w 34"/>
                <a:gd name="T19" fmla="*/ 5 h 27"/>
                <a:gd name="T20" fmla="*/ 15 w 34"/>
                <a:gd name="T21" fmla="*/ 3 h 27"/>
                <a:gd name="T22" fmla="*/ 10 w 34"/>
                <a:gd name="T23" fmla="*/ 1 h 27"/>
                <a:gd name="T24" fmla="*/ 5 w 34"/>
                <a:gd name="T25" fmla="*/ 1 h 27"/>
                <a:gd name="T26" fmla="*/ 2 w 34"/>
                <a:gd name="T27" fmla="*/ 4 h 27"/>
                <a:gd name="T28" fmla="*/ 0 w 34"/>
                <a:gd name="T29" fmla="*/ 8 h 27"/>
                <a:gd name="T30" fmla="*/ 2 w 34"/>
                <a:gd name="T31" fmla="*/ 13 h 27"/>
                <a:gd name="T32" fmla="*/ 5 w 34"/>
                <a:gd name="T33" fmla="*/ 16 h 27"/>
                <a:gd name="T34" fmla="*/ 9 w 34"/>
                <a:gd name="T35" fmla="*/ 18 h 27"/>
                <a:gd name="T36" fmla="*/ 14 w 34"/>
                <a:gd name="T37" fmla="*/ 17 h 27"/>
                <a:gd name="T38" fmla="*/ 18 w 34"/>
                <a:gd name="T39" fmla="*/ 15 h 27"/>
                <a:gd name="T40" fmla="*/ 21 w 34"/>
                <a:gd name="T41" fmla="*/ 12 h 27"/>
                <a:gd name="T42" fmla="*/ 24 w 34"/>
                <a:gd name="T43" fmla="*/ 11 h 27"/>
                <a:gd name="T44" fmla="*/ 27 w 34"/>
                <a:gd name="T45" fmla="*/ 12 h 27"/>
                <a:gd name="T46" fmla="*/ 29 w 34"/>
                <a:gd name="T47" fmla="*/ 14 h 27"/>
                <a:gd name="T48" fmla="*/ 30 w 34"/>
                <a:gd name="T49" fmla="*/ 17 h 27"/>
                <a:gd name="T50" fmla="*/ 29 w 34"/>
                <a:gd name="T51" fmla="*/ 20 h 27"/>
                <a:gd name="T52" fmla="*/ 26 w 34"/>
                <a:gd name="T53" fmla="*/ 22 h 27"/>
                <a:gd name="T54" fmla="*/ 23 w 34"/>
                <a:gd name="T55" fmla="*/ 23 h 27"/>
                <a:gd name="T56" fmla="*/ 19 w 34"/>
                <a:gd name="T57" fmla="*/ 22 h 27"/>
                <a:gd name="T58" fmla="*/ 17 w 34"/>
                <a:gd name="T59" fmla="*/ 24 h 27"/>
                <a:gd name="T60" fmla="*/ 23 w 34"/>
                <a:gd name="T61" fmla="*/ 26 h 27"/>
                <a:gd name="T62" fmla="*/ 29 w 34"/>
                <a:gd name="T63" fmla="*/ 26 h 27"/>
                <a:gd name="T64" fmla="*/ 33 w 34"/>
                <a:gd name="T65" fmla="*/ 22 h 27"/>
                <a:gd name="T66" fmla="*/ 34 w 34"/>
                <a:gd name="T67" fmla="*/ 18 h 27"/>
                <a:gd name="T68" fmla="*/ 32 w 34"/>
                <a:gd name="T69" fmla="*/ 13 h 27"/>
                <a:gd name="T70" fmla="*/ 28 w 34"/>
                <a:gd name="T71" fmla="*/ 1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4" h="27">
                  <a:moveTo>
                    <a:pt x="28" y="10"/>
                  </a:moveTo>
                  <a:cubicBezTo>
                    <a:pt x="27" y="9"/>
                    <a:pt x="25" y="8"/>
                    <a:pt x="24" y="8"/>
                  </a:cubicBezTo>
                  <a:cubicBezTo>
                    <a:pt x="22" y="8"/>
                    <a:pt x="20" y="8"/>
                    <a:pt x="19" y="9"/>
                  </a:cubicBezTo>
                  <a:cubicBezTo>
                    <a:pt x="18" y="9"/>
                    <a:pt x="16" y="10"/>
                    <a:pt x="14" y="12"/>
                  </a:cubicBezTo>
                  <a:cubicBezTo>
                    <a:pt x="12" y="13"/>
                    <a:pt x="11" y="14"/>
                    <a:pt x="10" y="14"/>
                  </a:cubicBezTo>
                  <a:cubicBezTo>
                    <a:pt x="9" y="14"/>
                    <a:pt x="8" y="14"/>
                    <a:pt x="7" y="13"/>
                  </a:cubicBezTo>
                  <a:cubicBezTo>
                    <a:pt x="5" y="13"/>
                    <a:pt x="5" y="12"/>
                    <a:pt x="4" y="10"/>
                  </a:cubicBezTo>
                  <a:cubicBezTo>
                    <a:pt x="4" y="9"/>
                    <a:pt x="4" y="8"/>
                    <a:pt x="5" y="6"/>
                  </a:cubicBezTo>
                  <a:cubicBezTo>
                    <a:pt x="6" y="5"/>
                    <a:pt x="7" y="4"/>
                    <a:pt x="9" y="4"/>
                  </a:cubicBezTo>
                  <a:cubicBezTo>
                    <a:pt x="10" y="4"/>
                    <a:pt x="12" y="4"/>
                    <a:pt x="14" y="5"/>
                  </a:cubicBezTo>
                  <a:cubicBezTo>
                    <a:pt x="15" y="3"/>
                    <a:pt x="15" y="3"/>
                    <a:pt x="15" y="3"/>
                  </a:cubicBezTo>
                  <a:cubicBezTo>
                    <a:pt x="13" y="2"/>
                    <a:pt x="12" y="1"/>
                    <a:pt x="10" y="1"/>
                  </a:cubicBezTo>
                  <a:cubicBezTo>
                    <a:pt x="8" y="0"/>
                    <a:pt x="6" y="1"/>
                    <a:pt x="5" y="1"/>
                  </a:cubicBezTo>
                  <a:cubicBezTo>
                    <a:pt x="4" y="2"/>
                    <a:pt x="2" y="3"/>
                    <a:pt x="2" y="4"/>
                  </a:cubicBezTo>
                  <a:cubicBezTo>
                    <a:pt x="1" y="6"/>
                    <a:pt x="0" y="7"/>
                    <a:pt x="0" y="8"/>
                  </a:cubicBezTo>
                  <a:cubicBezTo>
                    <a:pt x="0" y="10"/>
                    <a:pt x="1" y="11"/>
                    <a:pt x="2" y="13"/>
                  </a:cubicBezTo>
                  <a:cubicBezTo>
                    <a:pt x="3" y="14"/>
                    <a:pt x="4" y="15"/>
                    <a:pt x="5" y="16"/>
                  </a:cubicBezTo>
                  <a:cubicBezTo>
                    <a:pt x="7" y="17"/>
                    <a:pt x="8" y="17"/>
                    <a:pt x="9" y="18"/>
                  </a:cubicBezTo>
                  <a:cubicBezTo>
                    <a:pt x="11" y="18"/>
                    <a:pt x="12" y="18"/>
                    <a:pt x="14" y="17"/>
                  </a:cubicBezTo>
                  <a:cubicBezTo>
                    <a:pt x="15" y="17"/>
                    <a:pt x="16" y="16"/>
                    <a:pt x="18" y="15"/>
                  </a:cubicBezTo>
                  <a:cubicBezTo>
                    <a:pt x="20" y="13"/>
                    <a:pt x="21" y="12"/>
                    <a:pt x="21" y="12"/>
                  </a:cubicBezTo>
                  <a:cubicBezTo>
                    <a:pt x="22" y="12"/>
                    <a:pt x="23" y="11"/>
                    <a:pt x="24" y="11"/>
                  </a:cubicBezTo>
                  <a:cubicBezTo>
                    <a:pt x="25" y="11"/>
                    <a:pt x="26" y="12"/>
                    <a:pt x="27" y="12"/>
                  </a:cubicBezTo>
                  <a:cubicBezTo>
                    <a:pt x="28" y="13"/>
                    <a:pt x="29" y="14"/>
                    <a:pt x="29" y="14"/>
                  </a:cubicBezTo>
                  <a:cubicBezTo>
                    <a:pt x="30" y="15"/>
                    <a:pt x="30" y="16"/>
                    <a:pt x="30" y="17"/>
                  </a:cubicBezTo>
                  <a:cubicBezTo>
                    <a:pt x="30" y="18"/>
                    <a:pt x="30" y="19"/>
                    <a:pt x="29" y="20"/>
                  </a:cubicBezTo>
                  <a:cubicBezTo>
                    <a:pt x="28" y="21"/>
                    <a:pt x="27" y="22"/>
                    <a:pt x="26" y="22"/>
                  </a:cubicBezTo>
                  <a:cubicBezTo>
                    <a:pt x="25" y="23"/>
                    <a:pt x="24" y="23"/>
                    <a:pt x="23" y="23"/>
                  </a:cubicBezTo>
                  <a:cubicBezTo>
                    <a:pt x="21" y="23"/>
                    <a:pt x="20" y="22"/>
                    <a:pt x="19" y="22"/>
                  </a:cubicBezTo>
                  <a:cubicBezTo>
                    <a:pt x="17" y="24"/>
                    <a:pt x="17" y="24"/>
                    <a:pt x="17" y="24"/>
                  </a:cubicBezTo>
                  <a:cubicBezTo>
                    <a:pt x="19" y="25"/>
                    <a:pt x="21" y="26"/>
                    <a:pt x="23" y="26"/>
                  </a:cubicBezTo>
                  <a:cubicBezTo>
                    <a:pt x="25" y="27"/>
                    <a:pt x="27" y="26"/>
                    <a:pt x="29" y="26"/>
                  </a:cubicBezTo>
                  <a:cubicBezTo>
                    <a:pt x="30" y="25"/>
                    <a:pt x="31" y="24"/>
                    <a:pt x="33" y="22"/>
                  </a:cubicBezTo>
                  <a:cubicBezTo>
                    <a:pt x="33" y="21"/>
                    <a:pt x="34" y="19"/>
                    <a:pt x="34" y="18"/>
                  </a:cubicBezTo>
                  <a:cubicBezTo>
                    <a:pt x="34" y="16"/>
                    <a:pt x="33" y="15"/>
                    <a:pt x="32" y="13"/>
                  </a:cubicBezTo>
                  <a:cubicBezTo>
                    <a:pt x="31" y="12"/>
                    <a:pt x="30" y="11"/>
                    <a:pt x="28"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53" name="iṩlîḍe">
              <a:extLst>
                <a:ext uri="{FF2B5EF4-FFF2-40B4-BE49-F238E27FC236}">
                  <a16:creationId xmlns:a16="http://schemas.microsoft.com/office/drawing/2014/main" id="{3383AB77-FA1B-4462-AC0D-95A23B730A39}"/>
                </a:ext>
              </a:extLst>
            </p:cNvPr>
            <p:cNvSpPr/>
            <p:nvPr/>
          </p:nvSpPr>
          <p:spPr bwMode="auto">
            <a:xfrm>
              <a:off x="3940580" y="1585778"/>
              <a:ext cx="75692" cy="43453"/>
            </a:xfrm>
            <a:custGeom>
              <a:avLst/>
              <a:gdLst>
                <a:gd name="T0" fmla="*/ 0 w 108"/>
                <a:gd name="T1" fmla="*/ 9 h 62"/>
                <a:gd name="T2" fmla="*/ 101 w 108"/>
                <a:gd name="T3" fmla="*/ 62 h 62"/>
                <a:gd name="T4" fmla="*/ 108 w 108"/>
                <a:gd name="T5" fmla="*/ 52 h 62"/>
                <a:gd name="T6" fmla="*/ 6 w 108"/>
                <a:gd name="T7" fmla="*/ 0 h 62"/>
                <a:gd name="T8" fmla="*/ 0 w 108"/>
                <a:gd name="T9" fmla="*/ 9 h 62"/>
              </a:gdLst>
              <a:ahLst/>
              <a:cxnLst>
                <a:cxn ang="0">
                  <a:pos x="T0" y="T1"/>
                </a:cxn>
                <a:cxn ang="0">
                  <a:pos x="T2" y="T3"/>
                </a:cxn>
                <a:cxn ang="0">
                  <a:pos x="T4" y="T5"/>
                </a:cxn>
                <a:cxn ang="0">
                  <a:pos x="T6" y="T7"/>
                </a:cxn>
                <a:cxn ang="0">
                  <a:pos x="T8" y="T9"/>
                </a:cxn>
              </a:cxnLst>
              <a:rect l="0" t="0" r="r" b="b"/>
              <a:pathLst>
                <a:path w="108" h="62">
                  <a:moveTo>
                    <a:pt x="0" y="9"/>
                  </a:moveTo>
                  <a:lnTo>
                    <a:pt x="101" y="62"/>
                  </a:lnTo>
                  <a:lnTo>
                    <a:pt x="108" y="52"/>
                  </a:lnTo>
                  <a:lnTo>
                    <a:pt x="6" y="0"/>
                  </a:lnTo>
                  <a:lnTo>
                    <a:pt x="0"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54" name="ïṣlíḋe">
              <a:extLst>
                <a:ext uri="{FF2B5EF4-FFF2-40B4-BE49-F238E27FC236}">
                  <a16:creationId xmlns:a16="http://schemas.microsoft.com/office/drawing/2014/main" id="{0198C075-8579-4209-ADDC-8A8A3BDA7E26}"/>
                </a:ext>
              </a:extLst>
            </p:cNvPr>
            <p:cNvSpPr/>
            <p:nvPr/>
          </p:nvSpPr>
          <p:spPr bwMode="auto">
            <a:xfrm>
              <a:off x="3951793" y="1539522"/>
              <a:ext cx="82700" cy="55367"/>
            </a:xfrm>
            <a:custGeom>
              <a:avLst/>
              <a:gdLst>
                <a:gd name="T0" fmla="*/ 39 w 118"/>
                <a:gd name="T1" fmla="*/ 6 h 79"/>
                <a:gd name="T2" fmla="*/ 26 w 118"/>
                <a:gd name="T3" fmla="*/ 0 h 79"/>
                <a:gd name="T4" fmla="*/ 0 w 118"/>
                <a:gd name="T5" fmla="*/ 52 h 79"/>
                <a:gd name="T6" fmla="*/ 13 w 118"/>
                <a:gd name="T7" fmla="*/ 59 h 79"/>
                <a:gd name="T8" fmla="*/ 23 w 118"/>
                <a:gd name="T9" fmla="*/ 36 h 79"/>
                <a:gd name="T10" fmla="*/ 115 w 118"/>
                <a:gd name="T11" fmla="*/ 79 h 79"/>
                <a:gd name="T12" fmla="*/ 118 w 118"/>
                <a:gd name="T13" fmla="*/ 69 h 79"/>
                <a:gd name="T14" fmla="*/ 26 w 118"/>
                <a:gd name="T15" fmla="*/ 29 h 79"/>
                <a:gd name="T16" fmla="*/ 39 w 118"/>
                <a:gd name="T17" fmla="*/ 6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8" h="79">
                  <a:moveTo>
                    <a:pt x="39" y="6"/>
                  </a:moveTo>
                  <a:lnTo>
                    <a:pt x="26" y="0"/>
                  </a:lnTo>
                  <a:lnTo>
                    <a:pt x="0" y="52"/>
                  </a:lnTo>
                  <a:lnTo>
                    <a:pt x="13" y="59"/>
                  </a:lnTo>
                  <a:lnTo>
                    <a:pt x="23" y="36"/>
                  </a:lnTo>
                  <a:lnTo>
                    <a:pt x="115" y="79"/>
                  </a:lnTo>
                  <a:lnTo>
                    <a:pt x="118" y="69"/>
                  </a:lnTo>
                  <a:lnTo>
                    <a:pt x="26" y="29"/>
                  </a:lnTo>
                  <a:lnTo>
                    <a:pt x="39"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55" name="ísļiďè">
              <a:extLst>
                <a:ext uri="{FF2B5EF4-FFF2-40B4-BE49-F238E27FC236}">
                  <a16:creationId xmlns:a16="http://schemas.microsoft.com/office/drawing/2014/main" id="{01190D15-4ACB-4D88-A69E-E1BB120838C5}"/>
                </a:ext>
              </a:extLst>
            </p:cNvPr>
            <p:cNvSpPr/>
            <p:nvPr/>
          </p:nvSpPr>
          <p:spPr bwMode="auto">
            <a:xfrm>
              <a:off x="3573335" y="1604000"/>
              <a:ext cx="39248" cy="52564"/>
            </a:xfrm>
            <a:custGeom>
              <a:avLst/>
              <a:gdLst>
                <a:gd name="T0" fmla="*/ 17 w 17"/>
                <a:gd name="T1" fmla="*/ 1 h 23"/>
                <a:gd name="T2" fmla="*/ 17 w 17"/>
                <a:gd name="T3" fmla="*/ 0 h 23"/>
                <a:gd name="T4" fmla="*/ 10 w 17"/>
                <a:gd name="T5" fmla="*/ 0 h 23"/>
                <a:gd name="T6" fmla="*/ 10 w 17"/>
                <a:gd name="T7" fmla="*/ 1 h 23"/>
                <a:gd name="T8" fmla="*/ 12 w 17"/>
                <a:gd name="T9" fmla="*/ 1 h 23"/>
                <a:gd name="T10" fmla="*/ 13 w 17"/>
                <a:gd name="T11" fmla="*/ 2 h 23"/>
                <a:gd name="T12" fmla="*/ 13 w 17"/>
                <a:gd name="T13" fmla="*/ 3 h 23"/>
                <a:gd name="T14" fmla="*/ 11 w 17"/>
                <a:gd name="T15" fmla="*/ 5 h 23"/>
                <a:gd name="T16" fmla="*/ 5 w 17"/>
                <a:gd name="T17" fmla="*/ 16 h 23"/>
                <a:gd name="T18" fmla="*/ 3 w 17"/>
                <a:gd name="T19" fmla="*/ 18 h 23"/>
                <a:gd name="T20" fmla="*/ 2 w 17"/>
                <a:gd name="T21" fmla="*/ 19 h 23"/>
                <a:gd name="T22" fmla="*/ 0 w 17"/>
                <a:gd name="T23" fmla="*/ 18 h 23"/>
                <a:gd name="T24" fmla="*/ 0 w 17"/>
                <a:gd name="T25" fmla="*/ 19 h 23"/>
                <a:gd name="T26" fmla="*/ 8 w 17"/>
                <a:gd name="T27" fmla="*/ 23 h 23"/>
                <a:gd name="T28" fmla="*/ 8 w 17"/>
                <a:gd name="T29" fmla="*/ 22 h 23"/>
                <a:gd name="T30" fmla="*/ 6 w 17"/>
                <a:gd name="T31" fmla="*/ 21 h 23"/>
                <a:gd name="T32" fmla="*/ 6 w 17"/>
                <a:gd name="T33" fmla="*/ 20 h 23"/>
                <a:gd name="T34" fmla="*/ 7 w 17"/>
                <a:gd name="T35" fmla="*/ 18 h 23"/>
                <a:gd name="T36" fmla="*/ 17 w 17"/>
                <a:gd name="T37"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7" h="23">
                  <a:moveTo>
                    <a:pt x="17" y="1"/>
                  </a:moveTo>
                  <a:cubicBezTo>
                    <a:pt x="17" y="0"/>
                    <a:pt x="17" y="0"/>
                    <a:pt x="17" y="0"/>
                  </a:cubicBezTo>
                  <a:cubicBezTo>
                    <a:pt x="10" y="0"/>
                    <a:pt x="10" y="0"/>
                    <a:pt x="10" y="0"/>
                  </a:cubicBezTo>
                  <a:cubicBezTo>
                    <a:pt x="10" y="1"/>
                    <a:pt x="10" y="1"/>
                    <a:pt x="10" y="1"/>
                  </a:cubicBezTo>
                  <a:cubicBezTo>
                    <a:pt x="11" y="1"/>
                    <a:pt x="12" y="1"/>
                    <a:pt x="12" y="1"/>
                  </a:cubicBezTo>
                  <a:cubicBezTo>
                    <a:pt x="12" y="1"/>
                    <a:pt x="13" y="1"/>
                    <a:pt x="13" y="2"/>
                  </a:cubicBezTo>
                  <a:cubicBezTo>
                    <a:pt x="13" y="2"/>
                    <a:pt x="13" y="2"/>
                    <a:pt x="13" y="3"/>
                  </a:cubicBezTo>
                  <a:cubicBezTo>
                    <a:pt x="13" y="3"/>
                    <a:pt x="12" y="4"/>
                    <a:pt x="11" y="5"/>
                  </a:cubicBezTo>
                  <a:cubicBezTo>
                    <a:pt x="5" y="16"/>
                    <a:pt x="5" y="16"/>
                    <a:pt x="5" y="16"/>
                  </a:cubicBezTo>
                  <a:cubicBezTo>
                    <a:pt x="4" y="18"/>
                    <a:pt x="4" y="18"/>
                    <a:pt x="3" y="18"/>
                  </a:cubicBezTo>
                  <a:cubicBezTo>
                    <a:pt x="3" y="19"/>
                    <a:pt x="3" y="19"/>
                    <a:pt x="2" y="19"/>
                  </a:cubicBezTo>
                  <a:cubicBezTo>
                    <a:pt x="2" y="19"/>
                    <a:pt x="1" y="18"/>
                    <a:pt x="0" y="18"/>
                  </a:cubicBezTo>
                  <a:cubicBezTo>
                    <a:pt x="0" y="19"/>
                    <a:pt x="0" y="19"/>
                    <a:pt x="0" y="19"/>
                  </a:cubicBezTo>
                  <a:cubicBezTo>
                    <a:pt x="8" y="23"/>
                    <a:pt x="8" y="23"/>
                    <a:pt x="8" y="23"/>
                  </a:cubicBezTo>
                  <a:cubicBezTo>
                    <a:pt x="8" y="22"/>
                    <a:pt x="8" y="22"/>
                    <a:pt x="8" y="22"/>
                  </a:cubicBezTo>
                  <a:cubicBezTo>
                    <a:pt x="7" y="22"/>
                    <a:pt x="7" y="21"/>
                    <a:pt x="6" y="21"/>
                  </a:cubicBezTo>
                  <a:cubicBezTo>
                    <a:pt x="6" y="21"/>
                    <a:pt x="6" y="20"/>
                    <a:pt x="6" y="20"/>
                  </a:cubicBezTo>
                  <a:cubicBezTo>
                    <a:pt x="6" y="20"/>
                    <a:pt x="7" y="19"/>
                    <a:pt x="7" y="18"/>
                  </a:cubicBezTo>
                  <a:lnTo>
                    <a:pt x="1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56" name="íṡlïde">
              <a:extLst>
                <a:ext uri="{FF2B5EF4-FFF2-40B4-BE49-F238E27FC236}">
                  <a16:creationId xmlns:a16="http://schemas.microsoft.com/office/drawing/2014/main" id="{364E217C-67C2-4AD6-8094-FC9D5F81CC58}"/>
                </a:ext>
              </a:extLst>
            </p:cNvPr>
            <p:cNvSpPr/>
            <p:nvPr/>
          </p:nvSpPr>
          <p:spPr bwMode="auto">
            <a:xfrm>
              <a:off x="3646924" y="1622223"/>
              <a:ext cx="34342" cy="57470"/>
            </a:xfrm>
            <a:custGeom>
              <a:avLst/>
              <a:gdLst>
                <a:gd name="T0" fmla="*/ 9 w 15"/>
                <a:gd name="T1" fmla="*/ 1 h 25"/>
                <a:gd name="T2" fmla="*/ 4 w 15"/>
                <a:gd name="T3" fmla="*/ 2 h 25"/>
                <a:gd name="T4" fmla="*/ 2 w 15"/>
                <a:gd name="T5" fmla="*/ 5 h 25"/>
                <a:gd name="T6" fmla="*/ 2 w 15"/>
                <a:gd name="T7" fmla="*/ 8 h 25"/>
                <a:gd name="T8" fmla="*/ 5 w 15"/>
                <a:gd name="T9" fmla="*/ 12 h 25"/>
                <a:gd name="T10" fmla="*/ 1 w 15"/>
                <a:gd name="T11" fmla="*/ 15 h 25"/>
                <a:gd name="T12" fmla="*/ 0 w 15"/>
                <a:gd name="T13" fmla="*/ 18 h 25"/>
                <a:gd name="T14" fmla="*/ 1 w 15"/>
                <a:gd name="T15" fmla="*/ 22 h 25"/>
                <a:gd name="T16" fmla="*/ 6 w 15"/>
                <a:gd name="T17" fmla="*/ 25 h 25"/>
                <a:gd name="T18" fmla="*/ 11 w 15"/>
                <a:gd name="T19" fmla="*/ 24 h 25"/>
                <a:gd name="T20" fmla="*/ 14 w 15"/>
                <a:gd name="T21" fmla="*/ 20 h 25"/>
                <a:gd name="T22" fmla="*/ 13 w 15"/>
                <a:gd name="T23" fmla="*/ 16 h 25"/>
                <a:gd name="T24" fmla="*/ 9 w 15"/>
                <a:gd name="T25" fmla="*/ 12 h 25"/>
                <a:gd name="T26" fmla="*/ 14 w 15"/>
                <a:gd name="T27" fmla="*/ 9 h 25"/>
                <a:gd name="T28" fmla="*/ 15 w 15"/>
                <a:gd name="T29" fmla="*/ 7 h 25"/>
                <a:gd name="T30" fmla="*/ 14 w 15"/>
                <a:gd name="T31" fmla="*/ 3 h 25"/>
                <a:gd name="T32" fmla="*/ 9 w 15"/>
                <a:gd name="T33" fmla="*/ 1 h 25"/>
                <a:gd name="T34" fmla="*/ 11 w 15"/>
                <a:gd name="T35" fmla="*/ 19 h 25"/>
                <a:gd name="T36" fmla="*/ 11 w 15"/>
                <a:gd name="T37" fmla="*/ 21 h 25"/>
                <a:gd name="T38" fmla="*/ 10 w 15"/>
                <a:gd name="T39" fmla="*/ 23 h 25"/>
                <a:gd name="T40" fmla="*/ 6 w 15"/>
                <a:gd name="T41" fmla="*/ 24 h 25"/>
                <a:gd name="T42" fmla="*/ 3 w 15"/>
                <a:gd name="T43" fmla="*/ 22 h 25"/>
                <a:gd name="T44" fmla="*/ 3 w 15"/>
                <a:gd name="T45" fmla="*/ 18 h 25"/>
                <a:gd name="T46" fmla="*/ 4 w 15"/>
                <a:gd name="T47" fmla="*/ 15 h 25"/>
                <a:gd name="T48" fmla="*/ 6 w 15"/>
                <a:gd name="T49" fmla="*/ 13 h 25"/>
                <a:gd name="T50" fmla="*/ 11 w 15"/>
                <a:gd name="T51" fmla="*/ 19 h 25"/>
                <a:gd name="T52" fmla="*/ 12 w 15"/>
                <a:gd name="T53" fmla="*/ 8 h 25"/>
                <a:gd name="T54" fmla="*/ 8 w 15"/>
                <a:gd name="T55" fmla="*/ 11 h 25"/>
                <a:gd name="T56" fmla="*/ 6 w 15"/>
                <a:gd name="T57" fmla="*/ 8 h 25"/>
                <a:gd name="T58" fmla="*/ 5 w 15"/>
                <a:gd name="T59" fmla="*/ 6 h 25"/>
                <a:gd name="T60" fmla="*/ 5 w 15"/>
                <a:gd name="T61" fmla="*/ 5 h 25"/>
                <a:gd name="T62" fmla="*/ 6 w 15"/>
                <a:gd name="T63" fmla="*/ 2 h 25"/>
                <a:gd name="T64" fmla="*/ 9 w 15"/>
                <a:gd name="T65" fmla="*/ 2 h 25"/>
                <a:gd name="T66" fmla="*/ 12 w 15"/>
                <a:gd name="T67" fmla="*/ 3 h 25"/>
                <a:gd name="T68" fmla="*/ 12 w 15"/>
                <a:gd name="T69" fmla="*/ 6 h 25"/>
                <a:gd name="T70" fmla="*/ 12 w 15"/>
                <a:gd name="T71" fmla="*/ 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5" h="25">
                  <a:moveTo>
                    <a:pt x="9" y="1"/>
                  </a:moveTo>
                  <a:cubicBezTo>
                    <a:pt x="7" y="0"/>
                    <a:pt x="6" y="1"/>
                    <a:pt x="4" y="2"/>
                  </a:cubicBezTo>
                  <a:cubicBezTo>
                    <a:pt x="3" y="3"/>
                    <a:pt x="2" y="4"/>
                    <a:pt x="2" y="5"/>
                  </a:cubicBezTo>
                  <a:cubicBezTo>
                    <a:pt x="2" y="6"/>
                    <a:pt x="2" y="7"/>
                    <a:pt x="2" y="8"/>
                  </a:cubicBezTo>
                  <a:cubicBezTo>
                    <a:pt x="3" y="9"/>
                    <a:pt x="4" y="11"/>
                    <a:pt x="5" y="12"/>
                  </a:cubicBezTo>
                  <a:cubicBezTo>
                    <a:pt x="4" y="13"/>
                    <a:pt x="2" y="14"/>
                    <a:pt x="1" y="15"/>
                  </a:cubicBezTo>
                  <a:cubicBezTo>
                    <a:pt x="0" y="16"/>
                    <a:pt x="0" y="17"/>
                    <a:pt x="0" y="18"/>
                  </a:cubicBezTo>
                  <a:cubicBezTo>
                    <a:pt x="0" y="19"/>
                    <a:pt x="0" y="21"/>
                    <a:pt x="1" y="22"/>
                  </a:cubicBezTo>
                  <a:cubicBezTo>
                    <a:pt x="2" y="24"/>
                    <a:pt x="4" y="24"/>
                    <a:pt x="6" y="25"/>
                  </a:cubicBezTo>
                  <a:cubicBezTo>
                    <a:pt x="8" y="25"/>
                    <a:pt x="10" y="25"/>
                    <a:pt x="11" y="24"/>
                  </a:cubicBezTo>
                  <a:cubicBezTo>
                    <a:pt x="13" y="23"/>
                    <a:pt x="14" y="21"/>
                    <a:pt x="14" y="20"/>
                  </a:cubicBezTo>
                  <a:cubicBezTo>
                    <a:pt x="14" y="18"/>
                    <a:pt x="14" y="17"/>
                    <a:pt x="13" y="16"/>
                  </a:cubicBezTo>
                  <a:cubicBezTo>
                    <a:pt x="12" y="15"/>
                    <a:pt x="11" y="14"/>
                    <a:pt x="9" y="12"/>
                  </a:cubicBezTo>
                  <a:cubicBezTo>
                    <a:pt x="11" y="11"/>
                    <a:pt x="13" y="10"/>
                    <a:pt x="14" y="9"/>
                  </a:cubicBezTo>
                  <a:cubicBezTo>
                    <a:pt x="14" y="8"/>
                    <a:pt x="15" y="7"/>
                    <a:pt x="15" y="7"/>
                  </a:cubicBezTo>
                  <a:cubicBezTo>
                    <a:pt x="15" y="5"/>
                    <a:pt x="15" y="4"/>
                    <a:pt x="14" y="3"/>
                  </a:cubicBezTo>
                  <a:cubicBezTo>
                    <a:pt x="13" y="2"/>
                    <a:pt x="11" y="1"/>
                    <a:pt x="9" y="1"/>
                  </a:cubicBezTo>
                  <a:close/>
                  <a:moveTo>
                    <a:pt x="11" y="19"/>
                  </a:moveTo>
                  <a:cubicBezTo>
                    <a:pt x="11" y="19"/>
                    <a:pt x="11" y="20"/>
                    <a:pt x="11" y="21"/>
                  </a:cubicBezTo>
                  <a:cubicBezTo>
                    <a:pt x="11" y="22"/>
                    <a:pt x="10" y="23"/>
                    <a:pt x="10" y="23"/>
                  </a:cubicBezTo>
                  <a:cubicBezTo>
                    <a:pt x="9" y="24"/>
                    <a:pt x="8" y="24"/>
                    <a:pt x="6" y="24"/>
                  </a:cubicBezTo>
                  <a:cubicBezTo>
                    <a:pt x="5" y="24"/>
                    <a:pt x="4" y="23"/>
                    <a:pt x="3" y="22"/>
                  </a:cubicBezTo>
                  <a:cubicBezTo>
                    <a:pt x="3" y="21"/>
                    <a:pt x="2" y="20"/>
                    <a:pt x="3" y="18"/>
                  </a:cubicBezTo>
                  <a:cubicBezTo>
                    <a:pt x="3" y="17"/>
                    <a:pt x="3" y="16"/>
                    <a:pt x="4" y="15"/>
                  </a:cubicBezTo>
                  <a:cubicBezTo>
                    <a:pt x="4" y="15"/>
                    <a:pt x="5" y="14"/>
                    <a:pt x="6" y="13"/>
                  </a:cubicBezTo>
                  <a:cubicBezTo>
                    <a:pt x="9" y="15"/>
                    <a:pt x="10" y="17"/>
                    <a:pt x="11" y="19"/>
                  </a:cubicBezTo>
                  <a:close/>
                  <a:moveTo>
                    <a:pt x="12" y="8"/>
                  </a:moveTo>
                  <a:cubicBezTo>
                    <a:pt x="11" y="9"/>
                    <a:pt x="10" y="10"/>
                    <a:pt x="8" y="11"/>
                  </a:cubicBezTo>
                  <a:cubicBezTo>
                    <a:pt x="6" y="8"/>
                    <a:pt x="6" y="8"/>
                    <a:pt x="6" y="8"/>
                  </a:cubicBezTo>
                  <a:cubicBezTo>
                    <a:pt x="5" y="8"/>
                    <a:pt x="5" y="7"/>
                    <a:pt x="5" y="6"/>
                  </a:cubicBezTo>
                  <a:cubicBezTo>
                    <a:pt x="5" y="6"/>
                    <a:pt x="4" y="5"/>
                    <a:pt x="5" y="5"/>
                  </a:cubicBezTo>
                  <a:cubicBezTo>
                    <a:pt x="5" y="4"/>
                    <a:pt x="5" y="3"/>
                    <a:pt x="6" y="2"/>
                  </a:cubicBezTo>
                  <a:cubicBezTo>
                    <a:pt x="7" y="2"/>
                    <a:pt x="8" y="2"/>
                    <a:pt x="9" y="2"/>
                  </a:cubicBezTo>
                  <a:cubicBezTo>
                    <a:pt x="10" y="2"/>
                    <a:pt x="11" y="2"/>
                    <a:pt x="12" y="3"/>
                  </a:cubicBezTo>
                  <a:cubicBezTo>
                    <a:pt x="12" y="4"/>
                    <a:pt x="13" y="5"/>
                    <a:pt x="12" y="6"/>
                  </a:cubicBezTo>
                  <a:cubicBezTo>
                    <a:pt x="12" y="7"/>
                    <a:pt x="12" y="8"/>
                    <a:pt x="12"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57" name="iṩlide">
              <a:extLst>
                <a:ext uri="{FF2B5EF4-FFF2-40B4-BE49-F238E27FC236}">
                  <a16:creationId xmlns:a16="http://schemas.microsoft.com/office/drawing/2014/main" id="{637DF7F9-51DD-4DAF-86F2-F8C9BD11D01F}"/>
                </a:ext>
              </a:extLst>
            </p:cNvPr>
            <p:cNvSpPr/>
            <p:nvPr/>
          </p:nvSpPr>
          <p:spPr bwMode="auto">
            <a:xfrm>
              <a:off x="3717710" y="1622223"/>
              <a:ext cx="37145" cy="60273"/>
            </a:xfrm>
            <a:custGeom>
              <a:avLst/>
              <a:gdLst>
                <a:gd name="T0" fmla="*/ 15 w 16"/>
                <a:gd name="T1" fmla="*/ 16 h 26"/>
                <a:gd name="T2" fmla="*/ 15 w 16"/>
                <a:gd name="T3" fmla="*/ 9 h 26"/>
                <a:gd name="T4" fmla="*/ 12 w 16"/>
                <a:gd name="T5" fmla="*/ 2 h 26"/>
                <a:gd name="T6" fmla="*/ 6 w 16"/>
                <a:gd name="T7" fmla="*/ 1 h 26"/>
                <a:gd name="T8" fmla="*/ 1 w 16"/>
                <a:gd name="T9" fmla="*/ 4 h 26"/>
                <a:gd name="T10" fmla="*/ 0 w 16"/>
                <a:gd name="T11" fmla="*/ 10 h 26"/>
                <a:gd name="T12" fmla="*/ 3 w 16"/>
                <a:gd name="T13" fmla="*/ 15 h 26"/>
                <a:gd name="T14" fmla="*/ 8 w 16"/>
                <a:gd name="T15" fmla="*/ 16 h 26"/>
                <a:gd name="T16" fmla="*/ 12 w 16"/>
                <a:gd name="T17" fmla="*/ 13 h 26"/>
                <a:gd name="T18" fmla="*/ 11 w 16"/>
                <a:gd name="T19" fmla="*/ 19 h 26"/>
                <a:gd name="T20" fmla="*/ 8 w 16"/>
                <a:gd name="T21" fmla="*/ 23 h 26"/>
                <a:gd name="T22" fmla="*/ 4 w 16"/>
                <a:gd name="T23" fmla="*/ 25 h 26"/>
                <a:gd name="T24" fmla="*/ 4 w 16"/>
                <a:gd name="T25" fmla="*/ 26 h 26"/>
                <a:gd name="T26" fmla="*/ 5 w 16"/>
                <a:gd name="T27" fmla="*/ 26 h 26"/>
                <a:gd name="T28" fmla="*/ 11 w 16"/>
                <a:gd name="T29" fmla="*/ 23 h 26"/>
                <a:gd name="T30" fmla="*/ 15 w 16"/>
                <a:gd name="T31" fmla="*/ 16 h 26"/>
                <a:gd name="T32" fmla="*/ 11 w 16"/>
                <a:gd name="T33" fmla="*/ 13 h 26"/>
                <a:gd name="T34" fmla="*/ 9 w 16"/>
                <a:gd name="T35" fmla="*/ 14 h 26"/>
                <a:gd name="T36" fmla="*/ 6 w 16"/>
                <a:gd name="T37" fmla="*/ 13 h 26"/>
                <a:gd name="T38" fmla="*/ 3 w 16"/>
                <a:gd name="T39" fmla="*/ 8 h 26"/>
                <a:gd name="T40" fmla="*/ 3 w 16"/>
                <a:gd name="T41" fmla="*/ 4 h 26"/>
                <a:gd name="T42" fmla="*/ 6 w 16"/>
                <a:gd name="T43" fmla="*/ 2 h 26"/>
                <a:gd name="T44" fmla="*/ 8 w 16"/>
                <a:gd name="T45" fmla="*/ 2 h 26"/>
                <a:gd name="T46" fmla="*/ 11 w 16"/>
                <a:gd name="T47" fmla="*/ 5 h 26"/>
                <a:gd name="T48" fmla="*/ 12 w 16"/>
                <a:gd name="T49" fmla="*/ 8 h 26"/>
                <a:gd name="T50" fmla="*/ 12 w 16"/>
                <a:gd name="T51" fmla="*/ 12 h 26"/>
                <a:gd name="T52" fmla="*/ 11 w 16"/>
                <a:gd name="T53"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 h="26">
                  <a:moveTo>
                    <a:pt x="15" y="16"/>
                  </a:moveTo>
                  <a:cubicBezTo>
                    <a:pt x="16" y="14"/>
                    <a:pt x="16" y="11"/>
                    <a:pt x="15" y="9"/>
                  </a:cubicBezTo>
                  <a:cubicBezTo>
                    <a:pt x="15" y="6"/>
                    <a:pt x="14" y="4"/>
                    <a:pt x="12" y="2"/>
                  </a:cubicBezTo>
                  <a:cubicBezTo>
                    <a:pt x="10" y="1"/>
                    <a:pt x="8" y="0"/>
                    <a:pt x="6" y="1"/>
                  </a:cubicBezTo>
                  <a:cubicBezTo>
                    <a:pt x="4" y="1"/>
                    <a:pt x="2" y="2"/>
                    <a:pt x="1" y="4"/>
                  </a:cubicBezTo>
                  <a:cubicBezTo>
                    <a:pt x="0" y="6"/>
                    <a:pt x="0" y="8"/>
                    <a:pt x="0" y="10"/>
                  </a:cubicBezTo>
                  <a:cubicBezTo>
                    <a:pt x="1" y="12"/>
                    <a:pt x="1" y="14"/>
                    <a:pt x="3" y="15"/>
                  </a:cubicBezTo>
                  <a:cubicBezTo>
                    <a:pt x="4" y="16"/>
                    <a:pt x="6" y="16"/>
                    <a:pt x="8" y="16"/>
                  </a:cubicBezTo>
                  <a:cubicBezTo>
                    <a:pt x="9" y="16"/>
                    <a:pt x="11" y="15"/>
                    <a:pt x="12" y="13"/>
                  </a:cubicBezTo>
                  <a:cubicBezTo>
                    <a:pt x="12" y="15"/>
                    <a:pt x="12" y="17"/>
                    <a:pt x="11" y="19"/>
                  </a:cubicBezTo>
                  <a:cubicBezTo>
                    <a:pt x="10" y="21"/>
                    <a:pt x="9" y="22"/>
                    <a:pt x="8" y="23"/>
                  </a:cubicBezTo>
                  <a:cubicBezTo>
                    <a:pt x="6" y="24"/>
                    <a:pt x="5" y="25"/>
                    <a:pt x="4" y="25"/>
                  </a:cubicBezTo>
                  <a:cubicBezTo>
                    <a:pt x="4" y="26"/>
                    <a:pt x="4" y="26"/>
                    <a:pt x="4" y="26"/>
                  </a:cubicBezTo>
                  <a:cubicBezTo>
                    <a:pt x="5" y="26"/>
                    <a:pt x="5" y="26"/>
                    <a:pt x="5" y="26"/>
                  </a:cubicBezTo>
                  <a:cubicBezTo>
                    <a:pt x="7" y="25"/>
                    <a:pt x="9" y="24"/>
                    <a:pt x="11" y="23"/>
                  </a:cubicBezTo>
                  <a:cubicBezTo>
                    <a:pt x="13" y="21"/>
                    <a:pt x="14" y="19"/>
                    <a:pt x="15" y="16"/>
                  </a:cubicBezTo>
                  <a:close/>
                  <a:moveTo>
                    <a:pt x="11" y="13"/>
                  </a:moveTo>
                  <a:cubicBezTo>
                    <a:pt x="10" y="14"/>
                    <a:pt x="9" y="14"/>
                    <a:pt x="9" y="14"/>
                  </a:cubicBezTo>
                  <a:cubicBezTo>
                    <a:pt x="8" y="14"/>
                    <a:pt x="7" y="14"/>
                    <a:pt x="6" y="13"/>
                  </a:cubicBezTo>
                  <a:cubicBezTo>
                    <a:pt x="4" y="12"/>
                    <a:pt x="3" y="10"/>
                    <a:pt x="3" y="8"/>
                  </a:cubicBezTo>
                  <a:cubicBezTo>
                    <a:pt x="3" y="6"/>
                    <a:pt x="3" y="5"/>
                    <a:pt x="3" y="4"/>
                  </a:cubicBezTo>
                  <a:cubicBezTo>
                    <a:pt x="4" y="3"/>
                    <a:pt x="5" y="2"/>
                    <a:pt x="6" y="2"/>
                  </a:cubicBezTo>
                  <a:cubicBezTo>
                    <a:pt x="7" y="2"/>
                    <a:pt x="8" y="2"/>
                    <a:pt x="8" y="2"/>
                  </a:cubicBezTo>
                  <a:cubicBezTo>
                    <a:pt x="9" y="3"/>
                    <a:pt x="10" y="4"/>
                    <a:pt x="11" y="5"/>
                  </a:cubicBezTo>
                  <a:cubicBezTo>
                    <a:pt x="11" y="6"/>
                    <a:pt x="12" y="7"/>
                    <a:pt x="12" y="8"/>
                  </a:cubicBezTo>
                  <a:cubicBezTo>
                    <a:pt x="12" y="9"/>
                    <a:pt x="12" y="10"/>
                    <a:pt x="12" y="12"/>
                  </a:cubicBezTo>
                  <a:cubicBezTo>
                    <a:pt x="12" y="13"/>
                    <a:pt x="11" y="13"/>
                    <a:pt x="11"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58" name="îs1ïde">
              <a:extLst>
                <a:ext uri="{FF2B5EF4-FFF2-40B4-BE49-F238E27FC236}">
                  <a16:creationId xmlns:a16="http://schemas.microsoft.com/office/drawing/2014/main" id="{C049C6BF-A8A8-4DD2-859B-3F9F41239260}"/>
                </a:ext>
              </a:extLst>
            </p:cNvPr>
            <p:cNvSpPr/>
            <p:nvPr/>
          </p:nvSpPr>
          <p:spPr bwMode="auto">
            <a:xfrm>
              <a:off x="3782188" y="1613112"/>
              <a:ext cx="32239" cy="57470"/>
            </a:xfrm>
            <a:custGeom>
              <a:avLst/>
              <a:gdLst>
                <a:gd name="T0" fmla="*/ 11 w 14"/>
                <a:gd name="T1" fmla="*/ 24 h 25"/>
                <a:gd name="T2" fmla="*/ 14 w 14"/>
                <a:gd name="T3" fmla="*/ 0 h 25"/>
                <a:gd name="T4" fmla="*/ 14 w 14"/>
                <a:gd name="T5" fmla="*/ 0 h 25"/>
                <a:gd name="T6" fmla="*/ 1 w 14"/>
                <a:gd name="T7" fmla="*/ 2 h 25"/>
                <a:gd name="T8" fmla="*/ 0 w 14"/>
                <a:gd name="T9" fmla="*/ 8 h 25"/>
                <a:gd name="T10" fmla="*/ 0 w 14"/>
                <a:gd name="T11" fmla="*/ 8 h 25"/>
                <a:gd name="T12" fmla="*/ 2 w 14"/>
                <a:gd name="T13" fmla="*/ 5 h 25"/>
                <a:gd name="T14" fmla="*/ 5 w 14"/>
                <a:gd name="T15" fmla="*/ 4 h 25"/>
                <a:gd name="T16" fmla="*/ 12 w 14"/>
                <a:gd name="T17" fmla="*/ 3 h 25"/>
                <a:gd name="T18" fmla="*/ 9 w 14"/>
                <a:gd name="T19" fmla="*/ 25 h 25"/>
                <a:gd name="T20" fmla="*/ 11 w 14"/>
                <a:gd name="T21" fmla="*/ 2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 h="25">
                  <a:moveTo>
                    <a:pt x="11" y="24"/>
                  </a:moveTo>
                  <a:cubicBezTo>
                    <a:pt x="14" y="0"/>
                    <a:pt x="14" y="0"/>
                    <a:pt x="14" y="0"/>
                  </a:cubicBezTo>
                  <a:cubicBezTo>
                    <a:pt x="14" y="0"/>
                    <a:pt x="14" y="0"/>
                    <a:pt x="14" y="0"/>
                  </a:cubicBezTo>
                  <a:cubicBezTo>
                    <a:pt x="1" y="2"/>
                    <a:pt x="1" y="2"/>
                    <a:pt x="1" y="2"/>
                  </a:cubicBezTo>
                  <a:cubicBezTo>
                    <a:pt x="0" y="8"/>
                    <a:pt x="0" y="8"/>
                    <a:pt x="0" y="8"/>
                  </a:cubicBezTo>
                  <a:cubicBezTo>
                    <a:pt x="0" y="8"/>
                    <a:pt x="0" y="8"/>
                    <a:pt x="0" y="8"/>
                  </a:cubicBezTo>
                  <a:cubicBezTo>
                    <a:pt x="1" y="7"/>
                    <a:pt x="1" y="6"/>
                    <a:pt x="2" y="5"/>
                  </a:cubicBezTo>
                  <a:cubicBezTo>
                    <a:pt x="3" y="5"/>
                    <a:pt x="4" y="4"/>
                    <a:pt x="5" y="4"/>
                  </a:cubicBezTo>
                  <a:cubicBezTo>
                    <a:pt x="12" y="3"/>
                    <a:pt x="12" y="3"/>
                    <a:pt x="12" y="3"/>
                  </a:cubicBezTo>
                  <a:cubicBezTo>
                    <a:pt x="9" y="25"/>
                    <a:pt x="9" y="25"/>
                    <a:pt x="9" y="25"/>
                  </a:cubicBezTo>
                  <a:lnTo>
                    <a:pt x="11"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59" name="i$ľïḑe">
              <a:extLst>
                <a:ext uri="{FF2B5EF4-FFF2-40B4-BE49-F238E27FC236}">
                  <a16:creationId xmlns:a16="http://schemas.microsoft.com/office/drawing/2014/main" id="{68D7FE56-E937-40BA-BF71-33ABAD5BF447}"/>
                </a:ext>
              </a:extLst>
            </p:cNvPr>
            <p:cNvSpPr/>
            <p:nvPr/>
          </p:nvSpPr>
          <p:spPr bwMode="auto">
            <a:xfrm>
              <a:off x="3349063" y="1294926"/>
              <a:ext cx="34342" cy="23128"/>
            </a:xfrm>
            <a:custGeom>
              <a:avLst/>
              <a:gdLst>
                <a:gd name="T0" fmla="*/ 8 w 15"/>
                <a:gd name="T1" fmla="*/ 7 h 10"/>
                <a:gd name="T2" fmla="*/ 12 w 15"/>
                <a:gd name="T3" fmla="*/ 10 h 10"/>
                <a:gd name="T4" fmla="*/ 14 w 15"/>
                <a:gd name="T5" fmla="*/ 3 h 10"/>
                <a:gd name="T6" fmla="*/ 10 w 15"/>
                <a:gd name="T7" fmla="*/ 0 h 10"/>
                <a:gd name="T8" fmla="*/ 0 w 15"/>
                <a:gd name="T9" fmla="*/ 2 h 10"/>
                <a:gd name="T10" fmla="*/ 8 w 15"/>
                <a:gd name="T11" fmla="*/ 7 h 10"/>
              </a:gdLst>
              <a:ahLst/>
              <a:cxnLst>
                <a:cxn ang="0">
                  <a:pos x="T0" y="T1"/>
                </a:cxn>
                <a:cxn ang="0">
                  <a:pos x="T2" y="T3"/>
                </a:cxn>
                <a:cxn ang="0">
                  <a:pos x="T4" y="T5"/>
                </a:cxn>
                <a:cxn ang="0">
                  <a:pos x="T6" y="T7"/>
                </a:cxn>
                <a:cxn ang="0">
                  <a:pos x="T8" y="T9"/>
                </a:cxn>
                <a:cxn ang="0">
                  <a:pos x="T10" y="T11"/>
                </a:cxn>
              </a:cxnLst>
              <a:rect l="0" t="0" r="r" b="b"/>
              <a:pathLst>
                <a:path w="15" h="10">
                  <a:moveTo>
                    <a:pt x="8" y="7"/>
                  </a:moveTo>
                  <a:cubicBezTo>
                    <a:pt x="12" y="10"/>
                    <a:pt x="12" y="10"/>
                    <a:pt x="12" y="10"/>
                  </a:cubicBezTo>
                  <a:cubicBezTo>
                    <a:pt x="12" y="7"/>
                    <a:pt x="15" y="5"/>
                    <a:pt x="14" y="3"/>
                  </a:cubicBezTo>
                  <a:cubicBezTo>
                    <a:pt x="10" y="0"/>
                    <a:pt x="10" y="0"/>
                    <a:pt x="10" y="0"/>
                  </a:cubicBezTo>
                  <a:cubicBezTo>
                    <a:pt x="7" y="0"/>
                    <a:pt x="3" y="0"/>
                    <a:pt x="0" y="2"/>
                  </a:cubicBezTo>
                  <a:cubicBezTo>
                    <a:pt x="1" y="4"/>
                    <a:pt x="4" y="8"/>
                    <a:pt x="8"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60" name="iŝļíḍè">
              <a:extLst>
                <a:ext uri="{FF2B5EF4-FFF2-40B4-BE49-F238E27FC236}">
                  <a16:creationId xmlns:a16="http://schemas.microsoft.com/office/drawing/2014/main" id="{C6D0C86F-09BE-4F63-8D16-D742BDE34B27}"/>
                </a:ext>
              </a:extLst>
            </p:cNvPr>
            <p:cNvSpPr/>
            <p:nvPr/>
          </p:nvSpPr>
          <p:spPr bwMode="auto">
            <a:xfrm>
              <a:off x="3378499" y="1327165"/>
              <a:ext cx="27333" cy="18923"/>
            </a:xfrm>
            <a:custGeom>
              <a:avLst/>
              <a:gdLst>
                <a:gd name="T0" fmla="*/ 7 w 12"/>
                <a:gd name="T1" fmla="*/ 7 h 8"/>
                <a:gd name="T2" fmla="*/ 9 w 12"/>
                <a:gd name="T3" fmla="*/ 8 h 8"/>
                <a:gd name="T4" fmla="*/ 12 w 12"/>
                <a:gd name="T5" fmla="*/ 6 h 8"/>
                <a:gd name="T6" fmla="*/ 11 w 12"/>
                <a:gd name="T7" fmla="*/ 2 h 8"/>
                <a:gd name="T8" fmla="*/ 8 w 12"/>
                <a:gd name="T9" fmla="*/ 0 h 8"/>
                <a:gd name="T10" fmla="*/ 0 w 12"/>
                <a:gd name="T11" fmla="*/ 3 h 8"/>
                <a:gd name="T12" fmla="*/ 7 w 12"/>
                <a:gd name="T13" fmla="*/ 7 h 8"/>
              </a:gdLst>
              <a:ahLst/>
              <a:cxnLst>
                <a:cxn ang="0">
                  <a:pos x="T0" y="T1"/>
                </a:cxn>
                <a:cxn ang="0">
                  <a:pos x="T2" y="T3"/>
                </a:cxn>
                <a:cxn ang="0">
                  <a:pos x="T4" y="T5"/>
                </a:cxn>
                <a:cxn ang="0">
                  <a:pos x="T6" y="T7"/>
                </a:cxn>
                <a:cxn ang="0">
                  <a:pos x="T8" y="T9"/>
                </a:cxn>
                <a:cxn ang="0">
                  <a:pos x="T10" y="T11"/>
                </a:cxn>
                <a:cxn ang="0">
                  <a:pos x="T12" y="T13"/>
                </a:cxn>
              </a:cxnLst>
              <a:rect l="0" t="0" r="r" b="b"/>
              <a:pathLst>
                <a:path w="12" h="8">
                  <a:moveTo>
                    <a:pt x="7" y="7"/>
                  </a:moveTo>
                  <a:cubicBezTo>
                    <a:pt x="9" y="8"/>
                    <a:pt x="9" y="8"/>
                    <a:pt x="9" y="8"/>
                  </a:cubicBezTo>
                  <a:cubicBezTo>
                    <a:pt x="10" y="8"/>
                    <a:pt x="11" y="6"/>
                    <a:pt x="12" y="6"/>
                  </a:cubicBezTo>
                  <a:cubicBezTo>
                    <a:pt x="12" y="4"/>
                    <a:pt x="11" y="2"/>
                    <a:pt x="11" y="2"/>
                  </a:cubicBezTo>
                  <a:cubicBezTo>
                    <a:pt x="11" y="0"/>
                    <a:pt x="9" y="1"/>
                    <a:pt x="8" y="0"/>
                  </a:cubicBezTo>
                  <a:cubicBezTo>
                    <a:pt x="5" y="1"/>
                    <a:pt x="1" y="0"/>
                    <a:pt x="0" y="3"/>
                  </a:cubicBezTo>
                  <a:cubicBezTo>
                    <a:pt x="2" y="5"/>
                    <a:pt x="5" y="6"/>
                    <a:pt x="7"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61" name="íṩḻîḋê">
              <a:extLst>
                <a:ext uri="{FF2B5EF4-FFF2-40B4-BE49-F238E27FC236}">
                  <a16:creationId xmlns:a16="http://schemas.microsoft.com/office/drawing/2014/main" id="{90F8F1A7-EEB0-4671-83B5-069E1E0EDB7E}"/>
                </a:ext>
              </a:extLst>
            </p:cNvPr>
            <p:cNvSpPr/>
            <p:nvPr/>
          </p:nvSpPr>
          <p:spPr bwMode="auto">
            <a:xfrm>
              <a:off x="3394618" y="1244465"/>
              <a:ext cx="100922" cy="166101"/>
            </a:xfrm>
            <a:custGeom>
              <a:avLst/>
              <a:gdLst>
                <a:gd name="T0" fmla="*/ 9 w 44"/>
                <a:gd name="T1" fmla="*/ 32 h 72"/>
                <a:gd name="T2" fmla="*/ 12 w 44"/>
                <a:gd name="T3" fmla="*/ 31 h 72"/>
                <a:gd name="T4" fmla="*/ 15 w 44"/>
                <a:gd name="T5" fmla="*/ 33 h 72"/>
                <a:gd name="T6" fmla="*/ 13 w 44"/>
                <a:gd name="T7" fmla="*/ 44 h 72"/>
                <a:gd name="T8" fmla="*/ 8 w 44"/>
                <a:gd name="T9" fmla="*/ 41 h 72"/>
                <a:gd name="T10" fmla="*/ 14 w 44"/>
                <a:gd name="T11" fmla="*/ 68 h 72"/>
                <a:gd name="T12" fmla="*/ 26 w 44"/>
                <a:gd name="T13" fmla="*/ 72 h 72"/>
                <a:gd name="T14" fmla="*/ 27 w 44"/>
                <a:gd name="T15" fmla="*/ 69 h 72"/>
                <a:gd name="T16" fmla="*/ 15 w 44"/>
                <a:gd name="T17" fmla="*/ 52 h 72"/>
                <a:gd name="T18" fmla="*/ 21 w 44"/>
                <a:gd name="T19" fmla="*/ 49 h 72"/>
                <a:gd name="T20" fmla="*/ 21 w 44"/>
                <a:gd name="T21" fmla="*/ 40 h 72"/>
                <a:gd name="T22" fmla="*/ 26 w 44"/>
                <a:gd name="T23" fmla="*/ 45 h 72"/>
                <a:gd name="T24" fmla="*/ 19 w 44"/>
                <a:gd name="T25" fmla="*/ 31 h 72"/>
                <a:gd name="T26" fmla="*/ 19 w 44"/>
                <a:gd name="T27" fmla="*/ 21 h 72"/>
                <a:gd name="T28" fmla="*/ 30 w 44"/>
                <a:gd name="T29" fmla="*/ 30 h 72"/>
                <a:gd name="T30" fmla="*/ 26 w 44"/>
                <a:gd name="T31" fmla="*/ 19 h 72"/>
                <a:gd name="T32" fmla="*/ 29 w 44"/>
                <a:gd name="T33" fmla="*/ 16 h 72"/>
                <a:gd name="T34" fmla="*/ 43 w 44"/>
                <a:gd name="T35" fmla="*/ 28 h 72"/>
                <a:gd name="T36" fmla="*/ 29 w 44"/>
                <a:gd name="T37" fmla="*/ 8 h 72"/>
                <a:gd name="T38" fmla="*/ 24 w 44"/>
                <a:gd name="T39" fmla="*/ 6 h 72"/>
                <a:gd name="T40" fmla="*/ 24 w 44"/>
                <a:gd name="T41" fmla="*/ 13 h 72"/>
                <a:gd name="T42" fmla="*/ 17 w 44"/>
                <a:gd name="T43" fmla="*/ 11 h 72"/>
                <a:gd name="T44" fmla="*/ 16 w 44"/>
                <a:gd name="T45" fmla="*/ 0 h 72"/>
                <a:gd name="T46" fmla="*/ 14 w 44"/>
                <a:gd name="T47" fmla="*/ 6 h 72"/>
                <a:gd name="T48" fmla="*/ 9 w 44"/>
                <a:gd name="T49" fmla="*/ 8 h 72"/>
                <a:gd name="T50" fmla="*/ 16 w 44"/>
                <a:gd name="T51" fmla="*/ 16 h 72"/>
                <a:gd name="T52" fmla="*/ 16 w 44"/>
                <a:gd name="T53" fmla="*/ 25 h 72"/>
                <a:gd name="T54" fmla="*/ 11 w 44"/>
                <a:gd name="T55" fmla="*/ 20 h 72"/>
                <a:gd name="T56" fmla="*/ 0 w 44"/>
                <a:gd name="T57" fmla="*/ 19 h 72"/>
                <a:gd name="T58" fmla="*/ 9 w 44"/>
                <a:gd name="T59" fmla="*/ 28 h 72"/>
                <a:gd name="T60" fmla="*/ 9 w 44"/>
                <a:gd name="T61" fmla="*/ 3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4" h="72">
                  <a:moveTo>
                    <a:pt x="9" y="32"/>
                  </a:moveTo>
                  <a:cubicBezTo>
                    <a:pt x="10" y="33"/>
                    <a:pt x="11" y="32"/>
                    <a:pt x="12" y="31"/>
                  </a:cubicBezTo>
                  <a:cubicBezTo>
                    <a:pt x="15" y="33"/>
                    <a:pt x="15" y="33"/>
                    <a:pt x="15" y="33"/>
                  </a:cubicBezTo>
                  <a:cubicBezTo>
                    <a:pt x="16" y="37"/>
                    <a:pt x="15" y="41"/>
                    <a:pt x="13" y="44"/>
                  </a:cubicBezTo>
                  <a:cubicBezTo>
                    <a:pt x="11" y="46"/>
                    <a:pt x="10" y="42"/>
                    <a:pt x="8" y="41"/>
                  </a:cubicBezTo>
                  <a:cubicBezTo>
                    <a:pt x="10" y="50"/>
                    <a:pt x="15" y="60"/>
                    <a:pt x="14" y="68"/>
                  </a:cubicBezTo>
                  <a:cubicBezTo>
                    <a:pt x="20" y="72"/>
                    <a:pt x="24" y="72"/>
                    <a:pt x="26" y="72"/>
                  </a:cubicBezTo>
                  <a:cubicBezTo>
                    <a:pt x="27" y="69"/>
                    <a:pt x="27" y="69"/>
                    <a:pt x="27" y="69"/>
                  </a:cubicBezTo>
                  <a:cubicBezTo>
                    <a:pt x="19" y="64"/>
                    <a:pt x="16" y="54"/>
                    <a:pt x="15" y="52"/>
                  </a:cubicBezTo>
                  <a:cubicBezTo>
                    <a:pt x="21" y="49"/>
                    <a:pt x="21" y="49"/>
                    <a:pt x="21" y="49"/>
                  </a:cubicBezTo>
                  <a:cubicBezTo>
                    <a:pt x="21" y="46"/>
                    <a:pt x="20" y="41"/>
                    <a:pt x="21" y="40"/>
                  </a:cubicBezTo>
                  <a:cubicBezTo>
                    <a:pt x="24" y="41"/>
                    <a:pt x="25" y="43"/>
                    <a:pt x="26" y="45"/>
                  </a:cubicBezTo>
                  <a:cubicBezTo>
                    <a:pt x="33" y="42"/>
                    <a:pt x="22" y="36"/>
                    <a:pt x="19" y="31"/>
                  </a:cubicBezTo>
                  <a:cubicBezTo>
                    <a:pt x="19" y="27"/>
                    <a:pt x="19" y="24"/>
                    <a:pt x="19" y="21"/>
                  </a:cubicBezTo>
                  <a:cubicBezTo>
                    <a:pt x="23" y="22"/>
                    <a:pt x="27" y="27"/>
                    <a:pt x="30" y="30"/>
                  </a:cubicBezTo>
                  <a:cubicBezTo>
                    <a:pt x="33" y="27"/>
                    <a:pt x="27" y="23"/>
                    <a:pt x="26" y="19"/>
                  </a:cubicBezTo>
                  <a:cubicBezTo>
                    <a:pt x="25" y="17"/>
                    <a:pt x="27" y="17"/>
                    <a:pt x="29" y="16"/>
                  </a:cubicBezTo>
                  <a:cubicBezTo>
                    <a:pt x="43" y="28"/>
                    <a:pt x="43" y="28"/>
                    <a:pt x="43" y="28"/>
                  </a:cubicBezTo>
                  <a:cubicBezTo>
                    <a:pt x="44" y="21"/>
                    <a:pt x="34" y="15"/>
                    <a:pt x="29" y="8"/>
                  </a:cubicBezTo>
                  <a:cubicBezTo>
                    <a:pt x="30" y="6"/>
                    <a:pt x="29" y="4"/>
                    <a:pt x="24" y="6"/>
                  </a:cubicBezTo>
                  <a:cubicBezTo>
                    <a:pt x="22" y="6"/>
                    <a:pt x="19" y="7"/>
                    <a:pt x="24" y="13"/>
                  </a:cubicBezTo>
                  <a:cubicBezTo>
                    <a:pt x="21" y="17"/>
                    <a:pt x="19" y="12"/>
                    <a:pt x="17" y="11"/>
                  </a:cubicBezTo>
                  <a:cubicBezTo>
                    <a:pt x="18" y="6"/>
                    <a:pt x="20" y="1"/>
                    <a:pt x="16" y="0"/>
                  </a:cubicBezTo>
                  <a:cubicBezTo>
                    <a:pt x="16" y="2"/>
                    <a:pt x="16" y="4"/>
                    <a:pt x="14" y="6"/>
                  </a:cubicBezTo>
                  <a:cubicBezTo>
                    <a:pt x="9" y="8"/>
                    <a:pt x="9" y="8"/>
                    <a:pt x="9" y="8"/>
                  </a:cubicBezTo>
                  <a:cubicBezTo>
                    <a:pt x="9" y="10"/>
                    <a:pt x="14" y="13"/>
                    <a:pt x="16" y="16"/>
                  </a:cubicBezTo>
                  <a:cubicBezTo>
                    <a:pt x="17" y="20"/>
                    <a:pt x="16" y="23"/>
                    <a:pt x="16" y="25"/>
                  </a:cubicBezTo>
                  <a:cubicBezTo>
                    <a:pt x="12" y="27"/>
                    <a:pt x="13" y="22"/>
                    <a:pt x="11" y="20"/>
                  </a:cubicBezTo>
                  <a:cubicBezTo>
                    <a:pt x="7" y="17"/>
                    <a:pt x="2" y="18"/>
                    <a:pt x="0" y="19"/>
                  </a:cubicBezTo>
                  <a:cubicBezTo>
                    <a:pt x="9" y="28"/>
                    <a:pt x="9" y="28"/>
                    <a:pt x="9" y="28"/>
                  </a:cubicBezTo>
                  <a:cubicBezTo>
                    <a:pt x="9" y="29"/>
                    <a:pt x="6" y="32"/>
                    <a:pt x="9"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62" name="íṡľiḑê">
              <a:extLst>
                <a:ext uri="{FF2B5EF4-FFF2-40B4-BE49-F238E27FC236}">
                  <a16:creationId xmlns:a16="http://schemas.microsoft.com/office/drawing/2014/main" id="{51DCD51A-56D0-44A2-B863-05EBA55FDC37}"/>
                </a:ext>
              </a:extLst>
            </p:cNvPr>
            <p:cNvSpPr/>
            <p:nvPr/>
          </p:nvSpPr>
          <p:spPr bwMode="auto">
            <a:xfrm>
              <a:off x="3589455" y="1092381"/>
              <a:ext cx="30137" cy="30137"/>
            </a:xfrm>
            <a:custGeom>
              <a:avLst/>
              <a:gdLst>
                <a:gd name="T0" fmla="*/ 2 w 13"/>
                <a:gd name="T1" fmla="*/ 13 h 13"/>
                <a:gd name="T2" fmla="*/ 9 w 13"/>
                <a:gd name="T3" fmla="*/ 13 h 13"/>
                <a:gd name="T4" fmla="*/ 3 w 13"/>
                <a:gd name="T5" fmla="*/ 0 h 13"/>
                <a:gd name="T6" fmla="*/ 2 w 13"/>
                <a:gd name="T7" fmla="*/ 8 h 13"/>
                <a:gd name="T8" fmla="*/ 2 w 13"/>
                <a:gd name="T9" fmla="*/ 13 h 13"/>
              </a:gdLst>
              <a:ahLst/>
              <a:cxnLst>
                <a:cxn ang="0">
                  <a:pos x="T0" y="T1"/>
                </a:cxn>
                <a:cxn ang="0">
                  <a:pos x="T2" y="T3"/>
                </a:cxn>
                <a:cxn ang="0">
                  <a:pos x="T4" y="T5"/>
                </a:cxn>
                <a:cxn ang="0">
                  <a:pos x="T6" y="T7"/>
                </a:cxn>
                <a:cxn ang="0">
                  <a:pos x="T8" y="T9"/>
                </a:cxn>
              </a:cxnLst>
              <a:rect l="0" t="0" r="r" b="b"/>
              <a:pathLst>
                <a:path w="13" h="13">
                  <a:moveTo>
                    <a:pt x="2" y="13"/>
                  </a:moveTo>
                  <a:cubicBezTo>
                    <a:pt x="4" y="13"/>
                    <a:pt x="6" y="13"/>
                    <a:pt x="9" y="13"/>
                  </a:cubicBezTo>
                  <a:cubicBezTo>
                    <a:pt x="13" y="8"/>
                    <a:pt x="6" y="3"/>
                    <a:pt x="3" y="0"/>
                  </a:cubicBezTo>
                  <a:cubicBezTo>
                    <a:pt x="0" y="1"/>
                    <a:pt x="2" y="6"/>
                    <a:pt x="2" y="8"/>
                  </a:cubicBezTo>
                  <a:cubicBezTo>
                    <a:pt x="2" y="9"/>
                    <a:pt x="1" y="11"/>
                    <a:pt x="2"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63" name="iṥļiḓe">
              <a:extLst>
                <a:ext uri="{FF2B5EF4-FFF2-40B4-BE49-F238E27FC236}">
                  <a16:creationId xmlns:a16="http://schemas.microsoft.com/office/drawing/2014/main" id="{BFD018DA-EF86-4570-AB72-9F22B30A5EA4}"/>
                </a:ext>
              </a:extLst>
            </p:cNvPr>
            <p:cNvSpPr/>
            <p:nvPr/>
          </p:nvSpPr>
          <p:spPr bwMode="auto">
            <a:xfrm>
              <a:off x="3578241" y="1138637"/>
              <a:ext cx="18222" cy="25231"/>
            </a:xfrm>
            <a:custGeom>
              <a:avLst/>
              <a:gdLst>
                <a:gd name="T0" fmla="*/ 2 w 8"/>
                <a:gd name="T1" fmla="*/ 11 h 11"/>
                <a:gd name="T2" fmla="*/ 8 w 8"/>
                <a:gd name="T3" fmla="*/ 9 h 11"/>
                <a:gd name="T4" fmla="*/ 7 w 8"/>
                <a:gd name="T5" fmla="*/ 4 h 11"/>
                <a:gd name="T6" fmla="*/ 3 w 8"/>
                <a:gd name="T7" fmla="*/ 0 h 11"/>
                <a:gd name="T8" fmla="*/ 1 w 8"/>
                <a:gd name="T9" fmla="*/ 5 h 11"/>
                <a:gd name="T10" fmla="*/ 2 w 8"/>
                <a:gd name="T11" fmla="*/ 11 h 11"/>
              </a:gdLst>
              <a:ahLst/>
              <a:cxnLst>
                <a:cxn ang="0">
                  <a:pos x="T0" y="T1"/>
                </a:cxn>
                <a:cxn ang="0">
                  <a:pos x="T2" y="T3"/>
                </a:cxn>
                <a:cxn ang="0">
                  <a:pos x="T4" y="T5"/>
                </a:cxn>
                <a:cxn ang="0">
                  <a:pos x="T6" y="T7"/>
                </a:cxn>
                <a:cxn ang="0">
                  <a:pos x="T8" y="T9"/>
                </a:cxn>
                <a:cxn ang="0">
                  <a:pos x="T10" y="T11"/>
                </a:cxn>
              </a:cxnLst>
              <a:rect l="0" t="0" r="r" b="b"/>
              <a:pathLst>
                <a:path w="8" h="11">
                  <a:moveTo>
                    <a:pt x="2" y="11"/>
                  </a:moveTo>
                  <a:cubicBezTo>
                    <a:pt x="4" y="11"/>
                    <a:pt x="6" y="10"/>
                    <a:pt x="8" y="9"/>
                  </a:cubicBezTo>
                  <a:cubicBezTo>
                    <a:pt x="8" y="7"/>
                    <a:pt x="8" y="6"/>
                    <a:pt x="7" y="4"/>
                  </a:cubicBezTo>
                  <a:cubicBezTo>
                    <a:pt x="6" y="3"/>
                    <a:pt x="5" y="1"/>
                    <a:pt x="3" y="0"/>
                  </a:cubicBezTo>
                  <a:cubicBezTo>
                    <a:pt x="3" y="0"/>
                    <a:pt x="0" y="1"/>
                    <a:pt x="1" y="5"/>
                  </a:cubicBezTo>
                  <a:cubicBezTo>
                    <a:pt x="2" y="8"/>
                    <a:pt x="2" y="9"/>
                    <a:pt x="2"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64" name="iŝ1îḋé">
              <a:extLst>
                <a:ext uri="{FF2B5EF4-FFF2-40B4-BE49-F238E27FC236}">
                  <a16:creationId xmlns:a16="http://schemas.microsoft.com/office/drawing/2014/main" id="{BAECD37E-854E-4F61-945D-012936431D8C}"/>
                </a:ext>
              </a:extLst>
            </p:cNvPr>
            <p:cNvSpPr/>
            <p:nvPr/>
          </p:nvSpPr>
          <p:spPr bwMode="auto">
            <a:xfrm>
              <a:off x="3628702" y="1117611"/>
              <a:ext cx="41350" cy="39248"/>
            </a:xfrm>
            <a:custGeom>
              <a:avLst/>
              <a:gdLst>
                <a:gd name="T0" fmla="*/ 5 w 18"/>
                <a:gd name="T1" fmla="*/ 11 h 17"/>
                <a:gd name="T2" fmla="*/ 7 w 18"/>
                <a:gd name="T3" fmla="*/ 11 h 17"/>
                <a:gd name="T4" fmla="*/ 7 w 18"/>
                <a:gd name="T5" fmla="*/ 17 h 17"/>
                <a:gd name="T6" fmla="*/ 8 w 18"/>
                <a:gd name="T7" fmla="*/ 17 h 17"/>
                <a:gd name="T8" fmla="*/ 12 w 18"/>
                <a:gd name="T9" fmla="*/ 14 h 17"/>
                <a:gd name="T10" fmla="*/ 13 w 18"/>
                <a:gd name="T11" fmla="*/ 12 h 17"/>
                <a:gd name="T12" fmla="*/ 17 w 18"/>
                <a:gd name="T13" fmla="*/ 7 h 17"/>
                <a:gd name="T14" fmla="*/ 13 w 18"/>
                <a:gd name="T15" fmla="*/ 0 h 17"/>
                <a:gd name="T16" fmla="*/ 2 w 18"/>
                <a:gd name="T17" fmla="*/ 3 h 17"/>
                <a:gd name="T18" fmla="*/ 5 w 18"/>
                <a:gd name="T19" fmla="*/ 11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 h="17">
                  <a:moveTo>
                    <a:pt x="5" y="11"/>
                  </a:moveTo>
                  <a:cubicBezTo>
                    <a:pt x="7" y="11"/>
                    <a:pt x="7" y="11"/>
                    <a:pt x="7" y="11"/>
                  </a:cubicBezTo>
                  <a:cubicBezTo>
                    <a:pt x="7" y="13"/>
                    <a:pt x="7" y="15"/>
                    <a:pt x="7" y="17"/>
                  </a:cubicBezTo>
                  <a:cubicBezTo>
                    <a:pt x="8" y="17"/>
                    <a:pt x="8" y="17"/>
                    <a:pt x="8" y="17"/>
                  </a:cubicBezTo>
                  <a:cubicBezTo>
                    <a:pt x="9" y="15"/>
                    <a:pt x="11" y="15"/>
                    <a:pt x="12" y="14"/>
                  </a:cubicBezTo>
                  <a:cubicBezTo>
                    <a:pt x="13" y="12"/>
                    <a:pt x="13" y="12"/>
                    <a:pt x="13" y="12"/>
                  </a:cubicBezTo>
                  <a:cubicBezTo>
                    <a:pt x="17" y="7"/>
                    <a:pt x="17" y="7"/>
                    <a:pt x="17" y="7"/>
                  </a:cubicBezTo>
                  <a:cubicBezTo>
                    <a:pt x="18" y="5"/>
                    <a:pt x="17" y="2"/>
                    <a:pt x="13" y="0"/>
                  </a:cubicBezTo>
                  <a:cubicBezTo>
                    <a:pt x="10" y="1"/>
                    <a:pt x="7" y="2"/>
                    <a:pt x="2" y="3"/>
                  </a:cubicBezTo>
                  <a:cubicBezTo>
                    <a:pt x="0" y="7"/>
                    <a:pt x="3" y="10"/>
                    <a:pt x="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65" name="iṩḷiḓè">
              <a:extLst>
                <a:ext uri="{FF2B5EF4-FFF2-40B4-BE49-F238E27FC236}">
                  <a16:creationId xmlns:a16="http://schemas.microsoft.com/office/drawing/2014/main" id="{491B7FE1-003E-421B-AED8-F10399B729A5}"/>
                </a:ext>
              </a:extLst>
            </p:cNvPr>
            <p:cNvSpPr/>
            <p:nvPr/>
          </p:nvSpPr>
          <p:spPr bwMode="auto">
            <a:xfrm>
              <a:off x="3628702" y="1154756"/>
              <a:ext cx="38547" cy="29436"/>
            </a:xfrm>
            <a:custGeom>
              <a:avLst/>
              <a:gdLst>
                <a:gd name="T0" fmla="*/ 6 w 17"/>
                <a:gd name="T1" fmla="*/ 13 h 13"/>
                <a:gd name="T2" fmla="*/ 15 w 17"/>
                <a:gd name="T3" fmla="*/ 4 h 13"/>
                <a:gd name="T4" fmla="*/ 16 w 17"/>
                <a:gd name="T5" fmla="*/ 0 h 13"/>
                <a:gd name="T6" fmla="*/ 1 w 17"/>
                <a:gd name="T7" fmla="*/ 5 h 13"/>
                <a:gd name="T8" fmla="*/ 6 w 17"/>
                <a:gd name="T9" fmla="*/ 13 h 13"/>
              </a:gdLst>
              <a:ahLst/>
              <a:cxnLst>
                <a:cxn ang="0">
                  <a:pos x="T0" y="T1"/>
                </a:cxn>
                <a:cxn ang="0">
                  <a:pos x="T2" y="T3"/>
                </a:cxn>
                <a:cxn ang="0">
                  <a:pos x="T4" y="T5"/>
                </a:cxn>
                <a:cxn ang="0">
                  <a:pos x="T6" y="T7"/>
                </a:cxn>
                <a:cxn ang="0">
                  <a:pos x="T8" y="T9"/>
                </a:cxn>
              </a:cxnLst>
              <a:rect l="0" t="0" r="r" b="b"/>
              <a:pathLst>
                <a:path w="17" h="13">
                  <a:moveTo>
                    <a:pt x="6" y="13"/>
                  </a:moveTo>
                  <a:cubicBezTo>
                    <a:pt x="9" y="10"/>
                    <a:pt x="13" y="8"/>
                    <a:pt x="15" y="4"/>
                  </a:cubicBezTo>
                  <a:cubicBezTo>
                    <a:pt x="16" y="3"/>
                    <a:pt x="17" y="2"/>
                    <a:pt x="16" y="0"/>
                  </a:cubicBezTo>
                  <a:cubicBezTo>
                    <a:pt x="11" y="0"/>
                    <a:pt x="6" y="5"/>
                    <a:pt x="1" y="5"/>
                  </a:cubicBezTo>
                  <a:cubicBezTo>
                    <a:pt x="0" y="10"/>
                    <a:pt x="4" y="11"/>
                    <a:pt x="6"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66" name="îṥ1ïďé">
              <a:extLst>
                <a:ext uri="{FF2B5EF4-FFF2-40B4-BE49-F238E27FC236}">
                  <a16:creationId xmlns:a16="http://schemas.microsoft.com/office/drawing/2014/main" id="{7A7F1CDD-88E0-4828-82B0-FD7CDF118131}"/>
                </a:ext>
              </a:extLst>
            </p:cNvPr>
            <p:cNvSpPr/>
            <p:nvPr/>
          </p:nvSpPr>
          <p:spPr bwMode="auto">
            <a:xfrm>
              <a:off x="3548104" y="1165970"/>
              <a:ext cx="53265" cy="73589"/>
            </a:xfrm>
            <a:custGeom>
              <a:avLst/>
              <a:gdLst>
                <a:gd name="T0" fmla="*/ 7 w 23"/>
                <a:gd name="T1" fmla="*/ 32 h 32"/>
                <a:gd name="T2" fmla="*/ 23 w 23"/>
                <a:gd name="T3" fmla="*/ 0 h 32"/>
                <a:gd name="T4" fmla="*/ 3 w 23"/>
                <a:gd name="T5" fmla="*/ 23 h 32"/>
                <a:gd name="T6" fmla="*/ 7 w 23"/>
                <a:gd name="T7" fmla="*/ 32 h 32"/>
              </a:gdLst>
              <a:ahLst/>
              <a:cxnLst>
                <a:cxn ang="0">
                  <a:pos x="T0" y="T1"/>
                </a:cxn>
                <a:cxn ang="0">
                  <a:pos x="T2" y="T3"/>
                </a:cxn>
                <a:cxn ang="0">
                  <a:pos x="T4" y="T5"/>
                </a:cxn>
                <a:cxn ang="0">
                  <a:pos x="T6" y="T7"/>
                </a:cxn>
              </a:cxnLst>
              <a:rect l="0" t="0" r="r" b="b"/>
              <a:pathLst>
                <a:path w="23" h="32">
                  <a:moveTo>
                    <a:pt x="7" y="32"/>
                  </a:moveTo>
                  <a:cubicBezTo>
                    <a:pt x="13" y="23"/>
                    <a:pt x="20" y="11"/>
                    <a:pt x="23" y="0"/>
                  </a:cubicBezTo>
                  <a:cubicBezTo>
                    <a:pt x="17" y="9"/>
                    <a:pt x="11" y="18"/>
                    <a:pt x="3" y="23"/>
                  </a:cubicBezTo>
                  <a:cubicBezTo>
                    <a:pt x="0" y="28"/>
                    <a:pt x="6" y="31"/>
                    <a:pt x="7"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67" name="iSḷiḍé">
              <a:extLst>
                <a:ext uri="{FF2B5EF4-FFF2-40B4-BE49-F238E27FC236}">
                  <a16:creationId xmlns:a16="http://schemas.microsoft.com/office/drawing/2014/main" id="{632E4EE6-75D6-4352-9035-8C1E61CCA27A}"/>
                </a:ext>
              </a:extLst>
            </p:cNvPr>
            <p:cNvSpPr/>
            <p:nvPr/>
          </p:nvSpPr>
          <p:spPr bwMode="auto">
            <a:xfrm>
              <a:off x="3773077" y="1117611"/>
              <a:ext cx="93914" cy="101623"/>
            </a:xfrm>
            <a:custGeom>
              <a:avLst/>
              <a:gdLst>
                <a:gd name="T0" fmla="*/ 9 w 41"/>
                <a:gd name="T1" fmla="*/ 38 h 44"/>
                <a:gd name="T2" fmla="*/ 22 w 41"/>
                <a:gd name="T3" fmla="*/ 33 h 44"/>
                <a:gd name="T4" fmla="*/ 12 w 41"/>
                <a:gd name="T5" fmla="*/ 44 h 44"/>
                <a:gd name="T6" fmla="*/ 29 w 41"/>
                <a:gd name="T7" fmla="*/ 31 h 44"/>
                <a:gd name="T8" fmla="*/ 39 w 41"/>
                <a:gd name="T9" fmla="*/ 26 h 44"/>
                <a:gd name="T10" fmla="*/ 40 w 41"/>
                <a:gd name="T11" fmla="*/ 22 h 44"/>
                <a:gd name="T12" fmla="*/ 39 w 41"/>
                <a:gd name="T13" fmla="*/ 22 h 44"/>
                <a:gd name="T14" fmla="*/ 36 w 41"/>
                <a:gd name="T15" fmla="*/ 24 h 44"/>
                <a:gd name="T16" fmla="*/ 34 w 41"/>
                <a:gd name="T17" fmla="*/ 23 h 44"/>
                <a:gd name="T18" fmla="*/ 37 w 41"/>
                <a:gd name="T19" fmla="*/ 18 h 44"/>
                <a:gd name="T20" fmla="*/ 40 w 41"/>
                <a:gd name="T21" fmla="*/ 14 h 44"/>
                <a:gd name="T22" fmla="*/ 37 w 41"/>
                <a:gd name="T23" fmla="*/ 0 h 44"/>
                <a:gd name="T24" fmla="*/ 29 w 41"/>
                <a:gd name="T25" fmla="*/ 23 h 44"/>
                <a:gd name="T26" fmla="*/ 23 w 41"/>
                <a:gd name="T27" fmla="*/ 27 h 44"/>
                <a:gd name="T28" fmla="*/ 6 w 41"/>
                <a:gd name="T29" fmla="*/ 29 h 44"/>
                <a:gd name="T30" fmla="*/ 4 w 41"/>
                <a:gd name="T31" fmla="*/ 28 h 44"/>
                <a:gd name="T32" fmla="*/ 6 w 41"/>
                <a:gd name="T33" fmla="*/ 37 h 44"/>
                <a:gd name="T34" fmla="*/ 9 w 41"/>
                <a:gd name="T35" fmla="*/ 38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1" h="44">
                  <a:moveTo>
                    <a:pt x="9" y="38"/>
                  </a:moveTo>
                  <a:cubicBezTo>
                    <a:pt x="14" y="36"/>
                    <a:pt x="18" y="33"/>
                    <a:pt x="22" y="33"/>
                  </a:cubicBezTo>
                  <a:cubicBezTo>
                    <a:pt x="22" y="37"/>
                    <a:pt x="15" y="41"/>
                    <a:pt x="12" y="44"/>
                  </a:cubicBezTo>
                  <a:cubicBezTo>
                    <a:pt x="22" y="43"/>
                    <a:pt x="26" y="37"/>
                    <a:pt x="29" y="31"/>
                  </a:cubicBezTo>
                  <a:cubicBezTo>
                    <a:pt x="32" y="28"/>
                    <a:pt x="36" y="27"/>
                    <a:pt x="39" y="26"/>
                  </a:cubicBezTo>
                  <a:cubicBezTo>
                    <a:pt x="40" y="25"/>
                    <a:pt x="41" y="25"/>
                    <a:pt x="40" y="22"/>
                  </a:cubicBezTo>
                  <a:cubicBezTo>
                    <a:pt x="40" y="22"/>
                    <a:pt x="39" y="22"/>
                    <a:pt x="39" y="22"/>
                  </a:cubicBezTo>
                  <a:cubicBezTo>
                    <a:pt x="38" y="23"/>
                    <a:pt x="37" y="24"/>
                    <a:pt x="36" y="24"/>
                  </a:cubicBezTo>
                  <a:cubicBezTo>
                    <a:pt x="35" y="25"/>
                    <a:pt x="33" y="25"/>
                    <a:pt x="34" y="23"/>
                  </a:cubicBezTo>
                  <a:cubicBezTo>
                    <a:pt x="35" y="21"/>
                    <a:pt x="36" y="19"/>
                    <a:pt x="37" y="18"/>
                  </a:cubicBezTo>
                  <a:cubicBezTo>
                    <a:pt x="40" y="14"/>
                    <a:pt x="40" y="14"/>
                    <a:pt x="40" y="14"/>
                  </a:cubicBezTo>
                  <a:cubicBezTo>
                    <a:pt x="40" y="11"/>
                    <a:pt x="40" y="3"/>
                    <a:pt x="37" y="0"/>
                  </a:cubicBezTo>
                  <a:cubicBezTo>
                    <a:pt x="33" y="3"/>
                    <a:pt x="31" y="15"/>
                    <a:pt x="29" y="23"/>
                  </a:cubicBezTo>
                  <a:cubicBezTo>
                    <a:pt x="27" y="27"/>
                    <a:pt x="25" y="27"/>
                    <a:pt x="23" y="27"/>
                  </a:cubicBezTo>
                  <a:cubicBezTo>
                    <a:pt x="18" y="28"/>
                    <a:pt x="10" y="30"/>
                    <a:pt x="6" y="29"/>
                  </a:cubicBezTo>
                  <a:cubicBezTo>
                    <a:pt x="4" y="28"/>
                    <a:pt x="4" y="28"/>
                    <a:pt x="4" y="28"/>
                  </a:cubicBezTo>
                  <a:cubicBezTo>
                    <a:pt x="0" y="32"/>
                    <a:pt x="5" y="35"/>
                    <a:pt x="6" y="37"/>
                  </a:cubicBezTo>
                  <a:lnTo>
                    <a:pt x="9" y="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68" name="îşļíďê">
              <a:extLst>
                <a:ext uri="{FF2B5EF4-FFF2-40B4-BE49-F238E27FC236}">
                  <a16:creationId xmlns:a16="http://schemas.microsoft.com/office/drawing/2014/main" id="{9EA2CE62-608E-496A-89EC-7A6B9374B180}"/>
                </a:ext>
              </a:extLst>
            </p:cNvPr>
            <p:cNvSpPr/>
            <p:nvPr/>
          </p:nvSpPr>
          <p:spPr bwMode="auto">
            <a:xfrm>
              <a:off x="3846666" y="1210123"/>
              <a:ext cx="22427" cy="32239"/>
            </a:xfrm>
            <a:custGeom>
              <a:avLst/>
              <a:gdLst>
                <a:gd name="T0" fmla="*/ 4 w 10"/>
                <a:gd name="T1" fmla="*/ 14 h 14"/>
                <a:gd name="T2" fmla="*/ 9 w 10"/>
                <a:gd name="T3" fmla="*/ 12 h 14"/>
                <a:gd name="T4" fmla="*/ 2 w 10"/>
                <a:gd name="T5" fmla="*/ 0 h 14"/>
                <a:gd name="T6" fmla="*/ 1 w 10"/>
                <a:gd name="T7" fmla="*/ 10 h 14"/>
                <a:gd name="T8" fmla="*/ 4 w 10"/>
                <a:gd name="T9" fmla="*/ 14 h 14"/>
              </a:gdLst>
              <a:ahLst/>
              <a:cxnLst>
                <a:cxn ang="0">
                  <a:pos x="T0" y="T1"/>
                </a:cxn>
                <a:cxn ang="0">
                  <a:pos x="T2" y="T3"/>
                </a:cxn>
                <a:cxn ang="0">
                  <a:pos x="T4" y="T5"/>
                </a:cxn>
                <a:cxn ang="0">
                  <a:pos x="T6" y="T7"/>
                </a:cxn>
                <a:cxn ang="0">
                  <a:pos x="T8" y="T9"/>
                </a:cxn>
              </a:cxnLst>
              <a:rect l="0" t="0" r="r" b="b"/>
              <a:pathLst>
                <a:path w="10" h="14">
                  <a:moveTo>
                    <a:pt x="4" y="14"/>
                  </a:moveTo>
                  <a:cubicBezTo>
                    <a:pt x="6" y="14"/>
                    <a:pt x="7" y="14"/>
                    <a:pt x="9" y="12"/>
                  </a:cubicBezTo>
                  <a:cubicBezTo>
                    <a:pt x="10" y="7"/>
                    <a:pt x="8" y="2"/>
                    <a:pt x="2" y="0"/>
                  </a:cubicBezTo>
                  <a:cubicBezTo>
                    <a:pt x="0" y="3"/>
                    <a:pt x="2" y="6"/>
                    <a:pt x="1" y="10"/>
                  </a:cubicBezTo>
                  <a:cubicBezTo>
                    <a:pt x="0" y="13"/>
                    <a:pt x="3" y="12"/>
                    <a:pt x="4"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69" name="îš1íḍê">
              <a:extLst>
                <a:ext uri="{FF2B5EF4-FFF2-40B4-BE49-F238E27FC236}">
                  <a16:creationId xmlns:a16="http://schemas.microsoft.com/office/drawing/2014/main" id="{17939D41-1ED4-447E-ABCC-CC19D810F0C5}"/>
                </a:ext>
              </a:extLst>
            </p:cNvPr>
            <p:cNvSpPr/>
            <p:nvPr/>
          </p:nvSpPr>
          <p:spPr bwMode="auto">
            <a:xfrm>
              <a:off x="3944785" y="1278806"/>
              <a:ext cx="21025" cy="21025"/>
            </a:xfrm>
            <a:custGeom>
              <a:avLst/>
              <a:gdLst>
                <a:gd name="T0" fmla="*/ 7 w 9"/>
                <a:gd name="T1" fmla="*/ 6 h 9"/>
                <a:gd name="T2" fmla="*/ 8 w 9"/>
                <a:gd name="T3" fmla="*/ 1 h 9"/>
                <a:gd name="T4" fmla="*/ 2 w 9"/>
                <a:gd name="T5" fmla="*/ 2 h 9"/>
                <a:gd name="T6" fmla="*/ 0 w 9"/>
                <a:gd name="T7" fmla="*/ 6 h 9"/>
                <a:gd name="T8" fmla="*/ 7 w 9"/>
                <a:gd name="T9" fmla="*/ 6 h 9"/>
              </a:gdLst>
              <a:ahLst/>
              <a:cxnLst>
                <a:cxn ang="0">
                  <a:pos x="T0" y="T1"/>
                </a:cxn>
                <a:cxn ang="0">
                  <a:pos x="T2" y="T3"/>
                </a:cxn>
                <a:cxn ang="0">
                  <a:pos x="T4" y="T5"/>
                </a:cxn>
                <a:cxn ang="0">
                  <a:pos x="T6" y="T7"/>
                </a:cxn>
                <a:cxn ang="0">
                  <a:pos x="T8" y="T9"/>
                </a:cxn>
              </a:cxnLst>
              <a:rect l="0" t="0" r="r" b="b"/>
              <a:pathLst>
                <a:path w="9" h="9">
                  <a:moveTo>
                    <a:pt x="7" y="6"/>
                  </a:moveTo>
                  <a:cubicBezTo>
                    <a:pt x="8" y="4"/>
                    <a:pt x="9" y="2"/>
                    <a:pt x="8" y="1"/>
                  </a:cubicBezTo>
                  <a:cubicBezTo>
                    <a:pt x="6" y="0"/>
                    <a:pt x="4" y="2"/>
                    <a:pt x="2" y="2"/>
                  </a:cubicBezTo>
                  <a:cubicBezTo>
                    <a:pt x="0" y="3"/>
                    <a:pt x="0" y="5"/>
                    <a:pt x="0" y="6"/>
                  </a:cubicBezTo>
                  <a:cubicBezTo>
                    <a:pt x="1" y="9"/>
                    <a:pt x="4" y="8"/>
                    <a:pt x="7"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70" name="íŝliḓê">
              <a:extLst>
                <a:ext uri="{FF2B5EF4-FFF2-40B4-BE49-F238E27FC236}">
                  <a16:creationId xmlns:a16="http://schemas.microsoft.com/office/drawing/2014/main" id="{06FAD499-E931-4084-AB0A-01F11473B2B7}"/>
                </a:ext>
              </a:extLst>
            </p:cNvPr>
            <p:cNvSpPr/>
            <p:nvPr/>
          </p:nvSpPr>
          <p:spPr bwMode="auto">
            <a:xfrm>
              <a:off x="3910443" y="1308943"/>
              <a:ext cx="61675" cy="62376"/>
            </a:xfrm>
            <a:custGeom>
              <a:avLst/>
              <a:gdLst>
                <a:gd name="T0" fmla="*/ 6 w 27"/>
                <a:gd name="T1" fmla="*/ 10 h 27"/>
                <a:gd name="T2" fmla="*/ 14 w 27"/>
                <a:gd name="T3" fmla="*/ 14 h 27"/>
                <a:gd name="T4" fmla="*/ 9 w 27"/>
                <a:gd name="T5" fmla="*/ 18 h 27"/>
                <a:gd name="T6" fmla="*/ 4 w 27"/>
                <a:gd name="T7" fmla="*/ 16 h 27"/>
                <a:gd name="T8" fmla="*/ 2 w 27"/>
                <a:gd name="T9" fmla="*/ 17 h 27"/>
                <a:gd name="T10" fmla="*/ 8 w 27"/>
                <a:gd name="T11" fmla="*/ 27 h 27"/>
                <a:gd name="T12" fmla="*/ 22 w 27"/>
                <a:gd name="T13" fmla="*/ 17 h 27"/>
                <a:gd name="T14" fmla="*/ 25 w 27"/>
                <a:gd name="T15" fmla="*/ 18 h 27"/>
                <a:gd name="T16" fmla="*/ 26 w 27"/>
                <a:gd name="T17" fmla="*/ 16 h 27"/>
                <a:gd name="T18" fmla="*/ 24 w 27"/>
                <a:gd name="T19" fmla="*/ 14 h 27"/>
                <a:gd name="T20" fmla="*/ 24 w 27"/>
                <a:gd name="T21" fmla="*/ 11 h 27"/>
                <a:gd name="T22" fmla="*/ 23 w 27"/>
                <a:gd name="T23" fmla="*/ 9 h 27"/>
                <a:gd name="T24" fmla="*/ 19 w 27"/>
                <a:gd name="T25" fmla="*/ 12 h 27"/>
                <a:gd name="T26" fmla="*/ 11 w 27"/>
                <a:gd name="T27" fmla="*/ 7 h 27"/>
                <a:gd name="T28" fmla="*/ 4 w 27"/>
                <a:gd name="T29" fmla="*/ 2 h 27"/>
                <a:gd name="T30" fmla="*/ 0 w 27"/>
                <a:gd name="T31" fmla="*/ 3 h 27"/>
                <a:gd name="T32" fmla="*/ 6 w 27"/>
                <a:gd name="T33" fmla="*/ 1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 h="27">
                  <a:moveTo>
                    <a:pt x="6" y="10"/>
                  </a:moveTo>
                  <a:cubicBezTo>
                    <a:pt x="9" y="11"/>
                    <a:pt x="12" y="12"/>
                    <a:pt x="14" y="14"/>
                  </a:cubicBezTo>
                  <a:cubicBezTo>
                    <a:pt x="14" y="15"/>
                    <a:pt x="11" y="17"/>
                    <a:pt x="9" y="18"/>
                  </a:cubicBezTo>
                  <a:cubicBezTo>
                    <a:pt x="7" y="19"/>
                    <a:pt x="6" y="16"/>
                    <a:pt x="4" y="16"/>
                  </a:cubicBezTo>
                  <a:cubicBezTo>
                    <a:pt x="3" y="15"/>
                    <a:pt x="2" y="15"/>
                    <a:pt x="2" y="17"/>
                  </a:cubicBezTo>
                  <a:cubicBezTo>
                    <a:pt x="4" y="20"/>
                    <a:pt x="4" y="25"/>
                    <a:pt x="8" y="27"/>
                  </a:cubicBezTo>
                  <a:cubicBezTo>
                    <a:pt x="13" y="23"/>
                    <a:pt x="17" y="20"/>
                    <a:pt x="22" y="17"/>
                  </a:cubicBezTo>
                  <a:cubicBezTo>
                    <a:pt x="25" y="18"/>
                    <a:pt x="25" y="18"/>
                    <a:pt x="25" y="18"/>
                  </a:cubicBezTo>
                  <a:cubicBezTo>
                    <a:pt x="26" y="18"/>
                    <a:pt x="27" y="17"/>
                    <a:pt x="26" y="16"/>
                  </a:cubicBezTo>
                  <a:cubicBezTo>
                    <a:pt x="26" y="16"/>
                    <a:pt x="25" y="14"/>
                    <a:pt x="24" y="14"/>
                  </a:cubicBezTo>
                  <a:cubicBezTo>
                    <a:pt x="24" y="11"/>
                    <a:pt x="24" y="11"/>
                    <a:pt x="24" y="11"/>
                  </a:cubicBezTo>
                  <a:cubicBezTo>
                    <a:pt x="23" y="9"/>
                    <a:pt x="23" y="9"/>
                    <a:pt x="23" y="9"/>
                  </a:cubicBezTo>
                  <a:cubicBezTo>
                    <a:pt x="22" y="10"/>
                    <a:pt x="20" y="11"/>
                    <a:pt x="19" y="12"/>
                  </a:cubicBezTo>
                  <a:cubicBezTo>
                    <a:pt x="16" y="10"/>
                    <a:pt x="13" y="9"/>
                    <a:pt x="11" y="7"/>
                  </a:cubicBezTo>
                  <a:cubicBezTo>
                    <a:pt x="8" y="6"/>
                    <a:pt x="6" y="4"/>
                    <a:pt x="4" y="2"/>
                  </a:cubicBezTo>
                  <a:cubicBezTo>
                    <a:pt x="1" y="0"/>
                    <a:pt x="0" y="1"/>
                    <a:pt x="0" y="3"/>
                  </a:cubicBezTo>
                  <a:cubicBezTo>
                    <a:pt x="0" y="9"/>
                    <a:pt x="3" y="10"/>
                    <a:pt x="6"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98" name="iṡļiḍe">
              <a:extLst>
                <a:ext uri="{FF2B5EF4-FFF2-40B4-BE49-F238E27FC236}">
                  <a16:creationId xmlns:a16="http://schemas.microsoft.com/office/drawing/2014/main" id="{70C1C1E8-DA35-4716-BADA-BEAF392A93C9}"/>
                </a:ext>
              </a:extLst>
            </p:cNvPr>
            <p:cNvSpPr/>
            <p:nvPr/>
          </p:nvSpPr>
          <p:spPr bwMode="auto">
            <a:xfrm>
              <a:off x="3935674" y="1271798"/>
              <a:ext cx="124051" cy="76393"/>
            </a:xfrm>
            <a:custGeom>
              <a:avLst/>
              <a:gdLst>
                <a:gd name="T0" fmla="*/ 52 w 54"/>
                <a:gd name="T1" fmla="*/ 10 h 33"/>
                <a:gd name="T2" fmla="*/ 41 w 54"/>
                <a:gd name="T3" fmla="*/ 13 h 33"/>
                <a:gd name="T4" fmla="*/ 37 w 54"/>
                <a:gd name="T5" fmla="*/ 11 h 33"/>
                <a:gd name="T6" fmla="*/ 35 w 54"/>
                <a:gd name="T7" fmla="*/ 12 h 33"/>
                <a:gd name="T8" fmla="*/ 29 w 54"/>
                <a:gd name="T9" fmla="*/ 15 h 33"/>
                <a:gd name="T10" fmla="*/ 28 w 54"/>
                <a:gd name="T11" fmla="*/ 13 h 33"/>
                <a:gd name="T12" fmla="*/ 23 w 54"/>
                <a:gd name="T13" fmla="*/ 15 h 33"/>
                <a:gd name="T14" fmla="*/ 19 w 54"/>
                <a:gd name="T15" fmla="*/ 15 h 33"/>
                <a:gd name="T16" fmla="*/ 26 w 54"/>
                <a:gd name="T17" fmla="*/ 0 h 33"/>
                <a:gd name="T18" fmla="*/ 19 w 54"/>
                <a:gd name="T19" fmla="*/ 6 h 33"/>
                <a:gd name="T20" fmla="*/ 14 w 54"/>
                <a:gd name="T21" fmla="*/ 10 h 33"/>
                <a:gd name="T22" fmla="*/ 10 w 54"/>
                <a:gd name="T23" fmla="*/ 15 h 33"/>
                <a:gd name="T24" fmla="*/ 17 w 54"/>
                <a:gd name="T25" fmla="*/ 16 h 33"/>
                <a:gd name="T26" fmla="*/ 24 w 54"/>
                <a:gd name="T27" fmla="*/ 19 h 33"/>
                <a:gd name="T28" fmla="*/ 23 w 54"/>
                <a:gd name="T29" fmla="*/ 23 h 33"/>
                <a:gd name="T30" fmla="*/ 3 w 54"/>
                <a:gd name="T31" fmla="*/ 13 h 33"/>
                <a:gd name="T32" fmla="*/ 0 w 54"/>
                <a:gd name="T33" fmla="*/ 15 h 33"/>
                <a:gd name="T34" fmla="*/ 4 w 54"/>
                <a:gd name="T35" fmla="*/ 21 h 33"/>
                <a:gd name="T36" fmla="*/ 8 w 54"/>
                <a:gd name="T37" fmla="*/ 22 h 33"/>
                <a:gd name="T38" fmla="*/ 24 w 54"/>
                <a:gd name="T39" fmla="*/ 27 h 33"/>
                <a:gd name="T40" fmla="*/ 14 w 54"/>
                <a:gd name="T41" fmla="*/ 26 h 33"/>
                <a:gd name="T42" fmla="*/ 21 w 54"/>
                <a:gd name="T43" fmla="*/ 30 h 33"/>
                <a:gd name="T44" fmla="*/ 29 w 54"/>
                <a:gd name="T45" fmla="*/ 33 h 33"/>
                <a:gd name="T46" fmla="*/ 34 w 54"/>
                <a:gd name="T47" fmla="*/ 28 h 33"/>
                <a:gd name="T48" fmla="*/ 45 w 54"/>
                <a:gd name="T49" fmla="*/ 28 h 33"/>
                <a:gd name="T50" fmla="*/ 46 w 54"/>
                <a:gd name="T51" fmla="*/ 23 h 33"/>
                <a:gd name="T52" fmla="*/ 42 w 54"/>
                <a:gd name="T53" fmla="*/ 19 h 33"/>
                <a:gd name="T54" fmla="*/ 43 w 54"/>
                <a:gd name="T55" fmla="*/ 18 h 33"/>
                <a:gd name="T56" fmla="*/ 50 w 54"/>
                <a:gd name="T57" fmla="*/ 17 h 33"/>
                <a:gd name="T58" fmla="*/ 52 w 54"/>
                <a:gd name="T59" fmla="*/ 10 h 33"/>
                <a:gd name="T60" fmla="*/ 38 w 54"/>
                <a:gd name="T61" fmla="*/ 23 h 33"/>
                <a:gd name="T62" fmla="*/ 30 w 54"/>
                <a:gd name="T63" fmla="*/ 24 h 33"/>
                <a:gd name="T64" fmla="*/ 33 w 54"/>
                <a:gd name="T65" fmla="*/ 23 h 33"/>
                <a:gd name="T66" fmla="*/ 35 w 54"/>
                <a:gd name="T67" fmla="*/ 21 h 33"/>
                <a:gd name="T68" fmla="*/ 31 w 54"/>
                <a:gd name="T69" fmla="*/ 20 h 33"/>
                <a:gd name="T70" fmla="*/ 30 w 54"/>
                <a:gd name="T71" fmla="*/ 19 h 33"/>
                <a:gd name="T72" fmla="*/ 33 w 54"/>
                <a:gd name="T73" fmla="*/ 17 h 33"/>
                <a:gd name="T74" fmla="*/ 37 w 54"/>
                <a:gd name="T75" fmla="*/ 17 h 33"/>
                <a:gd name="T76" fmla="*/ 38 w 54"/>
                <a:gd name="T77" fmla="*/ 2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4" h="33">
                  <a:moveTo>
                    <a:pt x="52" y="10"/>
                  </a:moveTo>
                  <a:cubicBezTo>
                    <a:pt x="49" y="11"/>
                    <a:pt x="45" y="11"/>
                    <a:pt x="41" y="13"/>
                  </a:cubicBezTo>
                  <a:cubicBezTo>
                    <a:pt x="39" y="13"/>
                    <a:pt x="38" y="12"/>
                    <a:pt x="37" y="11"/>
                  </a:cubicBezTo>
                  <a:cubicBezTo>
                    <a:pt x="35" y="11"/>
                    <a:pt x="34" y="11"/>
                    <a:pt x="35" y="12"/>
                  </a:cubicBezTo>
                  <a:cubicBezTo>
                    <a:pt x="33" y="14"/>
                    <a:pt x="31" y="15"/>
                    <a:pt x="29" y="15"/>
                  </a:cubicBezTo>
                  <a:cubicBezTo>
                    <a:pt x="28" y="13"/>
                    <a:pt x="28" y="13"/>
                    <a:pt x="28" y="13"/>
                  </a:cubicBezTo>
                  <a:cubicBezTo>
                    <a:pt x="25" y="12"/>
                    <a:pt x="25" y="14"/>
                    <a:pt x="23" y="15"/>
                  </a:cubicBezTo>
                  <a:cubicBezTo>
                    <a:pt x="23" y="14"/>
                    <a:pt x="19" y="16"/>
                    <a:pt x="19" y="15"/>
                  </a:cubicBezTo>
                  <a:cubicBezTo>
                    <a:pt x="21" y="11"/>
                    <a:pt x="26" y="5"/>
                    <a:pt x="26" y="0"/>
                  </a:cubicBezTo>
                  <a:cubicBezTo>
                    <a:pt x="23" y="0"/>
                    <a:pt x="22" y="3"/>
                    <a:pt x="19" y="6"/>
                  </a:cubicBezTo>
                  <a:cubicBezTo>
                    <a:pt x="14" y="10"/>
                    <a:pt x="14" y="10"/>
                    <a:pt x="14" y="10"/>
                  </a:cubicBezTo>
                  <a:cubicBezTo>
                    <a:pt x="12" y="12"/>
                    <a:pt x="10" y="13"/>
                    <a:pt x="10" y="15"/>
                  </a:cubicBezTo>
                  <a:cubicBezTo>
                    <a:pt x="12" y="15"/>
                    <a:pt x="14" y="16"/>
                    <a:pt x="17" y="16"/>
                  </a:cubicBezTo>
                  <a:cubicBezTo>
                    <a:pt x="20" y="18"/>
                    <a:pt x="21" y="19"/>
                    <a:pt x="24" y="19"/>
                  </a:cubicBezTo>
                  <a:cubicBezTo>
                    <a:pt x="25" y="21"/>
                    <a:pt x="24" y="22"/>
                    <a:pt x="23" y="23"/>
                  </a:cubicBezTo>
                  <a:cubicBezTo>
                    <a:pt x="16" y="20"/>
                    <a:pt x="9" y="16"/>
                    <a:pt x="3" y="13"/>
                  </a:cubicBezTo>
                  <a:cubicBezTo>
                    <a:pt x="1" y="13"/>
                    <a:pt x="1" y="14"/>
                    <a:pt x="0" y="15"/>
                  </a:cubicBezTo>
                  <a:cubicBezTo>
                    <a:pt x="2" y="17"/>
                    <a:pt x="3" y="20"/>
                    <a:pt x="4" y="21"/>
                  </a:cubicBezTo>
                  <a:cubicBezTo>
                    <a:pt x="8" y="22"/>
                    <a:pt x="8" y="22"/>
                    <a:pt x="8" y="22"/>
                  </a:cubicBezTo>
                  <a:cubicBezTo>
                    <a:pt x="9" y="22"/>
                    <a:pt x="20" y="25"/>
                    <a:pt x="24" y="27"/>
                  </a:cubicBezTo>
                  <a:cubicBezTo>
                    <a:pt x="23" y="29"/>
                    <a:pt x="15" y="25"/>
                    <a:pt x="14" y="26"/>
                  </a:cubicBezTo>
                  <a:cubicBezTo>
                    <a:pt x="16" y="29"/>
                    <a:pt x="19" y="28"/>
                    <a:pt x="21" y="30"/>
                  </a:cubicBezTo>
                  <a:cubicBezTo>
                    <a:pt x="24" y="31"/>
                    <a:pt x="27" y="32"/>
                    <a:pt x="29" y="33"/>
                  </a:cubicBezTo>
                  <a:cubicBezTo>
                    <a:pt x="31" y="31"/>
                    <a:pt x="32" y="28"/>
                    <a:pt x="34" y="28"/>
                  </a:cubicBezTo>
                  <a:cubicBezTo>
                    <a:pt x="37" y="28"/>
                    <a:pt x="42" y="30"/>
                    <a:pt x="45" y="28"/>
                  </a:cubicBezTo>
                  <a:cubicBezTo>
                    <a:pt x="45" y="26"/>
                    <a:pt x="46" y="24"/>
                    <a:pt x="46" y="23"/>
                  </a:cubicBezTo>
                  <a:cubicBezTo>
                    <a:pt x="45" y="21"/>
                    <a:pt x="42" y="20"/>
                    <a:pt x="42" y="19"/>
                  </a:cubicBezTo>
                  <a:cubicBezTo>
                    <a:pt x="42" y="19"/>
                    <a:pt x="42" y="18"/>
                    <a:pt x="43" y="18"/>
                  </a:cubicBezTo>
                  <a:cubicBezTo>
                    <a:pt x="46" y="18"/>
                    <a:pt x="48" y="18"/>
                    <a:pt x="50" y="17"/>
                  </a:cubicBezTo>
                  <a:cubicBezTo>
                    <a:pt x="51" y="18"/>
                    <a:pt x="54" y="12"/>
                    <a:pt x="52" y="10"/>
                  </a:cubicBezTo>
                  <a:close/>
                  <a:moveTo>
                    <a:pt x="38" y="23"/>
                  </a:moveTo>
                  <a:cubicBezTo>
                    <a:pt x="36" y="24"/>
                    <a:pt x="33" y="24"/>
                    <a:pt x="30" y="24"/>
                  </a:cubicBezTo>
                  <a:cubicBezTo>
                    <a:pt x="29" y="23"/>
                    <a:pt x="32" y="23"/>
                    <a:pt x="33" y="23"/>
                  </a:cubicBezTo>
                  <a:cubicBezTo>
                    <a:pt x="34" y="22"/>
                    <a:pt x="34" y="22"/>
                    <a:pt x="35" y="21"/>
                  </a:cubicBezTo>
                  <a:cubicBezTo>
                    <a:pt x="34" y="20"/>
                    <a:pt x="33" y="19"/>
                    <a:pt x="31" y="20"/>
                  </a:cubicBezTo>
                  <a:cubicBezTo>
                    <a:pt x="30" y="20"/>
                    <a:pt x="29" y="19"/>
                    <a:pt x="30" y="19"/>
                  </a:cubicBezTo>
                  <a:cubicBezTo>
                    <a:pt x="31" y="19"/>
                    <a:pt x="32" y="18"/>
                    <a:pt x="33" y="17"/>
                  </a:cubicBezTo>
                  <a:cubicBezTo>
                    <a:pt x="34" y="17"/>
                    <a:pt x="35" y="17"/>
                    <a:pt x="37" y="17"/>
                  </a:cubicBezTo>
                  <a:cubicBezTo>
                    <a:pt x="37" y="19"/>
                    <a:pt x="39" y="21"/>
                    <a:pt x="38"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99" name="ï$ļïdé">
              <a:extLst>
                <a:ext uri="{FF2B5EF4-FFF2-40B4-BE49-F238E27FC236}">
                  <a16:creationId xmlns:a16="http://schemas.microsoft.com/office/drawing/2014/main" id="{63CA1AD4-803A-4968-9330-2BDEA6A385CA}"/>
                </a:ext>
              </a:extLst>
            </p:cNvPr>
            <p:cNvSpPr/>
            <p:nvPr/>
          </p:nvSpPr>
          <p:spPr bwMode="auto">
            <a:xfrm>
              <a:off x="3302807" y="1034911"/>
              <a:ext cx="795464" cy="799669"/>
            </a:xfrm>
            <a:custGeom>
              <a:avLst/>
              <a:gdLst>
                <a:gd name="T0" fmla="*/ 174 w 347"/>
                <a:gd name="T1" fmla="*/ 0 h 347"/>
                <a:gd name="T2" fmla="*/ 0 w 347"/>
                <a:gd name="T3" fmla="*/ 173 h 347"/>
                <a:gd name="T4" fmla="*/ 174 w 347"/>
                <a:gd name="T5" fmla="*/ 347 h 347"/>
                <a:gd name="T6" fmla="*/ 347 w 347"/>
                <a:gd name="T7" fmla="*/ 173 h 347"/>
                <a:gd name="T8" fmla="*/ 174 w 347"/>
                <a:gd name="T9" fmla="*/ 0 h 347"/>
                <a:gd name="T10" fmla="*/ 174 w 347"/>
                <a:gd name="T11" fmla="*/ 343 h 347"/>
                <a:gd name="T12" fmla="*/ 4 w 347"/>
                <a:gd name="T13" fmla="*/ 173 h 347"/>
                <a:gd name="T14" fmla="*/ 174 w 347"/>
                <a:gd name="T15" fmla="*/ 4 h 347"/>
                <a:gd name="T16" fmla="*/ 343 w 347"/>
                <a:gd name="T17" fmla="*/ 173 h 347"/>
                <a:gd name="T18" fmla="*/ 174 w 347"/>
                <a:gd name="T19" fmla="*/ 343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7" h="347">
                  <a:moveTo>
                    <a:pt x="174" y="0"/>
                  </a:moveTo>
                  <a:cubicBezTo>
                    <a:pt x="78" y="0"/>
                    <a:pt x="0" y="78"/>
                    <a:pt x="0" y="173"/>
                  </a:cubicBezTo>
                  <a:cubicBezTo>
                    <a:pt x="0" y="269"/>
                    <a:pt x="78" y="347"/>
                    <a:pt x="174" y="347"/>
                  </a:cubicBezTo>
                  <a:cubicBezTo>
                    <a:pt x="269" y="347"/>
                    <a:pt x="347" y="269"/>
                    <a:pt x="347" y="173"/>
                  </a:cubicBezTo>
                  <a:cubicBezTo>
                    <a:pt x="347" y="78"/>
                    <a:pt x="269" y="0"/>
                    <a:pt x="174" y="0"/>
                  </a:cubicBezTo>
                  <a:close/>
                  <a:moveTo>
                    <a:pt x="174" y="343"/>
                  </a:moveTo>
                  <a:cubicBezTo>
                    <a:pt x="80" y="343"/>
                    <a:pt x="4" y="267"/>
                    <a:pt x="4" y="173"/>
                  </a:cubicBezTo>
                  <a:cubicBezTo>
                    <a:pt x="4" y="80"/>
                    <a:pt x="80" y="4"/>
                    <a:pt x="174" y="4"/>
                  </a:cubicBezTo>
                  <a:cubicBezTo>
                    <a:pt x="267" y="4"/>
                    <a:pt x="343" y="80"/>
                    <a:pt x="343" y="173"/>
                  </a:cubicBezTo>
                  <a:cubicBezTo>
                    <a:pt x="343" y="267"/>
                    <a:pt x="267" y="343"/>
                    <a:pt x="174" y="3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100" name="íšlíḓe">
              <a:extLst>
                <a:ext uri="{FF2B5EF4-FFF2-40B4-BE49-F238E27FC236}">
                  <a16:creationId xmlns:a16="http://schemas.microsoft.com/office/drawing/2014/main" id="{CF2057C3-4032-4CFC-873C-6458E6C9F96D}"/>
                </a:ext>
              </a:extLst>
            </p:cNvPr>
            <p:cNvSpPr/>
            <p:nvPr/>
          </p:nvSpPr>
          <p:spPr bwMode="auto">
            <a:xfrm>
              <a:off x="3481524" y="1212226"/>
              <a:ext cx="440834" cy="377758"/>
            </a:xfrm>
            <a:custGeom>
              <a:avLst/>
              <a:gdLst>
                <a:gd name="T0" fmla="*/ 28 w 192"/>
                <a:gd name="T1" fmla="*/ 164 h 164"/>
                <a:gd name="T2" fmla="*/ 31 w 192"/>
                <a:gd name="T3" fmla="*/ 164 h 164"/>
                <a:gd name="T4" fmla="*/ 2 w 192"/>
                <a:gd name="T5" fmla="*/ 96 h 164"/>
                <a:gd name="T6" fmla="*/ 96 w 192"/>
                <a:gd name="T7" fmla="*/ 2 h 164"/>
                <a:gd name="T8" fmla="*/ 190 w 192"/>
                <a:gd name="T9" fmla="*/ 96 h 164"/>
                <a:gd name="T10" fmla="*/ 160 w 192"/>
                <a:gd name="T11" fmla="*/ 164 h 164"/>
                <a:gd name="T12" fmla="*/ 163 w 192"/>
                <a:gd name="T13" fmla="*/ 164 h 164"/>
                <a:gd name="T14" fmla="*/ 192 w 192"/>
                <a:gd name="T15" fmla="*/ 96 h 164"/>
                <a:gd name="T16" fmla="*/ 96 w 192"/>
                <a:gd name="T17" fmla="*/ 0 h 164"/>
                <a:gd name="T18" fmla="*/ 0 w 192"/>
                <a:gd name="T19" fmla="*/ 96 h 164"/>
                <a:gd name="T20" fmla="*/ 28 w 192"/>
                <a:gd name="T21" fmla="*/ 16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2" h="164">
                  <a:moveTo>
                    <a:pt x="28" y="164"/>
                  </a:moveTo>
                  <a:cubicBezTo>
                    <a:pt x="31" y="164"/>
                    <a:pt x="31" y="164"/>
                    <a:pt x="31" y="164"/>
                  </a:cubicBezTo>
                  <a:cubicBezTo>
                    <a:pt x="13" y="147"/>
                    <a:pt x="2" y="123"/>
                    <a:pt x="2" y="96"/>
                  </a:cubicBezTo>
                  <a:cubicBezTo>
                    <a:pt x="2" y="45"/>
                    <a:pt x="44" y="2"/>
                    <a:pt x="96" y="2"/>
                  </a:cubicBezTo>
                  <a:cubicBezTo>
                    <a:pt x="147" y="2"/>
                    <a:pt x="190" y="45"/>
                    <a:pt x="190" y="96"/>
                  </a:cubicBezTo>
                  <a:cubicBezTo>
                    <a:pt x="190" y="123"/>
                    <a:pt x="178" y="147"/>
                    <a:pt x="160" y="164"/>
                  </a:cubicBezTo>
                  <a:cubicBezTo>
                    <a:pt x="163" y="164"/>
                    <a:pt x="163" y="164"/>
                    <a:pt x="163" y="164"/>
                  </a:cubicBezTo>
                  <a:cubicBezTo>
                    <a:pt x="181" y="147"/>
                    <a:pt x="192" y="123"/>
                    <a:pt x="192" y="96"/>
                  </a:cubicBezTo>
                  <a:cubicBezTo>
                    <a:pt x="192" y="43"/>
                    <a:pt x="148" y="0"/>
                    <a:pt x="96" y="0"/>
                  </a:cubicBezTo>
                  <a:cubicBezTo>
                    <a:pt x="43" y="0"/>
                    <a:pt x="0" y="43"/>
                    <a:pt x="0" y="96"/>
                  </a:cubicBezTo>
                  <a:cubicBezTo>
                    <a:pt x="0" y="123"/>
                    <a:pt x="11" y="147"/>
                    <a:pt x="28" y="1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101" name="ïṣļïḍê">
              <a:extLst>
                <a:ext uri="{FF2B5EF4-FFF2-40B4-BE49-F238E27FC236}">
                  <a16:creationId xmlns:a16="http://schemas.microsoft.com/office/drawing/2014/main" id="{59D7651D-03A5-4256-9AB5-18C9F1C2D940}"/>
                </a:ext>
              </a:extLst>
            </p:cNvPr>
            <p:cNvSpPr/>
            <p:nvPr/>
          </p:nvSpPr>
          <p:spPr bwMode="auto">
            <a:xfrm>
              <a:off x="3972118" y="1573864"/>
              <a:ext cx="85504" cy="46256"/>
            </a:xfrm>
            <a:custGeom>
              <a:avLst/>
              <a:gdLst>
                <a:gd name="T0" fmla="*/ 36 w 37"/>
                <a:gd name="T1" fmla="*/ 20 h 20"/>
                <a:gd name="T2" fmla="*/ 22 w 37"/>
                <a:gd name="T3" fmla="*/ 16 h 20"/>
                <a:gd name="T4" fmla="*/ 0 w 37"/>
                <a:gd name="T5" fmla="*/ 20 h 20"/>
                <a:gd name="T6" fmla="*/ 1 w 37"/>
                <a:gd name="T7" fmla="*/ 16 h 20"/>
                <a:gd name="T8" fmla="*/ 12 w 37"/>
                <a:gd name="T9" fmla="*/ 14 h 20"/>
                <a:gd name="T10" fmla="*/ 19 w 37"/>
                <a:gd name="T11" fmla="*/ 14 h 20"/>
                <a:gd name="T12" fmla="*/ 13 w 37"/>
                <a:gd name="T13" fmla="*/ 10 h 20"/>
                <a:gd name="T14" fmla="*/ 5 w 37"/>
                <a:gd name="T15" fmla="*/ 3 h 20"/>
                <a:gd name="T16" fmla="*/ 6 w 37"/>
                <a:gd name="T17" fmla="*/ 0 h 20"/>
                <a:gd name="T18" fmla="*/ 23 w 37"/>
                <a:gd name="T19" fmla="*/ 13 h 20"/>
                <a:gd name="T20" fmla="*/ 37 w 37"/>
                <a:gd name="T21" fmla="*/ 17 h 20"/>
                <a:gd name="T22" fmla="*/ 36 w 37"/>
                <a:gd name="T23"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20">
                  <a:moveTo>
                    <a:pt x="36" y="20"/>
                  </a:moveTo>
                  <a:cubicBezTo>
                    <a:pt x="22" y="16"/>
                    <a:pt x="22" y="16"/>
                    <a:pt x="22" y="16"/>
                  </a:cubicBezTo>
                  <a:cubicBezTo>
                    <a:pt x="0" y="20"/>
                    <a:pt x="0" y="20"/>
                    <a:pt x="0" y="20"/>
                  </a:cubicBezTo>
                  <a:cubicBezTo>
                    <a:pt x="1" y="16"/>
                    <a:pt x="1" y="16"/>
                    <a:pt x="1" y="16"/>
                  </a:cubicBezTo>
                  <a:cubicBezTo>
                    <a:pt x="12" y="14"/>
                    <a:pt x="12" y="14"/>
                    <a:pt x="12" y="14"/>
                  </a:cubicBezTo>
                  <a:cubicBezTo>
                    <a:pt x="14" y="14"/>
                    <a:pt x="17" y="14"/>
                    <a:pt x="19" y="14"/>
                  </a:cubicBezTo>
                  <a:cubicBezTo>
                    <a:pt x="17" y="13"/>
                    <a:pt x="15" y="11"/>
                    <a:pt x="13" y="10"/>
                  </a:cubicBezTo>
                  <a:cubicBezTo>
                    <a:pt x="5" y="3"/>
                    <a:pt x="5" y="3"/>
                    <a:pt x="5" y="3"/>
                  </a:cubicBezTo>
                  <a:cubicBezTo>
                    <a:pt x="6" y="0"/>
                    <a:pt x="6" y="0"/>
                    <a:pt x="6" y="0"/>
                  </a:cubicBezTo>
                  <a:cubicBezTo>
                    <a:pt x="23" y="13"/>
                    <a:pt x="23" y="13"/>
                    <a:pt x="23" y="13"/>
                  </a:cubicBezTo>
                  <a:cubicBezTo>
                    <a:pt x="37" y="17"/>
                    <a:pt x="37" y="17"/>
                    <a:pt x="37" y="17"/>
                  </a:cubicBezTo>
                  <a:lnTo>
                    <a:pt x="36"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102" name="ís1íḍe">
              <a:extLst>
                <a:ext uri="{FF2B5EF4-FFF2-40B4-BE49-F238E27FC236}">
                  <a16:creationId xmlns:a16="http://schemas.microsoft.com/office/drawing/2014/main" id="{A7F7279D-8587-45BC-B0A4-DDB8DDDC43BE}"/>
                </a:ext>
              </a:extLst>
            </p:cNvPr>
            <p:cNvSpPr/>
            <p:nvPr/>
          </p:nvSpPr>
          <p:spPr bwMode="auto">
            <a:xfrm>
              <a:off x="4302919" y="1198209"/>
              <a:ext cx="54666" cy="94615"/>
            </a:xfrm>
            <a:custGeom>
              <a:avLst/>
              <a:gdLst>
                <a:gd name="T0" fmla="*/ 20 w 24"/>
                <a:gd name="T1" fmla="*/ 28 h 41"/>
                <a:gd name="T2" fmla="*/ 14 w 24"/>
                <a:gd name="T3" fmla="*/ 9 h 41"/>
                <a:gd name="T4" fmla="*/ 4 w 24"/>
                <a:gd name="T5" fmla="*/ 10 h 41"/>
                <a:gd name="T6" fmla="*/ 5 w 24"/>
                <a:gd name="T7" fmla="*/ 32 h 41"/>
                <a:gd name="T8" fmla="*/ 20 w 24"/>
                <a:gd name="T9" fmla="*/ 28 h 41"/>
              </a:gdLst>
              <a:ahLst/>
              <a:cxnLst>
                <a:cxn ang="0">
                  <a:pos x="T0" y="T1"/>
                </a:cxn>
                <a:cxn ang="0">
                  <a:pos x="T2" y="T3"/>
                </a:cxn>
                <a:cxn ang="0">
                  <a:pos x="T4" y="T5"/>
                </a:cxn>
                <a:cxn ang="0">
                  <a:pos x="T6" y="T7"/>
                </a:cxn>
                <a:cxn ang="0">
                  <a:pos x="T8" y="T9"/>
                </a:cxn>
              </a:cxnLst>
              <a:rect l="0" t="0" r="r" b="b"/>
              <a:pathLst>
                <a:path w="24" h="41">
                  <a:moveTo>
                    <a:pt x="20" y="28"/>
                  </a:moveTo>
                  <a:cubicBezTo>
                    <a:pt x="24" y="20"/>
                    <a:pt x="14" y="9"/>
                    <a:pt x="14" y="9"/>
                  </a:cubicBezTo>
                  <a:cubicBezTo>
                    <a:pt x="14" y="9"/>
                    <a:pt x="8" y="0"/>
                    <a:pt x="4" y="10"/>
                  </a:cubicBezTo>
                  <a:cubicBezTo>
                    <a:pt x="0" y="20"/>
                    <a:pt x="0" y="23"/>
                    <a:pt x="5" y="32"/>
                  </a:cubicBezTo>
                  <a:cubicBezTo>
                    <a:pt x="9" y="41"/>
                    <a:pt x="16" y="35"/>
                    <a:pt x="20"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103" name="íşlïḋe">
              <a:extLst>
                <a:ext uri="{FF2B5EF4-FFF2-40B4-BE49-F238E27FC236}">
                  <a16:creationId xmlns:a16="http://schemas.microsoft.com/office/drawing/2014/main" id="{1D6D78BF-7C0E-4A49-9D4C-164516A2C065}"/>
                </a:ext>
              </a:extLst>
            </p:cNvPr>
            <p:cNvSpPr/>
            <p:nvPr/>
          </p:nvSpPr>
          <p:spPr bwMode="auto">
            <a:xfrm>
              <a:off x="4279791" y="1281610"/>
              <a:ext cx="57470" cy="91811"/>
            </a:xfrm>
            <a:custGeom>
              <a:avLst/>
              <a:gdLst>
                <a:gd name="T0" fmla="*/ 4 w 25"/>
                <a:gd name="T1" fmla="*/ 34 h 40"/>
                <a:gd name="T2" fmla="*/ 13 w 25"/>
                <a:gd name="T3" fmla="*/ 36 h 40"/>
                <a:gd name="T4" fmla="*/ 21 w 25"/>
                <a:gd name="T5" fmla="*/ 17 h 40"/>
                <a:gd name="T6" fmla="*/ 14 w 25"/>
                <a:gd name="T7" fmla="*/ 10 h 40"/>
                <a:gd name="T8" fmla="*/ 10 w 25"/>
                <a:gd name="T9" fmla="*/ 4 h 40"/>
                <a:gd name="T10" fmla="*/ 0 w 25"/>
                <a:gd name="T11" fmla="*/ 13 h 40"/>
                <a:gd name="T12" fmla="*/ 5 w 25"/>
                <a:gd name="T13" fmla="*/ 25 h 40"/>
                <a:gd name="T14" fmla="*/ 4 w 25"/>
                <a:gd name="T15" fmla="*/ 34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40">
                  <a:moveTo>
                    <a:pt x="4" y="34"/>
                  </a:moveTo>
                  <a:cubicBezTo>
                    <a:pt x="4" y="34"/>
                    <a:pt x="2" y="40"/>
                    <a:pt x="13" y="36"/>
                  </a:cubicBezTo>
                  <a:cubicBezTo>
                    <a:pt x="23" y="31"/>
                    <a:pt x="25" y="21"/>
                    <a:pt x="21" y="17"/>
                  </a:cubicBezTo>
                  <a:cubicBezTo>
                    <a:pt x="18" y="12"/>
                    <a:pt x="14" y="10"/>
                    <a:pt x="14" y="10"/>
                  </a:cubicBezTo>
                  <a:cubicBezTo>
                    <a:pt x="14" y="10"/>
                    <a:pt x="11" y="8"/>
                    <a:pt x="10" y="4"/>
                  </a:cubicBezTo>
                  <a:cubicBezTo>
                    <a:pt x="9" y="0"/>
                    <a:pt x="1" y="9"/>
                    <a:pt x="0" y="13"/>
                  </a:cubicBezTo>
                  <a:cubicBezTo>
                    <a:pt x="0" y="18"/>
                    <a:pt x="1" y="20"/>
                    <a:pt x="5" y="25"/>
                  </a:cubicBezTo>
                  <a:cubicBezTo>
                    <a:pt x="8" y="30"/>
                    <a:pt x="4" y="34"/>
                    <a:pt x="4"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104" name="iŝļîḍé">
              <a:extLst>
                <a:ext uri="{FF2B5EF4-FFF2-40B4-BE49-F238E27FC236}">
                  <a16:creationId xmlns:a16="http://schemas.microsoft.com/office/drawing/2014/main" id="{A2914A87-3878-4B16-909C-67E54DD88E7A}"/>
                </a:ext>
              </a:extLst>
            </p:cNvPr>
            <p:cNvSpPr/>
            <p:nvPr/>
          </p:nvSpPr>
          <p:spPr bwMode="auto">
            <a:xfrm>
              <a:off x="4231432" y="1248670"/>
              <a:ext cx="330100" cy="295058"/>
            </a:xfrm>
            <a:custGeom>
              <a:avLst/>
              <a:gdLst>
                <a:gd name="T0" fmla="*/ 138 w 144"/>
                <a:gd name="T1" fmla="*/ 24 h 128"/>
                <a:gd name="T2" fmla="*/ 135 w 144"/>
                <a:gd name="T3" fmla="*/ 20 h 128"/>
                <a:gd name="T4" fmla="*/ 126 w 144"/>
                <a:gd name="T5" fmla="*/ 23 h 128"/>
                <a:gd name="T6" fmla="*/ 117 w 144"/>
                <a:gd name="T7" fmla="*/ 29 h 128"/>
                <a:gd name="T8" fmla="*/ 120 w 144"/>
                <a:gd name="T9" fmla="*/ 23 h 128"/>
                <a:gd name="T10" fmla="*/ 131 w 144"/>
                <a:gd name="T11" fmla="*/ 15 h 128"/>
                <a:gd name="T12" fmla="*/ 138 w 144"/>
                <a:gd name="T13" fmla="*/ 9 h 128"/>
                <a:gd name="T14" fmla="*/ 127 w 144"/>
                <a:gd name="T15" fmla="*/ 5 h 128"/>
                <a:gd name="T16" fmla="*/ 112 w 144"/>
                <a:gd name="T17" fmla="*/ 5 h 128"/>
                <a:gd name="T18" fmla="*/ 102 w 144"/>
                <a:gd name="T19" fmla="*/ 8 h 128"/>
                <a:gd name="T20" fmla="*/ 100 w 144"/>
                <a:gd name="T21" fmla="*/ 24 h 128"/>
                <a:gd name="T22" fmla="*/ 88 w 144"/>
                <a:gd name="T23" fmla="*/ 33 h 128"/>
                <a:gd name="T24" fmla="*/ 83 w 144"/>
                <a:gd name="T25" fmla="*/ 31 h 128"/>
                <a:gd name="T26" fmla="*/ 91 w 144"/>
                <a:gd name="T27" fmla="*/ 26 h 128"/>
                <a:gd name="T28" fmla="*/ 91 w 144"/>
                <a:gd name="T29" fmla="*/ 21 h 128"/>
                <a:gd name="T30" fmla="*/ 82 w 144"/>
                <a:gd name="T31" fmla="*/ 10 h 128"/>
                <a:gd name="T32" fmla="*/ 70 w 144"/>
                <a:gd name="T33" fmla="*/ 12 h 128"/>
                <a:gd name="T34" fmla="*/ 63 w 144"/>
                <a:gd name="T35" fmla="*/ 30 h 128"/>
                <a:gd name="T36" fmla="*/ 58 w 144"/>
                <a:gd name="T37" fmla="*/ 42 h 128"/>
                <a:gd name="T38" fmla="*/ 58 w 144"/>
                <a:gd name="T39" fmla="*/ 52 h 128"/>
                <a:gd name="T40" fmla="*/ 39 w 144"/>
                <a:gd name="T41" fmla="*/ 61 h 128"/>
                <a:gd name="T42" fmla="*/ 35 w 144"/>
                <a:gd name="T43" fmla="*/ 58 h 128"/>
                <a:gd name="T44" fmla="*/ 9 w 144"/>
                <a:gd name="T45" fmla="*/ 90 h 128"/>
                <a:gd name="T46" fmla="*/ 3 w 144"/>
                <a:gd name="T47" fmla="*/ 115 h 128"/>
                <a:gd name="T48" fmla="*/ 20 w 144"/>
                <a:gd name="T49" fmla="*/ 114 h 128"/>
                <a:gd name="T50" fmla="*/ 33 w 144"/>
                <a:gd name="T51" fmla="*/ 82 h 128"/>
                <a:gd name="T52" fmla="*/ 42 w 144"/>
                <a:gd name="T53" fmla="*/ 80 h 128"/>
                <a:gd name="T54" fmla="*/ 56 w 144"/>
                <a:gd name="T55" fmla="*/ 73 h 128"/>
                <a:gd name="T56" fmla="*/ 58 w 144"/>
                <a:gd name="T57" fmla="*/ 79 h 128"/>
                <a:gd name="T58" fmla="*/ 58 w 144"/>
                <a:gd name="T59" fmla="*/ 89 h 128"/>
                <a:gd name="T60" fmla="*/ 76 w 144"/>
                <a:gd name="T61" fmla="*/ 70 h 128"/>
                <a:gd name="T62" fmla="*/ 77 w 144"/>
                <a:gd name="T63" fmla="*/ 60 h 128"/>
                <a:gd name="T64" fmla="*/ 95 w 144"/>
                <a:gd name="T65" fmla="*/ 42 h 128"/>
                <a:gd name="T66" fmla="*/ 95 w 144"/>
                <a:gd name="T67" fmla="*/ 53 h 128"/>
                <a:gd name="T68" fmla="*/ 96 w 144"/>
                <a:gd name="T69" fmla="*/ 67 h 128"/>
                <a:gd name="T70" fmla="*/ 113 w 144"/>
                <a:gd name="T71" fmla="*/ 50 h 128"/>
                <a:gd name="T72" fmla="*/ 116 w 144"/>
                <a:gd name="T73" fmla="*/ 50 h 128"/>
                <a:gd name="T74" fmla="*/ 117 w 144"/>
                <a:gd name="T75" fmla="*/ 87 h 128"/>
                <a:gd name="T76" fmla="*/ 135 w 144"/>
                <a:gd name="T77" fmla="*/ 66 h 128"/>
                <a:gd name="T78" fmla="*/ 134 w 144"/>
                <a:gd name="T79" fmla="*/ 40 h 128"/>
                <a:gd name="T80" fmla="*/ 144 w 144"/>
                <a:gd name="T81" fmla="*/ 28 h 128"/>
                <a:gd name="T82" fmla="*/ 138 w 144"/>
                <a:gd name="T83" fmla="*/ 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44" h="128">
                  <a:moveTo>
                    <a:pt x="138" y="24"/>
                  </a:moveTo>
                  <a:cubicBezTo>
                    <a:pt x="138" y="24"/>
                    <a:pt x="135" y="23"/>
                    <a:pt x="135" y="20"/>
                  </a:cubicBezTo>
                  <a:cubicBezTo>
                    <a:pt x="135" y="20"/>
                    <a:pt x="130" y="17"/>
                    <a:pt x="126" y="23"/>
                  </a:cubicBezTo>
                  <a:cubicBezTo>
                    <a:pt x="122" y="28"/>
                    <a:pt x="120" y="30"/>
                    <a:pt x="117" y="29"/>
                  </a:cubicBezTo>
                  <a:cubicBezTo>
                    <a:pt x="114" y="28"/>
                    <a:pt x="118" y="25"/>
                    <a:pt x="120" y="23"/>
                  </a:cubicBezTo>
                  <a:cubicBezTo>
                    <a:pt x="123" y="22"/>
                    <a:pt x="127" y="16"/>
                    <a:pt x="131" y="15"/>
                  </a:cubicBezTo>
                  <a:cubicBezTo>
                    <a:pt x="136" y="14"/>
                    <a:pt x="138" y="14"/>
                    <a:pt x="138" y="9"/>
                  </a:cubicBezTo>
                  <a:cubicBezTo>
                    <a:pt x="138" y="5"/>
                    <a:pt x="137" y="0"/>
                    <a:pt x="127" y="5"/>
                  </a:cubicBezTo>
                  <a:cubicBezTo>
                    <a:pt x="117" y="10"/>
                    <a:pt x="114" y="9"/>
                    <a:pt x="112" y="5"/>
                  </a:cubicBezTo>
                  <a:cubicBezTo>
                    <a:pt x="109" y="0"/>
                    <a:pt x="103" y="1"/>
                    <a:pt x="102" y="8"/>
                  </a:cubicBezTo>
                  <a:cubicBezTo>
                    <a:pt x="102" y="16"/>
                    <a:pt x="100" y="24"/>
                    <a:pt x="100" y="24"/>
                  </a:cubicBezTo>
                  <a:cubicBezTo>
                    <a:pt x="88" y="33"/>
                    <a:pt x="88" y="33"/>
                    <a:pt x="88" y="33"/>
                  </a:cubicBezTo>
                  <a:cubicBezTo>
                    <a:pt x="88" y="33"/>
                    <a:pt x="79" y="34"/>
                    <a:pt x="83" y="31"/>
                  </a:cubicBezTo>
                  <a:cubicBezTo>
                    <a:pt x="87" y="27"/>
                    <a:pt x="91" y="26"/>
                    <a:pt x="91" y="26"/>
                  </a:cubicBezTo>
                  <a:cubicBezTo>
                    <a:pt x="91" y="21"/>
                    <a:pt x="91" y="21"/>
                    <a:pt x="91" y="21"/>
                  </a:cubicBezTo>
                  <a:cubicBezTo>
                    <a:pt x="91" y="21"/>
                    <a:pt x="84" y="15"/>
                    <a:pt x="82" y="10"/>
                  </a:cubicBezTo>
                  <a:cubicBezTo>
                    <a:pt x="80" y="4"/>
                    <a:pt x="71" y="2"/>
                    <a:pt x="70" y="12"/>
                  </a:cubicBezTo>
                  <a:cubicBezTo>
                    <a:pt x="69" y="22"/>
                    <a:pt x="68" y="27"/>
                    <a:pt x="63" y="30"/>
                  </a:cubicBezTo>
                  <a:cubicBezTo>
                    <a:pt x="58" y="34"/>
                    <a:pt x="48" y="39"/>
                    <a:pt x="58" y="42"/>
                  </a:cubicBezTo>
                  <a:cubicBezTo>
                    <a:pt x="67" y="45"/>
                    <a:pt x="61" y="48"/>
                    <a:pt x="58" y="52"/>
                  </a:cubicBezTo>
                  <a:cubicBezTo>
                    <a:pt x="54" y="56"/>
                    <a:pt x="42" y="65"/>
                    <a:pt x="39" y="61"/>
                  </a:cubicBezTo>
                  <a:cubicBezTo>
                    <a:pt x="35" y="58"/>
                    <a:pt x="35" y="58"/>
                    <a:pt x="35" y="58"/>
                  </a:cubicBezTo>
                  <a:cubicBezTo>
                    <a:pt x="35" y="58"/>
                    <a:pt x="18" y="82"/>
                    <a:pt x="9" y="90"/>
                  </a:cubicBezTo>
                  <a:cubicBezTo>
                    <a:pt x="1" y="97"/>
                    <a:pt x="0" y="105"/>
                    <a:pt x="3" y="115"/>
                  </a:cubicBezTo>
                  <a:cubicBezTo>
                    <a:pt x="5" y="126"/>
                    <a:pt x="17" y="128"/>
                    <a:pt x="20" y="114"/>
                  </a:cubicBezTo>
                  <a:cubicBezTo>
                    <a:pt x="22" y="100"/>
                    <a:pt x="29" y="88"/>
                    <a:pt x="33" y="82"/>
                  </a:cubicBezTo>
                  <a:cubicBezTo>
                    <a:pt x="37" y="75"/>
                    <a:pt x="42" y="80"/>
                    <a:pt x="42" y="80"/>
                  </a:cubicBezTo>
                  <a:cubicBezTo>
                    <a:pt x="42" y="80"/>
                    <a:pt x="51" y="80"/>
                    <a:pt x="56" y="73"/>
                  </a:cubicBezTo>
                  <a:cubicBezTo>
                    <a:pt x="60" y="66"/>
                    <a:pt x="60" y="76"/>
                    <a:pt x="58" y="79"/>
                  </a:cubicBezTo>
                  <a:cubicBezTo>
                    <a:pt x="56" y="82"/>
                    <a:pt x="49" y="89"/>
                    <a:pt x="58" y="89"/>
                  </a:cubicBezTo>
                  <a:cubicBezTo>
                    <a:pt x="66" y="89"/>
                    <a:pt x="73" y="80"/>
                    <a:pt x="76" y="70"/>
                  </a:cubicBezTo>
                  <a:cubicBezTo>
                    <a:pt x="77" y="60"/>
                    <a:pt x="77" y="60"/>
                    <a:pt x="77" y="60"/>
                  </a:cubicBezTo>
                  <a:cubicBezTo>
                    <a:pt x="77" y="60"/>
                    <a:pt x="88" y="47"/>
                    <a:pt x="95" y="42"/>
                  </a:cubicBezTo>
                  <a:cubicBezTo>
                    <a:pt x="95" y="53"/>
                    <a:pt x="95" y="53"/>
                    <a:pt x="95" y="53"/>
                  </a:cubicBezTo>
                  <a:cubicBezTo>
                    <a:pt x="95" y="53"/>
                    <a:pt x="86" y="65"/>
                    <a:pt x="96" y="67"/>
                  </a:cubicBezTo>
                  <a:cubicBezTo>
                    <a:pt x="106" y="69"/>
                    <a:pt x="110" y="61"/>
                    <a:pt x="113" y="50"/>
                  </a:cubicBezTo>
                  <a:cubicBezTo>
                    <a:pt x="116" y="50"/>
                    <a:pt x="116" y="50"/>
                    <a:pt x="116" y="50"/>
                  </a:cubicBezTo>
                  <a:cubicBezTo>
                    <a:pt x="117" y="87"/>
                    <a:pt x="117" y="87"/>
                    <a:pt x="117" y="87"/>
                  </a:cubicBezTo>
                  <a:cubicBezTo>
                    <a:pt x="117" y="87"/>
                    <a:pt x="132" y="87"/>
                    <a:pt x="135" y="66"/>
                  </a:cubicBezTo>
                  <a:cubicBezTo>
                    <a:pt x="134" y="40"/>
                    <a:pt x="134" y="40"/>
                    <a:pt x="134" y="40"/>
                  </a:cubicBezTo>
                  <a:cubicBezTo>
                    <a:pt x="134" y="40"/>
                    <a:pt x="143" y="34"/>
                    <a:pt x="144" y="28"/>
                  </a:cubicBezTo>
                  <a:cubicBezTo>
                    <a:pt x="144" y="23"/>
                    <a:pt x="138" y="24"/>
                    <a:pt x="138"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105" name="íṧḷídé">
              <a:extLst>
                <a:ext uri="{FF2B5EF4-FFF2-40B4-BE49-F238E27FC236}">
                  <a16:creationId xmlns:a16="http://schemas.microsoft.com/office/drawing/2014/main" id="{5F9A0FB7-8C4D-4658-A573-76C73C4CAC5E}"/>
                </a:ext>
              </a:extLst>
            </p:cNvPr>
            <p:cNvSpPr/>
            <p:nvPr/>
          </p:nvSpPr>
          <p:spPr bwMode="auto">
            <a:xfrm>
              <a:off x="4768283" y="1194004"/>
              <a:ext cx="52564" cy="82700"/>
            </a:xfrm>
            <a:custGeom>
              <a:avLst/>
              <a:gdLst>
                <a:gd name="T0" fmla="*/ 10 w 23"/>
                <a:gd name="T1" fmla="*/ 6 h 36"/>
                <a:gd name="T2" fmla="*/ 3 w 23"/>
                <a:gd name="T3" fmla="*/ 10 h 36"/>
                <a:gd name="T4" fmla="*/ 3 w 23"/>
                <a:gd name="T5" fmla="*/ 30 h 36"/>
                <a:gd name="T6" fmla="*/ 19 w 23"/>
                <a:gd name="T7" fmla="*/ 30 h 36"/>
                <a:gd name="T8" fmla="*/ 18 w 23"/>
                <a:gd name="T9" fmla="*/ 14 h 36"/>
                <a:gd name="T10" fmla="*/ 10 w 23"/>
                <a:gd name="T11" fmla="*/ 6 h 36"/>
              </a:gdLst>
              <a:ahLst/>
              <a:cxnLst>
                <a:cxn ang="0">
                  <a:pos x="T0" y="T1"/>
                </a:cxn>
                <a:cxn ang="0">
                  <a:pos x="T2" y="T3"/>
                </a:cxn>
                <a:cxn ang="0">
                  <a:pos x="T4" y="T5"/>
                </a:cxn>
                <a:cxn ang="0">
                  <a:pos x="T6" y="T7"/>
                </a:cxn>
                <a:cxn ang="0">
                  <a:pos x="T8" y="T9"/>
                </a:cxn>
                <a:cxn ang="0">
                  <a:pos x="T10" y="T11"/>
                </a:cxn>
              </a:cxnLst>
              <a:rect l="0" t="0" r="r" b="b"/>
              <a:pathLst>
                <a:path w="23" h="36">
                  <a:moveTo>
                    <a:pt x="10" y="6"/>
                  </a:moveTo>
                  <a:cubicBezTo>
                    <a:pt x="10" y="6"/>
                    <a:pt x="6" y="0"/>
                    <a:pt x="3" y="10"/>
                  </a:cubicBezTo>
                  <a:cubicBezTo>
                    <a:pt x="0" y="19"/>
                    <a:pt x="4" y="24"/>
                    <a:pt x="3" y="30"/>
                  </a:cubicBezTo>
                  <a:cubicBezTo>
                    <a:pt x="2" y="36"/>
                    <a:pt x="15" y="34"/>
                    <a:pt x="19" y="30"/>
                  </a:cubicBezTo>
                  <a:cubicBezTo>
                    <a:pt x="23" y="27"/>
                    <a:pt x="23" y="18"/>
                    <a:pt x="18" y="14"/>
                  </a:cubicBezTo>
                  <a:cubicBezTo>
                    <a:pt x="12" y="9"/>
                    <a:pt x="10" y="6"/>
                    <a:pt x="1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106" name="îSḻiḋe">
              <a:extLst>
                <a:ext uri="{FF2B5EF4-FFF2-40B4-BE49-F238E27FC236}">
                  <a16:creationId xmlns:a16="http://schemas.microsoft.com/office/drawing/2014/main" id="{74A1C7C0-F70D-428F-BE42-93666D5D95E3}"/>
                </a:ext>
              </a:extLst>
            </p:cNvPr>
            <p:cNvSpPr/>
            <p:nvPr/>
          </p:nvSpPr>
          <p:spPr bwMode="auto">
            <a:xfrm>
              <a:off x="4726932" y="1285815"/>
              <a:ext cx="61675" cy="80598"/>
            </a:xfrm>
            <a:custGeom>
              <a:avLst/>
              <a:gdLst>
                <a:gd name="T0" fmla="*/ 8 w 27"/>
                <a:gd name="T1" fmla="*/ 31 h 35"/>
                <a:gd name="T2" fmla="*/ 21 w 27"/>
                <a:gd name="T3" fmla="*/ 25 h 35"/>
                <a:gd name="T4" fmla="*/ 16 w 27"/>
                <a:gd name="T5" fmla="*/ 8 h 35"/>
                <a:gd name="T6" fmla="*/ 8 w 27"/>
                <a:gd name="T7" fmla="*/ 4 h 35"/>
                <a:gd name="T8" fmla="*/ 2 w 27"/>
                <a:gd name="T9" fmla="*/ 19 h 35"/>
                <a:gd name="T10" fmla="*/ 8 w 27"/>
                <a:gd name="T11" fmla="*/ 31 h 35"/>
              </a:gdLst>
              <a:ahLst/>
              <a:cxnLst>
                <a:cxn ang="0">
                  <a:pos x="T0" y="T1"/>
                </a:cxn>
                <a:cxn ang="0">
                  <a:pos x="T2" y="T3"/>
                </a:cxn>
                <a:cxn ang="0">
                  <a:pos x="T4" y="T5"/>
                </a:cxn>
                <a:cxn ang="0">
                  <a:pos x="T6" y="T7"/>
                </a:cxn>
                <a:cxn ang="0">
                  <a:pos x="T8" y="T9"/>
                </a:cxn>
                <a:cxn ang="0">
                  <a:pos x="T10" y="T11"/>
                </a:cxn>
              </a:cxnLst>
              <a:rect l="0" t="0" r="r" b="b"/>
              <a:pathLst>
                <a:path w="27" h="35">
                  <a:moveTo>
                    <a:pt x="8" y="31"/>
                  </a:moveTo>
                  <a:cubicBezTo>
                    <a:pt x="8" y="31"/>
                    <a:pt x="15" y="35"/>
                    <a:pt x="21" y="25"/>
                  </a:cubicBezTo>
                  <a:cubicBezTo>
                    <a:pt x="27" y="14"/>
                    <a:pt x="16" y="8"/>
                    <a:pt x="16" y="8"/>
                  </a:cubicBezTo>
                  <a:cubicBezTo>
                    <a:pt x="16" y="8"/>
                    <a:pt x="13" y="0"/>
                    <a:pt x="8" y="4"/>
                  </a:cubicBezTo>
                  <a:cubicBezTo>
                    <a:pt x="3" y="7"/>
                    <a:pt x="0" y="13"/>
                    <a:pt x="2" y="19"/>
                  </a:cubicBezTo>
                  <a:cubicBezTo>
                    <a:pt x="5" y="25"/>
                    <a:pt x="7" y="23"/>
                    <a:pt x="8" y="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107" name="í$ḻîḓè">
              <a:extLst>
                <a:ext uri="{FF2B5EF4-FFF2-40B4-BE49-F238E27FC236}">
                  <a16:creationId xmlns:a16="http://schemas.microsoft.com/office/drawing/2014/main" id="{745B1483-D7C5-4E83-861B-BD2683FFD060}"/>
                </a:ext>
              </a:extLst>
            </p:cNvPr>
            <p:cNvSpPr/>
            <p:nvPr/>
          </p:nvSpPr>
          <p:spPr bwMode="auto">
            <a:xfrm>
              <a:off x="4635121" y="1341182"/>
              <a:ext cx="160495" cy="198341"/>
            </a:xfrm>
            <a:custGeom>
              <a:avLst/>
              <a:gdLst>
                <a:gd name="T0" fmla="*/ 63 w 70"/>
                <a:gd name="T1" fmla="*/ 12 h 86"/>
                <a:gd name="T2" fmla="*/ 15 w 70"/>
                <a:gd name="T3" fmla="*/ 58 h 86"/>
                <a:gd name="T4" fmla="*/ 17 w 70"/>
                <a:gd name="T5" fmla="*/ 76 h 86"/>
                <a:gd name="T6" fmla="*/ 33 w 70"/>
                <a:gd name="T7" fmla="*/ 73 h 86"/>
                <a:gd name="T8" fmla="*/ 70 w 70"/>
                <a:gd name="T9" fmla="*/ 14 h 86"/>
                <a:gd name="T10" fmla="*/ 70 w 70"/>
                <a:gd name="T11" fmla="*/ 10 h 86"/>
                <a:gd name="T12" fmla="*/ 63 w 70"/>
                <a:gd name="T13" fmla="*/ 12 h 86"/>
              </a:gdLst>
              <a:ahLst/>
              <a:cxnLst>
                <a:cxn ang="0">
                  <a:pos x="T0" y="T1"/>
                </a:cxn>
                <a:cxn ang="0">
                  <a:pos x="T2" y="T3"/>
                </a:cxn>
                <a:cxn ang="0">
                  <a:pos x="T4" y="T5"/>
                </a:cxn>
                <a:cxn ang="0">
                  <a:pos x="T6" y="T7"/>
                </a:cxn>
                <a:cxn ang="0">
                  <a:pos x="T8" y="T9"/>
                </a:cxn>
                <a:cxn ang="0">
                  <a:pos x="T10" y="T11"/>
                </a:cxn>
                <a:cxn ang="0">
                  <a:pos x="T12" y="T13"/>
                </a:cxn>
              </a:cxnLst>
              <a:rect l="0" t="0" r="r" b="b"/>
              <a:pathLst>
                <a:path w="70" h="86">
                  <a:moveTo>
                    <a:pt x="63" y="12"/>
                  </a:moveTo>
                  <a:cubicBezTo>
                    <a:pt x="56" y="25"/>
                    <a:pt x="29" y="52"/>
                    <a:pt x="15" y="58"/>
                  </a:cubicBezTo>
                  <a:cubicBezTo>
                    <a:pt x="0" y="64"/>
                    <a:pt x="17" y="76"/>
                    <a:pt x="17" y="76"/>
                  </a:cubicBezTo>
                  <a:cubicBezTo>
                    <a:pt x="17" y="76"/>
                    <a:pt x="24" y="86"/>
                    <a:pt x="33" y="73"/>
                  </a:cubicBezTo>
                  <a:cubicBezTo>
                    <a:pt x="43" y="60"/>
                    <a:pt x="59" y="40"/>
                    <a:pt x="70" y="14"/>
                  </a:cubicBezTo>
                  <a:cubicBezTo>
                    <a:pt x="70" y="12"/>
                    <a:pt x="70" y="10"/>
                    <a:pt x="70" y="10"/>
                  </a:cubicBezTo>
                  <a:cubicBezTo>
                    <a:pt x="70" y="10"/>
                    <a:pt x="70" y="0"/>
                    <a:pt x="63"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108" name="ïŝḷíḍe">
              <a:extLst>
                <a:ext uri="{FF2B5EF4-FFF2-40B4-BE49-F238E27FC236}">
                  <a16:creationId xmlns:a16="http://schemas.microsoft.com/office/drawing/2014/main" id="{7CCF2F78-3A76-41D6-ADD2-C453A21A49F1}"/>
                </a:ext>
              </a:extLst>
            </p:cNvPr>
            <p:cNvSpPr/>
            <p:nvPr/>
          </p:nvSpPr>
          <p:spPr bwMode="auto">
            <a:xfrm>
              <a:off x="4850282" y="1255679"/>
              <a:ext cx="119845" cy="108632"/>
            </a:xfrm>
            <a:custGeom>
              <a:avLst/>
              <a:gdLst>
                <a:gd name="T0" fmla="*/ 37 w 52"/>
                <a:gd name="T1" fmla="*/ 2 h 47"/>
                <a:gd name="T2" fmla="*/ 10 w 52"/>
                <a:gd name="T3" fmla="*/ 11 h 47"/>
                <a:gd name="T4" fmla="*/ 6 w 52"/>
                <a:gd name="T5" fmla="*/ 21 h 47"/>
                <a:gd name="T6" fmla="*/ 19 w 52"/>
                <a:gd name="T7" fmla="*/ 29 h 47"/>
                <a:gd name="T8" fmla="*/ 25 w 52"/>
                <a:gd name="T9" fmla="*/ 32 h 47"/>
                <a:gd name="T10" fmla="*/ 20 w 52"/>
                <a:gd name="T11" fmla="*/ 47 h 47"/>
                <a:gd name="T12" fmla="*/ 36 w 52"/>
                <a:gd name="T13" fmla="*/ 41 h 47"/>
                <a:gd name="T14" fmla="*/ 51 w 52"/>
                <a:gd name="T15" fmla="*/ 17 h 47"/>
                <a:gd name="T16" fmla="*/ 37 w 52"/>
                <a:gd name="T17" fmla="*/ 2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47">
                  <a:moveTo>
                    <a:pt x="37" y="2"/>
                  </a:moveTo>
                  <a:cubicBezTo>
                    <a:pt x="27" y="5"/>
                    <a:pt x="10" y="11"/>
                    <a:pt x="10" y="11"/>
                  </a:cubicBezTo>
                  <a:cubicBezTo>
                    <a:pt x="10" y="11"/>
                    <a:pt x="0" y="14"/>
                    <a:pt x="6" y="21"/>
                  </a:cubicBezTo>
                  <a:cubicBezTo>
                    <a:pt x="12" y="28"/>
                    <a:pt x="12" y="33"/>
                    <a:pt x="19" y="29"/>
                  </a:cubicBezTo>
                  <a:cubicBezTo>
                    <a:pt x="27" y="26"/>
                    <a:pt x="27" y="28"/>
                    <a:pt x="25" y="32"/>
                  </a:cubicBezTo>
                  <a:cubicBezTo>
                    <a:pt x="24" y="36"/>
                    <a:pt x="19" y="43"/>
                    <a:pt x="20" y="47"/>
                  </a:cubicBezTo>
                  <a:cubicBezTo>
                    <a:pt x="20" y="47"/>
                    <a:pt x="32" y="46"/>
                    <a:pt x="36" y="41"/>
                  </a:cubicBezTo>
                  <a:cubicBezTo>
                    <a:pt x="39" y="35"/>
                    <a:pt x="50" y="24"/>
                    <a:pt x="51" y="17"/>
                  </a:cubicBezTo>
                  <a:cubicBezTo>
                    <a:pt x="52" y="9"/>
                    <a:pt x="46" y="0"/>
                    <a:pt x="3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109" name="íṩļiḋe">
              <a:extLst>
                <a:ext uri="{FF2B5EF4-FFF2-40B4-BE49-F238E27FC236}">
                  <a16:creationId xmlns:a16="http://schemas.microsoft.com/office/drawing/2014/main" id="{6F6FA0B9-4F25-4101-A323-1CD1B1058E59}"/>
                </a:ext>
              </a:extLst>
            </p:cNvPr>
            <p:cNvSpPr/>
            <p:nvPr/>
          </p:nvSpPr>
          <p:spPr bwMode="auto">
            <a:xfrm>
              <a:off x="4839068" y="1362208"/>
              <a:ext cx="100922" cy="66581"/>
            </a:xfrm>
            <a:custGeom>
              <a:avLst/>
              <a:gdLst>
                <a:gd name="T0" fmla="*/ 31 w 44"/>
                <a:gd name="T1" fmla="*/ 3 h 29"/>
                <a:gd name="T2" fmla="*/ 8 w 44"/>
                <a:gd name="T3" fmla="*/ 9 h 29"/>
                <a:gd name="T4" fmla="*/ 7 w 44"/>
                <a:gd name="T5" fmla="*/ 20 h 29"/>
                <a:gd name="T6" fmla="*/ 31 w 44"/>
                <a:gd name="T7" fmla="*/ 23 h 29"/>
                <a:gd name="T8" fmla="*/ 44 w 44"/>
                <a:gd name="T9" fmla="*/ 2 h 29"/>
                <a:gd name="T10" fmla="*/ 31 w 44"/>
                <a:gd name="T11" fmla="*/ 3 h 29"/>
              </a:gdLst>
              <a:ahLst/>
              <a:cxnLst>
                <a:cxn ang="0">
                  <a:pos x="T0" y="T1"/>
                </a:cxn>
                <a:cxn ang="0">
                  <a:pos x="T2" y="T3"/>
                </a:cxn>
                <a:cxn ang="0">
                  <a:pos x="T4" y="T5"/>
                </a:cxn>
                <a:cxn ang="0">
                  <a:pos x="T6" y="T7"/>
                </a:cxn>
                <a:cxn ang="0">
                  <a:pos x="T8" y="T9"/>
                </a:cxn>
                <a:cxn ang="0">
                  <a:pos x="T10" y="T11"/>
                </a:cxn>
              </a:cxnLst>
              <a:rect l="0" t="0" r="r" b="b"/>
              <a:pathLst>
                <a:path w="44" h="29">
                  <a:moveTo>
                    <a:pt x="31" y="3"/>
                  </a:moveTo>
                  <a:cubicBezTo>
                    <a:pt x="24" y="6"/>
                    <a:pt x="8" y="9"/>
                    <a:pt x="8" y="9"/>
                  </a:cubicBezTo>
                  <a:cubicBezTo>
                    <a:pt x="8" y="9"/>
                    <a:pt x="0" y="13"/>
                    <a:pt x="7" y="20"/>
                  </a:cubicBezTo>
                  <a:cubicBezTo>
                    <a:pt x="13" y="27"/>
                    <a:pt x="22" y="29"/>
                    <a:pt x="31" y="23"/>
                  </a:cubicBezTo>
                  <a:cubicBezTo>
                    <a:pt x="41" y="17"/>
                    <a:pt x="43" y="13"/>
                    <a:pt x="44" y="2"/>
                  </a:cubicBezTo>
                  <a:cubicBezTo>
                    <a:pt x="44" y="2"/>
                    <a:pt x="38" y="0"/>
                    <a:pt x="3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110" name="îṡlïḍé">
              <a:extLst>
                <a:ext uri="{FF2B5EF4-FFF2-40B4-BE49-F238E27FC236}">
                  <a16:creationId xmlns:a16="http://schemas.microsoft.com/office/drawing/2014/main" id="{E5E64456-9E9F-46D6-A399-836B3A290076}"/>
                </a:ext>
              </a:extLst>
            </p:cNvPr>
            <p:cNvSpPr/>
            <p:nvPr/>
          </p:nvSpPr>
          <p:spPr bwMode="auto">
            <a:xfrm>
              <a:off x="5091374" y="1186995"/>
              <a:ext cx="250203" cy="276135"/>
            </a:xfrm>
            <a:custGeom>
              <a:avLst/>
              <a:gdLst>
                <a:gd name="T0" fmla="*/ 108 w 109"/>
                <a:gd name="T1" fmla="*/ 54 h 120"/>
                <a:gd name="T2" fmla="*/ 97 w 109"/>
                <a:gd name="T3" fmla="*/ 52 h 120"/>
                <a:gd name="T4" fmla="*/ 84 w 109"/>
                <a:gd name="T5" fmla="*/ 58 h 120"/>
                <a:gd name="T6" fmla="*/ 89 w 109"/>
                <a:gd name="T7" fmla="*/ 43 h 120"/>
                <a:gd name="T8" fmla="*/ 85 w 109"/>
                <a:gd name="T9" fmla="*/ 10 h 120"/>
                <a:gd name="T10" fmla="*/ 70 w 109"/>
                <a:gd name="T11" fmla="*/ 16 h 120"/>
                <a:gd name="T12" fmla="*/ 68 w 109"/>
                <a:gd name="T13" fmla="*/ 53 h 120"/>
                <a:gd name="T14" fmla="*/ 53 w 109"/>
                <a:gd name="T15" fmla="*/ 72 h 120"/>
                <a:gd name="T16" fmla="*/ 11 w 109"/>
                <a:gd name="T17" fmla="*/ 79 h 120"/>
                <a:gd name="T18" fmla="*/ 2 w 109"/>
                <a:gd name="T19" fmla="*/ 89 h 120"/>
                <a:gd name="T20" fmla="*/ 20 w 109"/>
                <a:gd name="T21" fmla="*/ 100 h 120"/>
                <a:gd name="T22" fmla="*/ 31 w 109"/>
                <a:gd name="T23" fmla="*/ 98 h 120"/>
                <a:gd name="T24" fmla="*/ 41 w 109"/>
                <a:gd name="T25" fmla="*/ 94 h 120"/>
                <a:gd name="T26" fmla="*/ 49 w 109"/>
                <a:gd name="T27" fmla="*/ 90 h 120"/>
                <a:gd name="T28" fmla="*/ 54 w 109"/>
                <a:gd name="T29" fmla="*/ 92 h 120"/>
                <a:gd name="T30" fmla="*/ 32 w 109"/>
                <a:gd name="T31" fmla="*/ 110 h 120"/>
                <a:gd name="T32" fmla="*/ 35 w 109"/>
                <a:gd name="T33" fmla="*/ 119 h 120"/>
                <a:gd name="T34" fmla="*/ 70 w 109"/>
                <a:gd name="T35" fmla="*/ 92 h 120"/>
                <a:gd name="T36" fmla="*/ 89 w 109"/>
                <a:gd name="T37" fmla="*/ 72 h 120"/>
                <a:gd name="T38" fmla="*/ 108 w 109"/>
                <a:gd name="T39" fmla="*/ 54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9" h="120">
                  <a:moveTo>
                    <a:pt x="108" y="54"/>
                  </a:moveTo>
                  <a:cubicBezTo>
                    <a:pt x="109" y="45"/>
                    <a:pt x="101" y="49"/>
                    <a:pt x="97" y="52"/>
                  </a:cubicBezTo>
                  <a:cubicBezTo>
                    <a:pt x="94" y="54"/>
                    <a:pt x="86" y="57"/>
                    <a:pt x="84" y="58"/>
                  </a:cubicBezTo>
                  <a:cubicBezTo>
                    <a:pt x="84" y="58"/>
                    <a:pt x="86" y="48"/>
                    <a:pt x="89" y="43"/>
                  </a:cubicBezTo>
                  <a:cubicBezTo>
                    <a:pt x="92" y="37"/>
                    <a:pt x="96" y="21"/>
                    <a:pt x="85" y="10"/>
                  </a:cubicBezTo>
                  <a:cubicBezTo>
                    <a:pt x="74" y="0"/>
                    <a:pt x="72" y="5"/>
                    <a:pt x="70" y="16"/>
                  </a:cubicBezTo>
                  <a:cubicBezTo>
                    <a:pt x="67" y="26"/>
                    <a:pt x="72" y="36"/>
                    <a:pt x="68" y="53"/>
                  </a:cubicBezTo>
                  <a:cubicBezTo>
                    <a:pt x="64" y="70"/>
                    <a:pt x="64" y="68"/>
                    <a:pt x="53" y="72"/>
                  </a:cubicBezTo>
                  <a:cubicBezTo>
                    <a:pt x="42" y="76"/>
                    <a:pt x="27" y="81"/>
                    <a:pt x="11" y="79"/>
                  </a:cubicBezTo>
                  <a:cubicBezTo>
                    <a:pt x="3" y="78"/>
                    <a:pt x="0" y="75"/>
                    <a:pt x="2" y="89"/>
                  </a:cubicBezTo>
                  <a:cubicBezTo>
                    <a:pt x="2" y="89"/>
                    <a:pt x="4" y="97"/>
                    <a:pt x="20" y="100"/>
                  </a:cubicBezTo>
                  <a:cubicBezTo>
                    <a:pt x="24" y="101"/>
                    <a:pt x="27" y="99"/>
                    <a:pt x="31" y="98"/>
                  </a:cubicBezTo>
                  <a:cubicBezTo>
                    <a:pt x="35" y="98"/>
                    <a:pt x="38" y="96"/>
                    <a:pt x="41" y="94"/>
                  </a:cubicBezTo>
                  <a:cubicBezTo>
                    <a:pt x="46" y="92"/>
                    <a:pt x="49" y="90"/>
                    <a:pt x="49" y="90"/>
                  </a:cubicBezTo>
                  <a:cubicBezTo>
                    <a:pt x="49" y="90"/>
                    <a:pt x="55" y="89"/>
                    <a:pt x="54" y="92"/>
                  </a:cubicBezTo>
                  <a:cubicBezTo>
                    <a:pt x="53" y="95"/>
                    <a:pt x="47" y="104"/>
                    <a:pt x="32" y="110"/>
                  </a:cubicBezTo>
                  <a:cubicBezTo>
                    <a:pt x="17" y="116"/>
                    <a:pt x="29" y="120"/>
                    <a:pt x="35" y="119"/>
                  </a:cubicBezTo>
                  <a:cubicBezTo>
                    <a:pt x="40" y="118"/>
                    <a:pt x="61" y="116"/>
                    <a:pt x="70" y="92"/>
                  </a:cubicBezTo>
                  <a:cubicBezTo>
                    <a:pt x="80" y="69"/>
                    <a:pt x="89" y="72"/>
                    <a:pt x="89" y="72"/>
                  </a:cubicBezTo>
                  <a:cubicBezTo>
                    <a:pt x="89" y="72"/>
                    <a:pt x="107" y="63"/>
                    <a:pt x="108"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111" name="iS1îḓè">
              <a:extLst>
                <a:ext uri="{FF2B5EF4-FFF2-40B4-BE49-F238E27FC236}">
                  <a16:creationId xmlns:a16="http://schemas.microsoft.com/office/drawing/2014/main" id="{945A193B-F224-4E95-806B-2E073A5AC50F}"/>
                </a:ext>
              </a:extLst>
            </p:cNvPr>
            <p:cNvSpPr/>
            <p:nvPr/>
          </p:nvSpPr>
          <p:spPr bwMode="auto">
            <a:xfrm>
              <a:off x="5288313" y="1394447"/>
              <a:ext cx="71487" cy="82700"/>
            </a:xfrm>
            <a:custGeom>
              <a:avLst/>
              <a:gdLst>
                <a:gd name="T0" fmla="*/ 17 w 31"/>
                <a:gd name="T1" fmla="*/ 6 h 36"/>
                <a:gd name="T2" fmla="*/ 3 w 31"/>
                <a:gd name="T3" fmla="*/ 7 h 36"/>
                <a:gd name="T4" fmla="*/ 9 w 31"/>
                <a:gd name="T5" fmla="*/ 27 h 36"/>
                <a:gd name="T6" fmla="*/ 12 w 31"/>
                <a:gd name="T7" fmla="*/ 36 h 36"/>
                <a:gd name="T8" fmla="*/ 26 w 31"/>
                <a:gd name="T9" fmla="*/ 17 h 36"/>
                <a:gd name="T10" fmla="*/ 17 w 31"/>
                <a:gd name="T11" fmla="*/ 6 h 36"/>
              </a:gdLst>
              <a:ahLst/>
              <a:cxnLst>
                <a:cxn ang="0">
                  <a:pos x="T0" y="T1"/>
                </a:cxn>
                <a:cxn ang="0">
                  <a:pos x="T2" y="T3"/>
                </a:cxn>
                <a:cxn ang="0">
                  <a:pos x="T4" y="T5"/>
                </a:cxn>
                <a:cxn ang="0">
                  <a:pos x="T6" y="T7"/>
                </a:cxn>
                <a:cxn ang="0">
                  <a:pos x="T8" y="T9"/>
                </a:cxn>
                <a:cxn ang="0">
                  <a:pos x="T10" y="T11"/>
                </a:cxn>
              </a:cxnLst>
              <a:rect l="0" t="0" r="r" b="b"/>
              <a:pathLst>
                <a:path w="31" h="36">
                  <a:moveTo>
                    <a:pt x="17" y="6"/>
                  </a:moveTo>
                  <a:cubicBezTo>
                    <a:pt x="17" y="6"/>
                    <a:pt x="6" y="0"/>
                    <a:pt x="3" y="7"/>
                  </a:cubicBezTo>
                  <a:cubicBezTo>
                    <a:pt x="0" y="14"/>
                    <a:pt x="6" y="23"/>
                    <a:pt x="9" y="27"/>
                  </a:cubicBezTo>
                  <a:cubicBezTo>
                    <a:pt x="12" y="31"/>
                    <a:pt x="5" y="36"/>
                    <a:pt x="12" y="36"/>
                  </a:cubicBezTo>
                  <a:cubicBezTo>
                    <a:pt x="20" y="36"/>
                    <a:pt x="31" y="33"/>
                    <a:pt x="26" y="17"/>
                  </a:cubicBezTo>
                  <a:cubicBezTo>
                    <a:pt x="23" y="10"/>
                    <a:pt x="17" y="6"/>
                    <a:pt x="17"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112" name="íṡḷiḑê">
              <a:extLst>
                <a:ext uri="{FF2B5EF4-FFF2-40B4-BE49-F238E27FC236}">
                  <a16:creationId xmlns:a16="http://schemas.microsoft.com/office/drawing/2014/main" id="{1E17FC94-90EE-4B82-BBB4-E269613D5AEB}"/>
                </a:ext>
              </a:extLst>
            </p:cNvPr>
            <p:cNvSpPr/>
            <p:nvPr/>
          </p:nvSpPr>
          <p:spPr bwMode="auto">
            <a:xfrm>
              <a:off x="5490157" y="1294926"/>
              <a:ext cx="41350" cy="64478"/>
            </a:xfrm>
            <a:custGeom>
              <a:avLst/>
              <a:gdLst>
                <a:gd name="T0" fmla="*/ 11 w 18"/>
                <a:gd name="T1" fmla="*/ 27 h 28"/>
                <a:gd name="T2" fmla="*/ 17 w 18"/>
                <a:gd name="T3" fmla="*/ 10 h 28"/>
                <a:gd name="T4" fmla="*/ 14 w 18"/>
                <a:gd name="T5" fmla="*/ 4 h 28"/>
                <a:gd name="T6" fmla="*/ 8 w 18"/>
                <a:gd name="T7" fmla="*/ 0 h 28"/>
                <a:gd name="T8" fmla="*/ 1 w 18"/>
                <a:gd name="T9" fmla="*/ 12 h 28"/>
                <a:gd name="T10" fmla="*/ 11 w 18"/>
                <a:gd name="T11" fmla="*/ 27 h 28"/>
              </a:gdLst>
              <a:ahLst/>
              <a:cxnLst>
                <a:cxn ang="0">
                  <a:pos x="T0" y="T1"/>
                </a:cxn>
                <a:cxn ang="0">
                  <a:pos x="T2" y="T3"/>
                </a:cxn>
                <a:cxn ang="0">
                  <a:pos x="T4" y="T5"/>
                </a:cxn>
                <a:cxn ang="0">
                  <a:pos x="T6" y="T7"/>
                </a:cxn>
                <a:cxn ang="0">
                  <a:pos x="T8" y="T9"/>
                </a:cxn>
                <a:cxn ang="0">
                  <a:pos x="T10" y="T11"/>
                </a:cxn>
              </a:cxnLst>
              <a:rect l="0" t="0" r="r" b="b"/>
              <a:pathLst>
                <a:path w="18" h="28">
                  <a:moveTo>
                    <a:pt x="11" y="27"/>
                  </a:moveTo>
                  <a:cubicBezTo>
                    <a:pt x="15" y="25"/>
                    <a:pt x="18" y="21"/>
                    <a:pt x="17" y="10"/>
                  </a:cubicBezTo>
                  <a:cubicBezTo>
                    <a:pt x="16" y="7"/>
                    <a:pt x="15" y="6"/>
                    <a:pt x="14" y="4"/>
                  </a:cubicBezTo>
                  <a:cubicBezTo>
                    <a:pt x="11" y="2"/>
                    <a:pt x="9" y="0"/>
                    <a:pt x="8" y="0"/>
                  </a:cubicBezTo>
                  <a:cubicBezTo>
                    <a:pt x="6" y="0"/>
                    <a:pt x="0" y="2"/>
                    <a:pt x="1" y="12"/>
                  </a:cubicBezTo>
                  <a:cubicBezTo>
                    <a:pt x="2" y="21"/>
                    <a:pt x="7" y="28"/>
                    <a:pt x="11"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113" name="iṩ1íḓê">
              <a:extLst>
                <a:ext uri="{FF2B5EF4-FFF2-40B4-BE49-F238E27FC236}">
                  <a16:creationId xmlns:a16="http://schemas.microsoft.com/office/drawing/2014/main" id="{5FD9D4C1-219C-43E3-8B1D-3E2C9C04656C}"/>
                </a:ext>
              </a:extLst>
            </p:cNvPr>
            <p:cNvSpPr/>
            <p:nvPr/>
          </p:nvSpPr>
          <p:spPr bwMode="auto">
            <a:xfrm>
              <a:off x="5464927" y="1142842"/>
              <a:ext cx="275434" cy="373553"/>
            </a:xfrm>
            <a:custGeom>
              <a:avLst/>
              <a:gdLst>
                <a:gd name="T0" fmla="*/ 100 w 120"/>
                <a:gd name="T1" fmla="*/ 60 h 162"/>
                <a:gd name="T2" fmla="*/ 107 w 120"/>
                <a:gd name="T3" fmla="*/ 27 h 162"/>
                <a:gd name="T4" fmla="*/ 95 w 120"/>
                <a:gd name="T5" fmla="*/ 23 h 162"/>
                <a:gd name="T6" fmla="*/ 91 w 120"/>
                <a:gd name="T7" fmla="*/ 3 h 162"/>
                <a:gd name="T8" fmla="*/ 84 w 120"/>
                <a:gd name="T9" fmla="*/ 9 h 162"/>
                <a:gd name="T10" fmla="*/ 77 w 120"/>
                <a:gd name="T11" fmla="*/ 19 h 162"/>
                <a:gd name="T12" fmla="*/ 69 w 120"/>
                <a:gd name="T13" fmla="*/ 19 h 162"/>
                <a:gd name="T14" fmla="*/ 56 w 120"/>
                <a:gd name="T15" fmla="*/ 28 h 162"/>
                <a:gd name="T16" fmla="*/ 60 w 120"/>
                <a:gd name="T17" fmla="*/ 33 h 162"/>
                <a:gd name="T18" fmla="*/ 59 w 120"/>
                <a:gd name="T19" fmla="*/ 43 h 162"/>
                <a:gd name="T20" fmla="*/ 50 w 120"/>
                <a:gd name="T21" fmla="*/ 52 h 162"/>
                <a:gd name="T22" fmla="*/ 52 w 120"/>
                <a:gd name="T23" fmla="*/ 60 h 162"/>
                <a:gd name="T24" fmla="*/ 48 w 120"/>
                <a:gd name="T25" fmla="*/ 56 h 162"/>
                <a:gd name="T26" fmla="*/ 32 w 120"/>
                <a:gd name="T27" fmla="*/ 37 h 162"/>
                <a:gd name="T28" fmla="*/ 26 w 120"/>
                <a:gd name="T29" fmla="*/ 50 h 162"/>
                <a:gd name="T30" fmla="*/ 33 w 120"/>
                <a:gd name="T31" fmla="*/ 76 h 162"/>
                <a:gd name="T32" fmla="*/ 45 w 120"/>
                <a:gd name="T33" fmla="*/ 77 h 162"/>
                <a:gd name="T34" fmla="*/ 58 w 120"/>
                <a:gd name="T35" fmla="*/ 72 h 162"/>
                <a:gd name="T36" fmla="*/ 62 w 120"/>
                <a:gd name="T37" fmla="*/ 75 h 162"/>
                <a:gd name="T38" fmla="*/ 22 w 120"/>
                <a:gd name="T39" fmla="*/ 101 h 162"/>
                <a:gd name="T40" fmla="*/ 25 w 120"/>
                <a:gd name="T41" fmla="*/ 111 h 162"/>
                <a:gd name="T42" fmla="*/ 55 w 120"/>
                <a:gd name="T43" fmla="*/ 100 h 162"/>
                <a:gd name="T44" fmla="*/ 59 w 120"/>
                <a:gd name="T45" fmla="*/ 103 h 162"/>
                <a:gd name="T46" fmla="*/ 39 w 120"/>
                <a:gd name="T47" fmla="*/ 119 h 162"/>
                <a:gd name="T48" fmla="*/ 12 w 120"/>
                <a:gd name="T49" fmla="*/ 128 h 162"/>
                <a:gd name="T50" fmla="*/ 7 w 120"/>
                <a:gd name="T51" fmla="*/ 136 h 162"/>
                <a:gd name="T52" fmla="*/ 30 w 120"/>
                <a:gd name="T53" fmla="*/ 141 h 162"/>
                <a:gd name="T54" fmla="*/ 55 w 120"/>
                <a:gd name="T55" fmla="*/ 136 h 162"/>
                <a:gd name="T56" fmla="*/ 43 w 120"/>
                <a:gd name="T57" fmla="*/ 148 h 162"/>
                <a:gd name="T58" fmla="*/ 50 w 120"/>
                <a:gd name="T59" fmla="*/ 158 h 162"/>
                <a:gd name="T60" fmla="*/ 71 w 120"/>
                <a:gd name="T61" fmla="*/ 149 h 162"/>
                <a:gd name="T62" fmla="*/ 71 w 120"/>
                <a:gd name="T63" fmla="*/ 125 h 162"/>
                <a:gd name="T64" fmla="*/ 79 w 120"/>
                <a:gd name="T65" fmla="*/ 120 h 162"/>
                <a:gd name="T66" fmla="*/ 75 w 120"/>
                <a:gd name="T67" fmla="*/ 102 h 162"/>
                <a:gd name="T68" fmla="*/ 96 w 120"/>
                <a:gd name="T69" fmla="*/ 86 h 162"/>
                <a:gd name="T70" fmla="*/ 102 w 120"/>
                <a:gd name="T71" fmla="*/ 75 h 162"/>
                <a:gd name="T72" fmla="*/ 100 w 120"/>
                <a:gd name="T73" fmla="*/ 60 h 162"/>
                <a:gd name="T74" fmla="*/ 90 w 120"/>
                <a:gd name="T75" fmla="*/ 49 h 162"/>
                <a:gd name="T76" fmla="*/ 86 w 120"/>
                <a:gd name="T77" fmla="*/ 53 h 162"/>
                <a:gd name="T78" fmla="*/ 83 w 120"/>
                <a:gd name="T79" fmla="*/ 53 h 162"/>
                <a:gd name="T80" fmla="*/ 80 w 120"/>
                <a:gd name="T81" fmla="*/ 48 h 162"/>
                <a:gd name="T82" fmla="*/ 89 w 120"/>
                <a:gd name="T83" fmla="*/ 44 h 162"/>
                <a:gd name="T84" fmla="*/ 90 w 120"/>
                <a:gd name="T85" fmla="*/ 49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0" h="162">
                  <a:moveTo>
                    <a:pt x="100" y="60"/>
                  </a:moveTo>
                  <a:cubicBezTo>
                    <a:pt x="108" y="50"/>
                    <a:pt x="120" y="40"/>
                    <a:pt x="107" y="27"/>
                  </a:cubicBezTo>
                  <a:cubicBezTo>
                    <a:pt x="107" y="27"/>
                    <a:pt x="105" y="24"/>
                    <a:pt x="95" y="23"/>
                  </a:cubicBezTo>
                  <a:cubicBezTo>
                    <a:pt x="95" y="23"/>
                    <a:pt x="105" y="8"/>
                    <a:pt x="91" y="3"/>
                  </a:cubicBezTo>
                  <a:cubicBezTo>
                    <a:pt x="91" y="3"/>
                    <a:pt x="88" y="0"/>
                    <a:pt x="84" y="9"/>
                  </a:cubicBezTo>
                  <a:cubicBezTo>
                    <a:pt x="80" y="17"/>
                    <a:pt x="77" y="17"/>
                    <a:pt x="77" y="19"/>
                  </a:cubicBezTo>
                  <a:cubicBezTo>
                    <a:pt x="77" y="21"/>
                    <a:pt x="74" y="21"/>
                    <a:pt x="69" y="19"/>
                  </a:cubicBezTo>
                  <a:cubicBezTo>
                    <a:pt x="64" y="17"/>
                    <a:pt x="56" y="19"/>
                    <a:pt x="56" y="28"/>
                  </a:cubicBezTo>
                  <a:cubicBezTo>
                    <a:pt x="56" y="28"/>
                    <a:pt x="56" y="31"/>
                    <a:pt x="60" y="33"/>
                  </a:cubicBezTo>
                  <a:cubicBezTo>
                    <a:pt x="63" y="36"/>
                    <a:pt x="66" y="37"/>
                    <a:pt x="59" y="43"/>
                  </a:cubicBezTo>
                  <a:cubicBezTo>
                    <a:pt x="53" y="49"/>
                    <a:pt x="50" y="40"/>
                    <a:pt x="50" y="52"/>
                  </a:cubicBezTo>
                  <a:cubicBezTo>
                    <a:pt x="50" y="52"/>
                    <a:pt x="57" y="57"/>
                    <a:pt x="52" y="60"/>
                  </a:cubicBezTo>
                  <a:cubicBezTo>
                    <a:pt x="47" y="63"/>
                    <a:pt x="48" y="59"/>
                    <a:pt x="48" y="56"/>
                  </a:cubicBezTo>
                  <a:cubicBezTo>
                    <a:pt x="48" y="59"/>
                    <a:pt x="43" y="42"/>
                    <a:pt x="32" y="37"/>
                  </a:cubicBezTo>
                  <a:cubicBezTo>
                    <a:pt x="30" y="37"/>
                    <a:pt x="24" y="37"/>
                    <a:pt x="26" y="50"/>
                  </a:cubicBezTo>
                  <a:cubicBezTo>
                    <a:pt x="28" y="63"/>
                    <a:pt x="32" y="66"/>
                    <a:pt x="33" y="76"/>
                  </a:cubicBezTo>
                  <a:cubicBezTo>
                    <a:pt x="33" y="87"/>
                    <a:pt x="43" y="82"/>
                    <a:pt x="45" y="77"/>
                  </a:cubicBezTo>
                  <a:cubicBezTo>
                    <a:pt x="46" y="72"/>
                    <a:pt x="58" y="72"/>
                    <a:pt x="58" y="72"/>
                  </a:cubicBezTo>
                  <a:cubicBezTo>
                    <a:pt x="58" y="72"/>
                    <a:pt x="68" y="71"/>
                    <a:pt x="62" y="75"/>
                  </a:cubicBezTo>
                  <a:cubicBezTo>
                    <a:pt x="56" y="80"/>
                    <a:pt x="22" y="101"/>
                    <a:pt x="22" y="101"/>
                  </a:cubicBezTo>
                  <a:cubicBezTo>
                    <a:pt x="22" y="101"/>
                    <a:pt x="9" y="108"/>
                    <a:pt x="25" y="111"/>
                  </a:cubicBezTo>
                  <a:cubicBezTo>
                    <a:pt x="42" y="113"/>
                    <a:pt x="55" y="100"/>
                    <a:pt x="55" y="100"/>
                  </a:cubicBezTo>
                  <a:cubicBezTo>
                    <a:pt x="55" y="100"/>
                    <a:pt x="61" y="95"/>
                    <a:pt x="59" y="103"/>
                  </a:cubicBezTo>
                  <a:cubicBezTo>
                    <a:pt x="56" y="111"/>
                    <a:pt x="39" y="119"/>
                    <a:pt x="39" y="119"/>
                  </a:cubicBezTo>
                  <a:cubicBezTo>
                    <a:pt x="39" y="119"/>
                    <a:pt x="23" y="125"/>
                    <a:pt x="12" y="128"/>
                  </a:cubicBezTo>
                  <a:cubicBezTo>
                    <a:pt x="0" y="130"/>
                    <a:pt x="4" y="130"/>
                    <a:pt x="7" y="136"/>
                  </a:cubicBezTo>
                  <a:cubicBezTo>
                    <a:pt x="10" y="143"/>
                    <a:pt x="21" y="147"/>
                    <a:pt x="30" y="141"/>
                  </a:cubicBezTo>
                  <a:cubicBezTo>
                    <a:pt x="38" y="135"/>
                    <a:pt x="56" y="129"/>
                    <a:pt x="55" y="136"/>
                  </a:cubicBezTo>
                  <a:cubicBezTo>
                    <a:pt x="55" y="143"/>
                    <a:pt x="54" y="145"/>
                    <a:pt x="43" y="148"/>
                  </a:cubicBezTo>
                  <a:cubicBezTo>
                    <a:pt x="32" y="152"/>
                    <a:pt x="37" y="154"/>
                    <a:pt x="50" y="158"/>
                  </a:cubicBezTo>
                  <a:cubicBezTo>
                    <a:pt x="63" y="162"/>
                    <a:pt x="71" y="157"/>
                    <a:pt x="71" y="149"/>
                  </a:cubicBezTo>
                  <a:cubicBezTo>
                    <a:pt x="71" y="140"/>
                    <a:pt x="71" y="125"/>
                    <a:pt x="71" y="125"/>
                  </a:cubicBezTo>
                  <a:cubicBezTo>
                    <a:pt x="71" y="125"/>
                    <a:pt x="76" y="121"/>
                    <a:pt x="79" y="120"/>
                  </a:cubicBezTo>
                  <a:cubicBezTo>
                    <a:pt x="82" y="119"/>
                    <a:pt x="85" y="103"/>
                    <a:pt x="75" y="102"/>
                  </a:cubicBezTo>
                  <a:cubicBezTo>
                    <a:pt x="75" y="102"/>
                    <a:pt x="81" y="90"/>
                    <a:pt x="96" y="86"/>
                  </a:cubicBezTo>
                  <a:cubicBezTo>
                    <a:pt x="96" y="86"/>
                    <a:pt x="102" y="84"/>
                    <a:pt x="102" y="75"/>
                  </a:cubicBezTo>
                  <a:cubicBezTo>
                    <a:pt x="102" y="66"/>
                    <a:pt x="91" y="70"/>
                    <a:pt x="100" y="60"/>
                  </a:cubicBezTo>
                  <a:close/>
                  <a:moveTo>
                    <a:pt x="90" y="49"/>
                  </a:moveTo>
                  <a:cubicBezTo>
                    <a:pt x="88" y="51"/>
                    <a:pt x="86" y="53"/>
                    <a:pt x="86" y="53"/>
                  </a:cubicBezTo>
                  <a:cubicBezTo>
                    <a:pt x="85" y="59"/>
                    <a:pt x="85" y="55"/>
                    <a:pt x="83" y="53"/>
                  </a:cubicBezTo>
                  <a:cubicBezTo>
                    <a:pt x="80" y="51"/>
                    <a:pt x="80" y="48"/>
                    <a:pt x="80" y="48"/>
                  </a:cubicBezTo>
                  <a:cubicBezTo>
                    <a:pt x="81" y="38"/>
                    <a:pt x="89" y="44"/>
                    <a:pt x="89" y="44"/>
                  </a:cubicBezTo>
                  <a:cubicBezTo>
                    <a:pt x="89" y="44"/>
                    <a:pt x="92" y="48"/>
                    <a:pt x="90" y="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114" name="ïşľïďé">
              <a:extLst>
                <a:ext uri="{FF2B5EF4-FFF2-40B4-BE49-F238E27FC236}">
                  <a16:creationId xmlns:a16="http://schemas.microsoft.com/office/drawing/2014/main" id="{04B0D14D-FFFD-46E3-B027-4502DE9784E4}"/>
                </a:ext>
              </a:extLst>
            </p:cNvPr>
            <p:cNvSpPr/>
            <p:nvPr/>
          </p:nvSpPr>
          <p:spPr bwMode="auto">
            <a:xfrm>
              <a:off x="4199193" y="1624325"/>
              <a:ext cx="73589" cy="92512"/>
            </a:xfrm>
            <a:custGeom>
              <a:avLst/>
              <a:gdLst>
                <a:gd name="T0" fmla="*/ 0 w 105"/>
                <a:gd name="T1" fmla="*/ 132 h 132"/>
                <a:gd name="T2" fmla="*/ 0 w 105"/>
                <a:gd name="T3" fmla="*/ 109 h 132"/>
                <a:gd name="T4" fmla="*/ 69 w 105"/>
                <a:gd name="T5" fmla="*/ 23 h 132"/>
                <a:gd name="T6" fmla="*/ 7 w 105"/>
                <a:gd name="T7" fmla="*/ 23 h 132"/>
                <a:gd name="T8" fmla="*/ 7 w 105"/>
                <a:gd name="T9" fmla="*/ 0 h 132"/>
                <a:gd name="T10" fmla="*/ 102 w 105"/>
                <a:gd name="T11" fmla="*/ 0 h 132"/>
                <a:gd name="T12" fmla="*/ 102 w 105"/>
                <a:gd name="T13" fmla="*/ 23 h 132"/>
                <a:gd name="T14" fmla="*/ 33 w 105"/>
                <a:gd name="T15" fmla="*/ 112 h 132"/>
                <a:gd name="T16" fmla="*/ 105 w 105"/>
                <a:gd name="T17" fmla="*/ 112 h 132"/>
                <a:gd name="T18" fmla="*/ 105 w 105"/>
                <a:gd name="T19" fmla="*/ 132 h 132"/>
                <a:gd name="T20" fmla="*/ 0 w 105"/>
                <a:gd name="T21"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5" h="132">
                  <a:moveTo>
                    <a:pt x="0" y="132"/>
                  </a:moveTo>
                  <a:lnTo>
                    <a:pt x="0" y="109"/>
                  </a:lnTo>
                  <a:lnTo>
                    <a:pt x="69" y="23"/>
                  </a:lnTo>
                  <a:lnTo>
                    <a:pt x="7" y="23"/>
                  </a:lnTo>
                  <a:lnTo>
                    <a:pt x="7" y="0"/>
                  </a:lnTo>
                  <a:lnTo>
                    <a:pt x="102" y="0"/>
                  </a:lnTo>
                  <a:lnTo>
                    <a:pt x="102" y="23"/>
                  </a:lnTo>
                  <a:lnTo>
                    <a:pt x="33" y="112"/>
                  </a:lnTo>
                  <a:lnTo>
                    <a:pt x="105" y="112"/>
                  </a:lnTo>
                  <a:lnTo>
                    <a:pt x="105" y="132"/>
                  </a:lnTo>
                  <a:lnTo>
                    <a:pt x="0" y="1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115" name="ïśḷïḍê">
              <a:extLst>
                <a:ext uri="{FF2B5EF4-FFF2-40B4-BE49-F238E27FC236}">
                  <a16:creationId xmlns:a16="http://schemas.microsoft.com/office/drawing/2014/main" id="{9E0287DE-5C9D-4EC4-AD9F-D4F1DF12EE82}"/>
                </a:ext>
              </a:extLst>
            </p:cNvPr>
            <p:cNvSpPr/>
            <p:nvPr/>
          </p:nvSpPr>
          <p:spPr bwMode="auto">
            <a:xfrm>
              <a:off x="4291004" y="1624325"/>
              <a:ext cx="73589" cy="92512"/>
            </a:xfrm>
            <a:custGeom>
              <a:avLst/>
              <a:gdLst>
                <a:gd name="T0" fmla="*/ 0 w 105"/>
                <a:gd name="T1" fmla="*/ 132 h 132"/>
                <a:gd name="T2" fmla="*/ 0 w 105"/>
                <a:gd name="T3" fmla="*/ 0 h 132"/>
                <a:gd name="T4" fmla="*/ 30 w 105"/>
                <a:gd name="T5" fmla="*/ 0 h 132"/>
                <a:gd name="T6" fmla="*/ 30 w 105"/>
                <a:gd name="T7" fmla="*/ 53 h 132"/>
                <a:gd name="T8" fmla="*/ 79 w 105"/>
                <a:gd name="T9" fmla="*/ 53 h 132"/>
                <a:gd name="T10" fmla="*/ 79 w 105"/>
                <a:gd name="T11" fmla="*/ 0 h 132"/>
                <a:gd name="T12" fmla="*/ 105 w 105"/>
                <a:gd name="T13" fmla="*/ 0 h 132"/>
                <a:gd name="T14" fmla="*/ 105 w 105"/>
                <a:gd name="T15" fmla="*/ 132 h 132"/>
                <a:gd name="T16" fmla="*/ 79 w 105"/>
                <a:gd name="T17" fmla="*/ 132 h 132"/>
                <a:gd name="T18" fmla="*/ 79 w 105"/>
                <a:gd name="T19" fmla="*/ 76 h 132"/>
                <a:gd name="T20" fmla="*/ 30 w 105"/>
                <a:gd name="T21" fmla="*/ 76 h 132"/>
                <a:gd name="T22" fmla="*/ 30 w 105"/>
                <a:gd name="T23" fmla="*/ 132 h 132"/>
                <a:gd name="T24" fmla="*/ 0 w 105"/>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5" h="132">
                  <a:moveTo>
                    <a:pt x="0" y="132"/>
                  </a:moveTo>
                  <a:lnTo>
                    <a:pt x="0" y="0"/>
                  </a:lnTo>
                  <a:lnTo>
                    <a:pt x="30" y="0"/>
                  </a:lnTo>
                  <a:lnTo>
                    <a:pt x="30" y="53"/>
                  </a:lnTo>
                  <a:lnTo>
                    <a:pt x="79" y="53"/>
                  </a:lnTo>
                  <a:lnTo>
                    <a:pt x="79" y="0"/>
                  </a:lnTo>
                  <a:lnTo>
                    <a:pt x="105" y="0"/>
                  </a:lnTo>
                  <a:lnTo>
                    <a:pt x="105" y="132"/>
                  </a:lnTo>
                  <a:lnTo>
                    <a:pt x="79" y="132"/>
                  </a:lnTo>
                  <a:lnTo>
                    <a:pt x="79" y="76"/>
                  </a:lnTo>
                  <a:lnTo>
                    <a:pt x="30" y="76"/>
                  </a:lnTo>
                  <a:lnTo>
                    <a:pt x="30" y="132"/>
                  </a:lnTo>
                  <a:lnTo>
                    <a:pt x="0" y="1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116" name="ïṡḷíḑé">
              <a:extLst>
                <a:ext uri="{FF2B5EF4-FFF2-40B4-BE49-F238E27FC236}">
                  <a16:creationId xmlns:a16="http://schemas.microsoft.com/office/drawing/2014/main" id="{6C3C83EF-0CC8-45DF-B284-B2CEE8CF8678}"/>
                </a:ext>
              </a:extLst>
            </p:cNvPr>
            <p:cNvSpPr/>
            <p:nvPr/>
          </p:nvSpPr>
          <p:spPr bwMode="auto">
            <a:xfrm>
              <a:off x="4391926" y="1624325"/>
              <a:ext cx="68683" cy="92512"/>
            </a:xfrm>
            <a:custGeom>
              <a:avLst/>
              <a:gdLst>
                <a:gd name="T0" fmla="*/ 0 w 98"/>
                <a:gd name="T1" fmla="*/ 132 h 132"/>
                <a:gd name="T2" fmla="*/ 0 w 98"/>
                <a:gd name="T3" fmla="*/ 0 h 132"/>
                <a:gd name="T4" fmla="*/ 95 w 98"/>
                <a:gd name="T5" fmla="*/ 0 h 132"/>
                <a:gd name="T6" fmla="*/ 95 w 98"/>
                <a:gd name="T7" fmla="*/ 23 h 132"/>
                <a:gd name="T8" fmla="*/ 26 w 98"/>
                <a:gd name="T9" fmla="*/ 23 h 132"/>
                <a:gd name="T10" fmla="*/ 26 w 98"/>
                <a:gd name="T11" fmla="*/ 53 h 132"/>
                <a:gd name="T12" fmla="*/ 92 w 98"/>
                <a:gd name="T13" fmla="*/ 53 h 132"/>
                <a:gd name="T14" fmla="*/ 92 w 98"/>
                <a:gd name="T15" fmla="*/ 76 h 132"/>
                <a:gd name="T16" fmla="*/ 26 w 98"/>
                <a:gd name="T17" fmla="*/ 76 h 132"/>
                <a:gd name="T18" fmla="*/ 26 w 98"/>
                <a:gd name="T19" fmla="*/ 112 h 132"/>
                <a:gd name="T20" fmla="*/ 98 w 98"/>
                <a:gd name="T21" fmla="*/ 112 h 132"/>
                <a:gd name="T22" fmla="*/ 98 w 98"/>
                <a:gd name="T23" fmla="*/ 132 h 132"/>
                <a:gd name="T24" fmla="*/ 0 w 98"/>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8" h="132">
                  <a:moveTo>
                    <a:pt x="0" y="132"/>
                  </a:moveTo>
                  <a:lnTo>
                    <a:pt x="0" y="0"/>
                  </a:lnTo>
                  <a:lnTo>
                    <a:pt x="95" y="0"/>
                  </a:lnTo>
                  <a:lnTo>
                    <a:pt x="95" y="23"/>
                  </a:lnTo>
                  <a:lnTo>
                    <a:pt x="26" y="23"/>
                  </a:lnTo>
                  <a:lnTo>
                    <a:pt x="26" y="53"/>
                  </a:lnTo>
                  <a:lnTo>
                    <a:pt x="92" y="53"/>
                  </a:lnTo>
                  <a:lnTo>
                    <a:pt x="92" y="76"/>
                  </a:lnTo>
                  <a:lnTo>
                    <a:pt x="26" y="76"/>
                  </a:lnTo>
                  <a:lnTo>
                    <a:pt x="26" y="112"/>
                  </a:lnTo>
                  <a:lnTo>
                    <a:pt x="98" y="112"/>
                  </a:lnTo>
                  <a:lnTo>
                    <a:pt x="98" y="132"/>
                  </a:lnTo>
                  <a:lnTo>
                    <a:pt x="0" y="1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117" name="iśḻíde">
              <a:extLst>
                <a:ext uri="{FF2B5EF4-FFF2-40B4-BE49-F238E27FC236}">
                  <a16:creationId xmlns:a16="http://schemas.microsoft.com/office/drawing/2014/main" id="{A8E3E46B-D8F6-4FAF-9218-A1430C37580F}"/>
                </a:ext>
              </a:extLst>
            </p:cNvPr>
            <p:cNvSpPr/>
            <p:nvPr/>
          </p:nvSpPr>
          <p:spPr bwMode="auto">
            <a:xfrm>
              <a:off x="4476729" y="1624325"/>
              <a:ext cx="59572" cy="94615"/>
            </a:xfrm>
            <a:custGeom>
              <a:avLst/>
              <a:gdLst>
                <a:gd name="T0" fmla="*/ 18 w 26"/>
                <a:gd name="T1" fmla="*/ 0 h 41"/>
                <a:gd name="T2" fmla="*/ 26 w 26"/>
                <a:gd name="T3" fmla="*/ 0 h 41"/>
                <a:gd name="T4" fmla="*/ 26 w 26"/>
                <a:gd name="T5" fmla="*/ 26 h 41"/>
                <a:gd name="T6" fmla="*/ 25 w 26"/>
                <a:gd name="T7" fmla="*/ 33 h 41"/>
                <a:gd name="T8" fmla="*/ 20 w 26"/>
                <a:gd name="T9" fmla="*/ 39 h 41"/>
                <a:gd name="T10" fmla="*/ 12 w 26"/>
                <a:gd name="T11" fmla="*/ 41 h 41"/>
                <a:gd name="T12" fmla="*/ 3 w 26"/>
                <a:gd name="T13" fmla="*/ 38 h 41"/>
                <a:gd name="T14" fmla="*/ 0 w 26"/>
                <a:gd name="T15" fmla="*/ 28 h 41"/>
                <a:gd name="T16" fmla="*/ 8 w 26"/>
                <a:gd name="T17" fmla="*/ 27 h 41"/>
                <a:gd name="T18" fmla="*/ 9 w 26"/>
                <a:gd name="T19" fmla="*/ 32 h 41"/>
                <a:gd name="T20" fmla="*/ 13 w 26"/>
                <a:gd name="T21" fmla="*/ 34 h 41"/>
                <a:gd name="T22" fmla="*/ 16 w 26"/>
                <a:gd name="T23" fmla="*/ 33 h 41"/>
                <a:gd name="T24" fmla="*/ 18 w 26"/>
                <a:gd name="T25" fmla="*/ 26 h 41"/>
                <a:gd name="T26" fmla="*/ 18 w 26"/>
                <a:gd name="T27"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6" h="41">
                  <a:moveTo>
                    <a:pt x="18" y="0"/>
                  </a:moveTo>
                  <a:cubicBezTo>
                    <a:pt x="26" y="0"/>
                    <a:pt x="26" y="0"/>
                    <a:pt x="26" y="0"/>
                  </a:cubicBezTo>
                  <a:cubicBezTo>
                    <a:pt x="26" y="26"/>
                    <a:pt x="26" y="26"/>
                    <a:pt x="26" y="26"/>
                  </a:cubicBezTo>
                  <a:cubicBezTo>
                    <a:pt x="26" y="29"/>
                    <a:pt x="25" y="32"/>
                    <a:pt x="25" y="33"/>
                  </a:cubicBezTo>
                  <a:cubicBezTo>
                    <a:pt x="24" y="36"/>
                    <a:pt x="23" y="37"/>
                    <a:pt x="20" y="39"/>
                  </a:cubicBezTo>
                  <a:cubicBezTo>
                    <a:pt x="18" y="40"/>
                    <a:pt x="16" y="41"/>
                    <a:pt x="12" y="41"/>
                  </a:cubicBezTo>
                  <a:cubicBezTo>
                    <a:pt x="8" y="41"/>
                    <a:pt x="5" y="40"/>
                    <a:pt x="3" y="38"/>
                  </a:cubicBezTo>
                  <a:cubicBezTo>
                    <a:pt x="1" y="35"/>
                    <a:pt x="0" y="32"/>
                    <a:pt x="0" y="28"/>
                  </a:cubicBezTo>
                  <a:cubicBezTo>
                    <a:pt x="8" y="27"/>
                    <a:pt x="8" y="27"/>
                    <a:pt x="8" y="27"/>
                  </a:cubicBezTo>
                  <a:cubicBezTo>
                    <a:pt x="8" y="29"/>
                    <a:pt x="8" y="31"/>
                    <a:pt x="9" y="32"/>
                  </a:cubicBezTo>
                  <a:cubicBezTo>
                    <a:pt x="10" y="33"/>
                    <a:pt x="11" y="34"/>
                    <a:pt x="13" y="34"/>
                  </a:cubicBezTo>
                  <a:cubicBezTo>
                    <a:pt x="14" y="34"/>
                    <a:pt x="16" y="34"/>
                    <a:pt x="16" y="33"/>
                  </a:cubicBezTo>
                  <a:cubicBezTo>
                    <a:pt x="17" y="32"/>
                    <a:pt x="18" y="29"/>
                    <a:pt x="18" y="26"/>
                  </a:cubicBezTo>
                  <a:lnTo>
                    <a:pt x="1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118" name="í$ḻîdê">
              <a:extLst>
                <a:ext uri="{FF2B5EF4-FFF2-40B4-BE49-F238E27FC236}">
                  <a16:creationId xmlns:a16="http://schemas.microsoft.com/office/drawing/2014/main" id="{400598C4-AF5C-476C-926B-F9A153998BEE}"/>
                </a:ext>
              </a:extLst>
            </p:cNvPr>
            <p:cNvSpPr/>
            <p:nvPr/>
          </p:nvSpPr>
          <p:spPr bwMode="auto">
            <a:xfrm>
              <a:off x="4561532" y="1624325"/>
              <a:ext cx="18222" cy="925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chemeClr val="accent1"/>
                </a:solidFill>
              </a:endParaRPr>
            </a:p>
          </p:txBody>
        </p:sp>
        <p:sp>
          <p:nvSpPr>
            <p:cNvPr id="119" name="iṩḷídé">
              <a:extLst>
                <a:ext uri="{FF2B5EF4-FFF2-40B4-BE49-F238E27FC236}">
                  <a16:creationId xmlns:a16="http://schemas.microsoft.com/office/drawing/2014/main" id="{C6A12BEA-D60C-4DD2-88C8-E04094208921}"/>
                </a:ext>
              </a:extLst>
            </p:cNvPr>
            <p:cNvSpPr/>
            <p:nvPr/>
          </p:nvSpPr>
          <p:spPr bwMode="auto">
            <a:xfrm>
              <a:off x="4595874" y="1624325"/>
              <a:ext cx="91811" cy="92512"/>
            </a:xfrm>
            <a:custGeom>
              <a:avLst/>
              <a:gdLst>
                <a:gd name="T0" fmla="*/ 131 w 131"/>
                <a:gd name="T1" fmla="*/ 132 h 132"/>
                <a:gd name="T2" fmla="*/ 102 w 131"/>
                <a:gd name="T3" fmla="*/ 132 h 132"/>
                <a:gd name="T4" fmla="*/ 92 w 131"/>
                <a:gd name="T5" fmla="*/ 102 h 132"/>
                <a:gd name="T6" fmla="*/ 40 w 131"/>
                <a:gd name="T7" fmla="*/ 102 h 132"/>
                <a:gd name="T8" fmla="*/ 26 w 131"/>
                <a:gd name="T9" fmla="*/ 132 h 132"/>
                <a:gd name="T10" fmla="*/ 0 w 131"/>
                <a:gd name="T11" fmla="*/ 132 h 132"/>
                <a:gd name="T12" fmla="*/ 49 w 131"/>
                <a:gd name="T13" fmla="*/ 0 h 132"/>
                <a:gd name="T14" fmla="*/ 79 w 131"/>
                <a:gd name="T15" fmla="*/ 0 h 132"/>
                <a:gd name="T16" fmla="*/ 131 w 131"/>
                <a:gd name="T17" fmla="*/ 132 h 132"/>
                <a:gd name="T18" fmla="*/ 131 w 131"/>
                <a:gd name="T19" fmla="*/ 132 h 132"/>
                <a:gd name="T20" fmla="*/ 82 w 131"/>
                <a:gd name="T21" fmla="*/ 83 h 132"/>
                <a:gd name="T22" fmla="*/ 66 w 131"/>
                <a:gd name="T23" fmla="*/ 33 h 132"/>
                <a:gd name="T24" fmla="*/ 46 w 131"/>
                <a:gd name="T25" fmla="*/ 83 h 132"/>
                <a:gd name="T26" fmla="*/ 82 w 131"/>
                <a:gd name="T27" fmla="*/ 83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1" h="132">
                  <a:moveTo>
                    <a:pt x="131" y="132"/>
                  </a:moveTo>
                  <a:lnTo>
                    <a:pt x="102" y="132"/>
                  </a:lnTo>
                  <a:lnTo>
                    <a:pt x="92" y="102"/>
                  </a:lnTo>
                  <a:lnTo>
                    <a:pt x="40" y="102"/>
                  </a:lnTo>
                  <a:lnTo>
                    <a:pt x="26" y="132"/>
                  </a:lnTo>
                  <a:lnTo>
                    <a:pt x="0" y="132"/>
                  </a:lnTo>
                  <a:lnTo>
                    <a:pt x="49" y="0"/>
                  </a:lnTo>
                  <a:lnTo>
                    <a:pt x="79" y="0"/>
                  </a:lnTo>
                  <a:lnTo>
                    <a:pt x="131" y="132"/>
                  </a:lnTo>
                  <a:lnTo>
                    <a:pt x="131" y="132"/>
                  </a:lnTo>
                  <a:close/>
                  <a:moveTo>
                    <a:pt x="82" y="83"/>
                  </a:moveTo>
                  <a:lnTo>
                    <a:pt x="66" y="33"/>
                  </a:lnTo>
                  <a:lnTo>
                    <a:pt x="46" y="83"/>
                  </a:lnTo>
                  <a:lnTo>
                    <a:pt x="82" y="8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120" name="iślíḓè">
              <a:extLst>
                <a:ext uri="{FF2B5EF4-FFF2-40B4-BE49-F238E27FC236}">
                  <a16:creationId xmlns:a16="http://schemas.microsoft.com/office/drawing/2014/main" id="{9F6D83C1-C481-44E4-B743-3F928F0813E6}"/>
                </a:ext>
              </a:extLst>
            </p:cNvPr>
            <p:cNvSpPr/>
            <p:nvPr/>
          </p:nvSpPr>
          <p:spPr bwMode="auto">
            <a:xfrm>
              <a:off x="4703805" y="1624325"/>
              <a:ext cx="73589" cy="92512"/>
            </a:xfrm>
            <a:custGeom>
              <a:avLst/>
              <a:gdLst>
                <a:gd name="T0" fmla="*/ 0 w 105"/>
                <a:gd name="T1" fmla="*/ 132 h 132"/>
                <a:gd name="T2" fmla="*/ 0 w 105"/>
                <a:gd name="T3" fmla="*/ 0 h 132"/>
                <a:gd name="T4" fmla="*/ 26 w 105"/>
                <a:gd name="T5" fmla="*/ 0 h 132"/>
                <a:gd name="T6" fmla="*/ 82 w 105"/>
                <a:gd name="T7" fmla="*/ 89 h 132"/>
                <a:gd name="T8" fmla="*/ 82 w 105"/>
                <a:gd name="T9" fmla="*/ 0 h 132"/>
                <a:gd name="T10" fmla="*/ 105 w 105"/>
                <a:gd name="T11" fmla="*/ 0 h 132"/>
                <a:gd name="T12" fmla="*/ 105 w 105"/>
                <a:gd name="T13" fmla="*/ 132 h 132"/>
                <a:gd name="T14" fmla="*/ 79 w 105"/>
                <a:gd name="T15" fmla="*/ 132 h 132"/>
                <a:gd name="T16" fmla="*/ 26 w 105"/>
                <a:gd name="T17" fmla="*/ 46 h 132"/>
                <a:gd name="T18" fmla="*/ 26 w 105"/>
                <a:gd name="T19" fmla="*/ 132 h 132"/>
                <a:gd name="T20" fmla="*/ 0 w 105"/>
                <a:gd name="T21"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5" h="132">
                  <a:moveTo>
                    <a:pt x="0" y="132"/>
                  </a:moveTo>
                  <a:lnTo>
                    <a:pt x="0" y="0"/>
                  </a:lnTo>
                  <a:lnTo>
                    <a:pt x="26" y="0"/>
                  </a:lnTo>
                  <a:lnTo>
                    <a:pt x="82" y="89"/>
                  </a:lnTo>
                  <a:lnTo>
                    <a:pt x="82" y="0"/>
                  </a:lnTo>
                  <a:lnTo>
                    <a:pt x="105" y="0"/>
                  </a:lnTo>
                  <a:lnTo>
                    <a:pt x="105" y="132"/>
                  </a:lnTo>
                  <a:lnTo>
                    <a:pt x="79" y="132"/>
                  </a:lnTo>
                  <a:lnTo>
                    <a:pt x="26" y="46"/>
                  </a:lnTo>
                  <a:lnTo>
                    <a:pt x="26" y="132"/>
                  </a:lnTo>
                  <a:lnTo>
                    <a:pt x="0" y="1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121" name="îṥ1ïḋe">
              <a:extLst>
                <a:ext uri="{FF2B5EF4-FFF2-40B4-BE49-F238E27FC236}">
                  <a16:creationId xmlns:a16="http://schemas.microsoft.com/office/drawing/2014/main" id="{AAE96646-5598-41A6-A5AF-3BB725163ACA}"/>
                </a:ext>
              </a:extLst>
            </p:cNvPr>
            <p:cNvSpPr/>
            <p:nvPr/>
          </p:nvSpPr>
          <p:spPr bwMode="auto">
            <a:xfrm>
              <a:off x="4799821" y="1624325"/>
              <a:ext cx="87606" cy="94615"/>
            </a:xfrm>
            <a:custGeom>
              <a:avLst/>
              <a:gdLst>
                <a:gd name="T0" fmla="*/ 20 w 38"/>
                <a:gd name="T1" fmla="*/ 26 h 41"/>
                <a:gd name="T2" fmla="*/ 20 w 38"/>
                <a:gd name="T3" fmla="*/ 19 h 41"/>
                <a:gd name="T4" fmla="*/ 38 w 38"/>
                <a:gd name="T5" fmla="*/ 19 h 41"/>
                <a:gd name="T6" fmla="*/ 38 w 38"/>
                <a:gd name="T7" fmla="*/ 35 h 41"/>
                <a:gd name="T8" fmla="*/ 30 w 38"/>
                <a:gd name="T9" fmla="*/ 39 h 41"/>
                <a:gd name="T10" fmla="*/ 21 w 38"/>
                <a:gd name="T11" fmla="*/ 41 h 41"/>
                <a:gd name="T12" fmla="*/ 10 w 38"/>
                <a:gd name="T13" fmla="*/ 38 h 41"/>
                <a:gd name="T14" fmla="*/ 3 w 38"/>
                <a:gd name="T15" fmla="*/ 31 h 41"/>
                <a:gd name="T16" fmla="*/ 0 w 38"/>
                <a:gd name="T17" fmla="*/ 20 h 41"/>
                <a:gd name="T18" fmla="*/ 3 w 38"/>
                <a:gd name="T19" fmla="*/ 9 h 41"/>
                <a:gd name="T20" fmla="*/ 11 w 38"/>
                <a:gd name="T21" fmla="*/ 2 h 41"/>
                <a:gd name="T22" fmla="*/ 20 w 38"/>
                <a:gd name="T23" fmla="*/ 0 h 41"/>
                <a:gd name="T24" fmla="*/ 32 w 38"/>
                <a:gd name="T25" fmla="*/ 3 h 41"/>
                <a:gd name="T26" fmla="*/ 37 w 38"/>
                <a:gd name="T27" fmla="*/ 11 h 41"/>
                <a:gd name="T28" fmla="*/ 29 w 38"/>
                <a:gd name="T29" fmla="*/ 13 h 41"/>
                <a:gd name="T30" fmla="*/ 26 w 38"/>
                <a:gd name="T31" fmla="*/ 8 h 41"/>
                <a:gd name="T32" fmla="*/ 20 w 38"/>
                <a:gd name="T33" fmla="*/ 7 h 41"/>
                <a:gd name="T34" fmla="*/ 12 w 38"/>
                <a:gd name="T35" fmla="*/ 10 h 41"/>
                <a:gd name="T36" fmla="*/ 9 w 38"/>
                <a:gd name="T37" fmla="*/ 20 h 41"/>
                <a:gd name="T38" fmla="*/ 12 w 38"/>
                <a:gd name="T39" fmla="*/ 31 h 41"/>
                <a:gd name="T40" fmla="*/ 20 w 38"/>
                <a:gd name="T41" fmla="*/ 34 h 41"/>
                <a:gd name="T42" fmla="*/ 25 w 38"/>
                <a:gd name="T43" fmla="*/ 33 h 41"/>
                <a:gd name="T44" fmla="*/ 29 w 38"/>
                <a:gd name="T45" fmla="*/ 31 h 41"/>
                <a:gd name="T46" fmla="*/ 29 w 38"/>
                <a:gd name="T47" fmla="*/ 26 h 41"/>
                <a:gd name="T48" fmla="*/ 20 w 38"/>
                <a:gd name="T49" fmla="*/ 2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 h="41">
                  <a:moveTo>
                    <a:pt x="20" y="26"/>
                  </a:moveTo>
                  <a:cubicBezTo>
                    <a:pt x="20" y="19"/>
                    <a:pt x="20" y="19"/>
                    <a:pt x="20" y="19"/>
                  </a:cubicBezTo>
                  <a:cubicBezTo>
                    <a:pt x="38" y="19"/>
                    <a:pt x="38" y="19"/>
                    <a:pt x="38" y="19"/>
                  </a:cubicBezTo>
                  <a:cubicBezTo>
                    <a:pt x="38" y="35"/>
                    <a:pt x="38" y="35"/>
                    <a:pt x="38" y="35"/>
                  </a:cubicBezTo>
                  <a:cubicBezTo>
                    <a:pt x="36" y="36"/>
                    <a:pt x="33" y="38"/>
                    <a:pt x="30" y="39"/>
                  </a:cubicBezTo>
                  <a:cubicBezTo>
                    <a:pt x="27" y="40"/>
                    <a:pt x="24" y="41"/>
                    <a:pt x="21" y="41"/>
                  </a:cubicBezTo>
                  <a:cubicBezTo>
                    <a:pt x="16" y="41"/>
                    <a:pt x="13" y="40"/>
                    <a:pt x="10" y="38"/>
                  </a:cubicBezTo>
                  <a:cubicBezTo>
                    <a:pt x="6" y="37"/>
                    <a:pt x="4" y="34"/>
                    <a:pt x="3" y="31"/>
                  </a:cubicBezTo>
                  <a:cubicBezTo>
                    <a:pt x="1" y="28"/>
                    <a:pt x="0" y="24"/>
                    <a:pt x="0" y="20"/>
                  </a:cubicBezTo>
                  <a:cubicBezTo>
                    <a:pt x="0" y="16"/>
                    <a:pt x="1" y="12"/>
                    <a:pt x="3" y="9"/>
                  </a:cubicBezTo>
                  <a:cubicBezTo>
                    <a:pt x="5" y="6"/>
                    <a:pt x="7" y="3"/>
                    <a:pt x="11" y="2"/>
                  </a:cubicBezTo>
                  <a:cubicBezTo>
                    <a:pt x="13" y="0"/>
                    <a:pt x="16" y="0"/>
                    <a:pt x="20" y="0"/>
                  </a:cubicBezTo>
                  <a:cubicBezTo>
                    <a:pt x="25" y="0"/>
                    <a:pt x="29" y="1"/>
                    <a:pt x="32" y="3"/>
                  </a:cubicBezTo>
                  <a:cubicBezTo>
                    <a:pt x="34" y="5"/>
                    <a:pt x="36" y="8"/>
                    <a:pt x="37" y="11"/>
                  </a:cubicBezTo>
                  <a:cubicBezTo>
                    <a:pt x="29" y="13"/>
                    <a:pt x="29" y="13"/>
                    <a:pt x="29" y="13"/>
                  </a:cubicBezTo>
                  <a:cubicBezTo>
                    <a:pt x="29" y="11"/>
                    <a:pt x="27" y="9"/>
                    <a:pt x="26" y="8"/>
                  </a:cubicBezTo>
                  <a:cubicBezTo>
                    <a:pt x="24" y="7"/>
                    <a:pt x="22" y="7"/>
                    <a:pt x="20" y="7"/>
                  </a:cubicBezTo>
                  <a:cubicBezTo>
                    <a:pt x="17" y="7"/>
                    <a:pt x="14" y="8"/>
                    <a:pt x="12" y="10"/>
                  </a:cubicBezTo>
                  <a:cubicBezTo>
                    <a:pt x="10" y="12"/>
                    <a:pt x="9" y="16"/>
                    <a:pt x="9" y="20"/>
                  </a:cubicBezTo>
                  <a:cubicBezTo>
                    <a:pt x="9" y="25"/>
                    <a:pt x="10" y="28"/>
                    <a:pt x="12" y="31"/>
                  </a:cubicBezTo>
                  <a:cubicBezTo>
                    <a:pt x="14" y="33"/>
                    <a:pt x="17" y="34"/>
                    <a:pt x="20" y="34"/>
                  </a:cubicBezTo>
                  <a:cubicBezTo>
                    <a:pt x="22" y="34"/>
                    <a:pt x="23" y="34"/>
                    <a:pt x="25" y="33"/>
                  </a:cubicBezTo>
                  <a:cubicBezTo>
                    <a:pt x="27" y="32"/>
                    <a:pt x="28" y="32"/>
                    <a:pt x="29" y="31"/>
                  </a:cubicBezTo>
                  <a:cubicBezTo>
                    <a:pt x="29" y="26"/>
                    <a:pt x="29" y="26"/>
                    <a:pt x="29" y="26"/>
                  </a:cubicBezTo>
                  <a:lnTo>
                    <a:pt x="20"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122" name="iṧḷídè">
              <a:extLst>
                <a:ext uri="{FF2B5EF4-FFF2-40B4-BE49-F238E27FC236}">
                  <a16:creationId xmlns:a16="http://schemas.microsoft.com/office/drawing/2014/main" id="{AE0E4526-9DDE-4ED4-A47A-71B4EDF49B83}"/>
                </a:ext>
              </a:extLst>
            </p:cNvPr>
            <p:cNvSpPr/>
            <p:nvPr/>
          </p:nvSpPr>
          <p:spPr bwMode="auto">
            <a:xfrm>
              <a:off x="4937888" y="1624325"/>
              <a:ext cx="72888" cy="94615"/>
            </a:xfrm>
            <a:custGeom>
              <a:avLst/>
              <a:gdLst>
                <a:gd name="T0" fmla="*/ 0 w 32"/>
                <a:gd name="T1" fmla="*/ 0 h 41"/>
                <a:gd name="T2" fmla="*/ 9 w 32"/>
                <a:gd name="T3" fmla="*/ 0 h 41"/>
                <a:gd name="T4" fmla="*/ 9 w 32"/>
                <a:gd name="T5" fmla="*/ 22 h 41"/>
                <a:gd name="T6" fmla="*/ 9 w 32"/>
                <a:gd name="T7" fmla="*/ 29 h 41"/>
                <a:gd name="T8" fmla="*/ 11 w 32"/>
                <a:gd name="T9" fmla="*/ 33 h 41"/>
                <a:gd name="T10" fmla="*/ 17 w 32"/>
                <a:gd name="T11" fmla="*/ 34 h 41"/>
                <a:gd name="T12" fmla="*/ 22 w 32"/>
                <a:gd name="T13" fmla="*/ 33 h 41"/>
                <a:gd name="T14" fmla="*/ 24 w 32"/>
                <a:gd name="T15" fmla="*/ 29 h 41"/>
                <a:gd name="T16" fmla="*/ 24 w 32"/>
                <a:gd name="T17" fmla="*/ 22 h 41"/>
                <a:gd name="T18" fmla="*/ 24 w 32"/>
                <a:gd name="T19" fmla="*/ 0 h 41"/>
                <a:gd name="T20" fmla="*/ 32 w 32"/>
                <a:gd name="T21" fmla="*/ 0 h 41"/>
                <a:gd name="T22" fmla="*/ 32 w 32"/>
                <a:gd name="T23" fmla="*/ 21 h 41"/>
                <a:gd name="T24" fmla="*/ 32 w 32"/>
                <a:gd name="T25" fmla="*/ 32 h 41"/>
                <a:gd name="T26" fmla="*/ 29 w 32"/>
                <a:gd name="T27" fmla="*/ 37 h 41"/>
                <a:gd name="T28" fmla="*/ 25 w 32"/>
                <a:gd name="T29" fmla="*/ 40 h 41"/>
                <a:gd name="T30" fmla="*/ 17 w 32"/>
                <a:gd name="T31" fmla="*/ 41 h 41"/>
                <a:gd name="T32" fmla="*/ 8 w 32"/>
                <a:gd name="T33" fmla="*/ 40 h 41"/>
                <a:gd name="T34" fmla="*/ 4 w 32"/>
                <a:gd name="T35" fmla="*/ 36 h 41"/>
                <a:gd name="T36" fmla="*/ 1 w 32"/>
                <a:gd name="T37" fmla="*/ 32 h 41"/>
                <a:gd name="T38" fmla="*/ 0 w 32"/>
                <a:gd name="T39" fmla="*/ 22 h 41"/>
                <a:gd name="T40" fmla="*/ 0 w 32"/>
                <a:gd name="T41"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 h="41">
                  <a:moveTo>
                    <a:pt x="0" y="0"/>
                  </a:moveTo>
                  <a:cubicBezTo>
                    <a:pt x="9" y="0"/>
                    <a:pt x="9" y="0"/>
                    <a:pt x="9" y="0"/>
                  </a:cubicBezTo>
                  <a:cubicBezTo>
                    <a:pt x="9" y="22"/>
                    <a:pt x="9" y="22"/>
                    <a:pt x="9" y="22"/>
                  </a:cubicBezTo>
                  <a:cubicBezTo>
                    <a:pt x="9" y="25"/>
                    <a:pt x="9" y="28"/>
                    <a:pt x="9" y="29"/>
                  </a:cubicBezTo>
                  <a:cubicBezTo>
                    <a:pt x="9" y="30"/>
                    <a:pt x="10" y="32"/>
                    <a:pt x="11" y="33"/>
                  </a:cubicBezTo>
                  <a:cubicBezTo>
                    <a:pt x="13" y="34"/>
                    <a:pt x="14" y="34"/>
                    <a:pt x="17" y="34"/>
                  </a:cubicBezTo>
                  <a:cubicBezTo>
                    <a:pt x="19" y="34"/>
                    <a:pt x="21" y="34"/>
                    <a:pt x="22" y="33"/>
                  </a:cubicBezTo>
                  <a:cubicBezTo>
                    <a:pt x="23" y="32"/>
                    <a:pt x="24" y="31"/>
                    <a:pt x="24" y="29"/>
                  </a:cubicBezTo>
                  <a:cubicBezTo>
                    <a:pt x="24" y="28"/>
                    <a:pt x="24" y="26"/>
                    <a:pt x="24" y="22"/>
                  </a:cubicBezTo>
                  <a:cubicBezTo>
                    <a:pt x="24" y="0"/>
                    <a:pt x="24" y="0"/>
                    <a:pt x="24" y="0"/>
                  </a:cubicBezTo>
                  <a:cubicBezTo>
                    <a:pt x="32" y="0"/>
                    <a:pt x="32" y="0"/>
                    <a:pt x="32" y="0"/>
                  </a:cubicBezTo>
                  <a:cubicBezTo>
                    <a:pt x="32" y="21"/>
                    <a:pt x="32" y="21"/>
                    <a:pt x="32" y="21"/>
                  </a:cubicBezTo>
                  <a:cubicBezTo>
                    <a:pt x="32" y="26"/>
                    <a:pt x="32" y="30"/>
                    <a:pt x="32" y="32"/>
                  </a:cubicBezTo>
                  <a:cubicBezTo>
                    <a:pt x="31" y="34"/>
                    <a:pt x="30" y="35"/>
                    <a:pt x="29" y="37"/>
                  </a:cubicBezTo>
                  <a:cubicBezTo>
                    <a:pt x="28" y="38"/>
                    <a:pt x="27" y="39"/>
                    <a:pt x="25" y="40"/>
                  </a:cubicBezTo>
                  <a:cubicBezTo>
                    <a:pt x="23" y="41"/>
                    <a:pt x="20" y="41"/>
                    <a:pt x="17" y="41"/>
                  </a:cubicBezTo>
                  <a:cubicBezTo>
                    <a:pt x="13" y="41"/>
                    <a:pt x="10" y="41"/>
                    <a:pt x="8" y="40"/>
                  </a:cubicBezTo>
                  <a:cubicBezTo>
                    <a:pt x="6" y="39"/>
                    <a:pt x="5" y="38"/>
                    <a:pt x="4" y="36"/>
                  </a:cubicBezTo>
                  <a:cubicBezTo>
                    <a:pt x="2" y="35"/>
                    <a:pt x="2" y="33"/>
                    <a:pt x="1" y="32"/>
                  </a:cubicBezTo>
                  <a:cubicBezTo>
                    <a:pt x="1" y="30"/>
                    <a:pt x="0" y="26"/>
                    <a:pt x="0" y="22"/>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123" name="ïṩḷíḍé">
              <a:extLst>
                <a:ext uri="{FF2B5EF4-FFF2-40B4-BE49-F238E27FC236}">
                  <a16:creationId xmlns:a16="http://schemas.microsoft.com/office/drawing/2014/main" id="{EE065307-740D-4503-9965-D5B662F0892F}"/>
                </a:ext>
              </a:extLst>
            </p:cNvPr>
            <p:cNvSpPr/>
            <p:nvPr/>
          </p:nvSpPr>
          <p:spPr bwMode="auto">
            <a:xfrm>
              <a:off x="5038810" y="1624325"/>
              <a:ext cx="72888" cy="92512"/>
            </a:xfrm>
            <a:custGeom>
              <a:avLst/>
              <a:gdLst>
                <a:gd name="T0" fmla="*/ 0 w 104"/>
                <a:gd name="T1" fmla="*/ 132 h 132"/>
                <a:gd name="T2" fmla="*/ 0 w 104"/>
                <a:gd name="T3" fmla="*/ 0 h 132"/>
                <a:gd name="T4" fmla="*/ 26 w 104"/>
                <a:gd name="T5" fmla="*/ 0 h 132"/>
                <a:gd name="T6" fmla="*/ 78 w 104"/>
                <a:gd name="T7" fmla="*/ 89 h 132"/>
                <a:gd name="T8" fmla="*/ 78 w 104"/>
                <a:gd name="T9" fmla="*/ 0 h 132"/>
                <a:gd name="T10" fmla="*/ 104 w 104"/>
                <a:gd name="T11" fmla="*/ 0 h 132"/>
                <a:gd name="T12" fmla="*/ 104 w 104"/>
                <a:gd name="T13" fmla="*/ 132 h 132"/>
                <a:gd name="T14" fmla="*/ 78 w 104"/>
                <a:gd name="T15" fmla="*/ 132 h 132"/>
                <a:gd name="T16" fmla="*/ 23 w 104"/>
                <a:gd name="T17" fmla="*/ 46 h 132"/>
                <a:gd name="T18" fmla="*/ 23 w 104"/>
                <a:gd name="T19" fmla="*/ 132 h 132"/>
                <a:gd name="T20" fmla="*/ 0 w 104"/>
                <a:gd name="T21"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4" h="132">
                  <a:moveTo>
                    <a:pt x="0" y="132"/>
                  </a:moveTo>
                  <a:lnTo>
                    <a:pt x="0" y="0"/>
                  </a:lnTo>
                  <a:lnTo>
                    <a:pt x="26" y="0"/>
                  </a:lnTo>
                  <a:lnTo>
                    <a:pt x="78" y="89"/>
                  </a:lnTo>
                  <a:lnTo>
                    <a:pt x="78" y="0"/>
                  </a:lnTo>
                  <a:lnTo>
                    <a:pt x="104" y="0"/>
                  </a:lnTo>
                  <a:lnTo>
                    <a:pt x="104" y="132"/>
                  </a:lnTo>
                  <a:lnTo>
                    <a:pt x="78" y="132"/>
                  </a:lnTo>
                  <a:lnTo>
                    <a:pt x="23" y="46"/>
                  </a:lnTo>
                  <a:lnTo>
                    <a:pt x="23" y="132"/>
                  </a:lnTo>
                  <a:lnTo>
                    <a:pt x="0" y="1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124" name="ï$liḓê">
              <a:extLst>
                <a:ext uri="{FF2B5EF4-FFF2-40B4-BE49-F238E27FC236}">
                  <a16:creationId xmlns:a16="http://schemas.microsoft.com/office/drawing/2014/main" id="{F01FA8E3-4364-4455-A32A-49CCAC49013A}"/>
                </a:ext>
              </a:extLst>
            </p:cNvPr>
            <p:cNvSpPr/>
            <p:nvPr/>
          </p:nvSpPr>
          <p:spPr bwMode="auto">
            <a:xfrm>
              <a:off x="5136929" y="1624325"/>
              <a:ext cx="18923" cy="925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chemeClr val="accent1"/>
                </a:solidFill>
              </a:endParaRPr>
            </a:p>
          </p:txBody>
        </p:sp>
        <p:sp>
          <p:nvSpPr>
            <p:cNvPr id="125" name="iṩlidè">
              <a:extLst>
                <a:ext uri="{FF2B5EF4-FFF2-40B4-BE49-F238E27FC236}">
                  <a16:creationId xmlns:a16="http://schemas.microsoft.com/office/drawing/2014/main" id="{7FEBB5CE-2EDE-42DE-AFF1-7F3C1B74C309}"/>
                </a:ext>
              </a:extLst>
            </p:cNvPr>
            <p:cNvSpPr/>
            <p:nvPr/>
          </p:nvSpPr>
          <p:spPr bwMode="auto">
            <a:xfrm>
              <a:off x="5171271" y="1624325"/>
              <a:ext cx="84803" cy="92512"/>
            </a:xfrm>
            <a:custGeom>
              <a:avLst/>
              <a:gdLst>
                <a:gd name="T0" fmla="*/ 46 w 121"/>
                <a:gd name="T1" fmla="*/ 132 h 132"/>
                <a:gd name="T2" fmla="*/ 0 w 121"/>
                <a:gd name="T3" fmla="*/ 0 h 132"/>
                <a:gd name="T4" fmla="*/ 30 w 121"/>
                <a:gd name="T5" fmla="*/ 0 h 132"/>
                <a:gd name="T6" fmla="*/ 63 w 121"/>
                <a:gd name="T7" fmla="*/ 99 h 132"/>
                <a:gd name="T8" fmla="*/ 92 w 121"/>
                <a:gd name="T9" fmla="*/ 0 h 132"/>
                <a:gd name="T10" fmla="*/ 121 w 121"/>
                <a:gd name="T11" fmla="*/ 0 h 132"/>
                <a:gd name="T12" fmla="*/ 76 w 121"/>
                <a:gd name="T13" fmla="*/ 132 h 132"/>
                <a:gd name="T14" fmla="*/ 46 w 121"/>
                <a:gd name="T15" fmla="*/ 132 h 1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1" h="132">
                  <a:moveTo>
                    <a:pt x="46" y="132"/>
                  </a:moveTo>
                  <a:lnTo>
                    <a:pt x="0" y="0"/>
                  </a:lnTo>
                  <a:lnTo>
                    <a:pt x="30" y="0"/>
                  </a:lnTo>
                  <a:lnTo>
                    <a:pt x="63" y="99"/>
                  </a:lnTo>
                  <a:lnTo>
                    <a:pt x="92" y="0"/>
                  </a:lnTo>
                  <a:lnTo>
                    <a:pt x="121" y="0"/>
                  </a:lnTo>
                  <a:lnTo>
                    <a:pt x="76" y="132"/>
                  </a:lnTo>
                  <a:lnTo>
                    <a:pt x="46" y="1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126" name="íṧļîḓé">
              <a:extLst>
                <a:ext uri="{FF2B5EF4-FFF2-40B4-BE49-F238E27FC236}">
                  <a16:creationId xmlns:a16="http://schemas.microsoft.com/office/drawing/2014/main" id="{40DACBEA-1687-49AC-B2B3-29B290B70DBB}"/>
                </a:ext>
              </a:extLst>
            </p:cNvPr>
            <p:cNvSpPr/>
            <p:nvPr/>
          </p:nvSpPr>
          <p:spPr bwMode="auto">
            <a:xfrm>
              <a:off x="5272193" y="1624325"/>
              <a:ext cx="71487" cy="92512"/>
            </a:xfrm>
            <a:custGeom>
              <a:avLst/>
              <a:gdLst>
                <a:gd name="T0" fmla="*/ 0 w 102"/>
                <a:gd name="T1" fmla="*/ 132 h 132"/>
                <a:gd name="T2" fmla="*/ 0 w 102"/>
                <a:gd name="T3" fmla="*/ 0 h 132"/>
                <a:gd name="T4" fmla="*/ 99 w 102"/>
                <a:gd name="T5" fmla="*/ 0 h 132"/>
                <a:gd name="T6" fmla="*/ 99 w 102"/>
                <a:gd name="T7" fmla="*/ 23 h 132"/>
                <a:gd name="T8" fmla="*/ 27 w 102"/>
                <a:gd name="T9" fmla="*/ 23 h 132"/>
                <a:gd name="T10" fmla="*/ 27 w 102"/>
                <a:gd name="T11" fmla="*/ 53 h 132"/>
                <a:gd name="T12" fmla="*/ 92 w 102"/>
                <a:gd name="T13" fmla="*/ 53 h 132"/>
                <a:gd name="T14" fmla="*/ 92 w 102"/>
                <a:gd name="T15" fmla="*/ 76 h 132"/>
                <a:gd name="T16" fmla="*/ 27 w 102"/>
                <a:gd name="T17" fmla="*/ 76 h 132"/>
                <a:gd name="T18" fmla="*/ 27 w 102"/>
                <a:gd name="T19" fmla="*/ 112 h 132"/>
                <a:gd name="T20" fmla="*/ 102 w 102"/>
                <a:gd name="T21" fmla="*/ 112 h 132"/>
                <a:gd name="T22" fmla="*/ 102 w 102"/>
                <a:gd name="T23" fmla="*/ 132 h 132"/>
                <a:gd name="T24" fmla="*/ 0 w 102"/>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2" h="132">
                  <a:moveTo>
                    <a:pt x="0" y="132"/>
                  </a:moveTo>
                  <a:lnTo>
                    <a:pt x="0" y="0"/>
                  </a:lnTo>
                  <a:lnTo>
                    <a:pt x="99" y="0"/>
                  </a:lnTo>
                  <a:lnTo>
                    <a:pt x="99" y="23"/>
                  </a:lnTo>
                  <a:lnTo>
                    <a:pt x="27" y="23"/>
                  </a:lnTo>
                  <a:lnTo>
                    <a:pt x="27" y="53"/>
                  </a:lnTo>
                  <a:lnTo>
                    <a:pt x="92" y="53"/>
                  </a:lnTo>
                  <a:lnTo>
                    <a:pt x="92" y="76"/>
                  </a:lnTo>
                  <a:lnTo>
                    <a:pt x="27" y="76"/>
                  </a:lnTo>
                  <a:lnTo>
                    <a:pt x="27" y="112"/>
                  </a:lnTo>
                  <a:lnTo>
                    <a:pt x="102" y="112"/>
                  </a:lnTo>
                  <a:lnTo>
                    <a:pt x="102" y="132"/>
                  </a:lnTo>
                  <a:lnTo>
                    <a:pt x="0" y="1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127" name="iṩḻîḑè">
              <a:extLst>
                <a:ext uri="{FF2B5EF4-FFF2-40B4-BE49-F238E27FC236}">
                  <a16:creationId xmlns:a16="http://schemas.microsoft.com/office/drawing/2014/main" id="{6F6A8937-4ACF-422F-A8DA-BC2465CA2A4D}"/>
                </a:ext>
              </a:extLst>
            </p:cNvPr>
            <p:cNvSpPr/>
            <p:nvPr/>
          </p:nvSpPr>
          <p:spPr bwMode="auto">
            <a:xfrm>
              <a:off x="5366808" y="1624325"/>
              <a:ext cx="79897" cy="92512"/>
            </a:xfrm>
            <a:custGeom>
              <a:avLst/>
              <a:gdLst>
                <a:gd name="T0" fmla="*/ 0 w 35"/>
                <a:gd name="T1" fmla="*/ 40 h 40"/>
                <a:gd name="T2" fmla="*/ 0 w 35"/>
                <a:gd name="T3" fmla="*/ 0 h 40"/>
                <a:gd name="T4" fmla="*/ 17 w 35"/>
                <a:gd name="T5" fmla="*/ 0 h 40"/>
                <a:gd name="T6" fmla="*/ 26 w 35"/>
                <a:gd name="T7" fmla="*/ 1 h 40"/>
                <a:gd name="T8" fmla="*/ 30 w 35"/>
                <a:gd name="T9" fmla="*/ 5 h 40"/>
                <a:gd name="T10" fmla="*/ 32 w 35"/>
                <a:gd name="T11" fmla="*/ 12 h 40"/>
                <a:gd name="T12" fmla="*/ 30 w 35"/>
                <a:gd name="T13" fmla="*/ 19 h 40"/>
                <a:gd name="T14" fmla="*/ 22 w 35"/>
                <a:gd name="T15" fmla="*/ 23 h 40"/>
                <a:gd name="T16" fmla="*/ 26 w 35"/>
                <a:gd name="T17" fmla="*/ 26 h 40"/>
                <a:gd name="T18" fmla="*/ 31 w 35"/>
                <a:gd name="T19" fmla="*/ 33 h 40"/>
                <a:gd name="T20" fmla="*/ 35 w 35"/>
                <a:gd name="T21" fmla="*/ 40 h 40"/>
                <a:gd name="T22" fmla="*/ 26 w 35"/>
                <a:gd name="T23" fmla="*/ 40 h 40"/>
                <a:gd name="T24" fmla="*/ 20 w 35"/>
                <a:gd name="T25" fmla="*/ 32 h 40"/>
                <a:gd name="T26" fmla="*/ 16 w 35"/>
                <a:gd name="T27" fmla="*/ 26 h 40"/>
                <a:gd name="T28" fmla="*/ 13 w 35"/>
                <a:gd name="T29" fmla="*/ 24 h 40"/>
                <a:gd name="T30" fmla="*/ 9 w 35"/>
                <a:gd name="T31" fmla="*/ 24 h 40"/>
                <a:gd name="T32" fmla="*/ 8 w 35"/>
                <a:gd name="T33" fmla="*/ 24 h 40"/>
                <a:gd name="T34" fmla="*/ 8 w 35"/>
                <a:gd name="T35" fmla="*/ 40 h 40"/>
                <a:gd name="T36" fmla="*/ 0 w 35"/>
                <a:gd name="T37" fmla="*/ 40 h 40"/>
                <a:gd name="T38" fmla="*/ 8 w 35"/>
                <a:gd name="T39" fmla="*/ 17 h 40"/>
                <a:gd name="T40" fmla="*/ 14 w 35"/>
                <a:gd name="T41" fmla="*/ 17 h 40"/>
                <a:gd name="T42" fmla="*/ 21 w 35"/>
                <a:gd name="T43" fmla="*/ 17 h 40"/>
                <a:gd name="T44" fmla="*/ 23 w 35"/>
                <a:gd name="T45" fmla="*/ 15 h 40"/>
                <a:gd name="T46" fmla="*/ 24 w 35"/>
                <a:gd name="T47" fmla="*/ 12 h 40"/>
                <a:gd name="T48" fmla="*/ 23 w 35"/>
                <a:gd name="T49" fmla="*/ 9 h 40"/>
                <a:gd name="T50" fmla="*/ 20 w 35"/>
                <a:gd name="T51" fmla="*/ 7 h 40"/>
                <a:gd name="T52" fmla="*/ 14 w 35"/>
                <a:gd name="T53" fmla="*/ 7 h 40"/>
                <a:gd name="T54" fmla="*/ 8 w 35"/>
                <a:gd name="T55" fmla="*/ 7 h 40"/>
                <a:gd name="T56" fmla="*/ 8 w 35"/>
                <a:gd name="T57" fmla="*/ 17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 h="40">
                  <a:moveTo>
                    <a:pt x="0" y="40"/>
                  </a:moveTo>
                  <a:cubicBezTo>
                    <a:pt x="0" y="0"/>
                    <a:pt x="0" y="0"/>
                    <a:pt x="0" y="0"/>
                  </a:cubicBezTo>
                  <a:cubicBezTo>
                    <a:pt x="17" y="0"/>
                    <a:pt x="17" y="0"/>
                    <a:pt x="17" y="0"/>
                  </a:cubicBezTo>
                  <a:cubicBezTo>
                    <a:pt x="21" y="0"/>
                    <a:pt x="24" y="1"/>
                    <a:pt x="26" y="1"/>
                  </a:cubicBezTo>
                  <a:cubicBezTo>
                    <a:pt x="28" y="2"/>
                    <a:pt x="29" y="3"/>
                    <a:pt x="30" y="5"/>
                  </a:cubicBezTo>
                  <a:cubicBezTo>
                    <a:pt x="32" y="7"/>
                    <a:pt x="32" y="9"/>
                    <a:pt x="32" y="12"/>
                  </a:cubicBezTo>
                  <a:cubicBezTo>
                    <a:pt x="32" y="15"/>
                    <a:pt x="31" y="17"/>
                    <a:pt x="30" y="19"/>
                  </a:cubicBezTo>
                  <a:cubicBezTo>
                    <a:pt x="28" y="21"/>
                    <a:pt x="25" y="22"/>
                    <a:pt x="22" y="23"/>
                  </a:cubicBezTo>
                  <a:cubicBezTo>
                    <a:pt x="23" y="24"/>
                    <a:pt x="25" y="25"/>
                    <a:pt x="26" y="26"/>
                  </a:cubicBezTo>
                  <a:cubicBezTo>
                    <a:pt x="27" y="27"/>
                    <a:pt x="29" y="29"/>
                    <a:pt x="31" y="33"/>
                  </a:cubicBezTo>
                  <a:cubicBezTo>
                    <a:pt x="35" y="40"/>
                    <a:pt x="35" y="40"/>
                    <a:pt x="35" y="40"/>
                  </a:cubicBezTo>
                  <a:cubicBezTo>
                    <a:pt x="26" y="40"/>
                    <a:pt x="26" y="40"/>
                    <a:pt x="26" y="40"/>
                  </a:cubicBezTo>
                  <a:cubicBezTo>
                    <a:pt x="20" y="32"/>
                    <a:pt x="20" y="32"/>
                    <a:pt x="20" y="32"/>
                  </a:cubicBezTo>
                  <a:cubicBezTo>
                    <a:pt x="18" y="29"/>
                    <a:pt x="17" y="27"/>
                    <a:pt x="16" y="26"/>
                  </a:cubicBezTo>
                  <a:cubicBezTo>
                    <a:pt x="15" y="25"/>
                    <a:pt x="14" y="24"/>
                    <a:pt x="13" y="24"/>
                  </a:cubicBezTo>
                  <a:cubicBezTo>
                    <a:pt x="12" y="24"/>
                    <a:pt x="11" y="24"/>
                    <a:pt x="9" y="24"/>
                  </a:cubicBezTo>
                  <a:cubicBezTo>
                    <a:pt x="8" y="24"/>
                    <a:pt x="8" y="24"/>
                    <a:pt x="8" y="24"/>
                  </a:cubicBezTo>
                  <a:cubicBezTo>
                    <a:pt x="8" y="40"/>
                    <a:pt x="8" y="40"/>
                    <a:pt x="8" y="40"/>
                  </a:cubicBezTo>
                  <a:cubicBezTo>
                    <a:pt x="0" y="40"/>
                    <a:pt x="0" y="40"/>
                    <a:pt x="0" y="40"/>
                  </a:cubicBezTo>
                  <a:close/>
                  <a:moveTo>
                    <a:pt x="8" y="17"/>
                  </a:moveTo>
                  <a:cubicBezTo>
                    <a:pt x="14" y="17"/>
                    <a:pt x="14" y="17"/>
                    <a:pt x="14" y="17"/>
                  </a:cubicBezTo>
                  <a:cubicBezTo>
                    <a:pt x="17" y="17"/>
                    <a:pt x="20" y="17"/>
                    <a:pt x="21" y="17"/>
                  </a:cubicBezTo>
                  <a:cubicBezTo>
                    <a:pt x="22" y="16"/>
                    <a:pt x="23" y="16"/>
                    <a:pt x="23" y="15"/>
                  </a:cubicBezTo>
                  <a:cubicBezTo>
                    <a:pt x="24" y="14"/>
                    <a:pt x="24" y="13"/>
                    <a:pt x="24" y="12"/>
                  </a:cubicBezTo>
                  <a:cubicBezTo>
                    <a:pt x="24" y="11"/>
                    <a:pt x="24" y="10"/>
                    <a:pt x="23" y="9"/>
                  </a:cubicBezTo>
                  <a:cubicBezTo>
                    <a:pt x="22" y="8"/>
                    <a:pt x="21" y="8"/>
                    <a:pt x="20" y="7"/>
                  </a:cubicBezTo>
                  <a:cubicBezTo>
                    <a:pt x="19" y="7"/>
                    <a:pt x="17" y="7"/>
                    <a:pt x="14" y="7"/>
                  </a:cubicBezTo>
                  <a:cubicBezTo>
                    <a:pt x="8" y="7"/>
                    <a:pt x="8" y="7"/>
                    <a:pt x="8" y="7"/>
                  </a:cubicBezTo>
                  <a:lnTo>
                    <a:pt x="8"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128" name="ïṣľíḑé">
              <a:extLst>
                <a:ext uri="{FF2B5EF4-FFF2-40B4-BE49-F238E27FC236}">
                  <a16:creationId xmlns:a16="http://schemas.microsoft.com/office/drawing/2014/main" id="{E2062A4B-21DE-4FF3-9734-CCC4976C3FCE}"/>
                </a:ext>
              </a:extLst>
            </p:cNvPr>
            <p:cNvSpPr/>
            <p:nvPr/>
          </p:nvSpPr>
          <p:spPr bwMode="auto">
            <a:xfrm>
              <a:off x="5460722" y="1624325"/>
              <a:ext cx="72888" cy="94615"/>
            </a:xfrm>
            <a:custGeom>
              <a:avLst/>
              <a:gdLst>
                <a:gd name="T0" fmla="*/ 0 w 32"/>
                <a:gd name="T1" fmla="*/ 27 h 41"/>
                <a:gd name="T2" fmla="*/ 8 w 32"/>
                <a:gd name="T3" fmla="*/ 27 h 41"/>
                <a:gd name="T4" fmla="*/ 11 w 32"/>
                <a:gd name="T5" fmla="*/ 32 h 41"/>
                <a:gd name="T6" fmla="*/ 16 w 32"/>
                <a:gd name="T7" fmla="*/ 34 h 41"/>
                <a:gd name="T8" fmla="*/ 22 w 32"/>
                <a:gd name="T9" fmla="*/ 33 h 41"/>
                <a:gd name="T10" fmla="*/ 24 w 32"/>
                <a:gd name="T11" fmla="*/ 29 h 41"/>
                <a:gd name="T12" fmla="*/ 23 w 32"/>
                <a:gd name="T13" fmla="*/ 26 h 41"/>
                <a:gd name="T14" fmla="*/ 21 w 32"/>
                <a:gd name="T15" fmla="*/ 25 h 41"/>
                <a:gd name="T16" fmla="*/ 14 w 32"/>
                <a:gd name="T17" fmla="*/ 23 h 41"/>
                <a:gd name="T18" fmla="*/ 5 w 32"/>
                <a:gd name="T19" fmla="*/ 19 h 41"/>
                <a:gd name="T20" fmla="*/ 1 w 32"/>
                <a:gd name="T21" fmla="*/ 11 h 41"/>
                <a:gd name="T22" fmla="*/ 3 w 32"/>
                <a:gd name="T23" fmla="*/ 5 h 41"/>
                <a:gd name="T24" fmla="*/ 8 w 32"/>
                <a:gd name="T25" fmla="*/ 1 h 41"/>
                <a:gd name="T26" fmla="*/ 16 w 32"/>
                <a:gd name="T27" fmla="*/ 0 h 41"/>
                <a:gd name="T28" fmla="*/ 27 w 32"/>
                <a:gd name="T29" fmla="*/ 3 h 41"/>
                <a:gd name="T30" fmla="*/ 31 w 32"/>
                <a:gd name="T31" fmla="*/ 12 h 41"/>
                <a:gd name="T32" fmla="*/ 23 w 32"/>
                <a:gd name="T33" fmla="*/ 12 h 41"/>
                <a:gd name="T34" fmla="*/ 21 w 32"/>
                <a:gd name="T35" fmla="*/ 8 h 41"/>
                <a:gd name="T36" fmla="*/ 16 w 32"/>
                <a:gd name="T37" fmla="*/ 6 h 41"/>
                <a:gd name="T38" fmla="*/ 10 w 32"/>
                <a:gd name="T39" fmla="*/ 8 h 41"/>
                <a:gd name="T40" fmla="*/ 9 w 32"/>
                <a:gd name="T41" fmla="*/ 10 h 41"/>
                <a:gd name="T42" fmla="*/ 10 w 32"/>
                <a:gd name="T43" fmla="*/ 13 h 41"/>
                <a:gd name="T44" fmla="*/ 18 w 32"/>
                <a:gd name="T45" fmla="*/ 15 h 41"/>
                <a:gd name="T46" fmla="*/ 26 w 32"/>
                <a:gd name="T47" fmla="*/ 18 h 41"/>
                <a:gd name="T48" fmla="*/ 31 w 32"/>
                <a:gd name="T49" fmla="*/ 22 h 41"/>
                <a:gd name="T50" fmla="*/ 32 w 32"/>
                <a:gd name="T51" fmla="*/ 29 h 41"/>
                <a:gd name="T52" fmla="*/ 30 w 32"/>
                <a:gd name="T53" fmla="*/ 35 h 41"/>
                <a:gd name="T54" fmla="*/ 25 w 32"/>
                <a:gd name="T55" fmla="*/ 40 h 41"/>
                <a:gd name="T56" fmla="*/ 16 w 32"/>
                <a:gd name="T57" fmla="*/ 41 h 41"/>
                <a:gd name="T58" fmla="*/ 5 w 32"/>
                <a:gd name="T59" fmla="*/ 38 h 41"/>
                <a:gd name="T60" fmla="*/ 0 w 32"/>
                <a:gd name="T61" fmla="*/ 27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2" h="41">
                  <a:moveTo>
                    <a:pt x="0" y="27"/>
                  </a:moveTo>
                  <a:cubicBezTo>
                    <a:pt x="8" y="27"/>
                    <a:pt x="8" y="27"/>
                    <a:pt x="8" y="27"/>
                  </a:cubicBezTo>
                  <a:cubicBezTo>
                    <a:pt x="8" y="29"/>
                    <a:pt x="9" y="31"/>
                    <a:pt x="11" y="32"/>
                  </a:cubicBezTo>
                  <a:cubicBezTo>
                    <a:pt x="12" y="34"/>
                    <a:pt x="14" y="34"/>
                    <a:pt x="16" y="34"/>
                  </a:cubicBezTo>
                  <a:cubicBezTo>
                    <a:pt x="19" y="34"/>
                    <a:pt x="21" y="34"/>
                    <a:pt x="22" y="33"/>
                  </a:cubicBezTo>
                  <a:cubicBezTo>
                    <a:pt x="24" y="31"/>
                    <a:pt x="24" y="30"/>
                    <a:pt x="24" y="29"/>
                  </a:cubicBezTo>
                  <a:cubicBezTo>
                    <a:pt x="24" y="28"/>
                    <a:pt x="24" y="27"/>
                    <a:pt x="23" y="26"/>
                  </a:cubicBezTo>
                  <a:cubicBezTo>
                    <a:pt x="23" y="26"/>
                    <a:pt x="22" y="25"/>
                    <a:pt x="21" y="25"/>
                  </a:cubicBezTo>
                  <a:cubicBezTo>
                    <a:pt x="20" y="24"/>
                    <a:pt x="17" y="24"/>
                    <a:pt x="14" y="23"/>
                  </a:cubicBezTo>
                  <a:cubicBezTo>
                    <a:pt x="10" y="22"/>
                    <a:pt x="7" y="20"/>
                    <a:pt x="5" y="19"/>
                  </a:cubicBezTo>
                  <a:cubicBezTo>
                    <a:pt x="3" y="17"/>
                    <a:pt x="1" y="14"/>
                    <a:pt x="1" y="11"/>
                  </a:cubicBezTo>
                  <a:cubicBezTo>
                    <a:pt x="1" y="9"/>
                    <a:pt x="2" y="7"/>
                    <a:pt x="3" y="5"/>
                  </a:cubicBezTo>
                  <a:cubicBezTo>
                    <a:pt x="4" y="3"/>
                    <a:pt x="6" y="2"/>
                    <a:pt x="8" y="1"/>
                  </a:cubicBezTo>
                  <a:cubicBezTo>
                    <a:pt x="10" y="0"/>
                    <a:pt x="13" y="0"/>
                    <a:pt x="16" y="0"/>
                  </a:cubicBezTo>
                  <a:cubicBezTo>
                    <a:pt x="21" y="0"/>
                    <a:pt x="25" y="1"/>
                    <a:pt x="27" y="3"/>
                  </a:cubicBezTo>
                  <a:cubicBezTo>
                    <a:pt x="30" y="5"/>
                    <a:pt x="31" y="8"/>
                    <a:pt x="31" y="12"/>
                  </a:cubicBezTo>
                  <a:cubicBezTo>
                    <a:pt x="23" y="12"/>
                    <a:pt x="23" y="12"/>
                    <a:pt x="23" y="12"/>
                  </a:cubicBezTo>
                  <a:cubicBezTo>
                    <a:pt x="23" y="10"/>
                    <a:pt x="22" y="9"/>
                    <a:pt x="21" y="8"/>
                  </a:cubicBezTo>
                  <a:cubicBezTo>
                    <a:pt x="20" y="7"/>
                    <a:pt x="18" y="6"/>
                    <a:pt x="16" y="6"/>
                  </a:cubicBezTo>
                  <a:cubicBezTo>
                    <a:pt x="13" y="6"/>
                    <a:pt x="12" y="7"/>
                    <a:pt x="10" y="8"/>
                  </a:cubicBezTo>
                  <a:cubicBezTo>
                    <a:pt x="9" y="8"/>
                    <a:pt x="9" y="9"/>
                    <a:pt x="9" y="10"/>
                  </a:cubicBezTo>
                  <a:cubicBezTo>
                    <a:pt x="9" y="11"/>
                    <a:pt x="9" y="12"/>
                    <a:pt x="10" y="13"/>
                  </a:cubicBezTo>
                  <a:cubicBezTo>
                    <a:pt x="11" y="14"/>
                    <a:pt x="14" y="14"/>
                    <a:pt x="18" y="15"/>
                  </a:cubicBezTo>
                  <a:cubicBezTo>
                    <a:pt x="22" y="16"/>
                    <a:pt x="24" y="17"/>
                    <a:pt x="26" y="18"/>
                  </a:cubicBezTo>
                  <a:cubicBezTo>
                    <a:pt x="28" y="19"/>
                    <a:pt x="30" y="21"/>
                    <a:pt x="31" y="22"/>
                  </a:cubicBezTo>
                  <a:cubicBezTo>
                    <a:pt x="32" y="24"/>
                    <a:pt x="32" y="26"/>
                    <a:pt x="32" y="29"/>
                  </a:cubicBezTo>
                  <a:cubicBezTo>
                    <a:pt x="32" y="31"/>
                    <a:pt x="32" y="33"/>
                    <a:pt x="30" y="35"/>
                  </a:cubicBezTo>
                  <a:cubicBezTo>
                    <a:pt x="29" y="37"/>
                    <a:pt x="27" y="39"/>
                    <a:pt x="25" y="40"/>
                  </a:cubicBezTo>
                  <a:cubicBezTo>
                    <a:pt x="23" y="41"/>
                    <a:pt x="20" y="41"/>
                    <a:pt x="16" y="41"/>
                  </a:cubicBezTo>
                  <a:cubicBezTo>
                    <a:pt x="11" y="41"/>
                    <a:pt x="7" y="40"/>
                    <a:pt x="5" y="38"/>
                  </a:cubicBezTo>
                  <a:cubicBezTo>
                    <a:pt x="2" y="35"/>
                    <a:pt x="0" y="32"/>
                    <a:pt x="0"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129" name="îşḻîḑè">
              <a:extLst>
                <a:ext uri="{FF2B5EF4-FFF2-40B4-BE49-F238E27FC236}">
                  <a16:creationId xmlns:a16="http://schemas.microsoft.com/office/drawing/2014/main" id="{AEA5326E-9E6B-48C0-946D-1864A7EFE464}"/>
                </a:ext>
              </a:extLst>
            </p:cNvPr>
            <p:cNvSpPr/>
            <p:nvPr/>
          </p:nvSpPr>
          <p:spPr bwMode="auto">
            <a:xfrm>
              <a:off x="5556738" y="1624325"/>
              <a:ext cx="18222" cy="925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chemeClr val="accent1"/>
                </a:solidFill>
              </a:endParaRPr>
            </a:p>
          </p:txBody>
        </p:sp>
        <p:sp>
          <p:nvSpPr>
            <p:cNvPr id="130" name="iṣḷiḓê">
              <a:extLst>
                <a:ext uri="{FF2B5EF4-FFF2-40B4-BE49-F238E27FC236}">
                  <a16:creationId xmlns:a16="http://schemas.microsoft.com/office/drawing/2014/main" id="{9DC7DDD9-5AD2-4814-ADC3-6FDEE1414D92}"/>
                </a:ext>
              </a:extLst>
            </p:cNvPr>
            <p:cNvSpPr/>
            <p:nvPr/>
          </p:nvSpPr>
          <p:spPr bwMode="auto">
            <a:xfrm>
              <a:off x="5593182" y="1624325"/>
              <a:ext cx="73589" cy="92512"/>
            </a:xfrm>
            <a:custGeom>
              <a:avLst/>
              <a:gdLst>
                <a:gd name="T0" fmla="*/ 40 w 105"/>
                <a:gd name="T1" fmla="*/ 132 h 132"/>
                <a:gd name="T2" fmla="*/ 40 w 105"/>
                <a:gd name="T3" fmla="*/ 23 h 132"/>
                <a:gd name="T4" fmla="*/ 0 w 105"/>
                <a:gd name="T5" fmla="*/ 23 h 132"/>
                <a:gd name="T6" fmla="*/ 0 w 105"/>
                <a:gd name="T7" fmla="*/ 0 h 132"/>
                <a:gd name="T8" fmla="*/ 105 w 105"/>
                <a:gd name="T9" fmla="*/ 0 h 132"/>
                <a:gd name="T10" fmla="*/ 105 w 105"/>
                <a:gd name="T11" fmla="*/ 23 h 132"/>
                <a:gd name="T12" fmla="*/ 66 w 105"/>
                <a:gd name="T13" fmla="*/ 23 h 132"/>
                <a:gd name="T14" fmla="*/ 66 w 105"/>
                <a:gd name="T15" fmla="*/ 132 h 132"/>
                <a:gd name="T16" fmla="*/ 40 w 105"/>
                <a:gd name="T17"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 h="132">
                  <a:moveTo>
                    <a:pt x="40" y="132"/>
                  </a:moveTo>
                  <a:lnTo>
                    <a:pt x="40" y="23"/>
                  </a:lnTo>
                  <a:lnTo>
                    <a:pt x="0" y="23"/>
                  </a:lnTo>
                  <a:lnTo>
                    <a:pt x="0" y="0"/>
                  </a:lnTo>
                  <a:lnTo>
                    <a:pt x="105" y="0"/>
                  </a:lnTo>
                  <a:lnTo>
                    <a:pt x="105" y="23"/>
                  </a:lnTo>
                  <a:lnTo>
                    <a:pt x="66" y="23"/>
                  </a:lnTo>
                  <a:lnTo>
                    <a:pt x="66" y="132"/>
                  </a:lnTo>
                  <a:lnTo>
                    <a:pt x="40" y="1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131" name="işļídè">
              <a:extLst>
                <a:ext uri="{FF2B5EF4-FFF2-40B4-BE49-F238E27FC236}">
                  <a16:creationId xmlns:a16="http://schemas.microsoft.com/office/drawing/2014/main" id="{6DBC4E76-3166-4B44-9AB9-E335A73746E5}"/>
                </a:ext>
              </a:extLst>
            </p:cNvPr>
            <p:cNvSpPr/>
            <p:nvPr/>
          </p:nvSpPr>
          <p:spPr bwMode="auto">
            <a:xfrm>
              <a:off x="5675882" y="1624325"/>
              <a:ext cx="84803" cy="92512"/>
            </a:xfrm>
            <a:custGeom>
              <a:avLst/>
              <a:gdLst>
                <a:gd name="T0" fmla="*/ 46 w 121"/>
                <a:gd name="T1" fmla="*/ 132 h 132"/>
                <a:gd name="T2" fmla="*/ 46 w 121"/>
                <a:gd name="T3" fmla="*/ 79 h 132"/>
                <a:gd name="T4" fmla="*/ 0 w 121"/>
                <a:gd name="T5" fmla="*/ 0 h 132"/>
                <a:gd name="T6" fmla="*/ 30 w 121"/>
                <a:gd name="T7" fmla="*/ 0 h 132"/>
                <a:gd name="T8" fmla="*/ 62 w 121"/>
                <a:gd name="T9" fmla="*/ 53 h 132"/>
                <a:gd name="T10" fmla="*/ 92 w 121"/>
                <a:gd name="T11" fmla="*/ 0 h 132"/>
                <a:gd name="T12" fmla="*/ 121 w 121"/>
                <a:gd name="T13" fmla="*/ 0 h 132"/>
                <a:gd name="T14" fmla="*/ 75 w 121"/>
                <a:gd name="T15" fmla="*/ 79 h 132"/>
                <a:gd name="T16" fmla="*/ 75 w 121"/>
                <a:gd name="T17" fmla="*/ 132 h 132"/>
                <a:gd name="T18" fmla="*/ 46 w 121"/>
                <a:gd name="T19"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32">
                  <a:moveTo>
                    <a:pt x="46" y="132"/>
                  </a:moveTo>
                  <a:lnTo>
                    <a:pt x="46" y="79"/>
                  </a:lnTo>
                  <a:lnTo>
                    <a:pt x="0" y="0"/>
                  </a:lnTo>
                  <a:lnTo>
                    <a:pt x="30" y="0"/>
                  </a:lnTo>
                  <a:lnTo>
                    <a:pt x="62" y="53"/>
                  </a:lnTo>
                  <a:lnTo>
                    <a:pt x="92" y="0"/>
                  </a:lnTo>
                  <a:lnTo>
                    <a:pt x="121" y="0"/>
                  </a:lnTo>
                  <a:lnTo>
                    <a:pt x="75" y="79"/>
                  </a:lnTo>
                  <a:lnTo>
                    <a:pt x="75" y="132"/>
                  </a:lnTo>
                  <a:lnTo>
                    <a:pt x="46" y="1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grpSp>
      <p:sp>
        <p:nvSpPr>
          <p:cNvPr id="77" name="椭圆 76">
            <a:extLst>
              <a:ext uri="{FF2B5EF4-FFF2-40B4-BE49-F238E27FC236}">
                <a16:creationId xmlns:a16="http://schemas.microsoft.com/office/drawing/2014/main" id="{EA2C37E1-221C-44F7-A6A3-C8795D726B03}"/>
              </a:ext>
            </a:extLst>
          </p:cNvPr>
          <p:cNvSpPr/>
          <p:nvPr/>
        </p:nvSpPr>
        <p:spPr>
          <a:xfrm>
            <a:off x="749966" y="1863970"/>
            <a:ext cx="1268257" cy="640843"/>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CN" sz="3600" b="1" noProof="0" dirty="0">
                <a:solidFill>
                  <a:prstClr val="white"/>
                </a:solidFill>
                <a:latin typeface="Calibri Light"/>
                <a:ea typeface="微软雅黑 Light"/>
              </a:rPr>
              <a:t>1</a:t>
            </a:r>
            <a:endParaRPr kumimoji="0" lang="zh-CN" altLang="en-US" sz="3600" b="1" i="0" u="none" strike="noStrike" kern="1200" cap="none" spc="0" normalizeH="0" baseline="0" noProof="0" dirty="0">
              <a:ln>
                <a:noFill/>
              </a:ln>
              <a:solidFill>
                <a:prstClr val="white"/>
              </a:solidFill>
              <a:effectLst/>
              <a:uLnTx/>
              <a:uFillTx/>
              <a:latin typeface="Calibri Light"/>
              <a:ea typeface="微软雅黑 Light"/>
              <a:cs typeface="+mn-cs"/>
            </a:endParaRPr>
          </a:p>
        </p:txBody>
      </p:sp>
    </p:spTree>
    <p:extLst>
      <p:ext uri="{BB962C8B-B14F-4D97-AF65-F5344CB8AC3E}">
        <p14:creationId xmlns:p14="http://schemas.microsoft.com/office/powerpoint/2010/main" val="653623265"/>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fade">
                                      <p:cBhvr>
                                        <p:cTn id="10" dur="500"/>
                                        <p:tgtEl>
                                          <p:spTgt spid="3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7"/>
                                        </p:tgtEl>
                                        <p:attrNameLst>
                                          <p:attrName>style.visibility</p:attrName>
                                        </p:attrNameLst>
                                      </p:cBhvr>
                                      <p:to>
                                        <p:strVal val="visible"/>
                                      </p:to>
                                    </p:set>
                                    <p:animEffect transition="in" filter="fade">
                                      <p:cBhvr>
                                        <p:cTn id="13" dur="500"/>
                                        <p:tgtEl>
                                          <p:spTgt spid="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77"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5" name="直接连接符 74"/>
          <p:cNvCxnSpPr/>
          <p:nvPr/>
        </p:nvCxnSpPr>
        <p:spPr>
          <a:xfrm>
            <a:off x="4433190" y="598016"/>
            <a:ext cx="277619"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800A2D62-4100-4726-9B56-5B6547C675A6}"/>
              </a:ext>
            </a:extLst>
          </p:cNvPr>
          <p:cNvSpPr>
            <a:spLocks noGrp="1"/>
          </p:cNvSpPr>
          <p:nvPr>
            <p:ph type="sldNum" sz="quarter" idx="12"/>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ACBECEF1-1935-4692-9C86-5FD89D9EDF46}" type="slidenum">
              <a:rPr kumimoji="0" lang="zh-CN" altLang="en-US" sz="1100" b="0" i="0" u="none" strike="noStrike" kern="1200" cap="none" spc="0" normalizeH="0" baseline="0" noProof="0" smtClean="0">
                <a:ln>
                  <a:noFill/>
                </a:ln>
                <a:solidFill>
                  <a:prstClr val="black">
                    <a:lumMod val="85000"/>
                    <a:lumOff val="15000"/>
                  </a:prstClr>
                </a:solidFill>
                <a:effectLst/>
                <a:uLnTx/>
                <a:uFillTx/>
                <a:latin typeface="微软雅黑"/>
                <a:ea typeface="微软雅黑"/>
                <a:cs typeface="+mn-cs"/>
              </a:rPr>
              <a:pPr marL="0" marR="0" lvl="0" indent="0" algn="r" defTabSz="685800" rtl="0" eaLnBrk="1" fontAlgn="auto" latinLnBrk="0" hangingPunct="1">
                <a:lnSpc>
                  <a:spcPct val="100000"/>
                </a:lnSpc>
                <a:spcBef>
                  <a:spcPts val="0"/>
                </a:spcBef>
                <a:spcAft>
                  <a:spcPts val="0"/>
                </a:spcAft>
                <a:buClrTx/>
                <a:buSzTx/>
                <a:buFontTx/>
                <a:buNone/>
                <a:tabLst/>
                <a:defRPr/>
              </a:pPr>
              <a:t>30</a:t>
            </a:fld>
            <a:endParaRPr kumimoji="0" lang="zh-CN" altLang="en-US" sz="1100" b="0" i="0" u="none" strike="noStrike" kern="1200" cap="none" spc="0" normalizeH="0" baseline="0" noProof="0" dirty="0">
              <a:ln>
                <a:noFill/>
              </a:ln>
              <a:solidFill>
                <a:prstClr val="black">
                  <a:lumMod val="85000"/>
                  <a:lumOff val="15000"/>
                </a:prstClr>
              </a:solidFill>
              <a:effectLst/>
              <a:uLnTx/>
              <a:uFillTx/>
              <a:latin typeface="微软雅黑"/>
              <a:ea typeface="微软雅黑"/>
              <a:cs typeface="+mn-cs"/>
            </a:endParaRPr>
          </a:p>
        </p:txBody>
      </p:sp>
      <p:sp>
        <p:nvSpPr>
          <p:cNvPr id="3" name="Rectangle 2">
            <a:extLst>
              <a:ext uri="{FF2B5EF4-FFF2-40B4-BE49-F238E27FC236}">
                <a16:creationId xmlns:a16="http://schemas.microsoft.com/office/drawing/2014/main" id="{3210460A-39C2-484D-BB15-F565BA999C4B}"/>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7" name="Rectangle 11">
            <a:extLst>
              <a:ext uri="{FF2B5EF4-FFF2-40B4-BE49-F238E27FC236}">
                <a16:creationId xmlns:a16="http://schemas.microsoft.com/office/drawing/2014/main" id="{1EA649CA-FA51-479C-B20B-6B788F285CD1}"/>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7" name="文本框 16">
            <a:extLst>
              <a:ext uri="{FF2B5EF4-FFF2-40B4-BE49-F238E27FC236}">
                <a16:creationId xmlns:a16="http://schemas.microsoft.com/office/drawing/2014/main" id="{580AE8C3-A01F-48AD-AEC1-8E87F02E98B9}"/>
              </a:ext>
            </a:extLst>
          </p:cNvPr>
          <p:cNvSpPr txBox="1"/>
          <p:nvPr/>
        </p:nvSpPr>
        <p:spPr>
          <a:xfrm>
            <a:off x="3787166" y="688246"/>
            <a:ext cx="1569660" cy="369332"/>
          </a:xfrm>
          <a:prstGeom prst="rect">
            <a:avLst/>
          </a:prstGeom>
          <a:noFill/>
        </p:spPr>
        <p:txBody>
          <a:bodyPr wrap="none" rtlCol="0">
            <a:spAutoFit/>
          </a:bodyPr>
          <a:lstStyle/>
          <a:p>
            <a:r>
              <a:rPr lang="zh-CN" altLang="en-US" sz="1800" b="1" dirty="0">
                <a:latin typeface="+mj-ea"/>
                <a:ea typeface="+mj-ea"/>
              </a:rPr>
              <a:t>离线监测模型</a:t>
            </a:r>
          </a:p>
        </p:txBody>
      </p:sp>
      <p:sp>
        <p:nvSpPr>
          <p:cNvPr id="12" name="文本框 5">
            <a:extLst>
              <a:ext uri="{FF2B5EF4-FFF2-40B4-BE49-F238E27FC236}">
                <a16:creationId xmlns:a16="http://schemas.microsoft.com/office/drawing/2014/main" id="{545C0071-5B30-4E35-BAE7-9D49573F0DEE}"/>
              </a:ext>
            </a:extLst>
          </p:cNvPr>
          <p:cNvSpPr txBox="1">
            <a:spLocks noChangeArrowheads="1"/>
          </p:cNvSpPr>
          <p:nvPr/>
        </p:nvSpPr>
        <p:spPr bwMode="auto">
          <a:xfrm>
            <a:off x="2028673" y="14687"/>
            <a:ext cx="508664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r>
              <a:rPr lang="zh-CN" altLang="en-US" sz="2800" b="1" dirty="0">
                <a:latin typeface="+mj-ea"/>
              </a:rPr>
              <a:t>三、增量</a:t>
            </a:r>
            <a:r>
              <a:rPr lang="en-US" altLang="zh-CN" sz="2800" b="1" dirty="0">
                <a:latin typeface="+mj-ea"/>
              </a:rPr>
              <a:t>VB-GMM</a:t>
            </a:r>
            <a:r>
              <a:rPr lang="zh-CN" altLang="en-US" sz="2800" b="1" dirty="0">
                <a:latin typeface="+mj-ea"/>
              </a:rPr>
              <a:t>与监测策略</a:t>
            </a:r>
          </a:p>
        </p:txBody>
      </p:sp>
      <mc:AlternateContent xmlns:mc="http://schemas.openxmlformats.org/markup-compatibility/2006" xmlns:a14="http://schemas.microsoft.com/office/drawing/2010/main">
        <mc:Choice Requires="a14">
          <p:sp>
            <p:nvSpPr>
              <p:cNvPr id="14" name="矩形: 圆角 13">
                <a:extLst>
                  <a:ext uri="{FF2B5EF4-FFF2-40B4-BE49-F238E27FC236}">
                    <a16:creationId xmlns:a16="http://schemas.microsoft.com/office/drawing/2014/main" id="{E5E7DB10-C192-49B4-B86C-4AB794D77FDC}"/>
                  </a:ext>
                </a:extLst>
              </p:cNvPr>
              <p:cNvSpPr/>
              <p:nvPr/>
            </p:nvSpPr>
            <p:spPr>
              <a:xfrm>
                <a:off x="107412" y="2562774"/>
                <a:ext cx="1299357" cy="743077"/>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latin typeface="微软雅黑" panose="020B0503020204020204" pitchFamily="34" charset="-122"/>
                    <a:ea typeface="微软雅黑" panose="020B0503020204020204" pitchFamily="34" charset="-122"/>
                  </a:rPr>
                  <a:t>正常工况下离线数据</a:t>
                </a:r>
                <a14:m>
                  <m:oMath xmlns:m="http://schemas.openxmlformats.org/officeDocument/2006/math">
                    <m:r>
                      <a:rPr lang="en-US" altLang="zh-CN" sz="1400" b="1">
                        <a:latin typeface="Cambria Math" panose="02040503050406030204" pitchFamily="18" charset="0"/>
                      </a:rPr>
                      <m:t> </m:t>
                    </m:r>
                    <m:r>
                      <a:rPr lang="en-US" altLang="zh-CN" sz="1400" b="1">
                        <a:latin typeface="Cambria Math" panose="02040503050406030204" pitchFamily="18" charset="0"/>
                      </a:rPr>
                      <m:t>𝐗</m:t>
                    </m:r>
                  </m:oMath>
                </a14:m>
                <a:endParaRPr lang="zh-CN" altLang="en-US" sz="1400" b="1" dirty="0">
                  <a:latin typeface="微软雅黑" panose="020B0503020204020204" pitchFamily="34" charset="-122"/>
                  <a:ea typeface="微软雅黑" panose="020B0503020204020204" pitchFamily="34" charset="-122"/>
                </a:endParaRPr>
              </a:p>
            </p:txBody>
          </p:sp>
        </mc:Choice>
        <mc:Fallback xmlns="">
          <p:sp>
            <p:nvSpPr>
              <p:cNvPr id="14" name="矩形: 圆角 13">
                <a:extLst>
                  <a:ext uri="{FF2B5EF4-FFF2-40B4-BE49-F238E27FC236}">
                    <a16:creationId xmlns:a16="http://schemas.microsoft.com/office/drawing/2014/main" id="{E5E7DB10-C192-49B4-B86C-4AB794D77FDC}"/>
                  </a:ext>
                </a:extLst>
              </p:cNvPr>
              <p:cNvSpPr>
                <a:spLocks noRot="1" noChangeAspect="1" noMove="1" noResize="1" noEditPoints="1" noAdjustHandles="1" noChangeArrowheads="1" noChangeShapeType="1" noTextEdit="1"/>
              </p:cNvSpPr>
              <p:nvPr/>
            </p:nvSpPr>
            <p:spPr>
              <a:xfrm>
                <a:off x="107412" y="2562774"/>
                <a:ext cx="1299357" cy="743077"/>
              </a:xfrm>
              <a:prstGeom prst="roundRect">
                <a:avLst/>
              </a:prstGeom>
              <a:blipFill>
                <a:blip r:embed="rId3"/>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矩形: 圆角 14">
                <a:extLst>
                  <a:ext uri="{FF2B5EF4-FFF2-40B4-BE49-F238E27FC236}">
                    <a16:creationId xmlns:a16="http://schemas.microsoft.com/office/drawing/2014/main" id="{2AAA07A8-37C5-463A-89EC-23027FE7A84F}"/>
                  </a:ext>
                </a:extLst>
              </p:cNvPr>
              <p:cNvSpPr/>
              <p:nvPr/>
            </p:nvSpPr>
            <p:spPr>
              <a:xfrm>
                <a:off x="1675490" y="1613430"/>
                <a:ext cx="855582" cy="767044"/>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latin typeface="微软雅黑" panose="020B0503020204020204" pitchFamily="34" charset="-122"/>
                    <a:ea typeface="微软雅黑" panose="020B0503020204020204" pitchFamily="34" charset="-122"/>
                  </a:rPr>
                  <a:t>状态 </a:t>
                </a:r>
                <a14:m>
                  <m:oMath xmlns:m="http://schemas.openxmlformats.org/officeDocument/2006/math">
                    <m:r>
                      <a:rPr lang="en-US" altLang="zh-CN" sz="1400" b="1">
                        <a:latin typeface="Cambria Math" panose="02040503050406030204" pitchFamily="18" charset="0"/>
                        <a:ea typeface="微软雅黑" panose="020B0503020204020204" pitchFamily="34" charset="-122"/>
                      </a:rPr>
                      <m:t>𝐗</m:t>
                    </m:r>
                  </m:oMath>
                </a14:m>
                <a:endParaRPr lang="zh-CN" altLang="en-US" sz="1400" b="1" dirty="0">
                  <a:latin typeface="微软雅黑" panose="020B0503020204020204" pitchFamily="34" charset="-122"/>
                  <a:ea typeface="微软雅黑" panose="020B0503020204020204" pitchFamily="34" charset="-122"/>
                </a:endParaRPr>
              </a:p>
            </p:txBody>
          </p:sp>
        </mc:Choice>
        <mc:Fallback xmlns="">
          <p:sp>
            <p:nvSpPr>
              <p:cNvPr id="15" name="矩形: 圆角 14">
                <a:extLst>
                  <a:ext uri="{FF2B5EF4-FFF2-40B4-BE49-F238E27FC236}">
                    <a16:creationId xmlns:a16="http://schemas.microsoft.com/office/drawing/2014/main" id="{2AAA07A8-37C5-463A-89EC-23027FE7A84F}"/>
                  </a:ext>
                </a:extLst>
              </p:cNvPr>
              <p:cNvSpPr>
                <a:spLocks noRot="1" noChangeAspect="1" noMove="1" noResize="1" noEditPoints="1" noAdjustHandles="1" noChangeArrowheads="1" noChangeShapeType="1" noTextEdit="1"/>
              </p:cNvSpPr>
              <p:nvPr/>
            </p:nvSpPr>
            <p:spPr>
              <a:xfrm>
                <a:off x="1675490" y="1613430"/>
                <a:ext cx="855582" cy="767044"/>
              </a:xfrm>
              <a:prstGeom prst="roundRect">
                <a:avLst/>
              </a:prstGeom>
              <a:blipFill>
                <a:blip r:embed="rId4"/>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矩形: 圆角 19">
                <a:extLst>
                  <a:ext uri="{FF2B5EF4-FFF2-40B4-BE49-F238E27FC236}">
                    <a16:creationId xmlns:a16="http://schemas.microsoft.com/office/drawing/2014/main" id="{220EADDA-411B-46D1-992D-3E99718EBA58}"/>
                  </a:ext>
                </a:extLst>
              </p:cNvPr>
              <p:cNvSpPr/>
              <p:nvPr/>
            </p:nvSpPr>
            <p:spPr>
              <a:xfrm>
                <a:off x="1679414" y="3441645"/>
                <a:ext cx="855582" cy="767044"/>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latin typeface="微软雅黑" panose="020B0503020204020204" pitchFamily="34" charset="-122"/>
                    <a:ea typeface="微软雅黑" panose="020B0503020204020204" pitchFamily="34" charset="-122"/>
                  </a:rPr>
                  <a:t>速度 </a:t>
                </a:r>
                <a14:m>
                  <m:oMath xmlns:m="http://schemas.openxmlformats.org/officeDocument/2006/math">
                    <m:acc>
                      <m:accPr>
                        <m:chr m:val="̇"/>
                        <m:ctrlPr>
                          <a:rPr lang="en-US" altLang="zh-CN" sz="1400" b="1" i="1" smtClean="0">
                            <a:latin typeface="Cambria Math" panose="02040503050406030204" pitchFamily="18" charset="0"/>
                            <a:ea typeface="微软雅黑" panose="020B0503020204020204" pitchFamily="34" charset="-122"/>
                          </a:rPr>
                        </m:ctrlPr>
                      </m:accPr>
                      <m:e>
                        <m:r>
                          <a:rPr lang="en-US" altLang="zh-CN" sz="1400" b="1">
                            <a:latin typeface="Cambria Math" panose="02040503050406030204" pitchFamily="18" charset="0"/>
                            <a:ea typeface="微软雅黑" panose="020B0503020204020204" pitchFamily="34" charset="-122"/>
                          </a:rPr>
                          <m:t>𝐗</m:t>
                        </m:r>
                      </m:e>
                    </m:acc>
                  </m:oMath>
                </a14:m>
                <a:endParaRPr lang="zh-CN" altLang="en-US" sz="1400" b="1" dirty="0">
                  <a:latin typeface="微软雅黑" panose="020B0503020204020204" pitchFamily="34" charset="-122"/>
                  <a:ea typeface="微软雅黑" panose="020B0503020204020204" pitchFamily="34" charset="-122"/>
                </a:endParaRPr>
              </a:p>
            </p:txBody>
          </p:sp>
        </mc:Choice>
        <mc:Fallback xmlns="">
          <p:sp>
            <p:nvSpPr>
              <p:cNvPr id="20" name="矩形: 圆角 19">
                <a:extLst>
                  <a:ext uri="{FF2B5EF4-FFF2-40B4-BE49-F238E27FC236}">
                    <a16:creationId xmlns:a16="http://schemas.microsoft.com/office/drawing/2014/main" id="{220EADDA-411B-46D1-992D-3E99718EBA58}"/>
                  </a:ext>
                </a:extLst>
              </p:cNvPr>
              <p:cNvSpPr>
                <a:spLocks noRot="1" noChangeAspect="1" noMove="1" noResize="1" noEditPoints="1" noAdjustHandles="1" noChangeArrowheads="1" noChangeShapeType="1" noTextEdit="1"/>
              </p:cNvSpPr>
              <p:nvPr/>
            </p:nvSpPr>
            <p:spPr>
              <a:xfrm>
                <a:off x="1679414" y="3441645"/>
                <a:ext cx="855582" cy="767044"/>
              </a:xfrm>
              <a:prstGeom prst="roundRect">
                <a:avLst/>
              </a:prstGeom>
              <a:blipFill>
                <a:blip r:embed="rId5"/>
                <a:stretch>
                  <a:fillRect/>
                </a:stretch>
              </a:blipFill>
              <a:ln>
                <a:noFill/>
              </a:ln>
            </p:spPr>
            <p:txBody>
              <a:bodyPr/>
              <a:lstStyle/>
              <a:p>
                <a:r>
                  <a:rPr lang="zh-CN" altLang="en-US">
                    <a:noFill/>
                  </a:rPr>
                  <a:t> </a:t>
                </a:r>
              </a:p>
            </p:txBody>
          </p:sp>
        </mc:Fallback>
      </mc:AlternateContent>
      <p:cxnSp>
        <p:nvCxnSpPr>
          <p:cNvPr id="10" name="连接符: 肘形 9">
            <a:extLst>
              <a:ext uri="{FF2B5EF4-FFF2-40B4-BE49-F238E27FC236}">
                <a16:creationId xmlns:a16="http://schemas.microsoft.com/office/drawing/2014/main" id="{37F62F88-178B-4ADA-8877-349B1A443638}"/>
              </a:ext>
            </a:extLst>
          </p:cNvPr>
          <p:cNvCxnSpPr>
            <a:stCxn id="14" idx="3"/>
            <a:endCxn id="15" idx="1"/>
          </p:cNvCxnSpPr>
          <p:nvPr/>
        </p:nvCxnSpPr>
        <p:spPr>
          <a:xfrm flipV="1">
            <a:off x="1406769" y="1996952"/>
            <a:ext cx="268721" cy="93736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连接符: 肘形 20">
            <a:extLst>
              <a:ext uri="{FF2B5EF4-FFF2-40B4-BE49-F238E27FC236}">
                <a16:creationId xmlns:a16="http://schemas.microsoft.com/office/drawing/2014/main" id="{8548E9B0-CBEA-4F98-A562-26E9D2A03F0D}"/>
              </a:ext>
            </a:extLst>
          </p:cNvPr>
          <p:cNvCxnSpPr>
            <a:stCxn id="14" idx="3"/>
            <a:endCxn id="20" idx="1"/>
          </p:cNvCxnSpPr>
          <p:nvPr/>
        </p:nvCxnSpPr>
        <p:spPr>
          <a:xfrm>
            <a:off x="1406769" y="2934313"/>
            <a:ext cx="272645" cy="89085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矩形: 圆角 22">
            <a:extLst>
              <a:ext uri="{FF2B5EF4-FFF2-40B4-BE49-F238E27FC236}">
                <a16:creationId xmlns:a16="http://schemas.microsoft.com/office/drawing/2014/main" id="{35E5AB10-DF81-47CB-9E93-30CCE9BEE25F}"/>
              </a:ext>
            </a:extLst>
          </p:cNvPr>
          <p:cNvSpPr/>
          <p:nvPr/>
        </p:nvSpPr>
        <p:spPr>
          <a:xfrm>
            <a:off x="2819299" y="1564033"/>
            <a:ext cx="1026676" cy="862904"/>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latin typeface="微软雅黑" panose="020B0503020204020204" pitchFamily="34" charset="-122"/>
                <a:ea typeface="微软雅黑" panose="020B0503020204020204" pitchFamily="34" charset="-122"/>
              </a:rPr>
              <a:t>PCA</a:t>
            </a:r>
            <a:r>
              <a:rPr lang="zh-CN" altLang="en-US" sz="1400" b="1" dirty="0">
                <a:latin typeface="微软雅黑" panose="020B0503020204020204" pitchFamily="34" charset="-122"/>
                <a:ea typeface="微软雅黑" panose="020B0503020204020204" pitchFamily="34" charset="-122"/>
              </a:rPr>
              <a:t>白化</a:t>
            </a:r>
            <a:endParaRPr lang="en-US" altLang="zh-CN" sz="1400" b="1" dirty="0">
              <a:latin typeface="微软雅黑" panose="020B0503020204020204" pitchFamily="34" charset="-122"/>
              <a:ea typeface="微软雅黑" panose="020B0503020204020204" pitchFamily="34" charset="-122"/>
            </a:endParaRPr>
          </a:p>
        </p:txBody>
      </p:sp>
      <p:sp>
        <p:nvSpPr>
          <p:cNvPr id="24" name="矩形: 圆角 23">
            <a:extLst>
              <a:ext uri="{FF2B5EF4-FFF2-40B4-BE49-F238E27FC236}">
                <a16:creationId xmlns:a16="http://schemas.microsoft.com/office/drawing/2014/main" id="{B2A60413-72AB-4376-89B7-D30613230337}"/>
              </a:ext>
            </a:extLst>
          </p:cNvPr>
          <p:cNvSpPr/>
          <p:nvPr/>
        </p:nvSpPr>
        <p:spPr>
          <a:xfrm>
            <a:off x="2819299" y="3397639"/>
            <a:ext cx="1026676" cy="862904"/>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latin typeface="微软雅黑" panose="020B0503020204020204" pitchFamily="34" charset="-122"/>
                <a:ea typeface="微软雅黑" panose="020B0503020204020204" pitchFamily="34" charset="-122"/>
              </a:rPr>
              <a:t>PCA</a:t>
            </a:r>
            <a:r>
              <a:rPr lang="zh-CN" altLang="en-US" sz="1400" b="1" dirty="0">
                <a:latin typeface="微软雅黑" panose="020B0503020204020204" pitchFamily="34" charset="-122"/>
                <a:ea typeface="微软雅黑" panose="020B0503020204020204" pitchFamily="34" charset="-122"/>
              </a:rPr>
              <a:t>白化</a:t>
            </a:r>
            <a:endParaRPr lang="en-US" altLang="zh-CN" sz="1400" b="1" dirty="0">
              <a:latin typeface="微软雅黑" panose="020B0503020204020204" pitchFamily="34" charset="-122"/>
              <a:ea typeface="微软雅黑" panose="020B0503020204020204" pitchFamily="34" charset="-122"/>
            </a:endParaRPr>
          </a:p>
        </p:txBody>
      </p:sp>
      <p:cxnSp>
        <p:nvCxnSpPr>
          <p:cNvPr id="25" name="连接符: 肘形 24">
            <a:extLst>
              <a:ext uri="{FF2B5EF4-FFF2-40B4-BE49-F238E27FC236}">
                <a16:creationId xmlns:a16="http://schemas.microsoft.com/office/drawing/2014/main" id="{FC2F045F-5BEC-45C1-8181-73B142C5B85C}"/>
              </a:ext>
            </a:extLst>
          </p:cNvPr>
          <p:cNvCxnSpPr>
            <a:cxnSpLocks/>
            <a:stCxn id="15" idx="3"/>
            <a:endCxn id="23" idx="1"/>
          </p:cNvCxnSpPr>
          <p:nvPr/>
        </p:nvCxnSpPr>
        <p:spPr>
          <a:xfrm flipV="1">
            <a:off x="2531072" y="1995485"/>
            <a:ext cx="288227" cy="146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2" name="矩形: 圆角 31">
                <a:extLst>
                  <a:ext uri="{FF2B5EF4-FFF2-40B4-BE49-F238E27FC236}">
                    <a16:creationId xmlns:a16="http://schemas.microsoft.com/office/drawing/2014/main" id="{E7A393F3-F5B6-45AB-A365-5D2697C703C3}"/>
                  </a:ext>
                </a:extLst>
              </p:cNvPr>
              <p:cNvSpPr/>
              <p:nvPr/>
            </p:nvSpPr>
            <p:spPr>
              <a:xfrm>
                <a:off x="3986546" y="1613191"/>
                <a:ext cx="1158451" cy="767044"/>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latin typeface="微软雅黑" panose="020B0503020204020204" pitchFamily="34" charset="-122"/>
                    <a:ea typeface="微软雅黑" panose="020B0503020204020204" pitchFamily="34" charset="-122"/>
                  </a:rPr>
                  <a:t>状态特征 </a:t>
                </a:r>
                <a14:m>
                  <m:oMath xmlns:m="http://schemas.openxmlformats.org/officeDocument/2006/math">
                    <m:r>
                      <a:rPr lang="en-US" altLang="zh-CN" sz="1400" b="1" i="0" smtClean="0">
                        <a:latin typeface="Cambria Math" panose="02040503050406030204" pitchFamily="18" charset="0"/>
                        <a:ea typeface="微软雅黑" panose="020B0503020204020204" pitchFamily="34" charset="-122"/>
                      </a:rPr>
                      <m:t>𝐒</m:t>
                    </m:r>
                  </m:oMath>
                </a14:m>
                <a:endParaRPr lang="zh-CN" altLang="en-US" sz="1400" b="1" dirty="0">
                  <a:latin typeface="微软雅黑" panose="020B0503020204020204" pitchFamily="34" charset="-122"/>
                  <a:ea typeface="微软雅黑" panose="020B0503020204020204" pitchFamily="34" charset="-122"/>
                </a:endParaRPr>
              </a:p>
            </p:txBody>
          </p:sp>
        </mc:Choice>
        <mc:Fallback xmlns="">
          <p:sp>
            <p:nvSpPr>
              <p:cNvPr id="32" name="矩形: 圆角 31">
                <a:extLst>
                  <a:ext uri="{FF2B5EF4-FFF2-40B4-BE49-F238E27FC236}">
                    <a16:creationId xmlns:a16="http://schemas.microsoft.com/office/drawing/2014/main" id="{E7A393F3-F5B6-45AB-A365-5D2697C703C3}"/>
                  </a:ext>
                </a:extLst>
              </p:cNvPr>
              <p:cNvSpPr>
                <a:spLocks noRot="1" noChangeAspect="1" noMove="1" noResize="1" noEditPoints="1" noAdjustHandles="1" noChangeArrowheads="1" noChangeShapeType="1" noTextEdit="1"/>
              </p:cNvSpPr>
              <p:nvPr/>
            </p:nvSpPr>
            <p:spPr>
              <a:xfrm>
                <a:off x="3986546" y="1613191"/>
                <a:ext cx="1158451" cy="767044"/>
              </a:xfrm>
              <a:prstGeom prst="roundRect">
                <a:avLst/>
              </a:prstGeom>
              <a:blipFill>
                <a:blip r:embed="rId6"/>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矩形: 圆角 32">
                <a:extLst>
                  <a:ext uri="{FF2B5EF4-FFF2-40B4-BE49-F238E27FC236}">
                    <a16:creationId xmlns:a16="http://schemas.microsoft.com/office/drawing/2014/main" id="{4B31D740-97EE-43A6-97F5-E96C5910B84C}"/>
                  </a:ext>
                </a:extLst>
              </p:cNvPr>
              <p:cNvSpPr/>
              <p:nvPr/>
            </p:nvSpPr>
            <p:spPr>
              <a:xfrm>
                <a:off x="3998253" y="3441645"/>
                <a:ext cx="1158451" cy="767044"/>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latin typeface="微软雅黑" panose="020B0503020204020204" pitchFamily="34" charset="-122"/>
                    <a:ea typeface="微软雅黑" panose="020B0503020204020204" pitchFamily="34" charset="-122"/>
                  </a:rPr>
                  <a:t>速度特征 </a:t>
                </a:r>
                <a14:m>
                  <m:oMath xmlns:m="http://schemas.openxmlformats.org/officeDocument/2006/math">
                    <m:r>
                      <a:rPr lang="en-US" altLang="zh-CN" sz="1400" b="1" i="0" smtClean="0">
                        <a:latin typeface="Cambria Math" panose="02040503050406030204" pitchFamily="18" charset="0"/>
                        <a:ea typeface="微软雅黑" panose="020B0503020204020204" pitchFamily="34" charset="-122"/>
                      </a:rPr>
                      <m:t>𝐕</m:t>
                    </m:r>
                  </m:oMath>
                </a14:m>
                <a:endParaRPr lang="zh-CN" altLang="en-US" sz="1400" b="1" dirty="0">
                  <a:latin typeface="微软雅黑" panose="020B0503020204020204" pitchFamily="34" charset="-122"/>
                  <a:ea typeface="微软雅黑" panose="020B0503020204020204" pitchFamily="34" charset="-122"/>
                </a:endParaRPr>
              </a:p>
            </p:txBody>
          </p:sp>
        </mc:Choice>
        <mc:Fallback xmlns="">
          <p:sp>
            <p:nvSpPr>
              <p:cNvPr id="33" name="矩形: 圆角 32">
                <a:extLst>
                  <a:ext uri="{FF2B5EF4-FFF2-40B4-BE49-F238E27FC236}">
                    <a16:creationId xmlns:a16="http://schemas.microsoft.com/office/drawing/2014/main" id="{4B31D740-97EE-43A6-97F5-E96C5910B84C}"/>
                  </a:ext>
                </a:extLst>
              </p:cNvPr>
              <p:cNvSpPr>
                <a:spLocks noRot="1" noChangeAspect="1" noMove="1" noResize="1" noEditPoints="1" noAdjustHandles="1" noChangeArrowheads="1" noChangeShapeType="1" noTextEdit="1"/>
              </p:cNvSpPr>
              <p:nvPr/>
            </p:nvSpPr>
            <p:spPr>
              <a:xfrm>
                <a:off x="3998253" y="3441645"/>
                <a:ext cx="1158451" cy="767044"/>
              </a:xfrm>
              <a:prstGeom prst="roundRect">
                <a:avLst/>
              </a:prstGeom>
              <a:blipFill>
                <a:blip r:embed="rId7"/>
                <a:stretch>
                  <a:fillRect/>
                </a:stretch>
              </a:blipFill>
              <a:ln>
                <a:noFill/>
              </a:ln>
            </p:spPr>
            <p:txBody>
              <a:bodyPr/>
              <a:lstStyle/>
              <a:p>
                <a:r>
                  <a:rPr lang="zh-CN" altLang="en-US">
                    <a:noFill/>
                  </a:rPr>
                  <a:t> </a:t>
                </a:r>
              </a:p>
            </p:txBody>
          </p:sp>
        </mc:Fallback>
      </mc:AlternateContent>
      <p:cxnSp>
        <p:nvCxnSpPr>
          <p:cNvPr id="34" name="连接符: 肘形 33">
            <a:extLst>
              <a:ext uri="{FF2B5EF4-FFF2-40B4-BE49-F238E27FC236}">
                <a16:creationId xmlns:a16="http://schemas.microsoft.com/office/drawing/2014/main" id="{F2B83C87-BDA3-40E9-9424-DCFDA6F63E2B}"/>
              </a:ext>
            </a:extLst>
          </p:cNvPr>
          <p:cNvCxnSpPr>
            <a:cxnSpLocks/>
            <a:stCxn id="23" idx="3"/>
            <a:endCxn id="32" idx="1"/>
          </p:cNvCxnSpPr>
          <p:nvPr/>
        </p:nvCxnSpPr>
        <p:spPr>
          <a:xfrm>
            <a:off x="3845975" y="1995485"/>
            <a:ext cx="140571" cy="122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直接箭头连接符 47">
            <a:extLst>
              <a:ext uri="{FF2B5EF4-FFF2-40B4-BE49-F238E27FC236}">
                <a16:creationId xmlns:a16="http://schemas.microsoft.com/office/drawing/2014/main" id="{BD488FC1-A00A-415F-B64E-FCA993B3CF52}"/>
              </a:ext>
            </a:extLst>
          </p:cNvPr>
          <p:cNvCxnSpPr>
            <a:cxnSpLocks/>
            <a:stCxn id="20" idx="3"/>
            <a:endCxn id="24" idx="1"/>
          </p:cNvCxnSpPr>
          <p:nvPr/>
        </p:nvCxnSpPr>
        <p:spPr>
          <a:xfrm>
            <a:off x="2534996" y="3825167"/>
            <a:ext cx="284303" cy="39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直接箭头连接符 49">
            <a:extLst>
              <a:ext uri="{FF2B5EF4-FFF2-40B4-BE49-F238E27FC236}">
                <a16:creationId xmlns:a16="http://schemas.microsoft.com/office/drawing/2014/main" id="{3BDFA558-54A1-4557-B2B4-A8FCB261A65F}"/>
              </a:ext>
            </a:extLst>
          </p:cNvPr>
          <p:cNvCxnSpPr>
            <a:cxnSpLocks/>
            <a:stCxn id="24" idx="3"/>
            <a:endCxn id="33" idx="1"/>
          </p:cNvCxnSpPr>
          <p:nvPr/>
        </p:nvCxnSpPr>
        <p:spPr>
          <a:xfrm flipV="1">
            <a:off x="3845975" y="3825167"/>
            <a:ext cx="152278" cy="39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2" name="矩形: 圆角 51">
            <a:extLst>
              <a:ext uri="{FF2B5EF4-FFF2-40B4-BE49-F238E27FC236}">
                <a16:creationId xmlns:a16="http://schemas.microsoft.com/office/drawing/2014/main" id="{1C691801-6CB2-41AF-930A-334054C01EF6}"/>
              </a:ext>
            </a:extLst>
          </p:cNvPr>
          <p:cNvSpPr/>
          <p:nvPr/>
        </p:nvSpPr>
        <p:spPr>
          <a:xfrm>
            <a:off x="5398698" y="1612150"/>
            <a:ext cx="1158451" cy="767044"/>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latin typeface="微软雅黑" panose="020B0503020204020204" pitchFamily="34" charset="-122"/>
                <a:ea typeface="微软雅黑" panose="020B0503020204020204" pitchFamily="34" charset="-122"/>
              </a:rPr>
              <a:t>状态</a:t>
            </a:r>
            <a:r>
              <a:rPr lang="en-US" altLang="zh-CN" sz="1400" b="1" dirty="0">
                <a:latin typeface="微软雅黑" panose="020B0503020204020204" pitchFamily="34" charset="-122"/>
                <a:ea typeface="微软雅黑" panose="020B0503020204020204" pitchFamily="34" charset="-122"/>
              </a:rPr>
              <a:t>VB-GMM</a:t>
            </a:r>
            <a:endParaRPr lang="zh-CN" altLang="en-US" sz="1400" b="1" dirty="0">
              <a:latin typeface="微软雅黑" panose="020B0503020204020204" pitchFamily="34" charset="-122"/>
              <a:ea typeface="微软雅黑" panose="020B0503020204020204" pitchFamily="34" charset="-122"/>
            </a:endParaRPr>
          </a:p>
        </p:txBody>
      </p:sp>
      <p:sp>
        <p:nvSpPr>
          <p:cNvPr id="53" name="矩形: 圆角 52">
            <a:extLst>
              <a:ext uri="{FF2B5EF4-FFF2-40B4-BE49-F238E27FC236}">
                <a16:creationId xmlns:a16="http://schemas.microsoft.com/office/drawing/2014/main" id="{D0539188-6833-49DC-ABCE-2C1E804681F1}"/>
              </a:ext>
            </a:extLst>
          </p:cNvPr>
          <p:cNvSpPr/>
          <p:nvPr/>
        </p:nvSpPr>
        <p:spPr>
          <a:xfrm>
            <a:off x="5398698" y="3441645"/>
            <a:ext cx="1158451" cy="767044"/>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latin typeface="微软雅黑" panose="020B0503020204020204" pitchFamily="34" charset="-122"/>
                <a:ea typeface="微软雅黑" panose="020B0503020204020204" pitchFamily="34" charset="-122"/>
              </a:rPr>
              <a:t>速度</a:t>
            </a:r>
            <a:r>
              <a:rPr lang="en-US" altLang="zh-CN" sz="1400" b="1" dirty="0">
                <a:latin typeface="微软雅黑" panose="020B0503020204020204" pitchFamily="34" charset="-122"/>
                <a:ea typeface="微软雅黑" panose="020B0503020204020204" pitchFamily="34" charset="-122"/>
              </a:rPr>
              <a:t>VB-GMM</a:t>
            </a:r>
            <a:endParaRPr lang="zh-CN" altLang="en-US" sz="1400" b="1" dirty="0">
              <a:latin typeface="微软雅黑" panose="020B0503020204020204" pitchFamily="34" charset="-122"/>
              <a:ea typeface="微软雅黑" panose="020B0503020204020204" pitchFamily="34" charset="-122"/>
            </a:endParaRPr>
          </a:p>
        </p:txBody>
      </p:sp>
      <p:cxnSp>
        <p:nvCxnSpPr>
          <p:cNvPr id="54" name="直接箭头连接符 53">
            <a:extLst>
              <a:ext uri="{FF2B5EF4-FFF2-40B4-BE49-F238E27FC236}">
                <a16:creationId xmlns:a16="http://schemas.microsoft.com/office/drawing/2014/main" id="{54084D04-1A1D-436A-9167-095D6ED44B88}"/>
              </a:ext>
            </a:extLst>
          </p:cNvPr>
          <p:cNvCxnSpPr>
            <a:stCxn id="32" idx="3"/>
            <a:endCxn id="52" idx="1"/>
          </p:cNvCxnSpPr>
          <p:nvPr/>
        </p:nvCxnSpPr>
        <p:spPr>
          <a:xfrm flipV="1">
            <a:off x="5144997" y="1995672"/>
            <a:ext cx="253701" cy="10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直接箭头连接符 55">
            <a:extLst>
              <a:ext uri="{FF2B5EF4-FFF2-40B4-BE49-F238E27FC236}">
                <a16:creationId xmlns:a16="http://schemas.microsoft.com/office/drawing/2014/main" id="{28C12B10-9996-4AC3-A846-C12D55AF62E1}"/>
              </a:ext>
            </a:extLst>
          </p:cNvPr>
          <p:cNvCxnSpPr>
            <a:stCxn id="33" idx="3"/>
            <a:endCxn id="53" idx="1"/>
          </p:cNvCxnSpPr>
          <p:nvPr/>
        </p:nvCxnSpPr>
        <p:spPr>
          <a:xfrm>
            <a:off x="5156704" y="3825167"/>
            <a:ext cx="24199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8" name="矩形: 圆角 57">
            <a:extLst>
              <a:ext uri="{FF2B5EF4-FFF2-40B4-BE49-F238E27FC236}">
                <a16:creationId xmlns:a16="http://schemas.microsoft.com/office/drawing/2014/main" id="{79AE3FE8-03A0-4B71-AB10-538CBA247789}"/>
              </a:ext>
            </a:extLst>
          </p:cNvPr>
          <p:cNvSpPr/>
          <p:nvPr/>
        </p:nvSpPr>
        <p:spPr>
          <a:xfrm>
            <a:off x="5634821" y="2690456"/>
            <a:ext cx="686204" cy="487712"/>
          </a:xfrm>
          <a:prstGeom prst="round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latin typeface="微软雅黑" panose="020B0503020204020204" pitchFamily="34" charset="-122"/>
                <a:ea typeface="微软雅黑" panose="020B0503020204020204" pitchFamily="34" charset="-122"/>
              </a:rPr>
              <a:t>Prior</a:t>
            </a:r>
            <a:endParaRPr lang="zh-CN" altLang="en-US" sz="1400" b="1" dirty="0">
              <a:latin typeface="微软雅黑" panose="020B0503020204020204" pitchFamily="34" charset="-122"/>
              <a:ea typeface="微软雅黑" panose="020B0503020204020204" pitchFamily="34" charset="-122"/>
            </a:endParaRPr>
          </a:p>
        </p:txBody>
      </p:sp>
      <p:cxnSp>
        <p:nvCxnSpPr>
          <p:cNvPr id="59" name="直接箭头连接符 58">
            <a:extLst>
              <a:ext uri="{FF2B5EF4-FFF2-40B4-BE49-F238E27FC236}">
                <a16:creationId xmlns:a16="http://schemas.microsoft.com/office/drawing/2014/main" id="{B6742D05-F3A2-413E-9AED-CF5B47C1B729}"/>
              </a:ext>
            </a:extLst>
          </p:cNvPr>
          <p:cNvCxnSpPr>
            <a:stCxn id="58" idx="0"/>
            <a:endCxn id="52" idx="2"/>
          </p:cNvCxnSpPr>
          <p:nvPr/>
        </p:nvCxnSpPr>
        <p:spPr>
          <a:xfrm flipV="1">
            <a:off x="5977923" y="2379194"/>
            <a:ext cx="1" cy="3112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直接箭头连接符 60">
            <a:extLst>
              <a:ext uri="{FF2B5EF4-FFF2-40B4-BE49-F238E27FC236}">
                <a16:creationId xmlns:a16="http://schemas.microsoft.com/office/drawing/2014/main" id="{A9EF94C0-4E18-46A3-AF88-13E12E5079A4}"/>
              </a:ext>
            </a:extLst>
          </p:cNvPr>
          <p:cNvCxnSpPr>
            <a:stCxn id="58" idx="2"/>
            <a:endCxn id="53" idx="0"/>
          </p:cNvCxnSpPr>
          <p:nvPr/>
        </p:nvCxnSpPr>
        <p:spPr>
          <a:xfrm>
            <a:off x="5977923" y="3178168"/>
            <a:ext cx="1" cy="2634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3" name="矩形: 圆角 62">
                <a:extLst>
                  <a:ext uri="{FF2B5EF4-FFF2-40B4-BE49-F238E27FC236}">
                    <a16:creationId xmlns:a16="http://schemas.microsoft.com/office/drawing/2014/main" id="{95433439-487D-4DCD-B9D4-0F752EBAD00B}"/>
                  </a:ext>
                </a:extLst>
              </p:cNvPr>
              <p:cNvSpPr/>
              <p:nvPr/>
            </p:nvSpPr>
            <p:spPr>
              <a:xfrm>
                <a:off x="6778657" y="1606796"/>
                <a:ext cx="1158451" cy="767044"/>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latin typeface="微软雅黑" panose="020B0503020204020204" pitchFamily="34" charset="-122"/>
                    <a:ea typeface="微软雅黑" panose="020B0503020204020204" pitchFamily="34" charset="-122"/>
                  </a:rPr>
                  <a:t>状态统计量</a:t>
                </a:r>
                <a:endParaRPr lang="en-US" altLang="zh-CN" sz="1400" b="1" dirty="0">
                  <a:latin typeface="微软雅黑" panose="020B0503020204020204" pitchFamily="34" charset="-122"/>
                  <a:ea typeface="微软雅黑" panose="020B0503020204020204" pitchFamily="34" charset="-122"/>
                </a:endParaRPr>
              </a:p>
              <a:p>
                <a:pPr algn="ctr"/>
                <a14:m>
                  <m:oMathPara xmlns:m="http://schemas.openxmlformats.org/officeDocument/2006/math">
                    <m:oMathParaPr>
                      <m:jc m:val="centerGroup"/>
                    </m:oMathParaPr>
                    <m:oMath xmlns:m="http://schemas.openxmlformats.org/officeDocument/2006/math">
                      <m:r>
                        <a:rPr lang="en-US" altLang="zh-CN" sz="1400" b="1" i="1" smtClean="0">
                          <a:latin typeface="Cambria Math" panose="02040503050406030204" pitchFamily="18" charset="0"/>
                          <a:ea typeface="微软雅黑" panose="020B0503020204020204" pitchFamily="34" charset="-122"/>
                        </a:rPr>
                        <m:t>𝑬𝑽𝑩𝑰</m:t>
                      </m:r>
                      <m:sSub>
                        <m:sSubPr>
                          <m:ctrlPr>
                            <a:rPr lang="en-US" altLang="zh-CN" sz="1400" b="1" i="1" smtClean="0">
                              <a:latin typeface="Cambria Math" panose="02040503050406030204" pitchFamily="18" charset="0"/>
                              <a:ea typeface="微软雅黑" panose="020B0503020204020204" pitchFamily="34" charset="-122"/>
                            </a:rPr>
                          </m:ctrlPr>
                        </m:sSubPr>
                        <m:e>
                          <m:r>
                            <a:rPr lang="en-US" altLang="zh-CN" sz="1400" b="1" i="1" smtClean="0">
                              <a:latin typeface="Cambria Math" panose="02040503050406030204" pitchFamily="18" charset="0"/>
                              <a:ea typeface="微软雅黑" panose="020B0503020204020204" pitchFamily="34" charset="-122"/>
                            </a:rPr>
                            <m:t>𝑫</m:t>
                          </m:r>
                        </m:e>
                        <m:sub>
                          <m:r>
                            <a:rPr lang="en-US" altLang="zh-CN" sz="1400" b="1" i="0" smtClean="0">
                              <a:latin typeface="Cambria Math" panose="02040503050406030204" pitchFamily="18" charset="0"/>
                              <a:ea typeface="微软雅黑" panose="020B0503020204020204" pitchFamily="34" charset="-122"/>
                            </a:rPr>
                            <m:t>𝐒</m:t>
                          </m:r>
                        </m:sub>
                      </m:sSub>
                    </m:oMath>
                  </m:oMathPara>
                </a14:m>
                <a:endParaRPr lang="zh-CN" altLang="en-US" sz="1400" b="1" dirty="0">
                  <a:latin typeface="微软雅黑" panose="020B0503020204020204" pitchFamily="34" charset="-122"/>
                  <a:ea typeface="微软雅黑" panose="020B0503020204020204" pitchFamily="34" charset="-122"/>
                </a:endParaRPr>
              </a:p>
            </p:txBody>
          </p:sp>
        </mc:Choice>
        <mc:Fallback xmlns="">
          <p:sp>
            <p:nvSpPr>
              <p:cNvPr id="63" name="矩形: 圆角 62">
                <a:extLst>
                  <a:ext uri="{FF2B5EF4-FFF2-40B4-BE49-F238E27FC236}">
                    <a16:creationId xmlns:a16="http://schemas.microsoft.com/office/drawing/2014/main" id="{95433439-487D-4DCD-B9D4-0F752EBAD00B}"/>
                  </a:ext>
                </a:extLst>
              </p:cNvPr>
              <p:cNvSpPr>
                <a:spLocks noRot="1" noChangeAspect="1" noMove="1" noResize="1" noEditPoints="1" noAdjustHandles="1" noChangeArrowheads="1" noChangeShapeType="1" noTextEdit="1"/>
              </p:cNvSpPr>
              <p:nvPr/>
            </p:nvSpPr>
            <p:spPr>
              <a:xfrm>
                <a:off x="6778657" y="1606796"/>
                <a:ext cx="1158451" cy="767044"/>
              </a:xfrm>
              <a:prstGeom prst="roundRect">
                <a:avLst/>
              </a:prstGeom>
              <a:blipFill>
                <a:blip r:embed="rId8"/>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4" name="矩形: 圆角 63">
                <a:extLst>
                  <a:ext uri="{FF2B5EF4-FFF2-40B4-BE49-F238E27FC236}">
                    <a16:creationId xmlns:a16="http://schemas.microsoft.com/office/drawing/2014/main" id="{9ED7F643-C4CC-440A-8480-344CA4682038}"/>
                  </a:ext>
                </a:extLst>
              </p:cNvPr>
              <p:cNvSpPr/>
              <p:nvPr/>
            </p:nvSpPr>
            <p:spPr>
              <a:xfrm>
                <a:off x="6786417" y="3441645"/>
                <a:ext cx="1158451" cy="767044"/>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latin typeface="微软雅黑" panose="020B0503020204020204" pitchFamily="34" charset="-122"/>
                    <a:ea typeface="微软雅黑" panose="020B0503020204020204" pitchFamily="34" charset="-122"/>
                  </a:rPr>
                  <a:t>速度统计量</a:t>
                </a:r>
                <a:endParaRPr lang="en-US" altLang="zh-CN" sz="1400" b="1" dirty="0">
                  <a:latin typeface="微软雅黑" panose="020B0503020204020204" pitchFamily="34" charset="-122"/>
                  <a:ea typeface="微软雅黑" panose="020B0503020204020204" pitchFamily="34" charset="-122"/>
                </a:endParaRPr>
              </a:p>
              <a:p>
                <a:pPr algn="ctr"/>
                <a14:m>
                  <m:oMathPara xmlns:m="http://schemas.openxmlformats.org/officeDocument/2006/math">
                    <m:oMathParaPr>
                      <m:jc m:val="centerGroup"/>
                    </m:oMathParaPr>
                    <m:oMath xmlns:m="http://schemas.openxmlformats.org/officeDocument/2006/math">
                      <m:r>
                        <a:rPr lang="en-US" altLang="zh-CN" sz="1400" b="1" i="1" smtClean="0">
                          <a:latin typeface="Cambria Math" panose="02040503050406030204" pitchFamily="18" charset="0"/>
                          <a:ea typeface="微软雅黑" panose="020B0503020204020204" pitchFamily="34" charset="-122"/>
                        </a:rPr>
                        <m:t>𝑬𝑽𝑩𝑰</m:t>
                      </m:r>
                      <m:sSub>
                        <m:sSubPr>
                          <m:ctrlPr>
                            <a:rPr lang="en-US" altLang="zh-CN" sz="1400" b="1" i="1" smtClean="0">
                              <a:latin typeface="Cambria Math" panose="02040503050406030204" pitchFamily="18" charset="0"/>
                              <a:ea typeface="微软雅黑" panose="020B0503020204020204" pitchFamily="34" charset="-122"/>
                            </a:rPr>
                          </m:ctrlPr>
                        </m:sSubPr>
                        <m:e>
                          <m:r>
                            <a:rPr lang="en-US" altLang="zh-CN" sz="1400" b="1" i="0" smtClean="0">
                              <a:latin typeface="Cambria Math" panose="02040503050406030204" pitchFamily="18" charset="0"/>
                              <a:ea typeface="微软雅黑" panose="020B0503020204020204" pitchFamily="34" charset="-122"/>
                            </a:rPr>
                            <m:t>𝐃</m:t>
                          </m:r>
                        </m:e>
                        <m:sub>
                          <m:r>
                            <a:rPr lang="en-US" altLang="zh-CN" sz="1400" b="1" i="0" smtClean="0">
                              <a:latin typeface="Cambria Math" panose="02040503050406030204" pitchFamily="18" charset="0"/>
                              <a:ea typeface="微软雅黑" panose="020B0503020204020204" pitchFamily="34" charset="-122"/>
                            </a:rPr>
                            <m:t>𝐕</m:t>
                          </m:r>
                        </m:sub>
                      </m:sSub>
                    </m:oMath>
                  </m:oMathPara>
                </a14:m>
                <a:endParaRPr lang="zh-CN" altLang="en-US" sz="1400" b="1" dirty="0">
                  <a:latin typeface="微软雅黑" panose="020B0503020204020204" pitchFamily="34" charset="-122"/>
                  <a:ea typeface="微软雅黑" panose="020B0503020204020204" pitchFamily="34" charset="-122"/>
                </a:endParaRPr>
              </a:p>
            </p:txBody>
          </p:sp>
        </mc:Choice>
        <mc:Fallback xmlns="">
          <p:sp>
            <p:nvSpPr>
              <p:cNvPr id="64" name="矩形: 圆角 63">
                <a:extLst>
                  <a:ext uri="{FF2B5EF4-FFF2-40B4-BE49-F238E27FC236}">
                    <a16:creationId xmlns:a16="http://schemas.microsoft.com/office/drawing/2014/main" id="{9ED7F643-C4CC-440A-8480-344CA4682038}"/>
                  </a:ext>
                </a:extLst>
              </p:cNvPr>
              <p:cNvSpPr>
                <a:spLocks noRot="1" noChangeAspect="1" noMove="1" noResize="1" noEditPoints="1" noAdjustHandles="1" noChangeArrowheads="1" noChangeShapeType="1" noTextEdit="1"/>
              </p:cNvSpPr>
              <p:nvPr/>
            </p:nvSpPr>
            <p:spPr>
              <a:xfrm>
                <a:off x="6786417" y="3441645"/>
                <a:ext cx="1158451" cy="767044"/>
              </a:xfrm>
              <a:prstGeom prst="roundRect">
                <a:avLst/>
              </a:prstGeom>
              <a:blipFill>
                <a:blip r:embed="rId9"/>
                <a:stretch>
                  <a:fillRect/>
                </a:stretch>
              </a:blipFill>
              <a:ln>
                <a:noFill/>
              </a:ln>
            </p:spPr>
            <p:txBody>
              <a:bodyPr/>
              <a:lstStyle/>
              <a:p>
                <a:r>
                  <a:rPr lang="zh-CN" altLang="en-US">
                    <a:noFill/>
                  </a:rPr>
                  <a:t> </a:t>
                </a:r>
              </a:p>
            </p:txBody>
          </p:sp>
        </mc:Fallback>
      </mc:AlternateContent>
      <p:cxnSp>
        <p:nvCxnSpPr>
          <p:cNvPr id="65" name="直接箭头连接符 64">
            <a:extLst>
              <a:ext uri="{FF2B5EF4-FFF2-40B4-BE49-F238E27FC236}">
                <a16:creationId xmlns:a16="http://schemas.microsoft.com/office/drawing/2014/main" id="{D6B76731-FD93-4304-8C9E-51449F19E84F}"/>
              </a:ext>
            </a:extLst>
          </p:cNvPr>
          <p:cNvCxnSpPr>
            <a:stCxn id="52" idx="3"/>
            <a:endCxn id="63" idx="1"/>
          </p:cNvCxnSpPr>
          <p:nvPr/>
        </p:nvCxnSpPr>
        <p:spPr>
          <a:xfrm flipV="1">
            <a:off x="6557149" y="1990318"/>
            <a:ext cx="221508" cy="53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7" name="直接箭头连接符 66">
            <a:extLst>
              <a:ext uri="{FF2B5EF4-FFF2-40B4-BE49-F238E27FC236}">
                <a16:creationId xmlns:a16="http://schemas.microsoft.com/office/drawing/2014/main" id="{152F7961-9CD4-485B-A60E-68251A4C0770}"/>
              </a:ext>
            </a:extLst>
          </p:cNvPr>
          <p:cNvCxnSpPr>
            <a:stCxn id="53" idx="3"/>
            <a:endCxn id="64" idx="1"/>
          </p:cNvCxnSpPr>
          <p:nvPr/>
        </p:nvCxnSpPr>
        <p:spPr>
          <a:xfrm>
            <a:off x="6557149" y="3825167"/>
            <a:ext cx="22926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3" name="矩形: 圆角 72">
            <a:extLst>
              <a:ext uri="{FF2B5EF4-FFF2-40B4-BE49-F238E27FC236}">
                <a16:creationId xmlns:a16="http://schemas.microsoft.com/office/drawing/2014/main" id="{A1D7C165-4311-4406-8506-38C6689CB318}"/>
              </a:ext>
            </a:extLst>
          </p:cNvPr>
          <p:cNvSpPr/>
          <p:nvPr/>
        </p:nvSpPr>
        <p:spPr>
          <a:xfrm>
            <a:off x="8190809" y="1606796"/>
            <a:ext cx="855582" cy="767044"/>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latin typeface="微软雅黑" panose="020B0503020204020204" pitchFamily="34" charset="-122"/>
                <a:ea typeface="微软雅黑" panose="020B0503020204020204" pitchFamily="34" charset="-122"/>
              </a:rPr>
              <a:t>状态控制限</a:t>
            </a:r>
          </a:p>
        </p:txBody>
      </p:sp>
      <p:sp>
        <p:nvSpPr>
          <p:cNvPr id="74" name="矩形: 圆角 73">
            <a:extLst>
              <a:ext uri="{FF2B5EF4-FFF2-40B4-BE49-F238E27FC236}">
                <a16:creationId xmlns:a16="http://schemas.microsoft.com/office/drawing/2014/main" id="{E733166F-5EEF-48B7-944E-7FF4AAF919F9}"/>
              </a:ext>
            </a:extLst>
          </p:cNvPr>
          <p:cNvSpPr/>
          <p:nvPr/>
        </p:nvSpPr>
        <p:spPr>
          <a:xfrm>
            <a:off x="8190809" y="3441645"/>
            <a:ext cx="855582" cy="767044"/>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latin typeface="微软雅黑" panose="020B0503020204020204" pitchFamily="34" charset="-122"/>
                <a:ea typeface="微软雅黑" panose="020B0503020204020204" pitchFamily="34" charset="-122"/>
              </a:rPr>
              <a:t>速度控制限</a:t>
            </a:r>
          </a:p>
        </p:txBody>
      </p:sp>
      <p:sp>
        <p:nvSpPr>
          <p:cNvPr id="76" name="矩形: 圆角 75">
            <a:extLst>
              <a:ext uri="{FF2B5EF4-FFF2-40B4-BE49-F238E27FC236}">
                <a16:creationId xmlns:a16="http://schemas.microsoft.com/office/drawing/2014/main" id="{A7E620D4-BEF9-4995-A842-08EBE21AC125}"/>
              </a:ext>
            </a:extLst>
          </p:cNvPr>
          <p:cNvSpPr/>
          <p:nvPr/>
        </p:nvSpPr>
        <p:spPr>
          <a:xfrm>
            <a:off x="7019635" y="2690456"/>
            <a:ext cx="686204" cy="487712"/>
          </a:xfrm>
          <a:prstGeom prst="round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latin typeface="微软雅黑" panose="020B0503020204020204" pitchFamily="34" charset="-122"/>
                <a:ea typeface="微软雅黑" panose="020B0503020204020204" pitchFamily="34" charset="-122"/>
              </a:rPr>
              <a:t>KDE</a:t>
            </a:r>
            <a:endParaRPr lang="zh-CN" altLang="en-US" sz="1400" b="1" dirty="0">
              <a:latin typeface="微软雅黑" panose="020B0503020204020204" pitchFamily="34" charset="-122"/>
              <a:ea typeface="微软雅黑" panose="020B0503020204020204" pitchFamily="34" charset="-122"/>
            </a:endParaRPr>
          </a:p>
        </p:txBody>
      </p:sp>
      <p:cxnSp>
        <p:nvCxnSpPr>
          <p:cNvPr id="77" name="直接箭头连接符 76">
            <a:extLst>
              <a:ext uri="{FF2B5EF4-FFF2-40B4-BE49-F238E27FC236}">
                <a16:creationId xmlns:a16="http://schemas.microsoft.com/office/drawing/2014/main" id="{F1B5ADD7-AC9F-429D-8963-0807A68AB644}"/>
              </a:ext>
            </a:extLst>
          </p:cNvPr>
          <p:cNvCxnSpPr>
            <a:stCxn id="63" idx="2"/>
            <a:endCxn id="76" idx="0"/>
          </p:cNvCxnSpPr>
          <p:nvPr/>
        </p:nvCxnSpPr>
        <p:spPr>
          <a:xfrm>
            <a:off x="7357883" y="2373840"/>
            <a:ext cx="4854" cy="3166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9" name="直接箭头连接符 78">
            <a:extLst>
              <a:ext uri="{FF2B5EF4-FFF2-40B4-BE49-F238E27FC236}">
                <a16:creationId xmlns:a16="http://schemas.microsoft.com/office/drawing/2014/main" id="{2506AFBD-A0F4-432A-85DF-9EB6772D3F31}"/>
              </a:ext>
            </a:extLst>
          </p:cNvPr>
          <p:cNvCxnSpPr>
            <a:stCxn id="64" idx="0"/>
            <a:endCxn id="76" idx="2"/>
          </p:cNvCxnSpPr>
          <p:nvPr/>
        </p:nvCxnSpPr>
        <p:spPr>
          <a:xfrm flipH="1" flipV="1">
            <a:off x="7362737" y="3178168"/>
            <a:ext cx="2906" cy="2634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1" name="连接符: 肘形 80">
            <a:extLst>
              <a:ext uri="{FF2B5EF4-FFF2-40B4-BE49-F238E27FC236}">
                <a16:creationId xmlns:a16="http://schemas.microsoft.com/office/drawing/2014/main" id="{69E60D90-046A-43D3-AB1C-E2025809E226}"/>
              </a:ext>
            </a:extLst>
          </p:cNvPr>
          <p:cNvCxnSpPr>
            <a:stCxn id="76" idx="3"/>
            <a:endCxn id="73" idx="2"/>
          </p:cNvCxnSpPr>
          <p:nvPr/>
        </p:nvCxnSpPr>
        <p:spPr>
          <a:xfrm flipV="1">
            <a:off x="7705839" y="2373840"/>
            <a:ext cx="912761" cy="560472"/>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3" name="连接符: 肘形 82">
            <a:extLst>
              <a:ext uri="{FF2B5EF4-FFF2-40B4-BE49-F238E27FC236}">
                <a16:creationId xmlns:a16="http://schemas.microsoft.com/office/drawing/2014/main" id="{E719D9EE-B4D6-4296-A1B6-1429262438E4}"/>
              </a:ext>
            </a:extLst>
          </p:cNvPr>
          <p:cNvCxnSpPr>
            <a:stCxn id="76" idx="3"/>
            <a:endCxn id="74" idx="0"/>
          </p:cNvCxnSpPr>
          <p:nvPr/>
        </p:nvCxnSpPr>
        <p:spPr>
          <a:xfrm>
            <a:off x="7705839" y="2934312"/>
            <a:ext cx="912761" cy="50733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46279114"/>
      </p:ext>
    </p:extLst>
  </p:cSld>
  <p:clrMapOvr>
    <a:masterClrMapping/>
  </p:clrMapOvr>
  <mc:AlternateContent xmlns:mc="http://schemas.openxmlformats.org/markup-compatibility/2006" xmlns:p14="http://schemas.microsoft.com/office/powerpoint/2010/main">
    <mc:Choice Requires="p14">
      <p:transition spd="slow">
        <p14:conveyor dir="l"/>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5" name="直接连接符 74"/>
          <p:cNvCxnSpPr/>
          <p:nvPr/>
        </p:nvCxnSpPr>
        <p:spPr>
          <a:xfrm>
            <a:off x="4433190" y="598016"/>
            <a:ext cx="277619"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800A2D62-4100-4726-9B56-5B6547C675A6}"/>
              </a:ext>
            </a:extLst>
          </p:cNvPr>
          <p:cNvSpPr>
            <a:spLocks noGrp="1"/>
          </p:cNvSpPr>
          <p:nvPr>
            <p:ph type="sldNum" sz="quarter" idx="12"/>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ACBECEF1-1935-4692-9C86-5FD89D9EDF46}" type="slidenum">
              <a:rPr kumimoji="0" lang="zh-CN" altLang="en-US" sz="1100" b="0" i="0" u="none" strike="noStrike" kern="1200" cap="none" spc="0" normalizeH="0" baseline="0" noProof="0" smtClean="0">
                <a:ln>
                  <a:noFill/>
                </a:ln>
                <a:solidFill>
                  <a:prstClr val="black">
                    <a:lumMod val="85000"/>
                    <a:lumOff val="15000"/>
                  </a:prstClr>
                </a:solidFill>
                <a:effectLst/>
                <a:uLnTx/>
                <a:uFillTx/>
                <a:latin typeface="微软雅黑"/>
                <a:ea typeface="微软雅黑"/>
                <a:cs typeface="+mn-cs"/>
              </a:rPr>
              <a:pPr marL="0" marR="0" lvl="0" indent="0" algn="r" defTabSz="685800" rtl="0" eaLnBrk="1" fontAlgn="auto" latinLnBrk="0" hangingPunct="1">
                <a:lnSpc>
                  <a:spcPct val="100000"/>
                </a:lnSpc>
                <a:spcBef>
                  <a:spcPts val="0"/>
                </a:spcBef>
                <a:spcAft>
                  <a:spcPts val="0"/>
                </a:spcAft>
                <a:buClrTx/>
                <a:buSzTx/>
                <a:buFontTx/>
                <a:buNone/>
                <a:tabLst/>
                <a:defRPr/>
              </a:pPr>
              <a:t>31</a:t>
            </a:fld>
            <a:endParaRPr kumimoji="0" lang="zh-CN" altLang="en-US" sz="1100" b="0" i="0" u="none" strike="noStrike" kern="1200" cap="none" spc="0" normalizeH="0" baseline="0" noProof="0" dirty="0">
              <a:ln>
                <a:noFill/>
              </a:ln>
              <a:solidFill>
                <a:prstClr val="black">
                  <a:lumMod val="85000"/>
                  <a:lumOff val="15000"/>
                </a:prstClr>
              </a:solidFill>
              <a:effectLst/>
              <a:uLnTx/>
              <a:uFillTx/>
              <a:latin typeface="微软雅黑"/>
              <a:ea typeface="微软雅黑"/>
              <a:cs typeface="+mn-cs"/>
            </a:endParaRPr>
          </a:p>
        </p:txBody>
      </p:sp>
      <p:sp>
        <p:nvSpPr>
          <p:cNvPr id="3" name="Rectangle 2">
            <a:extLst>
              <a:ext uri="{FF2B5EF4-FFF2-40B4-BE49-F238E27FC236}">
                <a16:creationId xmlns:a16="http://schemas.microsoft.com/office/drawing/2014/main" id="{3210460A-39C2-484D-BB15-F565BA999C4B}"/>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7" name="Rectangle 11">
            <a:extLst>
              <a:ext uri="{FF2B5EF4-FFF2-40B4-BE49-F238E27FC236}">
                <a16:creationId xmlns:a16="http://schemas.microsoft.com/office/drawing/2014/main" id="{1EA649CA-FA51-479C-B20B-6B788F285CD1}"/>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7" name="文本框 16">
            <a:extLst>
              <a:ext uri="{FF2B5EF4-FFF2-40B4-BE49-F238E27FC236}">
                <a16:creationId xmlns:a16="http://schemas.microsoft.com/office/drawing/2014/main" id="{580AE8C3-A01F-48AD-AEC1-8E87F02E98B9}"/>
              </a:ext>
            </a:extLst>
          </p:cNvPr>
          <p:cNvSpPr txBox="1"/>
          <p:nvPr/>
        </p:nvSpPr>
        <p:spPr>
          <a:xfrm>
            <a:off x="3787164" y="598016"/>
            <a:ext cx="1569660" cy="369332"/>
          </a:xfrm>
          <a:prstGeom prst="rect">
            <a:avLst/>
          </a:prstGeom>
          <a:noFill/>
        </p:spPr>
        <p:txBody>
          <a:bodyPr wrap="none" rtlCol="0">
            <a:spAutoFit/>
          </a:bodyPr>
          <a:lstStyle/>
          <a:p>
            <a:r>
              <a:rPr lang="zh-CN" altLang="en-US" sz="1800" b="1" dirty="0">
                <a:latin typeface="+mj-ea"/>
                <a:ea typeface="+mj-ea"/>
              </a:rPr>
              <a:t>在线监测策略</a:t>
            </a:r>
          </a:p>
        </p:txBody>
      </p:sp>
      <p:sp>
        <p:nvSpPr>
          <p:cNvPr id="12" name="文本框 5">
            <a:extLst>
              <a:ext uri="{FF2B5EF4-FFF2-40B4-BE49-F238E27FC236}">
                <a16:creationId xmlns:a16="http://schemas.microsoft.com/office/drawing/2014/main" id="{545C0071-5B30-4E35-BAE7-9D49573F0DEE}"/>
              </a:ext>
            </a:extLst>
          </p:cNvPr>
          <p:cNvSpPr txBox="1">
            <a:spLocks noChangeArrowheads="1"/>
          </p:cNvSpPr>
          <p:nvPr/>
        </p:nvSpPr>
        <p:spPr bwMode="auto">
          <a:xfrm>
            <a:off x="2028673" y="14687"/>
            <a:ext cx="508664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r>
              <a:rPr lang="zh-CN" altLang="en-US" sz="2800" b="1" dirty="0">
                <a:latin typeface="+mj-ea"/>
              </a:rPr>
              <a:t>三、增量</a:t>
            </a:r>
            <a:r>
              <a:rPr lang="en-US" altLang="zh-CN" sz="2800" b="1" dirty="0">
                <a:latin typeface="+mj-ea"/>
              </a:rPr>
              <a:t>VB-GMM</a:t>
            </a:r>
            <a:r>
              <a:rPr lang="zh-CN" altLang="en-US" sz="2800" b="1" dirty="0">
                <a:latin typeface="+mj-ea"/>
              </a:rPr>
              <a:t>与监测策略</a:t>
            </a:r>
          </a:p>
        </p:txBody>
      </p:sp>
      <p:sp>
        <p:nvSpPr>
          <p:cNvPr id="26" name="矩形 25">
            <a:extLst>
              <a:ext uri="{FF2B5EF4-FFF2-40B4-BE49-F238E27FC236}">
                <a16:creationId xmlns:a16="http://schemas.microsoft.com/office/drawing/2014/main" id="{9CF41C80-18C2-477C-A7A8-F47F82081810}"/>
              </a:ext>
            </a:extLst>
          </p:cNvPr>
          <p:cNvSpPr/>
          <p:nvPr/>
        </p:nvSpPr>
        <p:spPr>
          <a:xfrm>
            <a:off x="1763379" y="878076"/>
            <a:ext cx="5617229" cy="374654"/>
          </a:xfrm>
          <a:prstGeom prst="rect">
            <a:avLst/>
          </a:prstGeom>
        </p:spPr>
        <p:txBody>
          <a:bodyPr wrap="square">
            <a:spAutoFit/>
          </a:bodyPr>
          <a:lstStyle/>
          <a:p>
            <a:pPr>
              <a:lnSpc>
                <a:spcPct val="150000"/>
              </a:lnSpc>
            </a:pPr>
            <a:r>
              <a:rPr lang="zh-CN" altLang="en-US" sz="1400" b="1" dirty="0">
                <a:latin typeface="Times New Roman" panose="02020603050405020304" pitchFamily="18" charset="0"/>
                <a:ea typeface="黑体" panose="02010609060101010101" pitchFamily="49" charset="-122"/>
                <a:cs typeface="Times New Roman" panose="02020603050405020304" pitchFamily="18" charset="0"/>
              </a:rPr>
              <a:t>基本假设：</a:t>
            </a:r>
            <a:r>
              <a:rPr lang="zh-CN" altLang="en-US" sz="1400" dirty="0">
                <a:latin typeface="Times New Roman" panose="02020603050405020304" pitchFamily="18" charset="0"/>
                <a:ea typeface="黑体" panose="02010609060101010101" pitchFamily="49" charset="-122"/>
                <a:cs typeface="Times New Roman" panose="02020603050405020304" pitchFamily="18" charset="0"/>
              </a:rPr>
              <a:t>离线过程数据对过程正常运行的速度特性具有充分的描述。</a:t>
            </a:r>
            <a:endParaRPr lang="en-US" altLang="zh-CN" sz="14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4" name="图片 3">
            <a:extLst>
              <a:ext uri="{FF2B5EF4-FFF2-40B4-BE49-F238E27FC236}">
                <a16:creationId xmlns:a16="http://schemas.microsoft.com/office/drawing/2014/main" id="{C22F6288-8A2A-4479-B781-DE1EAE1CB70F}"/>
              </a:ext>
            </a:extLst>
          </p:cNvPr>
          <p:cNvPicPr>
            <a:picLocks noChangeAspect="1"/>
          </p:cNvPicPr>
          <p:nvPr/>
        </p:nvPicPr>
        <p:blipFill>
          <a:blip r:embed="rId3"/>
          <a:stretch>
            <a:fillRect/>
          </a:stretch>
        </p:blipFill>
        <p:spPr>
          <a:xfrm>
            <a:off x="2118782" y="1303473"/>
            <a:ext cx="4906427" cy="3688445"/>
          </a:xfrm>
          <a:prstGeom prst="rect">
            <a:avLst/>
          </a:prstGeom>
        </p:spPr>
      </p:pic>
    </p:spTree>
    <p:extLst>
      <p:ext uri="{BB962C8B-B14F-4D97-AF65-F5344CB8AC3E}">
        <p14:creationId xmlns:p14="http://schemas.microsoft.com/office/powerpoint/2010/main" val="2116100739"/>
      </p:ext>
    </p:extLst>
  </p:cSld>
  <p:clrMapOvr>
    <a:masterClrMapping/>
  </p:clrMapOvr>
  <mc:AlternateContent xmlns:mc="http://schemas.openxmlformats.org/markup-compatibility/2006" xmlns:p14="http://schemas.microsoft.com/office/powerpoint/2010/main">
    <mc:Choice Requires="p14">
      <p:transition spd="slow">
        <p14:conveyor dir="l"/>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5" name="直接连接符 74"/>
          <p:cNvCxnSpPr/>
          <p:nvPr/>
        </p:nvCxnSpPr>
        <p:spPr>
          <a:xfrm>
            <a:off x="4433190" y="598016"/>
            <a:ext cx="277619"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800A2D62-4100-4726-9B56-5B6547C675A6}"/>
              </a:ext>
            </a:extLst>
          </p:cNvPr>
          <p:cNvSpPr>
            <a:spLocks noGrp="1"/>
          </p:cNvSpPr>
          <p:nvPr>
            <p:ph type="sldNum" sz="quarter" idx="12"/>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ACBECEF1-1935-4692-9C86-5FD89D9EDF46}" type="slidenum">
              <a:rPr kumimoji="0" lang="zh-CN" altLang="en-US" sz="1100" b="0" i="0" u="none" strike="noStrike" kern="1200" cap="none" spc="0" normalizeH="0" baseline="0" noProof="0" smtClean="0">
                <a:ln>
                  <a:noFill/>
                </a:ln>
                <a:solidFill>
                  <a:prstClr val="black">
                    <a:lumMod val="85000"/>
                    <a:lumOff val="15000"/>
                  </a:prstClr>
                </a:solidFill>
                <a:effectLst/>
                <a:uLnTx/>
                <a:uFillTx/>
                <a:latin typeface="微软雅黑"/>
                <a:ea typeface="微软雅黑"/>
                <a:cs typeface="+mn-cs"/>
              </a:rPr>
              <a:pPr marL="0" marR="0" lvl="0" indent="0" algn="r" defTabSz="685800" rtl="0" eaLnBrk="1" fontAlgn="auto" latinLnBrk="0" hangingPunct="1">
                <a:lnSpc>
                  <a:spcPct val="100000"/>
                </a:lnSpc>
                <a:spcBef>
                  <a:spcPts val="0"/>
                </a:spcBef>
                <a:spcAft>
                  <a:spcPts val="0"/>
                </a:spcAft>
                <a:buClrTx/>
                <a:buSzTx/>
                <a:buFontTx/>
                <a:buNone/>
                <a:tabLst/>
                <a:defRPr/>
              </a:pPr>
              <a:t>32</a:t>
            </a:fld>
            <a:endParaRPr kumimoji="0" lang="zh-CN" altLang="en-US" sz="1100" b="0" i="0" u="none" strike="noStrike" kern="1200" cap="none" spc="0" normalizeH="0" baseline="0" noProof="0" dirty="0">
              <a:ln>
                <a:noFill/>
              </a:ln>
              <a:solidFill>
                <a:prstClr val="black">
                  <a:lumMod val="85000"/>
                  <a:lumOff val="15000"/>
                </a:prstClr>
              </a:solidFill>
              <a:effectLst/>
              <a:uLnTx/>
              <a:uFillTx/>
              <a:latin typeface="微软雅黑"/>
              <a:ea typeface="微软雅黑"/>
              <a:cs typeface="+mn-cs"/>
            </a:endParaRPr>
          </a:p>
        </p:txBody>
      </p:sp>
      <p:sp>
        <p:nvSpPr>
          <p:cNvPr id="3" name="Rectangle 2">
            <a:extLst>
              <a:ext uri="{FF2B5EF4-FFF2-40B4-BE49-F238E27FC236}">
                <a16:creationId xmlns:a16="http://schemas.microsoft.com/office/drawing/2014/main" id="{3210460A-39C2-484D-BB15-F565BA999C4B}"/>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7" name="Rectangle 11">
            <a:extLst>
              <a:ext uri="{FF2B5EF4-FFF2-40B4-BE49-F238E27FC236}">
                <a16:creationId xmlns:a16="http://schemas.microsoft.com/office/drawing/2014/main" id="{1EA649CA-FA51-479C-B20B-6B788F285CD1}"/>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7" name="文本框 16">
            <a:extLst>
              <a:ext uri="{FF2B5EF4-FFF2-40B4-BE49-F238E27FC236}">
                <a16:creationId xmlns:a16="http://schemas.microsoft.com/office/drawing/2014/main" id="{580AE8C3-A01F-48AD-AEC1-8E87F02E98B9}"/>
              </a:ext>
            </a:extLst>
          </p:cNvPr>
          <p:cNvSpPr txBox="1"/>
          <p:nvPr/>
        </p:nvSpPr>
        <p:spPr>
          <a:xfrm>
            <a:off x="2236261" y="658126"/>
            <a:ext cx="4671472" cy="369332"/>
          </a:xfrm>
          <a:prstGeom prst="rect">
            <a:avLst/>
          </a:prstGeom>
          <a:noFill/>
        </p:spPr>
        <p:txBody>
          <a:bodyPr wrap="none" rtlCol="0">
            <a:spAutoFit/>
          </a:bodyPr>
          <a:lstStyle/>
          <a:p>
            <a:r>
              <a:rPr lang="zh-CN" altLang="en-US" sz="1800" b="1" dirty="0">
                <a:latin typeface="+mj-ea"/>
                <a:ea typeface="+mj-ea"/>
              </a:rPr>
              <a:t>在线监测策略</a:t>
            </a:r>
            <a:r>
              <a:rPr lang="en-US" altLang="zh-CN" sz="1800" b="1" dirty="0">
                <a:latin typeface="+mj-ea"/>
                <a:ea typeface="+mj-ea"/>
              </a:rPr>
              <a:t>-</a:t>
            </a:r>
            <a:r>
              <a:rPr lang="zh-CN" altLang="en-US" sz="1800" b="1" dirty="0">
                <a:latin typeface="+mj-ea"/>
                <a:ea typeface="+mj-ea"/>
              </a:rPr>
              <a:t>判断是否为短时间小范围超限</a:t>
            </a:r>
          </a:p>
        </p:txBody>
      </p:sp>
      <p:sp>
        <p:nvSpPr>
          <p:cNvPr id="12" name="文本框 5">
            <a:extLst>
              <a:ext uri="{FF2B5EF4-FFF2-40B4-BE49-F238E27FC236}">
                <a16:creationId xmlns:a16="http://schemas.microsoft.com/office/drawing/2014/main" id="{545C0071-5B30-4E35-BAE7-9D49573F0DEE}"/>
              </a:ext>
            </a:extLst>
          </p:cNvPr>
          <p:cNvSpPr txBox="1">
            <a:spLocks noChangeArrowheads="1"/>
          </p:cNvSpPr>
          <p:nvPr/>
        </p:nvSpPr>
        <p:spPr bwMode="auto">
          <a:xfrm>
            <a:off x="2028673" y="14687"/>
            <a:ext cx="508664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r>
              <a:rPr lang="zh-CN" altLang="en-US" sz="2800" b="1" dirty="0">
                <a:latin typeface="+mj-ea"/>
              </a:rPr>
              <a:t>三、增量</a:t>
            </a:r>
            <a:r>
              <a:rPr lang="en-US" altLang="zh-CN" sz="2800" b="1" dirty="0">
                <a:latin typeface="+mj-ea"/>
              </a:rPr>
              <a:t>VB-GMM</a:t>
            </a:r>
            <a:r>
              <a:rPr lang="zh-CN" altLang="en-US" sz="2800" b="1" dirty="0">
                <a:latin typeface="+mj-ea"/>
              </a:rPr>
              <a:t>与监测策略</a:t>
            </a:r>
          </a:p>
        </p:txBody>
      </p:sp>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AE106CB2-F9D4-4F9E-8214-A036D63C2EF2}"/>
                  </a:ext>
                </a:extLst>
              </p:cNvPr>
              <p:cNvSpPr txBox="1"/>
              <p:nvPr/>
            </p:nvSpPr>
            <p:spPr>
              <a:xfrm>
                <a:off x="622759" y="1023668"/>
                <a:ext cx="8176100" cy="1020985"/>
              </a:xfrm>
              <a:prstGeom prst="rect">
                <a:avLst/>
              </a:prstGeom>
              <a:noFill/>
            </p:spPr>
            <p:txBody>
              <a:bodyPr wrap="square" rtlCol="0">
                <a:spAutoFit/>
              </a:bodyPr>
              <a:lstStyle/>
              <a:p>
                <a:pPr>
                  <a:lnSpc>
                    <a:spcPct val="150000"/>
                  </a:lnSpc>
                </a:pPr>
                <a:r>
                  <a:rPr lang="en-US" altLang="zh-CN" sz="1400" dirty="0">
                    <a:latin typeface="Times New Roman" panose="02020603050405020304" pitchFamily="18" charset="0"/>
                    <a:ea typeface="黑体" panose="02010609060101010101" pitchFamily="49" charset="-122"/>
                    <a:cs typeface="Times New Roman" panose="02020603050405020304" pitchFamily="18" charset="0"/>
                  </a:rPr>
                  <a:t>	</a:t>
                </a:r>
                <a:r>
                  <a:rPr lang="zh-CN" altLang="en-US" sz="1400" dirty="0">
                    <a:latin typeface="Times New Roman" panose="02020603050405020304" pitchFamily="18" charset="0"/>
                    <a:ea typeface="黑体" panose="02010609060101010101" pitchFamily="49" charset="-122"/>
                    <a:cs typeface="Times New Roman" panose="02020603050405020304" pitchFamily="18" charset="0"/>
                  </a:rPr>
                  <a:t>采用滑窗均值滤波的方式进行比较判断：</a:t>
                </a:r>
                <a:endParaRPr lang="en-US" altLang="zh-CN" sz="1400" dirty="0">
                  <a:latin typeface="Times New Roman" panose="02020603050405020304" pitchFamily="18" charset="0"/>
                  <a:ea typeface="黑体" panose="02010609060101010101" pitchFamily="49" charset="-122"/>
                  <a:cs typeface="Times New Roman" panose="02020603050405020304" pitchFamily="18" charset="0"/>
                </a:endParaRPr>
              </a:p>
              <a:p>
                <a:pPr>
                  <a:lnSpc>
                    <a:spcPct val="150000"/>
                  </a:lnSpc>
                </a:pPr>
                <a:r>
                  <a:rPr lang="en-US" altLang="zh-CN" sz="1400" dirty="0">
                    <a:latin typeface="Times New Roman" panose="02020603050405020304" pitchFamily="18" charset="0"/>
                    <a:ea typeface="黑体" panose="02010609060101010101" pitchFamily="49" charset="-122"/>
                    <a:cs typeface="Times New Roman" panose="02020603050405020304" pitchFamily="18" charset="0"/>
                  </a:rPr>
                  <a:t>	</a:t>
                </a:r>
                <a:r>
                  <a:rPr lang="zh-CN" altLang="en-US" sz="1400" dirty="0">
                    <a:latin typeface="Times New Roman" panose="02020603050405020304" pitchFamily="18" charset="0"/>
                    <a:ea typeface="黑体" panose="02010609060101010101" pitchFamily="49" charset="-122"/>
                    <a:cs typeface="Times New Roman" panose="02020603050405020304" pitchFamily="18" charset="0"/>
                  </a:rPr>
                  <a:t>①窗口长度</a:t>
                </a:r>
                <a:r>
                  <a:rPr lang="en-US" altLang="zh-CN" sz="1400" dirty="0" err="1">
                    <a:latin typeface="Times New Roman" panose="02020603050405020304" pitchFamily="18" charset="0"/>
                    <a:ea typeface="黑体" panose="02010609060101010101" pitchFamily="49" charset="-122"/>
                    <a:cs typeface="Times New Roman" panose="02020603050405020304" pitchFamily="18" charset="0"/>
                  </a:rPr>
                  <a:t>windowSize</a:t>
                </a:r>
                <a:r>
                  <a:rPr lang="zh-CN" altLang="en-US" sz="1400" dirty="0">
                    <a:latin typeface="Times New Roman" panose="02020603050405020304" pitchFamily="18" charset="0"/>
                    <a:ea typeface="黑体" panose="02010609060101010101" pitchFamily="49" charset="-122"/>
                    <a:cs typeface="Times New Roman" panose="02020603050405020304" pitchFamily="18" charset="0"/>
                  </a:rPr>
                  <a:t>：用于监测统计量上短时间毛刺的均值滤波。</a:t>
                </a:r>
                <a:endParaRPr lang="en-US" altLang="zh-CN" sz="1400" dirty="0">
                  <a:latin typeface="Times New Roman" panose="02020603050405020304" pitchFamily="18" charset="0"/>
                  <a:ea typeface="黑体" panose="02010609060101010101" pitchFamily="49" charset="-122"/>
                  <a:cs typeface="Times New Roman" panose="02020603050405020304" pitchFamily="18" charset="0"/>
                </a:endParaRPr>
              </a:p>
              <a:p>
                <a:pPr>
                  <a:lnSpc>
                    <a:spcPct val="150000"/>
                  </a:lnSpc>
                </a:pPr>
                <a:r>
                  <a:rPr lang="en-US" altLang="zh-CN" sz="1400" dirty="0">
                    <a:latin typeface="Times New Roman" panose="02020603050405020304" pitchFamily="18" charset="0"/>
                    <a:ea typeface="黑体" panose="02010609060101010101" pitchFamily="49" charset="-122"/>
                    <a:cs typeface="Times New Roman" panose="02020603050405020304" pitchFamily="18" charset="0"/>
                  </a:rPr>
                  <a:t>	</a:t>
                </a:r>
                <a:r>
                  <a:rPr lang="zh-CN" altLang="en-US" sz="1400" dirty="0">
                    <a:latin typeface="Times New Roman" panose="02020603050405020304" pitchFamily="18" charset="0"/>
                    <a:ea typeface="黑体" panose="02010609060101010101" pitchFamily="49" charset="-122"/>
                    <a:cs typeface="Times New Roman" panose="02020603050405020304" pitchFamily="18" charset="0"/>
                  </a:rPr>
                  <a:t>②异常系数 </a:t>
                </a:r>
                <a14:m>
                  <m:oMath xmlns:m="http://schemas.openxmlformats.org/officeDocument/2006/math">
                    <m:r>
                      <a:rPr lang="en-US" altLang="zh-CN" sz="1400" b="0" i="1" smtClean="0">
                        <a:latin typeface="Cambria Math" panose="02040503050406030204" pitchFamily="18" charset="0"/>
                        <a:ea typeface="黑体" panose="02010609060101010101" pitchFamily="49" charset="-122"/>
                        <a:cs typeface="Times New Roman" panose="02020603050405020304" pitchFamily="18" charset="0"/>
                      </a:rPr>
                      <m:t>𝜆</m:t>
                    </m:r>
                  </m:oMath>
                </a14:m>
                <a:r>
                  <a:rPr lang="zh-CN" altLang="en-US" sz="1400" dirty="0">
                    <a:latin typeface="Times New Roman" panose="02020603050405020304" pitchFamily="18" charset="0"/>
                    <a:ea typeface="黑体" panose="02010609060101010101" pitchFamily="49" charset="-122"/>
                    <a:cs typeface="Times New Roman" panose="02020603050405020304" pitchFamily="18" charset="0"/>
                  </a:rPr>
                  <a:t>：用于调节对</a:t>
                </a:r>
                <a14:m>
                  <m:oMath xmlns:m="http://schemas.openxmlformats.org/officeDocument/2006/math">
                    <m:r>
                      <a:rPr lang="en-US" altLang="zh-CN" sz="1400" b="1" i="1">
                        <a:latin typeface="Cambria Math" panose="02040503050406030204" pitchFamily="18" charset="0"/>
                        <a:ea typeface="微软雅黑" panose="020B0503020204020204" pitchFamily="34" charset="-122"/>
                      </a:rPr>
                      <m:t>𝑬𝑽𝑩𝑰</m:t>
                    </m:r>
                    <m:sSub>
                      <m:sSubPr>
                        <m:ctrlPr>
                          <a:rPr lang="en-US" altLang="zh-CN" sz="1400" b="1" i="1">
                            <a:latin typeface="Cambria Math" panose="02040503050406030204" pitchFamily="18" charset="0"/>
                            <a:ea typeface="微软雅黑" panose="020B0503020204020204" pitchFamily="34" charset="-122"/>
                          </a:rPr>
                        </m:ctrlPr>
                      </m:sSubPr>
                      <m:e>
                        <m:r>
                          <a:rPr lang="en-US" altLang="zh-CN" sz="1400" b="1">
                            <a:latin typeface="Cambria Math" panose="02040503050406030204" pitchFamily="18" charset="0"/>
                            <a:ea typeface="微软雅黑" panose="020B0503020204020204" pitchFamily="34" charset="-122"/>
                          </a:rPr>
                          <m:t>𝐃</m:t>
                        </m:r>
                      </m:e>
                      <m:sub>
                        <m:r>
                          <a:rPr lang="en-US" altLang="zh-CN" sz="1400" b="1">
                            <a:latin typeface="Cambria Math" panose="02040503050406030204" pitchFamily="18" charset="0"/>
                            <a:ea typeface="微软雅黑" panose="020B0503020204020204" pitchFamily="34" charset="-122"/>
                          </a:rPr>
                          <m:t>𝐕</m:t>
                        </m:r>
                      </m:sub>
                    </m:sSub>
                  </m:oMath>
                </a14:m>
                <a:r>
                  <a:rPr lang="zh-CN" altLang="en-US" sz="1400" dirty="0">
                    <a:latin typeface="Times New Roman" panose="02020603050405020304" pitchFamily="18" charset="0"/>
                    <a:ea typeface="黑体" panose="02010609060101010101" pitchFamily="49" charset="-122"/>
                    <a:cs typeface="Times New Roman" panose="02020603050405020304" pitchFamily="18" charset="0"/>
                  </a:rPr>
                  <a:t>超限的忍耐程度。</a:t>
                </a:r>
                <a:endParaRPr lang="en-US" altLang="zh-CN" sz="1400" dirty="0">
                  <a:latin typeface="Times New Roman" panose="02020603050405020304" pitchFamily="18" charset="0"/>
                  <a:ea typeface="黑体" panose="02010609060101010101" pitchFamily="49" charset="-122"/>
                  <a:cs typeface="Times New Roman" panose="02020603050405020304" pitchFamily="18" charset="0"/>
                </a:endParaRPr>
              </a:p>
            </p:txBody>
          </p:sp>
        </mc:Choice>
        <mc:Fallback xmlns="">
          <p:sp>
            <p:nvSpPr>
              <p:cNvPr id="10" name="文本框 9">
                <a:extLst>
                  <a:ext uri="{FF2B5EF4-FFF2-40B4-BE49-F238E27FC236}">
                    <a16:creationId xmlns:a16="http://schemas.microsoft.com/office/drawing/2014/main" id="{AE106CB2-F9D4-4F9E-8214-A036D63C2EF2}"/>
                  </a:ext>
                </a:extLst>
              </p:cNvPr>
              <p:cNvSpPr txBox="1">
                <a:spLocks noRot="1" noChangeAspect="1" noMove="1" noResize="1" noEditPoints="1" noAdjustHandles="1" noChangeArrowheads="1" noChangeShapeType="1" noTextEdit="1"/>
              </p:cNvSpPr>
              <p:nvPr/>
            </p:nvSpPr>
            <p:spPr>
              <a:xfrm>
                <a:off x="622759" y="1023668"/>
                <a:ext cx="8176100" cy="1020985"/>
              </a:xfrm>
              <a:prstGeom prst="rect">
                <a:avLst/>
              </a:prstGeom>
              <a:blipFill>
                <a:blip r:embed="rId3"/>
                <a:stretch>
                  <a:fillRect b="-419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id="{441A7999-9AA7-4445-9B8F-F0EB1DB32B24}"/>
                  </a:ext>
                </a:extLst>
              </p:cNvPr>
              <p:cNvSpPr/>
              <p:nvPr/>
            </p:nvSpPr>
            <p:spPr>
              <a:xfrm>
                <a:off x="3026363" y="2133196"/>
                <a:ext cx="2813654" cy="27699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1200" b="0" i="1" smtClean="0">
                          <a:latin typeface="Cambria Math" panose="02040503050406030204" pitchFamily="18" charset="0"/>
                          <a:ea typeface="黑体" panose="02010609060101010101" pitchFamily="49" charset="-122"/>
                          <a:cs typeface="Times New Roman" panose="02020603050405020304" pitchFamily="18" charset="0"/>
                        </a:rPr>
                        <m:t>𝐸</m:t>
                      </m:r>
                      <m:d>
                        <m:dPr>
                          <m:begChr m:val="["/>
                          <m:endChr m:val="]"/>
                          <m:ctrlPr>
                            <a:rPr lang="en-US" altLang="zh-CN" sz="1200" b="0" i="1" smtClean="0">
                              <a:latin typeface="Cambria Math" panose="02040503050406030204" pitchFamily="18" charset="0"/>
                              <a:ea typeface="黑体" panose="02010609060101010101" pitchFamily="49" charset="-122"/>
                              <a:cs typeface="Times New Roman" panose="02020603050405020304" pitchFamily="18" charset="0"/>
                            </a:rPr>
                          </m:ctrlPr>
                        </m:dPr>
                        <m:e>
                          <m:r>
                            <a:rPr lang="en-US" altLang="zh-CN" sz="1200" b="0" i="1" smtClean="0">
                              <a:latin typeface="Cambria Math" panose="02040503050406030204" pitchFamily="18" charset="0"/>
                              <a:ea typeface="黑体" panose="02010609060101010101" pitchFamily="49" charset="-122"/>
                              <a:cs typeface="Times New Roman" panose="02020603050405020304" pitchFamily="18" charset="0"/>
                            </a:rPr>
                            <m:t>𝑤𝑖𝑛𝑑𝑜𝑤</m:t>
                          </m:r>
                          <m:d>
                            <m:dPr>
                              <m:ctrlPr>
                                <a:rPr lang="en-US" altLang="zh-CN" sz="1200" b="0" i="1" smtClean="0">
                                  <a:latin typeface="Cambria Math" panose="02040503050406030204" pitchFamily="18" charset="0"/>
                                  <a:ea typeface="黑体" panose="02010609060101010101" pitchFamily="49" charset="-122"/>
                                  <a:cs typeface="Times New Roman" panose="02020603050405020304" pitchFamily="18" charset="0"/>
                                </a:rPr>
                              </m:ctrlPr>
                            </m:dPr>
                            <m:e>
                              <m:r>
                                <a:rPr lang="en-US" altLang="zh-CN" sz="1200" b="0" i="1" smtClean="0">
                                  <a:latin typeface="Cambria Math" panose="02040503050406030204" pitchFamily="18" charset="0"/>
                                  <a:ea typeface="黑体" panose="02010609060101010101" pitchFamily="49" charset="-122"/>
                                  <a:cs typeface="Times New Roman" panose="02020603050405020304" pitchFamily="18" charset="0"/>
                                </a:rPr>
                                <m:t>𝑖</m:t>
                              </m:r>
                            </m:e>
                          </m:d>
                        </m:e>
                      </m:d>
                      <m:r>
                        <a:rPr lang="en-US" altLang="zh-CN" sz="1200" b="0" i="1" smtClean="0">
                          <a:latin typeface="Cambria Math" panose="02040503050406030204" pitchFamily="18" charset="0"/>
                          <a:ea typeface="黑体" panose="02010609060101010101" pitchFamily="49" charset="-122"/>
                          <a:cs typeface="Times New Roman" panose="02020603050405020304" pitchFamily="18" charset="0"/>
                        </a:rPr>
                        <m:t>≥</m:t>
                      </m:r>
                      <m:r>
                        <a:rPr lang="en-US" altLang="zh-CN" sz="1200" b="0" i="1" smtClean="0">
                          <a:latin typeface="Cambria Math" panose="02040503050406030204" pitchFamily="18" charset="0"/>
                          <a:ea typeface="黑体" panose="02010609060101010101" pitchFamily="49" charset="-122"/>
                          <a:cs typeface="Times New Roman" panose="02020603050405020304" pitchFamily="18" charset="0"/>
                        </a:rPr>
                        <m:t>𝜆</m:t>
                      </m:r>
                      <m:r>
                        <a:rPr lang="en-US" altLang="zh-CN" sz="1200" b="0" i="1" smtClean="0">
                          <a:latin typeface="Cambria Math" panose="02040503050406030204" pitchFamily="18" charset="0"/>
                          <a:ea typeface="Cambria Math" panose="02040503050406030204" pitchFamily="18" charset="0"/>
                          <a:cs typeface="Times New Roman" panose="02020603050405020304" pitchFamily="18" charset="0"/>
                        </a:rPr>
                        <m:t>×</m:t>
                      </m:r>
                      <m:r>
                        <a:rPr lang="en-US" altLang="zh-CN" sz="1200" b="0" i="1" smtClean="0">
                          <a:latin typeface="Cambria Math" panose="02040503050406030204" pitchFamily="18" charset="0"/>
                          <a:ea typeface="Cambria Math" panose="02040503050406030204" pitchFamily="18" charset="0"/>
                          <a:cs typeface="Times New Roman" panose="02020603050405020304" pitchFamily="18" charset="0"/>
                        </a:rPr>
                        <m:t>𝐸</m:t>
                      </m:r>
                      <m:r>
                        <a:rPr lang="en-US" altLang="zh-CN" sz="1200" b="0" i="1" smtClean="0">
                          <a:latin typeface="Cambria Math" panose="02040503050406030204" pitchFamily="18" charset="0"/>
                          <a:ea typeface="Cambria Math" panose="02040503050406030204" pitchFamily="18" charset="0"/>
                          <a:cs typeface="Times New Roman" panose="02020603050405020304" pitchFamily="18" charset="0"/>
                        </a:rPr>
                        <m:t>[</m:t>
                      </m:r>
                      <m:r>
                        <a:rPr lang="en-US" altLang="zh-CN" sz="1200" i="1">
                          <a:latin typeface="Cambria Math" panose="02040503050406030204" pitchFamily="18" charset="0"/>
                          <a:ea typeface="黑体" panose="02010609060101010101" pitchFamily="49" charset="-122"/>
                          <a:cs typeface="Times New Roman" panose="02020603050405020304" pitchFamily="18" charset="0"/>
                        </a:rPr>
                        <m:t>𝑤𝑖𝑛𝑑𝑜𝑤</m:t>
                      </m:r>
                      <m:d>
                        <m:dPr>
                          <m:ctrlPr>
                            <a:rPr lang="en-US" altLang="zh-CN" sz="1200" i="1">
                              <a:latin typeface="Cambria Math" panose="02040503050406030204" pitchFamily="18" charset="0"/>
                              <a:ea typeface="黑体" panose="02010609060101010101" pitchFamily="49" charset="-122"/>
                              <a:cs typeface="Times New Roman" panose="02020603050405020304" pitchFamily="18" charset="0"/>
                            </a:rPr>
                          </m:ctrlPr>
                        </m:dPr>
                        <m:e>
                          <m:r>
                            <a:rPr lang="en-US" altLang="zh-CN" sz="1200" i="1">
                              <a:latin typeface="Cambria Math" panose="02040503050406030204" pitchFamily="18" charset="0"/>
                              <a:ea typeface="黑体" panose="02010609060101010101" pitchFamily="49" charset="-122"/>
                              <a:cs typeface="Times New Roman" panose="02020603050405020304" pitchFamily="18" charset="0"/>
                            </a:rPr>
                            <m:t>𝑖</m:t>
                          </m:r>
                          <m:r>
                            <a:rPr lang="en-US" altLang="zh-CN" sz="1200" b="0" i="1" smtClean="0">
                              <a:latin typeface="Cambria Math" panose="02040503050406030204" pitchFamily="18" charset="0"/>
                              <a:ea typeface="黑体" panose="02010609060101010101" pitchFamily="49" charset="-122"/>
                              <a:cs typeface="Times New Roman" panose="02020603050405020304" pitchFamily="18" charset="0"/>
                            </a:rPr>
                            <m:t>−1</m:t>
                          </m:r>
                        </m:e>
                      </m:d>
                      <m:r>
                        <a:rPr lang="en-US" altLang="zh-CN" sz="1200" b="0" i="1" smtClean="0">
                          <a:latin typeface="Cambria Math" panose="02040503050406030204" pitchFamily="18" charset="0"/>
                          <a:ea typeface="Cambria Math" panose="02040503050406030204" pitchFamily="18" charset="0"/>
                          <a:cs typeface="Times New Roman" panose="02020603050405020304" pitchFamily="18" charset="0"/>
                        </a:rPr>
                        <m:t>]</m:t>
                      </m:r>
                    </m:oMath>
                  </m:oMathPara>
                </a14:m>
                <a:endParaRPr lang="en-US" altLang="zh-CN" dirty="0"/>
              </a:p>
            </p:txBody>
          </p:sp>
        </mc:Choice>
        <mc:Fallback xmlns="">
          <p:sp>
            <p:nvSpPr>
              <p:cNvPr id="11" name="矩形 10">
                <a:extLst>
                  <a:ext uri="{FF2B5EF4-FFF2-40B4-BE49-F238E27FC236}">
                    <a16:creationId xmlns:a16="http://schemas.microsoft.com/office/drawing/2014/main" id="{441A7999-9AA7-4445-9B8F-F0EB1DB32B24}"/>
                  </a:ext>
                </a:extLst>
              </p:cNvPr>
              <p:cNvSpPr>
                <a:spLocks noRot="1" noChangeAspect="1" noMove="1" noResize="1" noEditPoints="1" noAdjustHandles="1" noChangeArrowheads="1" noChangeShapeType="1" noTextEdit="1"/>
              </p:cNvSpPr>
              <p:nvPr/>
            </p:nvSpPr>
            <p:spPr>
              <a:xfrm>
                <a:off x="3026363" y="2133196"/>
                <a:ext cx="2813654" cy="276999"/>
              </a:xfrm>
              <a:prstGeom prst="rect">
                <a:avLst/>
              </a:prstGeom>
              <a:blipFill>
                <a:blip r:embed="rId4"/>
                <a:stretch>
                  <a:fillRect b="-8889"/>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5EAA4C51-43F9-4F84-8E94-5B0448F46D07}"/>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2574712" y="2449773"/>
            <a:ext cx="3994575" cy="2571750"/>
          </a:xfrm>
          <a:prstGeom prst="rect">
            <a:avLst/>
          </a:prstGeom>
        </p:spPr>
      </p:pic>
    </p:spTree>
    <p:extLst>
      <p:ext uri="{BB962C8B-B14F-4D97-AF65-F5344CB8AC3E}">
        <p14:creationId xmlns:p14="http://schemas.microsoft.com/office/powerpoint/2010/main" val="2599958769"/>
      </p:ext>
    </p:extLst>
  </p:cSld>
  <p:clrMapOvr>
    <a:masterClrMapping/>
  </p:clrMapOvr>
  <mc:AlternateContent xmlns:mc="http://schemas.openxmlformats.org/markup-compatibility/2006" xmlns:p14="http://schemas.microsoft.com/office/powerpoint/2010/main">
    <mc:Choice Requires="p14">
      <p:transition spd="slow">
        <p14:conveyor dir="l"/>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6E4D1BDF-1238-42BA-94F5-21BF1CF0372D}"/>
              </a:ext>
            </a:extLst>
          </p:cNvPr>
          <p:cNvSpPr/>
          <p:nvPr/>
        </p:nvSpPr>
        <p:spPr>
          <a:xfrm>
            <a:off x="0" y="0"/>
            <a:ext cx="9144000" cy="281019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a:extLst>
              <a:ext uri="{FF2B5EF4-FFF2-40B4-BE49-F238E27FC236}">
                <a16:creationId xmlns:a16="http://schemas.microsoft.com/office/drawing/2014/main" id="{82AD984A-7542-478E-BA3D-713A46CD0092}"/>
              </a:ext>
            </a:extLst>
          </p:cNvPr>
          <p:cNvSpPr/>
          <p:nvPr/>
        </p:nvSpPr>
        <p:spPr>
          <a:xfrm>
            <a:off x="268503" y="749128"/>
            <a:ext cx="8587946" cy="3645244"/>
          </a:xfrm>
          <a:prstGeom prst="rect">
            <a:avLst/>
          </a:prstGeom>
          <a:solidFill>
            <a:schemeClr val="bg1"/>
          </a:solidFill>
          <a:ln>
            <a:noFill/>
          </a:ln>
          <a:effectLst>
            <a:outerShdw blurRad="254000" dist="254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5">
            <a:extLst>
              <a:ext uri="{FF2B5EF4-FFF2-40B4-BE49-F238E27FC236}">
                <a16:creationId xmlns:a16="http://schemas.microsoft.com/office/drawing/2014/main" id="{3AEEF0B3-7C7B-4852-95FF-BFD1FB4BD229}"/>
              </a:ext>
            </a:extLst>
          </p:cNvPr>
          <p:cNvSpPr txBox="1">
            <a:spLocks noChangeArrowheads="1"/>
          </p:cNvSpPr>
          <p:nvPr/>
        </p:nvSpPr>
        <p:spPr bwMode="auto">
          <a:xfrm>
            <a:off x="3423373" y="1930907"/>
            <a:ext cx="249299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r>
              <a:rPr lang="zh-CN" altLang="en-US" sz="3600" b="1" dirty="0">
                <a:latin typeface="+mj-ea"/>
              </a:rPr>
              <a:t>实验与总结</a:t>
            </a:r>
          </a:p>
        </p:txBody>
      </p:sp>
      <p:cxnSp>
        <p:nvCxnSpPr>
          <p:cNvPr id="23" name="直接连接符 22">
            <a:extLst>
              <a:ext uri="{FF2B5EF4-FFF2-40B4-BE49-F238E27FC236}">
                <a16:creationId xmlns:a16="http://schemas.microsoft.com/office/drawing/2014/main" id="{5A29846D-E7EE-45F3-9A33-515E367DEED5}"/>
              </a:ext>
            </a:extLst>
          </p:cNvPr>
          <p:cNvCxnSpPr/>
          <p:nvPr/>
        </p:nvCxnSpPr>
        <p:spPr>
          <a:xfrm>
            <a:off x="4540070" y="2810194"/>
            <a:ext cx="216927"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36" name="组合 35">
            <a:extLst>
              <a:ext uri="{FF2B5EF4-FFF2-40B4-BE49-F238E27FC236}">
                <a16:creationId xmlns:a16="http://schemas.microsoft.com/office/drawing/2014/main" id="{D5A5A51A-CFF1-450F-A993-DA65C3FDEC6F}"/>
              </a:ext>
            </a:extLst>
          </p:cNvPr>
          <p:cNvGrpSpPr/>
          <p:nvPr/>
        </p:nvGrpSpPr>
        <p:grpSpPr>
          <a:xfrm>
            <a:off x="3800715" y="3447261"/>
            <a:ext cx="1542570" cy="501874"/>
            <a:chOff x="3302807" y="1034911"/>
            <a:chExt cx="2457878" cy="799669"/>
          </a:xfrm>
          <a:solidFill>
            <a:schemeClr val="accent1"/>
          </a:solidFill>
        </p:grpSpPr>
        <p:sp>
          <p:nvSpPr>
            <p:cNvPr id="37" name="íṡḷîḍê">
              <a:extLst>
                <a:ext uri="{FF2B5EF4-FFF2-40B4-BE49-F238E27FC236}">
                  <a16:creationId xmlns:a16="http://schemas.microsoft.com/office/drawing/2014/main" id="{278820DB-7687-4DCC-9568-083F287AAA45}"/>
                </a:ext>
              </a:extLst>
            </p:cNvPr>
            <p:cNvSpPr/>
            <p:nvPr/>
          </p:nvSpPr>
          <p:spPr bwMode="auto">
            <a:xfrm>
              <a:off x="3518669" y="1287918"/>
              <a:ext cx="364442" cy="336408"/>
            </a:xfrm>
            <a:custGeom>
              <a:avLst/>
              <a:gdLst>
                <a:gd name="T0" fmla="*/ 154 w 159"/>
                <a:gd name="T1" fmla="*/ 43 h 146"/>
                <a:gd name="T2" fmla="*/ 133 w 159"/>
                <a:gd name="T3" fmla="*/ 41 h 146"/>
                <a:gd name="T4" fmla="*/ 159 w 159"/>
                <a:gd name="T5" fmla="*/ 25 h 146"/>
                <a:gd name="T6" fmla="*/ 133 w 159"/>
                <a:gd name="T7" fmla="*/ 24 h 146"/>
                <a:gd name="T8" fmla="*/ 97 w 159"/>
                <a:gd name="T9" fmla="*/ 38 h 146"/>
                <a:gd name="T10" fmla="*/ 106 w 159"/>
                <a:gd name="T11" fmla="*/ 24 h 146"/>
                <a:gd name="T12" fmla="*/ 72 w 159"/>
                <a:gd name="T13" fmla="*/ 34 h 146"/>
                <a:gd name="T14" fmla="*/ 66 w 159"/>
                <a:gd name="T15" fmla="*/ 36 h 146"/>
                <a:gd name="T16" fmla="*/ 0 w 159"/>
                <a:gd name="T17" fmla="*/ 23 h 146"/>
                <a:gd name="T18" fmla="*/ 28 w 159"/>
                <a:gd name="T19" fmla="*/ 34 h 146"/>
                <a:gd name="T20" fmla="*/ 30 w 159"/>
                <a:gd name="T21" fmla="*/ 41 h 146"/>
                <a:gd name="T22" fmla="*/ 11 w 159"/>
                <a:gd name="T23" fmla="*/ 40 h 146"/>
                <a:gd name="T24" fmla="*/ 41 w 159"/>
                <a:gd name="T25" fmla="*/ 60 h 146"/>
                <a:gd name="T26" fmla="*/ 24 w 159"/>
                <a:gd name="T27" fmla="*/ 60 h 146"/>
                <a:gd name="T28" fmla="*/ 46 w 159"/>
                <a:gd name="T29" fmla="*/ 79 h 146"/>
                <a:gd name="T30" fmla="*/ 35 w 159"/>
                <a:gd name="T31" fmla="*/ 78 h 146"/>
                <a:gd name="T32" fmla="*/ 54 w 159"/>
                <a:gd name="T33" fmla="*/ 92 h 146"/>
                <a:gd name="T34" fmla="*/ 54 w 159"/>
                <a:gd name="T35" fmla="*/ 96 h 146"/>
                <a:gd name="T36" fmla="*/ 46 w 159"/>
                <a:gd name="T37" fmla="*/ 96 h 146"/>
                <a:gd name="T38" fmla="*/ 64 w 159"/>
                <a:gd name="T39" fmla="*/ 108 h 146"/>
                <a:gd name="T40" fmla="*/ 64 w 159"/>
                <a:gd name="T41" fmla="*/ 114 h 146"/>
                <a:gd name="T42" fmla="*/ 60 w 159"/>
                <a:gd name="T43" fmla="*/ 115 h 146"/>
                <a:gd name="T44" fmla="*/ 81 w 159"/>
                <a:gd name="T45" fmla="*/ 146 h 146"/>
                <a:gd name="T46" fmla="*/ 103 w 159"/>
                <a:gd name="T47" fmla="*/ 117 h 146"/>
                <a:gd name="T48" fmla="*/ 98 w 159"/>
                <a:gd name="T49" fmla="*/ 114 h 146"/>
                <a:gd name="T50" fmla="*/ 99 w 159"/>
                <a:gd name="T51" fmla="*/ 107 h 146"/>
                <a:gd name="T52" fmla="*/ 115 w 159"/>
                <a:gd name="T53" fmla="*/ 97 h 146"/>
                <a:gd name="T54" fmla="*/ 112 w 159"/>
                <a:gd name="T55" fmla="*/ 92 h 146"/>
                <a:gd name="T56" fmla="*/ 131 w 159"/>
                <a:gd name="T57" fmla="*/ 79 h 146"/>
                <a:gd name="T58" fmla="*/ 119 w 159"/>
                <a:gd name="T59" fmla="*/ 79 h 146"/>
                <a:gd name="T60" fmla="*/ 117 w 159"/>
                <a:gd name="T61" fmla="*/ 75 h 146"/>
                <a:gd name="T62" fmla="*/ 141 w 159"/>
                <a:gd name="T63" fmla="*/ 59 h 146"/>
                <a:gd name="T64" fmla="*/ 125 w 159"/>
                <a:gd name="T65" fmla="*/ 58 h 146"/>
                <a:gd name="T66" fmla="*/ 124 w 159"/>
                <a:gd name="T67" fmla="*/ 54 h 146"/>
                <a:gd name="T68" fmla="*/ 154 w 159"/>
                <a:gd name="T69" fmla="*/ 43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59" h="146">
                  <a:moveTo>
                    <a:pt x="154" y="43"/>
                  </a:moveTo>
                  <a:cubicBezTo>
                    <a:pt x="133" y="41"/>
                    <a:pt x="133" y="41"/>
                    <a:pt x="133" y="41"/>
                  </a:cubicBezTo>
                  <a:cubicBezTo>
                    <a:pt x="137" y="34"/>
                    <a:pt x="155" y="37"/>
                    <a:pt x="159" y="25"/>
                  </a:cubicBezTo>
                  <a:cubicBezTo>
                    <a:pt x="133" y="24"/>
                    <a:pt x="133" y="24"/>
                    <a:pt x="133" y="24"/>
                  </a:cubicBezTo>
                  <a:cubicBezTo>
                    <a:pt x="114" y="21"/>
                    <a:pt x="107" y="39"/>
                    <a:pt x="97" y="38"/>
                  </a:cubicBezTo>
                  <a:cubicBezTo>
                    <a:pt x="88" y="29"/>
                    <a:pt x="100" y="28"/>
                    <a:pt x="106" y="24"/>
                  </a:cubicBezTo>
                  <a:cubicBezTo>
                    <a:pt x="80" y="0"/>
                    <a:pt x="72" y="32"/>
                    <a:pt x="72" y="34"/>
                  </a:cubicBezTo>
                  <a:cubicBezTo>
                    <a:pt x="71" y="37"/>
                    <a:pt x="68" y="38"/>
                    <a:pt x="66" y="36"/>
                  </a:cubicBezTo>
                  <a:cubicBezTo>
                    <a:pt x="58" y="12"/>
                    <a:pt x="33" y="22"/>
                    <a:pt x="0" y="23"/>
                  </a:cubicBezTo>
                  <a:cubicBezTo>
                    <a:pt x="8" y="31"/>
                    <a:pt x="17" y="32"/>
                    <a:pt x="28" y="34"/>
                  </a:cubicBezTo>
                  <a:cubicBezTo>
                    <a:pt x="30" y="36"/>
                    <a:pt x="32" y="38"/>
                    <a:pt x="30" y="41"/>
                  </a:cubicBezTo>
                  <a:cubicBezTo>
                    <a:pt x="11" y="40"/>
                    <a:pt x="11" y="40"/>
                    <a:pt x="11" y="40"/>
                  </a:cubicBezTo>
                  <a:cubicBezTo>
                    <a:pt x="19" y="58"/>
                    <a:pt x="35" y="49"/>
                    <a:pt x="41" y="60"/>
                  </a:cubicBezTo>
                  <a:cubicBezTo>
                    <a:pt x="24" y="60"/>
                    <a:pt x="24" y="60"/>
                    <a:pt x="24" y="60"/>
                  </a:cubicBezTo>
                  <a:cubicBezTo>
                    <a:pt x="25" y="75"/>
                    <a:pt x="41" y="68"/>
                    <a:pt x="46" y="79"/>
                  </a:cubicBezTo>
                  <a:cubicBezTo>
                    <a:pt x="35" y="78"/>
                    <a:pt x="35" y="78"/>
                    <a:pt x="35" y="78"/>
                  </a:cubicBezTo>
                  <a:cubicBezTo>
                    <a:pt x="40" y="90"/>
                    <a:pt x="48" y="91"/>
                    <a:pt x="54" y="92"/>
                  </a:cubicBezTo>
                  <a:cubicBezTo>
                    <a:pt x="54" y="96"/>
                    <a:pt x="54" y="96"/>
                    <a:pt x="54" y="96"/>
                  </a:cubicBezTo>
                  <a:cubicBezTo>
                    <a:pt x="46" y="96"/>
                    <a:pt x="46" y="96"/>
                    <a:pt x="46" y="96"/>
                  </a:cubicBezTo>
                  <a:cubicBezTo>
                    <a:pt x="46" y="104"/>
                    <a:pt x="57" y="109"/>
                    <a:pt x="64" y="108"/>
                  </a:cubicBezTo>
                  <a:cubicBezTo>
                    <a:pt x="64" y="114"/>
                    <a:pt x="64" y="114"/>
                    <a:pt x="64" y="114"/>
                  </a:cubicBezTo>
                  <a:cubicBezTo>
                    <a:pt x="60" y="115"/>
                    <a:pt x="60" y="115"/>
                    <a:pt x="60" y="115"/>
                  </a:cubicBezTo>
                  <a:cubicBezTo>
                    <a:pt x="81" y="146"/>
                    <a:pt x="81" y="146"/>
                    <a:pt x="81" y="146"/>
                  </a:cubicBezTo>
                  <a:cubicBezTo>
                    <a:pt x="103" y="117"/>
                    <a:pt x="103" y="117"/>
                    <a:pt x="103" y="117"/>
                  </a:cubicBezTo>
                  <a:cubicBezTo>
                    <a:pt x="98" y="114"/>
                    <a:pt x="98" y="114"/>
                    <a:pt x="98" y="114"/>
                  </a:cubicBezTo>
                  <a:cubicBezTo>
                    <a:pt x="99" y="107"/>
                    <a:pt x="99" y="107"/>
                    <a:pt x="99" y="107"/>
                  </a:cubicBezTo>
                  <a:cubicBezTo>
                    <a:pt x="105" y="108"/>
                    <a:pt x="111" y="106"/>
                    <a:pt x="115" y="97"/>
                  </a:cubicBezTo>
                  <a:cubicBezTo>
                    <a:pt x="114" y="95"/>
                    <a:pt x="99" y="99"/>
                    <a:pt x="112" y="92"/>
                  </a:cubicBezTo>
                  <a:cubicBezTo>
                    <a:pt x="120" y="91"/>
                    <a:pt x="125" y="85"/>
                    <a:pt x="131" y="79"/>
                  </a:cubicBezTo>
                  <a:cubicBezTo>
                    <a:pt x="119" y="79"/>
                    <a:pt x="119" y="79"/>
                    <a:pt x="119" y="79"/>
                  </a:cubicBezTo>
                  <a:cubicBezTo>
                    <a:pt x="117" y="78"/>
                    <a:pt x="116" y="76"/>
                    <a:pt x="117" y="75"/>
                  </a:cubicBezTo>
                  <a:cubicBezTo>
                    <a:pt x="125" y="74"/>
                    <a:pt x="137" y="70"/>
                    <a:pt x="141" y="59"/>
                  </a:cubicBezTo>
                  <a:cubicBezTo>
                    <a:pt x="125" y="58"/>
                    <a:pt x="125" y="58"/>
                    <a:pt x="125" y="58"/>
                  </a:cubicBezTo>
                  <a:cubicBezTo>
                    <a:pt x="122" y="57"/>
                    <a:pt x="123" y="55"/>
                    <a:pt x="124" y="54"/>
                  </a:cubicBezTo>
                  <a:cubicBezTo>
                    <a:pt x="134" y="54"/>
                    <a:pt x="145" y="50"/>
                    <a:pt x="154"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38" name="íŝḻiḍè">
              <a:extLst>
                <a:ext uri="{FF2B5EF4-FFF2-40B4-BE49-F238E27FC236}">
                  <a16:creationId xmlns:a16="http://schemas.microsoft.com/office/drawing/2014/main" id="{56BE2197-1F9A-4F2F-B19E-BD2CE2E91115}"/>
                </a:ext>
              </a:extLst>
            </p:cNvPr>
            <p:cNvSpPr/>
            <p:nvPr/>
          </p:nvSpPr>
          <p:spPr bwMode="auto">
            <a:xfrm>
              <a:off x="3344157" y="1504480"/>
              <a:ext cx="93914" cy="74290"/>
            </a:xfrm>
            <a:custGeom>
              <a:avLst/>
              <a:gdLst>
                <a:gd name="T0" fmla="*/ 6 w 41"/>
                <a:gd name="T1" fmla="*/ 15 h 32"/>
                <a:gd name="T2" fmla="*/ 9 w 41"/>
                <a:gd name="T3" fmla="*/ 16 h 32"/>
                <a:gd name="T4" fmla="*/ 37 w 41"/>
                <a:gd name="T5" fmla="*/ 18 h 32"/>
                <a:gd name="T6" fmla="*/ 41 w 41"/>
                <a:gd name="T7" fmla="*/ 16 h 32"/>
                <a:gd name="T8" fmla="*/ 32 w 41"/>
                <a:gd name="T9" fmla="*/ 0 h 32"/>
                <a:gd name="T10" fmla="*/ 28 w 41"/>
                <a:gd name="T11" fmla="*/ 1 h 32"/>
                <a:gd name="T12" fmla="*/ 35 w 41"/>
                <a:gd name="T13" fmla="*/ 14 h 32"/>
                <a:gd name="T14" fmla="*/ 30 w 41"/>
                <a:gd name="T15" fmla="*/ 13 h 32"/>
                <a:gd name="T16" fmla="*/ 4 w 41"/>
                <a:gd name="T17" fmla="*/ 12 h 32"/>
                <a:gd name="T18" fmla="*/ 0 w 41"/>
                <a:gd name="T19" fmla="*/ 14 h 32"/>
                <a:gd name="T20" fmla="*/ 10 w 41"/>
                <a:gd name="T21" fmla="*/ 32 h 32"/>
                <a:gd name="T22" fmla="*/ 14 w 41"/>
                <a:gd name="T23" fmla="*/ 30 h 32"/>
                <a:gd name="T24" fmla="*/ 6 w 41"/>
                <a:gd name="T25" fmla="*/ 1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 h="32">
                  <a:moveTo>
                    <a:pt x="6" y="15"/>
                  </a:moveTo>
                  <a:cubicBezTo>
                    <a:pt x="9" y="16"/>
                    <a:pt x="9" y="16"/>
                    <a:pt x="9" y="16"/>
                  </a:cubicBezTo>
                  <a:cubicBezTo>
                    <a:pt x="37" y="18"/>
                    <a:pt x="37" y="18"/>
                    <a:pt x="37" y="18"/>
                  </a:cubicBezTo>
                  <a:cubicBezTo>
                    <a:pt x="41" y="16"/>
                    <a:pt x="41" y="16"/>
                    <a:pt x="41" y="16"/>
                  </a:cubicBezTo>
                  <a:cubicBezTo>
                    <a:pt x="32" y="0"/>
                    <a:pt x="32" y="0"/>
                    <a:pt x="32" y="0"/>
                  </a:cubicBezTo>
                  <a:cubicBezTo>
                    <a:pt x="28" y="1"/>
                    <a:pt x="28" y="1"/>
                    <a:pt x="28" y="1"/>
                  </a:cubicBezTo>
                  <a:cubicBezTo>
                    <a:pt x="35" y="14"/>
                    <a:pt x="35" y="14"/>
                    <a:pt x="35" y="14"/>
                  </a:cubicBezTo>
                  <a:cubicBezTo>
                    <a:pt x="34" y="14"/>
                    <a:pt x="32" y="14"/>
                    <a:pt x="30" y="13"/>
                  </a:cubicBezTo>
                  <a:cubicBezTo>
                    <a:pt x="4" y="12"/>
                    <a:pt x="4" y="12"/>
                    <a:pt x="4" y="12"/>
                  </a:cubicBezTo>
                  <a:cubicBezTo>
                    <a:pt x="0" y="14"/>
                    <a:pt x="0" y="14"/>
                    <a:pt x="0" y="14"/>
                  </a:cubicBezTo>
                  <a:cubicBezTo>
                    <a:pt x="10" y="32"/>
                    <a:pt x="10" y="32"/>
                    <a:pt x="10" y="32"/>
                  </a:cubicBezTo>
                  <a:cubicBezTo>
                    <a:pt x="14" y="30"/>
                    <a:pt x="14" y="30"/>
                    <a:pt x="14" y="30"/>
                  </a:cubicBezTo>
                  <a:lnTo>
                    <a:pt x="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39" name="îS1iďê">
              <a:extLst>
                <a:ext uri="{FF2B5EF4-FFF2-40B4-BE49-F238E27FC236}">
                  <a16:creationId xmlns:a16="http://schemas.microsoft.com/office/drawing/2014/main" id="{9220D313-7D7F-4856-A4F8-78278FEB8A65}"/>
                </a:ext>
              </a:extLst>
            </p:cNvPr>
            <p:cNvSpPr/>
            <p:nvPr/>
          </p:nvSpPr>
          <p:spPr bwMode="auto">
            <a:xfrm>
              <a:off x="3369388" y="1550736"/>
              <a:ext cx="91811" cy="71487"/>
            </a:xfrm>
            <a:custGeom>
              <a:avLst/>
              <a:gdLst>
                <a:gd name="T0" fmla="*/ 128 w 131"/>
                <a:gd name="T1" fmla="*/ 46 h 102"/>
                <a:gd name="T2" fmla="*/ 85 w 131"/>
                <a:gd name="T3" fmla="*/ 66 h 102"/>
                <a:gd name="T4" fmla="*/ 66 w 131"/>
                <a:gd name="T5" fmla="*/ 30 h 102"/>
                <a:gd name="T6" fmla="*/ 108 w 131"/>
                <a:gd name="T7" fmla="*/ 10 h 102"/>
                <a:gd name="T8" fmla="*/ 105 w 131"/>
                <a:gd name="T9" fmla="*/ 0 h 102"/>
                <a:gd name="T10" fmla="*/ 0 w 131"/>
                <a:gd name="T11" fmla="*/ 46 h 102"/>
                <a:gd name="T12" fmla="*/ 7 w 131"/>
                <a:gd name="T13" fmla="*/ 56 h 102"/>
                <a:gd name="T14" fmla="*/ 56 w 131"/>
                <a:gd name="T15" fmla="*/ 33 h 102"/>
                <a:gd name="T16" fmla="*/ 72 w 131"/>
                <a:gd name="T17" fmla="*/ 73 h 102"/>
                <a:gd name="T18" fmla="*/ 23 w 131"/>
                <a:gd name="T19" fmla="*/ 92 h 102"/>
                <a:gd name="T20" fmla="*/ 30 w 131"/>
                <a:gd name="T21" fmla="*/ 102 h 102"/>
                <a:gd name="T22" fmla="*/ 131 w 131"/>
                <a:gd name="T23" fmla="*/ 56 h 102"/>
                <a:gd name="T24" fmla="*/ 128 w 131"/>
                <a:gd name="T25" fmla="*/ 46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1" h="102">
                  <a:moveTo>
                    <a:pt x="128" y="46"/>
                  </a:moveTo>
                  <a:lnTo>
                    <a:pt x="85" y="66"/>
                  </a:lnTo>
                  <a:lnTo>
                    <a:pt x="66" y="30"/>
                  </a:lnTo>
                  <a:lnTo>
                    <a:pt x="108" y="10"/>
                  </a:lnTo>
                  <a:lnTo>
                    <a:pt x="105" y="0"/>
                  </a:lnTo>
                  <a:lnTo>
                    <a:pt x="0" y="46"/>
                  </a:lnTo>
                  <a:lnTo>
                    <a:pt x="7" y="56"/>
                  </a:lnTo>
                  <a:lnTo>
                    <a:pt x="56" y="33"/>
                  </a:lnTo>
                  <a:lnTo>
                    <a:pt x="72" y="73"/>
                  </a:lnTo>
                  <a:lnTo>
                    <a:pt x="23" y="92"/>
                  </a:lnTo>
                  <a:lnTo>
                    <a:pt x="30" y="102"/>
                  </a:lnTo>
                  <a:lnTo>
                    <a:pt x="131" y="56"/>
                  </a:lnTo>
                  <a:lnTo>
                    <a:pt x="128" y="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40" name="i$ḷíḓe">
              <a:extLst>
                <a:ext uri="{FF2B5EF4-FFF2-40B4-BE49-F238E27FC236}">
                  <a16:creationId xmlns:a16="http://schemas.microsoft.com/office/drawing/2014/main" id="{8EB32B6C-7128-46A0-BDE5-E4A34C2A1B81}"/>
                </a:ext>
              </a:extLst>
            </p:cNvPr>
            <p:cNvSpPr/>
            <p:nvPr/>
          </p:nvSpPr>
          <p:spPr bwMode="auto">
            <a:xfrm>
              <a:off x="3394618" y="1599095"/>
              <a:ext cx="91811" cy="71487"/>
            </a:xfrm>
            <a:custGeom>
              <a:avLst/>
              <a:gdLst>
                <a:gd name="T0" fmla="*/ 72 w 131"/>
                <a:gd name="T1" fmla="*/ 76 h 102"/>
                <a:gd name="T2" fmla="*/ 85 w 131"/>
                <a:gd name="T3" fmla="*/ 69 h 102"/>
                <a:gd name="T4" fmla="*/ 66 w 131"/>
                <a:gd name="T5" fmla="*/ 30 h 102"/>
                <a:gd name="T6" fmla="*/ 98 w 131"/>
                <a:gd name="T7" fmla="*/ 17 h 102"/>
                <a:gd name="T8" fmla="*/ 118 w 131"/>
                <a:gd name="T9" fmla="*/ 56 h 102"/>
                <a:gd name="T10" fmla="*/ 131 w 131"/>
                <a:gd name="T11" fmla="*/ 53 h 102"/>
                <a:gd name="T12" fmla="*/ 105 w 131"/>
                <a:gd name="T13" fmla="*/ 0 h 102"/>
                <a:gd name="T14" fmla="*/ 0 w 131"/>
                <a:gd name="T15" fmla="*/ 50 h 102"/>
                <a:gd name="T16" fmla="*/ 30 w 131"/>
                <a:gd name="T17" fmla="*/ 102 h 102"/>
                <a:gd name="T18" fmla="*/ 39 w 131"/>
                <a:gd name="T19" fmla="*/ 96 h 102"/>
                <a:gd name="T20" fmla="*/ 20 w 131"/>
                <a:gd name="T21" fmla="*/ 53 h 102"/>
                <a:gd name="T22" fmla="*/ 52 w 131"/>
                <a:gd name="T23" fmla="*/ 36 h 102"/>
                <a:gd name="T24" fmla="*/ 72 w 131"/>
                <a:gd name="T25" fmla="*/ 76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1" h="102">
                  <a:moveTo>
                    <a:pt x="72" y="76"/>
                  </a:moveTo>
                  <a:lnTo>
                    <a:pt x="85" y="69"/>
                  </a:lnTo>
                  <a:lnTo>
                    <a:pt x="66" y="30"/>
                  </a:lnTo>
                  <a:lnTo>
                    <a:pt x="98" y="17"/>
                  </a:lnTo>
                  <a:lnTo>
                    <a:pt x="118" y="56"/>
                  </a:lnTo>
                  <a:lnTo>
                    <a:pt x="131" y="53"/>
                  </a:lnTo>
                  <a:lnTo>
                    <a:pt x="105" y="0"/>
                  </a:lnTo>
                  <a:lnTo>
                    <a:pt x="0" y="50"/>
                  </a:lnTo>
                  <a:lnTo>
                    <a:pt x="30" y="102"/>
                  </a:lnTo>
                  <a:lnTo>
                    <a:pt x="39" y="96"/>
                  </a:lnTo>
                  <a:lnTo>
                    <a:pt x="20" y="53"/>
                  </a:lnTo>
                  <a:lnTo>
                    <a:pt x="52" y="36"/>
                  </a:lnTo>
                  <a:lnTo>
                    <a:pt x="72" y="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41" name="îş1íḍé">
              <a:extLst>
                <a:ext uri="{FF2B5EF4-FFF2-40B4-BE49-F238E27FC236}">
                  <a16:creationId xmlns:a16="http://schemas.microsoft.com/office/drawing/2014/main" id="{8FF8643C-007E-4C10-84CD-C87B762BAA24}"/>
                </a:ext>
              </a:extLst>
            </p:cNvPr>
            <p:cNvSpPr/>
            <p:nvPr/>
          </p:nvSpPr>
          <p:spPr bwMode="auto">
            <a:xfrm>
              <a:off x="3431063" y="1647453"/>
              <a:ext cx="73589" cy="53265"/>
            </a:xfrm>
            <a:custGeom>
              <a:avLst/>
              <a:gdLst>
                <a:gd name="T0" fmla="*/ 32 w 32"/>
                <a:gd name="T1" fmla="*/ 3 h 23"/>
                <a:gd name="T2" fmla="*/ 30 w 32"/>
                <a:gd name="T3" fmla="*/ 0 h 23"/>
                <a:gd name="T4" fmla="*/ 13 w 32"/>
                <a:gd name="T5" fmla="*/ 16 h 23"/>
                <a:gd name="T6" fmla="*/ 10 w 32"/>
                <a:gd name="T7" fmla="*/ 19 h 23"/>
                <a:gd name="T8" fmla="*/ 7 w 32"/>
                <a:gd name="T9" fmla="*/ 20 h 23"/>
                <a:gd name="T10" fmla="*/ 5 w 32"/>
                <a:gd name="T11" fmla="*/ 19 h 23"/>
                <a:gd name="T12" fmla="*/ 4 w 32"/>
                <a:gd name="T13" fmla="*/ 16 h 23"/>
                <a:gd name="T14" fmla="*/ 7 w 32"/>
                <a:gd name="T15" fmla="*/ 11 h 23"/>
                <a:gd name="T16" fmla="*/ 5 w 32"/>
                <a:gd name="T17" fmla="*/ 10 h 23"/>
                <a:gd name="T18" fmla="*/ 0 w 32"/>
                <a:gd name="T19" fmla="*/ 16 h 23"/>
                <a:gd name="T20" fmla="*/ 2 w 32"/>
                <a:gd name="T21" fmla="*/ 21 h 23"/>
                <a:gd name="T22" fmla="*/ 6 w 32"/>
                <a:gd name="T23" fmla="*/ 23 h 23"/>
                <a:gd name="T24" fmla="*/ 10 w 32"/>
                <a:gd name="T25" fmla="*/ 22 h 23"/>
                <a:gd name="T26" fmla="*/ 15 w 32"/>
                <a:gd name="T27" fmla="*/ 18 h 23"/>
                <a:gd name="T28" fmla="*/ 32 w 32"/>
                <a:gd name="T29" fmla="*/ 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 h="23">
                  <a:moveTo>
                    <a:pt x="32" y="3"/>
                  </a:moveTo>
                  <a:cubicBezTo>
                    <a:pt x="30" y="0"/>
                    <a:pt x="30" y="0"/>
                    <a:pt x="30" y="0"/>
                  </a:cubicBezTo>
                  <a:cubicBezTo>
                    <a:pt x="13" y="16"/>
                    <a:pt x="13" y="16"/>
                    <a:pt x="13" y="16"/>
                  </a:cubicBezTo>
                  <a:cubicBezTo>
                    <a:pt x="11" y="18"/>
                    <a:pt x="10" y="19"/>
                    <a:pt x="10" y="19"/>
                  </a:cubicBezTo>
                  <a:cubicBezTo>
                    <a:pt x="9" y="19"/>
                    <a:pt x="8" y="20"/>
                    <a:pt x="7" y="20"/>
                  </a:cubicBezTo>
                  <a:cubicBezTo>
                    <a:pt x="6" y="20"/>
                    <a:pt x="6" y="19"/>
                    <a:pt x="5" y="19"/>
                  </a:cubicBezTo>
                  <a:cubicBezTo>
                    <a:pt x="4" y="18"/>
                    <a:pt x="4" y="17"/>
                    <a:pt x="4" y="16"/>
                  </a:cubicBezTo>
                  <a:cubicBezTo>
                    <a:pt x="4" y="15"/>
                    <a:pt x="6" y="13"/>
                    <a:pt x="7" y="11"/>
                  </a:cubicBezTo>
                  <a:cubicBezTo>
                    <a:pt x="5" y="10"/>
                    <a:pt x="5" y="10"/>
                    <a:pt x="5" y="10"/>
                  </a:cubicBezTo>
                  <a:cubicBezTo>
                    <a:pt x="2" y="12"/>
                    <a:pt x="1" y="14"/>
                    <a:pt x="0" y="16"/>
                  </a:cubicBezTo>
                  <a:cubicBezTo>
                    <a:pt x="0" y="18"/>
                    <a:pt x="1" y="20"/>
                    <a:pt x="2" y="21"/>
                  </a:cubicBezTo>
                  <a:cubicBezTo>
                    <a:pt x="3" y="22"/>
                    <a:pt x="4" y="23"/>
                    <a:pt x="6" y="23"/>
                  </a:cubicBezTo>
                  <a:cubicBezTo>
                    <a:pt x="7" y="23"/>
                    <a:pt x="9" y="23"/>
                    <a:pt x="10" y="22"/>
                  </a:cubicBezTo>
                  <a:cubicBezTo>
                    <a:pt x="12" y="22"/>
                    <a:pt x="13" y="20"/>
                    <a:pt x="15" y="18"/>
                  </a:cubicBezTo>
                  <a:lnTo>
                    <a:pt x="32"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42" name="išḻïde">
              <a:extLst>
                <a:ext uri="{FF2B5EF4-FFF2-40B4-BE49-F238E27FC236}">
                  <a16:creationId xmlns:a16="http://schemas.microsoft.com/office/drawing/2014/main" id="{4D60BACC-C295-4742-AC9B-BA2AC26793D7}"/>
                </a:ext>
              </a:extLst>
            </p:cNvPr>
            <p:cNvSpPr/>
            <p:nvPr/>
          </p:nvSpPr>
          <p:spPr bwMode="auto">
            <a:xfrm>
              <a:off x="3465404" y="1659368"/>
              <a:ext cx="60273" cy="59572"/>
            </a:xfrm>
            <a:custGeom>
              <a:avLst/>
              <a:gdLst>
                <a:gd name="T0" fmla="*/ 79 w 86"/>
                <a:gd name="T1" fmla="*/ 0 h 85"/>
                <a:gd name="T2" fmla="*/ 0 w 86"/>
                <a:gd name="T3" fmla="*/ 79 h 85"/>
                <a:gd name="T4" fmla="*/ 7 w 86"/>
                <a:gd name="T5" fmla="*/ 85 h 85"/>
                <a:gd name="T6" fmla="*/ 86 w 86"/>
                <a:gd name="T7" fmla="*/ 6 h 85"/>
                <a:gd name="T8" fmla="*/ 79 w 86"/>
                <a:gd name="T9" fmla="*/ 0 h 85"/>
              </a:gdLst>
              <a:ahLst/>
              <a:cxnLst>
                <a:cxn ang="0">
                  <a:pos x="T0" y="T1"/>
                </a:cxn>
                <a:cxn ang="0">
                  <a:pos x="T2" y="T3"/>
                </a:cxn>
                <a:cxn ang="0">
                  <a:pos x="T4" y="T5"/>
                </a:cxn>
                <a:cxn ang="0">
                  <a:pos x="T6" y="T7"/>
                </a:cxn>
                <a:cxn ang="0">
                  <a:pos x="T8" y="T9"/>
                </a:cxn>
              </a:cxnLst>
              <a:rect l="0" t="0" r="r" b="b"/>
              <a:pathLst>
                <a:path w="86" h="85">
                  <a:moveTo>
                    <a:pt x="79" y="0"/>
                  </a:moveTo>
                  <a:lnTo>
                    <a:pt x="0" y="79"/>
                  </a:lnTo>
                  <a:lnTo>
                    <a:pt x="7" y="85"/>
                  </a:lnTo>
                  <a:lnTo>
                    <a:pt x="86" y="6"/>
                  </a:lnTo>
                  <a:lnTo>
                    <a:pt x="7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43" name="ís1ïḓè">
              <a:extLst>
                <a:ext uri="{FF2B5EF4-FFF2-40B4-BE49-F238E27FC236}">
                  <a16:creationId xmlns:a16="http://schemas.microsoft.com/office/drawing/2014/main" id="{F701EF1C-8B3F-4397-B674-E350D5DF0892}"/>
                </a:ext>
              </a:extLst>
            </p:cNvPr>
            <p:cNvSpPr/>
            <p:nvPr/>
          </p:nvSpPr>
          <p:spPr bwMode="auto">
            <a:xfrm>
              <a:off x="3477319" y="1675487"/>
              <a:ext cx="73589" cy="80598"/>
            </a:xfrm>
            <a:custGeom>
              <a:avLst/>
              <a:gdLst>
                <a:gd name="T0" fmla="*/ 29 w 32"/>
                <a:gd name="T1" fmla="*/ 0 h 35"/>
                <a:gd name="T2" fmla="*/ 0 w 32"/>
                <a:gd name="T3" fmla="*/ 21 h 35"/>
                <a:gd name="T4" fmla="*/ 3 w 32"/>
                <a:gd name="T5" fmla="*/ 23 h 35"/>
                <a:gd name="T6" fmla="*/ 12 w 32"/>
                <a:gd name="T7" fmla="*/ 17 h 35"/>
                <a:gd name="T8" fmla="*/ 20 w 32"/>
                <a:gd name="T9" fmla="*/ 23 h 35"/>
                <a:gd name="T10" fmla="*/ 16 w 32"/>
                <a:gd name="T11" fmla="*/ 33 h 35"/>
                <a:gd name="T12" fmla="*/ 19 w 32"/>
                <a:gd name="T13" fmla="*/ 35 h 35"/>
                <a:gd name="T14" fmla="*/ 32 w 32"/>
                <a:gd name="T15" fmla="*/ 3 h 35"/>
                <a:gd name="T16" fmla="*/ 29 w 32"/>
                <a:gd name="T17" fmla="*/ 0 h 35"/>
                <a:gd name="T18" fmla="*/ 25 w 32"/>
                <a:gd name="T19" fmla="*/ 11 h 35"/>
                <a:gd name="T20" fmla="*/ 22 w 32"/>
                <a:gd name="T21" fmla="*/ 20 h 35"/>
                <a:gd name="T22" fmla="*/ 15 w 32"/>
                <a:gd name="T23" fmla="*/ 15 h 35"/>
                <a:gd name="T24" fmla="*/ 23 w 32"/>
                <a:gd name="T25" fmla="*/ 8 h 35"/>
                <a:gd name="T26" fmla="*/ 28 w 32"/>
                <a:gd name="T27" fmla="*/ 4 h 35"/>
                <a:gd name="T28" fmla="*/ 25 w 32"/>
                <a:gd name="T29" fmla="*/ 11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 h="35">
                  <a:moveTo>
                    <a:pt x="29" y="0"/>
                  </a:moveTo>
                  <a:cubicBezTo>
                    <a:pt x="0" y="21"/>
                    <a:pt x="0" y="21"/>
                    <a:pt x="0" y="21"/>
                  </a:cubicBezTo>
                  <a:cubicBezTo>
                    <a:pt x="3" y="23"/>
                    <a:pt x="3" y="23"/>
                    <a:pt x="3" y="23"/>
                  </a:cubicBezTo>
                  <a:cubicBezTo>
                    <a:pt x="12" y="17"/>
                    <a:pt x="12" y="17"/>
                    <a:pt x="12" y="17"/>
                  </a:cubicBezTo>
                  <a:cubicBezTo>
                    <a:pt x="20" y="23"/>
                    <a:pt x="20" y="23"/>
                    <a:pt x="20" y="23"/>
                  </a:cubicBezTo>
                  <a:cubicBezTo>
                    <a:pt x="16" y="33"/>
                    <a:pt x="16" y="33"/>
                    <a:pt x="16" y="33"/>
                  </a:cubicBezTo>
                  <a:cubicBezTo>
                    <a:pt x="19" y="35"/>
                    <a:pt x="19" y="35"/>
                    <a:pt x="19" y="35"/>
                  </a:cubicBezTo>
                  <a:cubicBezTo>
                    <a:pt x="32" y="3"/>
                    <a:pt x="32" y="3"/>
                    <a:pt x="32" y="3"/>
                  </a:cubicBezTo>
                  <a:lnTo>
                    <a:pt x="29" y="0"/>
                  </a:lnTo>
                  <a:close/>
                  <a:moveTo>
                    <a:pt x="25" y="11"/>
                  </a:moveTo>
                  <a:cubicBezTo>
                    <a:pt x="22" y="20"/>
                    <a:pt x="22" y="20"/>
                    <a:pt x="22" y="20"/>
                  </a:cubicBezTo>
                  <a:cubicBezTo>
                    <a:pt x="15" y="15"/>
                    <a:pt x="15" y="15"/>
                    <a:pt x="15" y="15"/>
                  </a:cubicBezTo>
                  <a:cubicBezTo>
                    <a:pt x="23" y="8"/>
                    <a:pt x="23" y="8"/>
                    <a:pt x="23" y="8"/>
                  </a:cubicBezTo>
                  <a:cubicBezTo>
                    <a:pt x="25" y="7"/>
                    <a:pt x="27" y="6"/>
                    <a:pt x="28" y="4"/>
                  </a:cubicBezTo>
                  <a:cubicBezTo>
                    <a:pt x="28" y="6"/>
                    <a:pt x="27" y="8"/>
                    <a:pt x="2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44" name="ïṩlïďê">
              <a:extLst>
                <a:ext uri="{FF2B5EF4-FFF2-40B4-BE49-F238E27FC236}">
                  <a16:creationId xmlns:a16="http://schemas.microsoft.com/office/drawing/2014/main" id="{D8DAE5B8-0A4E-4E22-B8DE-8E5965F962FA}"/>
                </a:ext>
              </a:extLst>
            </p:cNvPr>
            <p:cNvSpPr/>
            <p:nvPr/>
          </p:nvSpPr>
          <p:spPr bwMode="auto">
            <a:xfrm>
              <a:off x="3529882" y="1688803"/>
              <a:ext cx="80598" cy="87606"/>
            </a:xfrm>
            <a:custGeom>
              <a:avLst/>
              <a:gdLst>
                <a:gd name="T0" fmla="*/ 108 w 115"/>
                <a:gd name="T1" fmla="*/ 27 h 125"/>
                <a:gd name="T2" fmla="*/ 62 w 115"/>
                <a:gd name="T3" fmla="*/ 102 h 125"/>
                <a:gd name="T4" fmla="*/ 69 w 115"/>
                <a:gd name="T5" fmla="*/ 7 h 125"/>
                <a:gd name="T6" fmla="*/ 59 w 115"/>
                <a:gd name="T7" fmla="*/ 0 h 125"/>
                <a:gd name="T8" fmla="*/ 0 w 115"/>
                <a:gd name="T9" fmla="*/ 96 h 125"/>
                <a:gd name="T10" fmla="*/ 10 w 115"/>
                <a:gd name="T11" fmla="*/ 99 h 125"/>
                <a:gd name="T12" fmla="*/ 56 w 115"/>
                <a:gd name="T13" fmla="*/ 27 h 125"/>
                <a:gd name="T14" fmla="*/ 49 w 115"/>
                <a:gd name="T15" fmla="*/ 122 h 125"/>
                <a:gd name="T16" fmla="*/ 59 w 115"/>
                <a:gd name="T17" fmla="*/ 125 h 125"/>
                <a:gd name="T18" fmla="*/ 115 w 115"/>
                <a:gd name="T19" fmla="*/ 33 h 125"/>
                <a:gd name="T20" fmla="*/ 108 w 115"/>
                <a:gd name="T21" fmla="*/ 27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5" h="125">
                  <a:moveTo>
                    <a:pt x="108" y="27"/>
                  </a:moveTo>
                  <a:lnTo>
                    <a:pt x="62" y="102"/>
                  </a:lnTo>
                  <a:lnTo>
                    <a:pt x="69" y="7"/>
                  </a:lnTo>
                  <a:lnTo>
                    <a:pt x="59" y="0"/>
                  </a:lnTo>
                  <a:lnTo>
                    <a:pt x="0" y="96"/>
                  </a:lnTo>
                  <a:lnTo>
                    <a:pt x="10" y="99"/>
                  </a:lnTo>
                  <a:lnTo>
                    <a:pt x="56" y="27"/>
                  </a:lnTo>
                  <a:lnTo>
                    <a:pt x="49" y="122"/>
                  </a:lnTo>
                  <a:lnTo>
                    <a:pt x="59" y="125"/>
                  </a:lnTo>
                  <a:lnTo>
                    <a:pt x="115" y="33"/>
                  </a:lnTo>
                  <a:lnTo>
                    <a:pt x="108"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45" name="íSliḋê">
              <a:extLst>
                <a:ext uri="{FF2B5EF4-FFF2-40B4-BE49-F238E27FC236}">
                  <a16:creationId xmlns:a16="http://schemas.microsoft.com/office/drawing/2014/main" id="{1D0DA4AD-ECAD-423B-B213-71BC0FAE490E}"/>
                </a:ext>
              </a:extLst>
            </p:cNvPr>
            <p:cNvSpPr/>
            <p:nvPr/>
          </p:nvSpPr>
          <p:spPr bwMode="auto">
            <a:xfrm>
              <a:off x="3594360" y="1714735"/>
              <a:ext cx="56769" cy="77794"/>
            </a:xfrm>
            <a:custGeom>
              <a:avLst/>
              <a:gdLst>
                <a:gd name="T0" fmla="*/ 19 w 25"/>
                <a:gd name="T1" fmla="*/ 1 h 34"/>
                <a:gd name="T2" fmla="*/ 13 w 25"/>
                <a:gd name="T3" fmla="*/ 1 h 34"/>
                <a:gd name="T4" fmla="*/ 8 w 25"/>
                <a:gd name="T5" fmla="*/ 5 h 34"/>
                <a:gd name="T6" fmla="*/ 3 w 25"/>
                <a:gd name="T7" fmla="*/ 13 h 34"/>
                <a:gd name="T8" fmla="*/ 1 w 25"/>
                <a:gd name="T9" fmla="*/ 22 h 34"/>
                <a:gd name="T10" fmla="*/ 2 w 25"/>
                <a:gd name="T11" fmla="*/ 29 h 34"/>
                <a:gd name="T12" fmla="*/ 6 w 25"/>
                <a:gd name="T13" fmla="*/ 33 h 34"/>
                <a:gd name="T14" fmla="*/ 11 w 25"/>
                <a:gd name="T15" fmla="*/ 33 h 34"/>
                <a:gd name="T16" fmla="*/ 17 w 25"/>
                <a:gd name="T17" fmla="*/ 31 h 34"/>
                <a:gd name="T18" fmla="*/ 21 w 25"/>
                <a:gd name="T19" fmla="*/ 20 h 34"/>
                <a:gd name="T20" fmla="*/ 13 w 25"/>
                <a:gd name="T21" fmla="*/ 17 h 34"/>
                <a:gd name="T22" fmla="*/ 11 w 25"/>
                <a:gd name="T23" fmla="*/ 20 h 34"/>
                <a:gd name="T24" fmla="*/ 17 w 25"/>
                <a:gd name="T25" fmla="*/ 22 h 34"/>
                <a:gd name="T26" fmla="*/ 15 w 25"/>
                <a:gd name="T27" fmla="*/ 28 h 34"/>
                <a:gd name="T28" fmla="*/ 12 w 25"/>
                <a:gd name="T29" fmla="*/ 29 h 34"/>
                <a:gd name="T30" fmla="*/ 8 w 25"/>
                <a:gd name="T31" fmla="*/ 29 h 34"/>
                <a:gd name="T32" fmla="*/ 5 w 25"/>
                <a:gd name="T33" fmla="*/ 26 h 34"/>
                <a:gd name="T34" fmla="*/ 4 w 25"/>
                <a:gd name="T35" fmla="*/ 21 h 34"/>
                <a:gd name="T36" fmla="*/ 6 w 25"/>
                <a:gd name="T37" fmla="*/ 14 h 34"/>
                <a:gd name="T38" fmla="*/ 9 w 25"/>
                <a:gd name="T39" fmla="*/ 8 h 34"/>
                <a:gd name="T40" fmla="*/ 11 w 25"/>
                <a:gd name="T41" fmla="*/ 5 h 34"/>
                <a:gd name="T42" fmla="*/ 15 w 25"/>
                <a:gd name="T43" fmla="*/ 4 h 34"/>
                <a:gd name="T44" fmla="*/ 18 w 25"/>
                <a:gd name="T45" fmla="*/ 4 h 34"/>
                <a:gd name="T46" fmla="*/ 20 w 25"/>
                <a:gd name="T47" fmla="*/ 6 h 34"/>
                <a:gd name="T48" fmla="*/ 21 w 25"/>
                <a:gd name="T49" fmla="*/ 9 h 34"/>
                <a:gd name="T50" fmla="*/ 21 w 25"/>
                <a:gd name="T51" fmla="*/ 13 h 34"/>
                <a:gd name="T52" fmla="*/ 24 w 25"/>
                <a:gd name="T53" fmla="*/ 13 h 34"/>
                <a:gd name="T54" fmla="*/ 24 w 25"/>
                <a:gd name="T55" fmla="*/ 7 h 34"/>
                <a:gd name="T56" fmla="*/ 23 w 25"/>
                <a:gd name="T57" fmla="*/ 3 h 34"/>
                <a:gd name="T58" fmla="*/ 19 w 25"/>
                <a:gd name="T59" fmla="*/ 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5" h="34">
                  <a:moveTo>
                    <a:pt x="19" y="1"/>
                  </a:moveTo>
                  <a:cubicBezTo>
                    <a:pt x="18" y="0"/>
                    <a:pt x="15" y="0"/>
                    <a:pt x="13" y="1"/>
                  </a:cubicBezTo>
                  <a:cubicBezTo>
                    <a:pt x="11" y="1"/>
                    <a:pt x="9" y="3"/>
                    <a:pt x="8" y="5"/>
                  </a:cubicBezTo>
                  <a:cubicBezTo>
                    <a:pt x="6" y="7"/>
                    <a:pt x="4" y="10"/>
                    <a:pt x="3" y="13"/>
                  </a:cubicBezTo>
                  <a:cubicBezTo>
                    <a:pt x="2" y="16"/>
                    <a:pt x="1" y="19"/>
                    <a:pt x="1" y="22"/>
                  </a:cubicBezTo>
                  <a:cubicBezTo>
                    <a:pt x="0" y="25"/>
                    <a:pt x="1" y="27"/>
                    <a:pt x="2" y="29"/>
                  </a:cubicBezTo>
                  <a:cubicBezTo>
                    <a:pt x="3" y="31"/>
                    <a:pt x="4" y="32"/>
                    <a:pt x="6" y="33"/>
                  </a:cubicBezTo>
                  <a:cubicBezTo>
                    <a:pt x="8" y="34"/>
                    <a:pt x="9" y="34"/>
                    <a:pt x="11" y="33"/>
                  </a:cubicBezTo>
                  <a:cubicBezTo>
                    <a:pt x="13" y="33"/>
                    <a:pt x="15" y="32"/>
                    <a:pt x="17" y="31"/>
                  </a:cubicBezTo>
                  <a:cubicBezTo>
                    <a:pt x="21" y="20"/>
                    <a:pt x="21" y="20"/>
                    <a:pt x="21" y="20"/>
                  </a:cubicBezTo>
                  <a:cubicBezTo>
                    <a:pt x="13" y="17"/>
                    <a:pt x="13" y="17"/>
                    <a:pt x="13" y="17"/>
                  </a:cubicBezTo>
                  <a:cubicBezTo>
                    <a:pt x="11" y="20"/>
                    <a:pt x="11" y="20"/>
                    <a:pt x="11" y="20"/>
                  </a:cubicBezTo>
                  <a:cubicBezTo>
                    <a:pt x="17" y="22"/>
                    <a:pt x="17" y="22"/>
                    <a:pt x="17" y="22"/>
                  </a:cubicBezTo>
                  <a:cubicBezTo>
                    <a:pt x="15" y="28"/>
                    <a:pt x="15" y="28"/>
                    <a:pt x="15" y="28"/>
                  </a:cubicBezTo>
                  <a:cubicBezTo>
                    <a:pt x="14" y="29"/>
                    <a:pt x="13" y="29"/>
                    <a:pt x="12" y="29"/>
                  </a:cubicBezTo>
                  <a:cubicBezTo>
                    <a:pt x="10" y="30"/>
                    <a:pt x="9" y="30"/>
                    <a:pt x="8" y="29"/>
                  </a:cubicBezTo>
                  <a:cubicBezTo>
                    <a:pt x="6" y="29"/>
                    <a:pt x="5" y="28"/>
                    <a:pt x="5" y="26"/>
                  </a:cubicBezTo>
                  <a:cubicBezTo>
                    <a:pt x="4" y="25"/>
                    <a:pt x="3" y="23"/>
                    <a:pt x="4" y="21"/>
                  </a:cubicBezTo>
                  <a:cubicBezTo>
                    <a:pt x="4" y="19"/>
                    <a:pt x="4" y="17"/>
                    <a:pt x="6" y="14"/>
                  </a:cubicBezTo>
                  <a:cubicBezTo>
                    <a:pt x="7" y="12"/>
                    <a:pt x="8" y="10"/>
                    <a:pt x="9" y="8"/>
                  </a:cubicBezTo>
                  <a:cubicBezTo>
                    <a:pt x="10" y="7"/>
                    <a:pt x="11" y="6"/>
                    <a:pt x="11" y="5"/>
                  </a:cubicBezTo>
                  <a:cubicBezTo>
                    <a:pt x="12" y="5"/>
                    <a:pt x="13" y="4"/>
                    <a:pt x="15" y="4"/>
                  </a:cubicBezTo>
                  <a:cubicBezTo>
                    <a:pt x="16" y="4"/>
                    <a:pt x="17" y="4"/>
                    <a:pt x="18" y="4"/>
                  </a:cubicBezTo>
                  <a:cubicBezTo>
                    <a:pt x="19" y="5"/>
                    <a:pt x="20" y="5"/>
                    <a:pt x="20" y="6"/>
                  </a:cubicBezTo>
                  <a:cubicBezTo>
                    <a:pt x="21" y="7"/>
                    <a:pt x="21" y="8"/>
                    <a:pt x="21" y="9"/>
                  </a:cubicBezTo>
                  <a:cubicBezTo>
                    <a:pt x="22" y="10"/>
                    <a:pt x="21" y="11"/>
                    <a:pt x="21" y="13"/>
                  </a:cubicBezTo>
                  <a:cubicBezTo>
                    <a:pt x="24" y="13"/>
                    <a:pt x="24" y="13"/>
                    <a:pt x="24" y="13"/>
                  </a:cubicBezTo>
                  <a:cubicBezTo>
                    <a:pt x="24" y="11"/>
                    <a:pt x="25" y="9"/>
                    <a:pt x="24" y="7"/>
                  </a:cubicBezTo>
                  <a:cubicBezTo>
                    <a:pt x="24" y="6"/>
                    <a:pt x="24" y="4"/>
                    <a:pt x="23" y="3"/>
                  </a:cubicBezTo>
                  <a:cubicBezTo>
                    <a:pt x="22" y="2"/>
                    <a:pt x="21" y="1"/>
                    <a:pt x="19"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46" name="ísļîdè">
              <a:extLst>
                <a:ext uri="{FF2B5EF4-FFF2-40B4-BE49-F238E27FC236}">
                  <a16:creationId xmlns:a16="http://schemas.microsoft.com/office/drawing/2014/main" id="{C9EB3BF3-A994-4CD2-8FFC-7F16E1CBB588}"/>
                </a:ext>
              </a:extLst>
            </p:cNvPr>
            <p:cNvSpPr/>
            <p:nvPr/>
          </p:nvSpPr>
          <p:spPr bwMode="auto">
            <a:xfrm>
              <a:off x="3681266" y="1716837"/>
              <a:ext cx="45555" cy="78495"/>
            </a:xfrm>
            <a:custGeom>
              <a:avLst/>
              <a:gdLst>
                <a:gd name="T0" fmla="*/ 17 w 20"/>
                <a:gd name="T1" fmla="*/ 19 h 34"/>
                <a:gd name="T2" fmla="*/ 15 w 20"/>
                <a:gd name="T3" fmla="*/ 27 h 34"/>
                <a:gd name="T4" fmla="*/ 10 w 20"/>
                <a:gd name="T5" fmla="*/ 30 h 34"/>
                <a:gd name="T6" fmla="*/ 7 w 20"/>
                <a:gd name="T7" fmla="*/ 29 h 34"/>
                <a:gd name="T8" fmla="*/ 4 w 20"/>
                <a:gd name="T9" fmla="*/ 25 h 34"/>
                <a:gd name="T10" fmla="*/ 4 w 20"/>
                <a:gd name="T11" fmla="*/ 19 h 34"/>
                <a:gd name="T12" fmla="*/ 4 w 20"/>
                <a:gd name="T13" fmla="*/ 0 h 34"/>
                <a:gd name="T14" fmla="*/ 0 w 20"/>
                <a:gd name="T15" fmla="*/ 0 h 34"/>
                <a:gd name="T16" fmla="*/ 0 w 20"/>
                <a:gd name="T17" fmla="*/ 19 h 34"/>
                <a:gd name="T18" fmla="*/ 1 w 20"/>
                <a:gd name="T19" fmla="*/ 27 h 34"/>
                <a:gd name="T20" fmla="*/ 5 w 20"/>
                <a:gd name="T21" fmla="*/ 32 h 34"/>
                <a:gd name="T22" fmla="*/ 10 w 20"/>
                <a:gd name="T23" fmla="*/ 34 h 34"/>
                <a:gd name="T24" fmla="*/ 16 w 20"/>
                <a:gd name="T25" fmla="*/ 32 h 34"/>
                <a:gd name="T26" fmla="*/ 19 w 20"/>
                <a:gd name="T27" fmla="*/ 27 h 34"/>
                <a:gd name="T28" fmla="*/ 20 w 20"/>
                <a:gd name="T29" fmla="*/ 19 h 34"/>
                <a:gd name="T30" fmla="*/ 20 w 20"/>
                <a:gd name="T31" fmla="*/ 0 h 34"/>
                <a:gd name="T32" fmla="*/ 17 w 20"/>
                <a:gd name="T33" fmla="*/ 0 h 34"/>
                <a:gd name="T34" fmla="*/ 17 w 20"/>
                <a:gd name="T35" fmla="*/ 19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 h="34">
                  <a:moveTo>
                    <a:pt x="17" y="19"/>
                  </a:moveTo>
                  <a:cubicBezTo>
                    <a:pt x="17" y="23"/>
                    <a:pt x="16" y="26"/>
                    <a:pt x="15" y="27"/>
                  </a:cubicBezTo>
                  <a:cubicBezTo>
                    <a:pt x="14" y="29"/>
                    <a:pt x="13" y="30"/>
                    <a:pt x="10" y="30"/>
                  </a:cubicBezTo>
                  <a:cubicBezTo>
                    <a:pt x="9" y="30"/>
                    <a:pt x="8" y="29"/>
                    <a:pt x="7" y="29"/>
                  </a:cubicBezTo>
                  <a:cubicBezTo>
                    <a:pt x="6" y="28"/>
                    <a:pt x="5" y="27"/>
                    <a:pt x="4" y="25"/>
                  </a:cubicBezTo>
                  <a:cubicBezTo>
                    <a:pt x="4" y="24"/>
                    <a:pt x="4" y="22"/>
                    <a:pt x="4" y="19"/>
                  </a:cubicBezTo>
                  <a:cubicBezTo>
                    <a:pt x="4" y="0"/>
                    <a:pt x="4" y="0"/>
                    <a:pt x="4" y="0"/>
                  </a:cubicBezTo>
                  <a:cubicBezTo>
                    <a:pt x="0" y="0"/>
                    <a:pt x="0" y="0"/>
                    <a:pt x="0" y="0"/>
                  </a:cubicBezTo>
                  <a:cubicBezTo>
                    <a:pt x="0" y="19"/>
                    <a:pt x="0" y="19"/>
                    <a:pt x="0" y="19"/>
                  </a:cubicBezTo>
                  <a:cubicBezTo>
                    <a:pt x="0" y="23"/>
                    <a:pt x="1" y="25"/>
                    <a:pt x="1" y="27"/>
                  </a:cubicBezTo>
                  <a:cubicBezTo>
                    <a:pt x="2" y="29"/>
                    <a:pt x="3" y="31"/>
                    <a:pt x="5" y="32"/>
                  </a:cubicBezTo>
                  <a:cubicBezTo>
                    <a:pt x="6" y="33"/>
                    <a:pt x="8" y="34"/>
                    <a:pt x="10" y="34"/>
                  </a:cubicBezTo>
                  <a:cubicBezTo>
                    <a:pt x="13" y="34"/>
                    <a:pt x="15" y="33"/>
                    <a:pt x="16" y="32"/>
                  </a:cubicBezTo>
                  <a:cubicBezTo>
                    <a:pt x="18" y="31"/>
                    <a:pt x="19" y="29"/>
                    <a:pt x="19" y="27"/>
                  </a:cubicBezTo>
                  <a:cubicBezTo>
                    <a:pt x="20" y="25"/>
                    <a:pt x="20" y="22"/>
                    <a:pt x="20" y="19"/>
                  </a:cubicBezTo>
                  <a:cubicBezTo>
                    <a:pt x="20" y="0"/>
                    <a:pt x="20" y="0"/>
                    <a:pt x="20" y="0"/>
                  </a:cubicBezTo>
                  <a:cubicBezTo>
                    <a:pt x="17" y="0"/>
                    <a:pt x="17" y="0"/>
                    <a:pt x="17" y="0"/>
                  </a:cubicBezTo>
                  <a:lnTo>
                    <a:pt x="1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47" name="îSlíḋé">
              <a:extLst>
                <a:ext uri="{FF2B5EF4-FFF2-40B4-BE49-F238E27FC236}">
                  <a16:creationId xmlns:a16="http://schemas.microsoft.com/office/drawing/2014/main" id="{FE1B8DD1-53D3-4DB5-9AE6-AFFB46DFA812}"/>
                </a:ext>
              </a:extLst>
            </p:cNvPr>
            <p:cNvSpPr/>
            <p:nvPr/>
          </p:nvSpPr>
          <p:spPr bwMode="auto">
            <a:xfrm>
              <a:off x="3733829" y="1709829"/>
              <a:ext cx="55367" cy="80598"/>
            </a:xfrm>
            <a:custGeom>
              <a:avLst/>
              <a:gdLst>
                <a:gd name="T0" fmla="*/ 53 w 79"/>
                <a:gd name="T1" fmla="*/ 0 h 115"/>
                <a:gd name="T2" fmla="*/ 62 w 79"/>
                <a:gd name="T3" fmla="*/ 86 h 115"/>
                <a:gd name="T4" fmla="*/ 10 w 79"/>
                <a:gd name="T5" fmla="*/ 3 h 115"/>
                <a:gd name="T6" fmla="*/ 0 w 79"/>
                <a:gd name="T7" fmla="*/ 7 h 115"/>
                <a:gd name="T8" fmla="*/ 13 w 79"/>
                <a:gd name="T9" fmla="*/ 115 h 115"/>
                <a:gd name="T10" fmla="*/ 23 w 79"/>
                <a:gd name="T11" fmla="*/ 115 h 115"/>
                <a:gd name="T12" fmla="*/ 13 w 79"/>
                <a:gd name="T13" fmla="*/ 30 h 115"/>
                <a:gd name="T14" fmla="*/ 66 w 79"/>
                <a:gd name="T15" fmla="*/ 109 h 115"/>
                <a:gd name="T16" fmla="*/ 79 w 79"/>
                <a:gd name="T17" fmla="*/ 109 h 115"/>
                <a:gd name="T18" fmla="*/ 62 w 79"/>
                <a:gd name="T19" fmla="*/ 0 h 115"/>
                <a:gd name="T20" fmla="*/ 53 w 79"/>
                <a:gd name="T21"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 h="115">
                  <a:moveTo>
                    <a:pt x="53" y="0"/>
                  </a:moveTo>
                  <a:lnTo>
                    <a:pt x="62" y="86"/>
                  </a:lnTo>
                  <a:lnTo>
                    <a:pt x="10" y="3"/>
                  </a:lnTo>
                  <a:lnTo>
                    <a:pt x="0" y="7"/>
                  </a:lnTo>
                  <a:lnTo>
                    <a:pt x="13" y="115"/>
                  </a:lnTo>
                  <a:lnTo>
                    <a:pt x="23" y="115"/>
                  </a:lnTo>
                  <a:lnTo>
                    <a:pt x="13" y="30"/>
                  </a:lnTo>
                  <a:lnTo>
                    <a:pt x="66" y="109"/>
                  </a:lnTo>
                  <a:lnTo>
                    <a:pt x="79" y="109"/>
                  </a:lnTo>
                  <a:lnTo>
                    <a:pt x="62" y="0"/>
                  </a:lnTo>
                  <a:lnTo>
                    <a:pt x="5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48" name="íŝ1ïḓê">
              <a:extLst>
                <a:ext uri="{FF2B5EF4-FFF2-40B4-BE49-F238E27FC236}">
                  <a16:creationId xmlns:a16="http://schemas.microsoft.com/office/drawing/2014/main" id="{28C2314B-FB6C-4963-90F8-FE14F4D6DE47}"/>
                </a:ext>
              </a:extLst>
            </p:cNvPr>
            <p:cNvSpPr/>
            <p:nvPr/>
          </p:nvSpPr>
          <p:spPr bwMode="auto">
            <a:xfrm>
              <a:off x="3782188" y="1695812"/>
              <a:ext cx="32239" cy="76393"/>
            </a:xfrm>
            <a:custGeom>
              <a:avLst/>
              <a:gdLst>
                <a:gd name="T0" fmla="*/ 0 w 46"/>
                <a:gd name="T1" fmla="*/ 4 h 109"/>
                <a:gd name="T2" fmla="*/ 36 w 46"/>
                <a:gd name="T3" fmla="*/ 109 h 109"/>
                <a:gd name="T4" fmla="*/ 46 w 46"/>
                <a:gd name="T5" fmla="*/ 106 h 109"/>
                <a:gd name="T6" fmla="*/ 10 w 46"/>
                <a:gd name="T7" fmla="*/ 0 h 109"/>
                <a:gd name="T8" fmla="*/ 0 w 46"/>
                <a:gd name="T9" fmla="*/ 4 h 109"/>
              </a:gdLst>
              <a:ahLst/>
              <a:cxnLst>
                <a:cxn ang="0">
                  <a:pos x="T0" y="T1"/>
                </a:cxn>
                <a:cxn ang="0">
                  <a:pos x="T2" y="T3"/>
                </a:cxn>
                <a:cxn ang="0">
                  <a:pos x="T4" y="T5"/>
                </a:cxn>
                <a:cxn ang="0">
                  <a:pos x="T6" y="T7"/>
                </a:cxn>
                <a:cxn ang="0">
                  <a:pos x="T8" y="T9"/>
                </a:cxn>
              </a:cxnLst>
              <a:rect l="0" t="0" r="r" b="b"/>
              <a:pathLst>
                <a:path w="46" h="109">
                  <a:moveTo>
                    <a:pt x="0" y="4"/>
                  </a:moveTo>
                  <a:lnTo>
                    <a:pt x="36" y="109"/>
                  </a:lnTo>
                  <a:lnTo>
                    <a:pt x="46" y="106"/>
                  </a:lnTo>
                  <a:lnTo>
                    <a:pt x="10" y="0"/>
                  </a:lnTo>
                  <a:lnTo>
                    <a:pt x="0"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49" name="ï$ľíḑè">
              <a:extLst>
                <a:ext uri="{FF2B5EF4-FFF2-40B4-BE49-F238E27FC236}">
                  <a16:creationId xmlns:a16="http://schemas.microsoft.com/office/drawing/2014/main" id="{5C8DC14D-108D-4B34-9ED9-79D8C604CB9C}"/>
                </a:ext>
              </a:extLst>
            </p:cNvPr>
            <p:cNvSpPr/>
            <p:nvPr/>
          </p:nvSpPr>
          <p:spPr bwMode="auto">
            <a:xfrm>
              <a:off x="3793401" y="1679692"/>
              <a:ext cx="55367" cy="83401"/>
            </a:xfrm>
            <a:custGeom>
              <a:avLst/>
              <a:gdLst>
                <a:gd name="T0" fmla="*/ 17 w 24"/>
                <a:gd name="T1" fmla="*/ 1 h 36"/>
                <a:gd name="T2" fmla="*/ 20 w 24"/>
                <a:gd name="T3" fmla="*/ 26 h 36"/>
                <a:gd name="T4" fmla="*/ 21 w 24"/>
                <a:gd name="T5" fmla="*/ 32 h 36"/>
                <a:gd name="T6" fmla="*/ 18 w 24"/>
                <a:gd name="T7" fmla="*/ 27 h 36"/>
                <a:gd name="T8" fmla="*/ 3 w 24"/>
                <a:gd name="T9" fmla="*/ 7 h 36"/>
                <a:gd name="T10" fmla="*/ 0 w 24"/>
                <a:gd name="T11" fmla="*/ 8 h 36"/>
                <a:gd name="T12" fmla="*/ 21 w 24"/>
                <a:gd name="T13" fmla="*/ 36 h 36"/>
                <a:gd name="T14" fmla="*/ 24 w 24"/>
                <a:gd name="T15" fmla="*/ 35 h 36"/>
                <a:gd name="T16" fmla="*/ 19 w 24"/>
                <a:gd name="T17" fmla="*/ 0 h 36"/>
                <a:gd name="T18" fmla="*/ 17 w 24"/>
                <a:gd name="T19" fmla="*/ 1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36">
                  <a:moveTo>
                    <a:pt x="17" y="1"/>
                  </a:moveTo>
                  <a:cubicBezTo>
                    <a:pt x="20" y="26"/>
                    <a:pt x="20" y="26"/>
                    <a:pt x="20" y="26"/>
                  </a:cubicBezTo>
                  <a:cubicBezTo>
                    <a:pt x="20" y="28"/>
                    <a:pt x="21" y="30"/>
                    <a:pt x="21" y="32"/>
                  </a:cubicBezTo>
                  <a:cubicBezTo>
                    <a:pt x="20" y="30"/>
                    <a:pt x="19" y="29"/>
                    <a:pt x="18" y="27"/>
                  </a:cubicBezTo>
                  <a:cubicBezTo>
                    <a:pt x="3" y="7"/>
                    <a:pt x="3" y="7"/>
                    <a:pt x="3" y="7"/>
                  </a:cubicBezTo>
                  <a:cubicBezTo>
                    <a:pt x="0" y="8"/>
                    <a:pt x="0" y="8"/>
                    <a:pt x="0" y="8"/>
                  </a:cubicBezTo>
                  <a:cubicBezTo>
                    <a:pt x="21" y="36"/>
                    <a:pt x="21" y="36"/>
                    <a:pt x="21" y="36"/>
                  </a:cubicBezTo>
                  <a:cubicBezTo>
                    <a:pt x="24" y="35"/>
                    <a:pt x="24" y="35"/>
                    <a:pt x="24" y="35"/>
                  </a:cubicBezTo>
                  <a:cubicBezTo>
                    <a:pt x="19" y="0"/>
                    <a:pt x="19" y="0"/>
                    <a:pt x="19" y="0"/>
                  </a:cubicBezTo>
                  <a:lnTo>
                    <a:pt x="1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50" name="ïṧ1íḓè">
              <a:extLst>
                <a:ext uri="{FF2B5EF4-FFF2-40B4-BE49-F238E27FC236}">
                  <a16:creationId xmlns:a16="http://schemas.microsoft.com/office/drawing/2014/main" id="{BBAD7413-4FD7-4451-8C20-B033C0103915}"/>
                </a:ext>
              </a:extLst>
            </p:cNvPr>
            <p:cNvSpPr/>
            <p:nvPr/>
          </p:nvSpPr>
          <p:spPr bwMode="auto">
            <a:xfrm>
              <a:off x="3843863" y="1661470"/>
              <a:ext cx="68683" cy="78495"/>
            </a:xfrm>
            <a:custGeom>
              <a:avLst/>
              <a:gdLst>
                <a:gd name="T0" fmla="*/ 62 w 98"/>
                <a:gd name="T1" fmla="*/ 99 h 112"/>
                <a:gd name="T2" fmla="*/ 40 w 98"/>
                <a:gd name="T3" fmla="*/ 66 h 112"/>
                <a:gd name="T4" fmla="*/ 66 w 98"/>
                <a:gd name="T5" fmla="*/ 49 h 112"/>
                <a:gd name="T6" fmla="*/ 59 w 98"/>
                <a:gd name="T7" fmla="*/ 39 h 112"/>
                <a:gd name="T8" fmla="*/ 33 w 98"/>
                <a:gd name="T9" fmla="*/ 56 h 112"/>
                <a:gd name="T10" fmla="*/ 13 w 98"/>
                <a:gd name="T11" fmla="*/ 26 h 112"/>
                <a:gd name="T12" fmla="*/ 40 w 98"/>
                <a:gd name="T13" fmla="*/ 10 h 112"/>
                <a:gd name="T14" fmla="*/ 33 w 98"/>
                <a:gd name="T15" fmla="*/ 0 h 112"/>
                <a:gd name="T16" fmla="*/ 0 w 98"/>
                <a:gd name="T17" fmla="*/ 20 h 112"/>
                <a:gd name="T18" fmla="*/ 62 w 98"/>
                <a:gd name="T19" fmla="*/ 112 h 112"/>
                <a:gd name="T20" fmla="*/ 98 w 98"/>
                <a:gd name="T21" fmla="*/ 92 h 112"/>
                <a:gd name="T22" fmla="*/ 89 w 98"/>
                <a:gd name="T23" fmla="*/ 79 h 112"/>
                <a:gd name="T24" fmla="*/ 62 w 98"/>
                <a:gd name="T25" fmla="*/ 99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8" h="112">
                  <a:moveTo>
                    <a:pt x="62" y="99"/>
                  </a:moveTo>
                  <a:lnTo>
                    <a:pt x="40" y="66"/>
                  </a:lnTo>
                  <a:lnTo>
                    <a:pt x="66" y="49"/>
                  </a:lnTo>
                  <a:lnTo>
                    <a:pt x="59" y="39"/>
                  </a:lnTo>
                  <a:lnTo>
                    <a:pt x="33" y="56"/>
                  </a:lnTo>
                  <a:lnTo>
                    <a:pt x="13" y="26"/>
                  </a:lnTo>
                  <a:lnTo>
                    <a:pt x="40" y="10"/>
                  </a:lnTo>
                  <a:lnTo>
                    <a:pt x="33" y="0"/>
                  </a:lnTo>
                  <a:lnTo>
                    <a:pt x="0" y="20"/>
                  </a:lnTo>
                  <a:lnTo>
                    <a:pt x="62" y="112"/>
                  </a:lnTo>
                  <a:lnTo>
                    <a:pt x="98" y="92"/>
                  </a:lnTo>
                  <a:lnTo>
                    <a:pt x="89" y="79"/>
                  </a:lnTo>
                  <a:lnTo>
                    <a:pt x="62" y="9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51" name="işļïḑê">
              <a:extLst>
                <a:ext uri="{FF2B5EF4-FFF2-40B4-BE49-F238E27FC236}">
                  <a16:creationId xmlns:a16="http://schemas.microsoft.com/office/drawing/2014/main" id="{89928F9C-47DF-4E7B-A888-291A98214E0C}"/>
                </a:ext>
              </a:extLst>
            </p:cNvPr>
            <p:cNvSpPr/>
            <p:nvPr/>
          </p:nvSpPr>
          <p:spPr bwMode="auto">
            <a:xfrm>
              <a:off x="3876102" y="1636239"/>
              <a:ext cx="82700" cy="78495"/>
            </a:xfrm>
            <a:custGeom>
              <a:avLst/>
              <a:gdLst>
                <a:gd name="T0" fmla="*/ 22 w 36"/>
                <a:gd name="T1" fmla="*/ 16 h 34"/>
                <a:gd name="T2" fmla="*/ 20 w 36"/>
                <a:gd name="T3" fmla="*/ 16 h 34"/>
                <a:gd name="T4" fmla="*/ 22 w 36"/>
                <a:gd name="T5" fmla="*/ 11 h 34"/>
                <a:gd name="T6" fmla="*/ 19 w 36"/>
                <a:gd name="T7" fmla="*/ 5 h 34"/>
                <a:gd name="T8" fmla="*/ 15 w 36"/>
                <a:gd name="T9" fmla="*/ 2 h 34"/>
                <a:gd name="T10" fmla="*/ 12 w 36"/>
                <a:gd name="T11" fmla="*/ 0 h 34"/>
                <a:gd name="T12" fmla="*/ 8 w 36"/>
                <a:gd name="T13" fmla="*/ 2 h 34"/>
                <a:gd name="T14" fmla="*/ 0 w 36"/>
                <a:gd name="T15" fmla="*/ 7 h 34"/>
                <a:gd name="T16" fmla="*/ 21 w 36"/>
                <a:gd name="T17" fmla="*/ 34 h 34"/>
                <a:gd name="T18" fmla="*/ 23 w 36"/>
                <a:gd name="T19" fmla="*/ 33 h 34"/>
                <a:gd name="T20" fmla="*/ 14 w 36"/>
                <a:gd name="T21" fmla="*/ 21 h 34"/>
                <a:gd name="T22" fmla="*/ 16 w 36"/>
                <a:gd name="T23" fmla="*/ 19 h 34"/>
                <a:gd name="T24" fmla="*/ 18 w 36"/>
                <a:gd name="T25" fmla="*/ 18 h 34"/>
                <a:gd name="T26" fmla="*/ 19 w 36"/>
                <a:gd name="T27" fmla="*/ 18 h 34"/>
                <a:gd name="T28" fmla="*/ 22 w 36"/>
                <a:gd name="T29" fmla="*/ 19 h 34"/>
                <a:gd name="T30" fmla="*/ 26 w 36"/>
                <a:gd name="T31" fmla="*/ 22 h 34"/>
                <a:gd name="T32" fmla="*/ 33 w 36"/>
                <a:gd name="T33" fmla="*/ 26 h 34"/>
                <a:gd name="T34" fmla="*/ 36 w 36"/>
                <a:gd name="T35" fmla="*/ 24 h 34"/>
                <a:gd name="T36" fmla="*/ 27 w 36"/>
                <a:gd name="T37" fmla="*/ 19 h 34"/>
                <a:gd name="T38" fmla="*/ 22 w 36"/>
                <a:gd name="T39" fmla="*/ 16 h 34"/>
                <a:gd name="T40" fmla="*/ 18 w 36"/>
                <a:gd name="T41" fmla="*/ 12 h 34"/>
                <a:gd name="T42" fmla="*/ 16 w 36"/>
                <a:gd name="T43" fmla="*/ 14 h 34"/>
                <a:gd name="T44" fmla="*/ 12 w 36"/>
                <a:gd name="T45" fmla="*/ 18 h 34"/>
                <a:gd name="T46" fmla="*/ 5 w 36"/>
                <a:gd name="T47" fmla="*/ 9 h 34"/>
                <a:gd name="T48" fmla="*/ 10 w 36"/>
                <a:gd name="T49" fmla="*/ 5 h 34"/>
                <a:gd name="T50" fmla="*/ 14 w 36"/>
                <a:gd name="T51" fmla="*/ 4 h 34"/>
                <a:gd name="T52" fmla="*/ 17 w 36"/>
                <a:gd name="T53" fmla="*/ 7 h 34"/>
                <a:gd name="T54" fmla="*/ 18 w 36"/>
                <a:gd name="T55" fmla="*/ 10 h 34"/>
                <a:gd name="T56" fmla="*/ 18 w 36"/>
                <a:gd name="T57" fmla="*/ 1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6" h="34">
                  <a:moveTo>
                    <a:pt x="22" y="16"/>
                  </a:moveTo>
                  <a:cubicBezTo>
                    <a:pt x="22" y="16"/>
                    <a:pt x="21" y="16"/>
                    <a:pt x="20" y="16"/>
                  </a:cubicBezTo>
                  <a:cubicBezTo>
                    <a:pt x="21" y="14"/>
                    <a:pt x="22" y="13"/>
                    <a:pt x="22" y="11"/>
                  </a:cubicBezTo>
                  <a:cubicBezTo>
                    <a:pt x="22" y="9"/>
                    <a:pt x="21" y="7"/>
                    <a:pt x="19" y="5"/>
                  </a:cubicBezTo>
                  <a:cubicBezTo>
                    <a:pt x="18" y="4"/>
                    <a:pt x="17" y="3"/>
                    <a:pt x="15" y="2"/>
                  </a:cubicBezTo>
                  <a:cubicBezTo>
                    <a:pt x="14" y="1"/>
                    <a:pt x="13" y="0"/>
                    <a:pt x="12" y="0"/>
                  </a:cubicBezTo>
                  <a:cubicBezTo>
                    <a:pt x="11" y="0"/>
                    <a:pt x="9" y="1"/>
                    <a:pt x="8" y="2"/>
                  </a:cubicBezTo>
                  <a:cubicBezTo>
                    <a:pt x="0" y="7"/>
                    <a:pt x="0" y="7"/>
                    <a:pt x="0" y="7"/>
                  </a:cubicBezTo>
                  <a:cubicBezTo>
                    <a:pt x="21" y="34"/>
                    <a:pt x="21" y="34"/>
                    <a:pt x="21" y="34"/>
                  </a:cubicBezTo>
                  <a:cubicBezTo>
                    <a:pt x="23" y="33"/>
                    <a:pt x="23" y="33"/>
                    <a:pt x="23" y="33"/>
                  </a:cubicBezTo>
                  <a:cubicBezTo>
                    <a:pt x="14" y="21"/>
                    <a:pt x="14" y="21"/>
                    <a:pt x="14" y="21"/>
                  </a:cubicBezTo>
                  <a:cubicBezTo>
                    <a:pt x="16" y="19"/>
                    <a:pt x="16" y="19"/>
                    <a:pt x="16" y="19"/>
                  </a:cubicBezTo>
                  <a:cubicBezTo>
                    <a:pt x="17" y="19"/>
                    <a:pt x="17" y="18"/>
                    <a:pt x="18" y="18"/>
                  </a:cubicBezTo>
                  <a:cubicBezTo>
                    <a:pt x="18" y="18"/>
                    <a:pt x="19" y="18"/>
                    <a:pt x="19" y="18"/>
                  </a:cubicBezTo>
                  <a:cubicBezTo>
                    <a:pt x="20" y="18"/>
                    <a:pt x="21" y="19"/>
                    <a:pt x="22" y="19"/>
                  </a:cubicBezTo>
                  <a:cubicBezTo>
                    <a:pt x="23" y="20"/>
                    <a:pt x="24" y="21"/>
                    <a:pt x="26" y="22"/>
                  </a:cubicBezTo>
                  <a:cubicBezTo>
                    <a:pt x="33" y="26"/>
                    <a:pt x="33" y="26"/>
                    <a:pt x="33" y="26"/>
                  </a:cubicBezTo>
                  <a:cubicBezTo>
                    <a:pt x="36" y="24"/>
                    <a:pt x="36" y="24"/>
                    <a:pt x="36" y="24"/>
                  </a:cubicBezTo>
                  <a:cubicBezTo>
                    <a:pt x="27" y="19"/>
                    <a:pt x="27" y="19"/>
                    <a:pt x="27" y="19"/>
                  </a:cubicBezTo>
                  <a:cubicBezTo>
                    <a:pt x="25" y="18"/>
                    <a:pt x="24" y="17"/>
                    <a:pt x="22" y="16"/>
                  </a:cubicBezTo>
                  <a:close/>
                  <a:moveTo>
                    <a:pt x="18" y="12"/>
                  </a:moveTo>
                  <a:cubicBezTo>
                    <a:pt x="18" y="13"/>
                    <a:pt x="17" y="14"/>
                    <a:pt x="16" y="14"/>
                  </a:cubicBezTo>
                  <a:cubicBezTo>
                    <a:pt x="12" y="18"/>
                    <a:pt x="12" y="18"/>
                    <a:pt x="12" y="18"/>
                  </a:cubicBezTo>
                  <a:cubicBezTo>
                    <a:pt x="5" y="9"/>
                    <a:pt x="5" y="9"/>
                    <a:pt x="5" y="9"/>
                  </a:cubicBezTo>
                  <a:cubicBezTo>
                    <a:pt x="10" y="5"/>
                    <a:pt x="10" y="5"/>
                    <a:pt x="10" y="5"/>
                  </a:cubicBezTo>
                  <a:cubicBezTo>
                    <a:pt x="11" y="4"/>
                    <a:pt x="13" y="4"/>
                    <a:pt x="14" y="4"/>
                  </a:cubicBezTo>
                  <a:cubicBezTo>
                    <a:pt x="15" y="5"/>
                    <a:pt x="16" y="6"/>
                    <a:pt x="17" y="7"/>
                  </a:cubicBezTo>
                  <a:cubicBezTo>
                    <a:pt x="18" y="8"/>
                    <a:pt x="18" y="9"/>
                    <a:pt x="18" y="10"/>
                  </a:cubicBezTo>
                  <a:cubicBezTo>
                    <a:pt x="19" y="11"/>
                    <a:pt x="19" y="11"/>
                    <a:pt x="1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52" name="îŝ1îdé">
              <a:extLst>
                <a:ext uri="{FF2B5EF4-FFF2-40B4-BE49-F238E27FC236}">
                  <a16:creationId xmlns:a16="http://schemas.microsoft.com/office/drawing/2014/main" id="{D29A34D1-CFC7-404C-AAF1-FDA4CE7980EA}"/>
                </a:ext>
              </a:extLst>
            </p:cNvPr>
            <p:cNvSpPr/>
            <p:nvPr/>
          </p:nvSpPr>
          <p:spPr bwMode="auto">
            <a:xfrm>
              <a:off x="3915349" y="1611009"/>
              <a:ext cx="77794" cy="61675"/>
            </a:xfrm>
            <a:custGeom>
              <a:avLst/>
              <a:gdLst>
                <a:gd name="T0" fmla="*/ 28 w 34"/>
                <a:gd name="T1" fmla="*/ 10 h 27"/>
                <a:gd name="T2" fmla="*/ 24 w 34"/>
                <a:gd name="T3" fmla="*/ 8 h 27"/>
                <a:gd name="T4" fmla="*/ 19 w 34"/>
                <a:gd name="T5" fmla="*/ 9 h 27"/>
                <a:gd name="T6" fmla="*/ 14 w 34"/>
                <a:gd name="T7" fmla="*/ 12 h 27"/>
                <a:gd name="T8" fmla="*/ 10 w 34"/>
                <a:gd name="T9" fmla="*/ 14 h 27"/>
                <a:gd name="T10" fmla="*/ 7 w 34"/>
                <a:gd name="T11" fmla="*/ 13 h 27"/>
                <a:gd name="T12" fmla="*/ 4 w 34"/>
                <a:gd name="T13" fmla="*/ 10 h 27"/>
                <a:gd name="T14" fmla="*/ 5 w 34"/>
                <a:gd name="T15" fmla="*/ 6 h 27"/>
                <a:gd name="T16" fmla="*/ 9 w 34"/>
                <a:gd name="T17" fmla="*/ 4 h 27"/>
                <a:gd name="T18" fmla="*/ 14 w 34"/>
                <a:gd name="T19" fmla="*/ 5 h 27"/>
                <a:gd name="T20" fmla="*/ 15 w 34"/>
                <a:gd name="T21" fmla="*/ 3 h 27"/>
                <a:gd name="T22" fmla="*/ 10 w 34"/>
                <a:gd name="T23" fmla="*/ 1 h 27"/>
                <a:gd name="T24" fmla="*/ 5 w 34"/>
                <a:gd name="T25" fmla="*/ 1 h 27"/>
                <a:gd name="T26" fmla="*/ 2 w 34"/>
                <a:gd name="T27" fmla="*/ 4 h 27"/>
                <a:gd name="T28" fmla="*/ 0 w 34"/>
                <a:gd name="T29" fmla="*/ 8 h 27"/>
                <a:gd name="T30" fmla="*/ 2 w 34"/>
                <a:gd name="T31" fmla="*/ 13 h 27"/>
                <a:gd name="T32" fmla="*/ 5 w 34"/>
                <a:gd name="T33" fmla="*/ 16 h 27"/>
                <a:gd name="T34" fmla="*/ 9 w 34"/>
                <a:gd name="T35" fmla="*/ 18 h 27"/>
                <a:gd name="T36" fmla="*/ 14 w 34"/>
                <a:gd name="T37" fmla="*/ 17 h 27"/>
                <a:gd name="T38" fmla="*/ 18 w 34"/>
                <a:gd name="T39" fmla="*/ 15 h 27"/>
                <a:gd name="T40" fmla="*/ 21 w 34"/>
                <a:gd name="T41" fmla="*/ 12 h 27"/>
                <a:gd name="T42" fmla="*/ 24 w 34"/>
                <a:gd name="T43" fmla="*/ 11 h 27"/>
                <a:gd name="T44" fmla="*/ 27 w 34"/>
                <a:gd name="T45" fmla="*/ 12 h 27"/>
                <a:gd name="T46" fmla="*/ 29 w 34"/>
                <a:gd name="T47" fmla="*/ 14 h 27"/>
                <a:gd name="T48" fmla="*/ 30 w 34"/>
                <a:gd name="T49" fmla="*/ 17 h 27"/>
                <a:gd name="T50" fmla="*/ 29 w 34"/>
                <a:gd name="T51" fmla="*/ 20 h 27"/>
                <a:gd name="T52" fmla="*/ 26 w 34"/>
                <a:gd name="T53" fmla="*/ 22 h 27"/>
                <a:gd name="T54" fmla="*/ 23 w 34"/>
                <a:gd name="T55" fmla="*/ 23 h 27"/>
                <a:gd name="T56" fmla="*/ 19 w 34"/>
                <a:gd name="T57" fmla="*/ 22 h 27"/>
                <a:gd name="T58" fmla="*/ 17 w 34"/>
                <a:gd name="T59" fmla="*/ 24 h 27"/>
                <a:gd name="T60" fmla="*/ 23 w 34"/>
                <a:gd name="T61" fmla="*/ 26 h 27"/>
                <a:gd name="T62" fmla="*/ 29 w 34"/>
                <a:gd name="T63" fmla="*/ 26 h 27"/>
                <a:gd name="T64" fmla="*/ 33 w 34"/>
                <a:gd name="T65" fmla="*/ 22 h 27"/>
                <a:gd name="T66" fmla="*/ 34 w 34"/>
                <a:gd name="T67" fmla="*/ 18 h 27"/>
                <a:gd name="T68" fmla="*/ 32 w 34"/>
                <a:gd name="T69" fmla="*/ 13 h 27"/>
                <a:gd name="T70" fmla="*/ 28 w 34"/>
                <a:gd name="T71" fmla="*/ 1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4" h="27">
                  <a:moveTo>
                    <a:pt x="28" y="10"/>
                  </a:moveTo>
                  <a:cubicBezTo>
                    <a:pt x="27" y="9"/>
                    <a:pt x="25" y="8"/>
                    <a:pt x="24" y="8"/>
                  </a:cubicBezTo>
                  <a:cubicBezTo>
                    <a:pt x="22" y="8"/>
                    <a:pt x="20" y="8"/>
                    <a:pt x="19" y="9"/>
                  </a:cubicBezTo>
                  <a:cubicBezTo>
                    <a:pt x="18" y="9"/>
                    <a:pt x="16" y="10"/>
                    <a:pt x="14" y="12"/>
                  </a:cubicBezTo>
                  <a:cubicBezTo>
                    <a:pt x="12" y="13"/>
                    <a:pt x="11" y="14"/>
                    <a:pt x="10" y="14"/>
                  </a:cubicBezTo>
                  <a:cubicBezTo>
                    <a:pt x="9" y="14"/>
                    <a:pt x="8" y="14"/>
                    <a:pt x="7" y="13"/>
                  </a:cubicBezTo>
                  <a:cubicBezTo>
                    <a:pt x="5" y="13"/>
                    <a:pt x="5" y="12"/>
                    <a:pt x="4" y="10"/>
                  </a:cubicBezTo>
                  <a:cubicBezTo>
                    <a:pt x="4" y="9"/>
                    <a:pt x="4" y="8"/>
                    <a:pt x="5" y="6"/>
                  </a:cubicBezTo>
                  <a:cubicBezTo>
                    <a:pt x="6" y="5"/>
                    <a:pt x="7" y="4"/>
                    <a:pt x="9" y="4"/>
                  </a:cubicBezTo>
                  <a:cubicBezTo>
                    <a:pt x="10" y="4"/>
                    <a:pt x="12" y="4"/>
                    <a:pt x="14" y="5"/>
                  </a:cubicBezTo>
                  <a:cubicBezTo>
                    <a:pt x="15" y="3"/>
                    <a:pt x="15" y="3"/>
                    <a:pt x="15" y="3"/>
                  </a:cubicBezTo>
                  <a:cubicBezTo>
                    <a:pt x="13" y="2"/>
                    <a:pt x="12" y="1"/>
                    <a:pt x="10" y="1"/>
                  </a:cubicBezTo>
                  <a:cubicBezTo>
                    <a:pt x="8" y="0"/>
                    <a:pt x="6" y="1"/>
                    <a:pt x="5" y="1"/>
                  </a:cubicBezTo>
                  <a:cubicBezTo>
                    <a:pt x="4" y="2"/>
                    <a:pt x="2" y="3"/>
                    <a:pt x="2" y="4"/>
                  </a:cubicBezTo>
                  <a:cubicBezTo>
                    <a:pt x="1" y="6"/>
                    <a:pt x="0" y="7"/>
                    <a:pt x="0" y="8"/>
                  </a:cubicBezTo>
                  <a:cubicBezTo>
                    <a:pt x="0" y="10"/>
                    <a:pt x="1" y="11"/>
                    <a:pt x="2" y="13"/>
                  </a:cubicBezTo>
                  <a:cubicBezTo>
                    <a:pt x="3" y="14"/>
                    <a:pt x="4" y="15"/>
                    <a:pt x="5" y="16"/>
                  </a:cubicBezTo>
                  <a:cubicBezTo>
                    <a:pt x="7" y="17"/>
                    <a:pt x="8" y="17"/>
                    <a:pt x="9" y="18"/>
                  </a:cubicBezTo>
                  <a:cubicBezTo>
                    <a:pt x="11" y="18"/>
                    <a:pt x="12" y="18"/>
                    <a:pt x="14" y="17"/>
                  </a:cubicBezTo>
                  <a:cubicBezTo>
                    <a:pt x="15" y="17"/>
                    <a:pt x="16" y="16"/>
                    <a:pt x="18" y="15"/>
                  </a:cubicBezTo>
                  <a:cubicBezTo>
                    <a:pt x="20" y="13"/>
                    <a:pt x="21" y="12"/>
                    <a:pt x="21" y="12"/>
                  </a:cubicBezTo>
                  <a:cubicBezTo>
                    <a:pt x="22" y="12"/>
                    <a:pt x="23" y="11"/>
                    <a:pt x="24" y="11"/>
                  </a:cubicBezTo>
                  <a:cubicBezTo>
                    <a:pt x="25" y="11"/>
                    <a:pt x="26" y="12"/>
                    <a:pt x="27" y="12"/>
                  </a:cubicBezTo>
                  <a:cubicBezTo>
                    <a:pt x="28" y="13"/>
                    <a:pt x="29" y="14"/>
                    <a:pt x="29" y="14"/>
                  </a:cubicBezTo>
                  <a:cubicBezTo>
                    <a:pt x="30" y="15"/>
                    <a:pt x="30" y="16"/>
                    <a:pt x="30" y="17"/>
                  </a:cubicBezTo>
                  <a:cubicBezTo>
                    <a:pt x="30" y="18"/>
                    <a:pt x="30" y="19"/>
                    <a:pt x="29" y="20"/>
                  </a:cubicBezTo>
                  <a:cubicBezTo>
                    <a:pt x="28" y="21"/>
                    <a:pt x="27" y="22"/>
                    <a:pt x="26" y="22"/>
                  </a:cubicBezTo>
                  <a:cubicBezTo>
                    <a:pt x="25" y="23"/>
                    <a:pt x="24" y="23"/>
                    <a:pt x="23" y="23"/>
                  </a:cubicBezTo>
                  <a:cubicBezTo>
                    <a:pt x="21" y="23"/>
                    <a:pt x="20" y="22"/>
                    <a:pt x="19" y="22"/>
                  </a:cubicBezTo>
                  <a:cubicBezTo>
                    <a:pt x="17" y="24"/>
                    <a:pt x="17" y="24"/>
                    <a:pt x="17" y="24"/>
                  </a:cubicBezTo>
                  <a:cubicBezTo>
                    <a:pt x="19" y="25"/>
                    <a:pt x="21" y="26"/>
                    <a:pt x="23" y="26"/>
                  </a:cubicBezTo>
                  <a:cubicBezTo>
                    <a:pt x="25" y="27"/>
                    <a:pt x="27" y="26"/>
                    <a:pt x="29" y="26"/>
                  </a:cubicBezTo>
                  <a:cubicBezTo>
                    <a:pt x="30" y="25"/>
                    <a:pt x="31" y="24"/>
                    <a:pt x="33" y="22"/>
                  </a:cubicBezTo>
                  <a:cubicBezTo>
                    <a:pt x="33" y="21"/>
                    <a:pt x="34" y="19"/>
                    <a:pt x="34" y="18"/>
                  </a:cubicBezTo>
                  <a:cubicBezTo>
                    <a:pt x="34" y="16"/>
                    <a:pt x="33" y="15"/>
                    <a:pt x="32" y="13"/>
                  </a:cubicBezTo>
                  <a:cubicBezTo>
                    <a:pt x="31" y="12"/>
                    <a:pt x="30" y="11"/>
                    <a:pt x="28"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53" name="iṩlîḍe">
              <a:extLst>
                <a:ext uri="{FF2B5EF4-FFF2-40B4-BE49-F238E27FC236}">
                  <a16:creationId xmlns:a16="http://schemas.microsoft.com/office/drawing/2014/main" id="{3383AB77-FA1B-4462-AC0D-95A23B730A39}"/>
                </a:ext>
              </a:extLst>
            </p:cNvPr>
            <p:cNvSpPr/>
            <p:nvPr/>
          </p:nvSpPr>
          <p:spPr bwMode="auto">
            <a:xfrm>
              <a:off x="3940580" y="1585778"/>
              <a:ext cx="75692" cy="43453"/>
            </a:xfrm>
            <a:custGeom>
              <a:avLst/>
              <a:gdLst>
                <a:gd name="T0" fmla="*/ 0 w 108"/>
                <a:gd name="T1" fmla="*/ 9 h 62"/>
                <a:gd name="T2" fmla="*/ 101 w 108"/>
                <a:gd name="T3" fmla="*/ 62 h 62"/>
                <a:gd name="T4" fmla="*/ 108 w 108"/>
                <a:gd name="T5" fmla="*/ 52 h 62"/>
                <a:gd name="T6" fmla="*/ 6 w 108"/>
                <a:gd name="T7" fmla="*/ 0 h 62"/>
                <a:gd name="T8" fmla="*/ 0 w 108"/>
                <a:gd name="T9" fmla="*/ 9 h 62"/>
              </a:gdLst>
              <a:ahLst/>
              <a:cxnLst>
                <a:cxn ang="0">
                  <a:pos x="T0" y="T1"/>
                </a:cxn>
                <a:cxn ang="0">
                  <a:pos x="T2" y="T3"/>
                </a:cxn>
                <a:cxn ang="0">
                  <a:pos x="T4" y="T5"/>
                </a:cxn>
                <a:cxn ang="0">
                  <a:pos x="T6" y="T7"/>
                </a:cxn>
                <a:cxn ang="0">
                  <a:pos x="T8" y="T9"/>
                </a:cxn>
              </a:cxnLst>
              <a:rect l="0" t="0" r="r" b="b"/>
              <a:pathLst>
                <a:path w="108" h="62">
                  <a:moveTo>
                    <a:pt x="0" y="9"/>
                  </a:moveTo>
                  <a:lnTo>
                    <a:pt x="101" y="62"/>
                  </a:lnTo>
                  <a:lnTo>
                    <a:pt x="108" y="52"/>
                  </a:lnTo>
                  <a:lnTo>
                    <a:pt x="6" y="0"/>
                  </a:lnTo>
                  <a:lnTo>
                    <a:pt x="0"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54" name="ïṣlíḋe">
              <a:extLst>
                <a:ext uri="{FF2B5EF4-FFF2-40B4-BE49-F238E27FC236}">
                  <a16:creationId xmlns:a16="http://schemas.microsoft.com/office/drawing/2014/main" id="{0198C075-8579-4209-ADDC-8A8A3BDA7E26}"/>
                </a:ext>
              </a:extLst>
            </p:cNvPr>
            <p:cNvSpPr/>
            <p:nvPr/>
          </p:nvSpPr>
          <p:spPr bwMode="auto">
            <a:xfrm>
              <a:off x="3951793" y="1539522"/>
              <a:ext cx="82700" cy="55367"/>
            </a:xfrm>
            <a:custGeom>
              <a:avLst/>
              <a:gdLst>
                <a:gd name="T0" fmla="*/ 39 w 118"/>
                <a:gd name="T1" fmla="*/ 6 h 79"/>
                <a:gd name="T2" fmla="*/ 26 w 118"/>
                <a:gd name="T3" fmla="*/ 0 h 79"/>
                <a:gd name="T4" fmla="*/ 0 w 118"/>
                <a:gd name="T5" fmla="*/ 52 h 79"/>
                <a:gd name="T6" fmla="*/ 13 w 118"/>
                <a:gd name="T7" fmla="*/ 59 h 79"/>
                <a:gd name="T8" fmla="*/ 23 w 118"/>
                <a:gd name="T9" fmla="*/ 36 h 79"/>
                <a:gd name="T10" fmla="*/ 115 w 118"/>
                <a:gd name="T11" fmla="*/ 79 h 79"/>
                <a:gd name="T12" fmla="*/ 118 w 118"/>
                <a:gd name="T13" fmla="*/ 69 h 79"/>
                <a:gd name="T14" fmla="*/ 26 w 118"/>
                <a:gd name="T15" fmla="*/ 29 h 79"/>
                <a:gd name="T16" fmla="*/ 39 w 118"/>
                <a:gd name="T17" fmla="*/ 6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8" h="79">
                  <a:moveTo>
                    <a:pt x="39" y="6"/>
                  </a:moveTo>
                  <a:lnTo>
                    <a:pt x="26" y="0"/>
                  </a:lnTo>
                  <a:lnTo>
                    <a:pt x="0" y="52"/>
                  </a:lnTo>
                  <a:lnTo>
                    <a:pt x="13" y="59"/>
                  </a:lnTo>
                  <a:lnTo>
                    <a:pt x="23" y="36"/>
                  </a:lnTo>
                  <a:lnTo>
                    <a:pt x="115" y="79"/>
                  </a:lnTo>
                  <a:lnTo>
                    <a:pt x="118" y="69"/>
                  </a:lnTo>
                  <a:lnTo>
                    <a:pt x="26" y="29"/>
                  </a:lnTo>
                  <a:lnTo>
                    <a:pt x="39"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55" name="ísļiďè">
              <a:extLst>
                <a:ext uri="{FF2B5EF4-FFF2-40B4-BE49-F238E27FC236}">
                  <a16:creationId xmlns:a16="http://schemas.microsoft.com/office/drawing/2014/main" id="{01190D15-4ACB-4D88-A69E-E1BB120838C5}"/>
                </a:ext>
              </a:extLst>
            </p:cNvPr>
            <p:cNvSpPr/>
            <p:nvPr/>
          </p:nvSpPr>
          <p:spPr bwMode="auto">
            <a:xfrm>
              <a:off x="3573335" y="1604000"/>
              <a:ext cx="39248" cy="52564"/>
            </a:xfrm>
            <a:custGeom>
              <a:avLst/>
              <a:gdLst>
                <a:gd name="T0" fmla="*/ 17 w 17"/>
                <a:gd name="T1" fmla="*/ 1 h 23"/>
                <a:gd name="T2" fmla="*/ 17 w 17"/>
                <a:gd name="T3" fmla="*/ 0 h 23"/>
                <a:gd name="T4" fmla="*/ 10 w 17"/>
                <a:gd name="T5" fmla="*/ 0 h 23"/>
                <a:gd name="T6" fmla="*/ 10 w 17"/>
                <a:gd name="T7" fmla="*/ 1 h 23"/>
                <a:gd name="T8" fmla="*/ 12 w 17"/>
                <a:gd name="T9" fmla="*/ 1 h 23"/>
                <a:gd name="T10" fmla="*/ 13 w 17"/>
                <a:gd name="T11" fmla="*/ 2 h 23"/>
                <a:gd name="T12" fmla="*/ 13 w 17"/>
                <a:gd name="T13" fmla="*/ 3 h 23"/>
                <a:gd name="T14" fmla="*/ 11 w 17"/>
                <a:gd name="T15" fmla="*/ 5 h 23"/>
                <a:gd name="T16" fmla="*/ 5 w 17"/>
                <a:gd name="T17" fmla="*/ 16 h 23"/>
                <a:gd name="T18" fmla="*/ 3 w 17"/>
                <a:gd name="T19" fmla="*/ 18 h 23"/>
                <a:gd name="T20" fmla="*/ 2 w 17"/>
                <a:gd name="T21" fmla="*/ 19 h 23"/>
                <a:gd name="T22" fmla="*/ 0 w 17"/>
                <a:gd name="T23" fmla="*/ 18 h 23"/>
                <a:gd name="T24" fmla="*/ 0 w 17"/>
                <a:gd name="T25" fmla="*/ 19 h 23"/>
                <a:gd name="T26" fmla="*/ 8 w 17"/>
                <a:gd name="T27" fmla="*/ 23 h 23"/>
                <a:gd name="T28" fmla="*/ 8 w 17"/>
                <a:gd name="T29" fmla="*/ 22 h 23"/>
                <a:gd name="T30" fmla="*/ 6 w 17"/>
                <a:gd name="T31" fmla="*/ 21 h 23"/>
                <a:gd name="T32" fmla="*/ 6 w 17"/>
                <a:gd name="T33" fmla="*/ 20 h 23"/>
                <a:gd name="T34" fmla="*/ 7 w 17"/>
                <a:gd name="T35" fmla="*/ 18 h 23"/>
                <a:gd name="T36" fmla="*/ 17 w 17"/>
                <a:gd name="T37"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7" h="23">
                  <a:moveTo>
                    <a:pt x="17" y="1"/>
                  </a:moveTo>
                  <a:cubicBezTo>
                    <a:pt x="17" y="0"/>
                    <a:pt x="17" y="0"/>
                    <a:pt x="17" y="0"/>
                  </a:cubicBezTo>
                  <a:cubicBezTo>
                    <a:pt x="10" y="0"/>
                    <a:pt x="10" y="0"/>
                    <a:pt x="10" y="0"/>
                  </a:cubicBezTo>
                  <a:cubicBezTo>
                    <a:pt x="10" y="1"/>
                    <a:pt x="10" y="1"/>
                    <a:pt x="10" y="1"/>
                  </a:cubicBezTo>
                  <a:cubicBezTo>
                    <a:pt x="11" y="1"/>
                    <a:pt x="12" y="1"/>
                    <a:pt x="12" y="1"/>
                  </a:cubicBezTo>
                  <a:cubicBezTo>
                    <a:pt x="12" y="1"/>
                    <a:pt x="13" y="1"/>
                    <a:pt x="13" y="2"/>
                  </a:cubicBezTo>
                  <a:cubicBezTo>
                    <a:pt x="13" y="2"/>
                    <a:pt x="13" y="2"/>
                    <a:pt x="13" y="3"/>
                  </a:cubicBezTo>
                  <a:cubicBezTo>
                    <a:pt x="13" y="3"/>
                    <a:pt x="12" y="4"/>
                    <a:pt x="11" y="5"/>
                  </a:cubicBezTo>
                  <a:cubicBezTo>
                    <a:pt x="5" y="16"/>
                    <a:pt x="5" y="16"/>
                    <a:pt x="5" y="16"/>
                  </a:cubicBezTo>
                  <a:cubicBezTo>
                    <a:pt x="4" y="18"/>
                    <a:pt x="4" y="18"/>
                    <a:pt x="3" y="18"/>
                  </a:cubicBezTo>
                  <a:cubicBezTo>
                    <a:pt x="3" y="19"/>
                    <a:pt x="3" y="19"/>
                    <a:pt x="2" y="19"/>
                  </a:cubicBezTo>
                  <a:cubicBezTo>
                    <a:pt x="2" y="19"/>
                    <a:pt x="1" y="18"/>
                    <a:pt x="0" y="18"/>
                  </a:cubicBezTo>
                  <a:cubicBezTo>
                    <a:pt x="0" y="19"/>
                    <a:pt x="0" y="19"/>
                    <a:pt x="0" y="19"/>
                  </a:cubicBezTo>
                  <a:cubicBezTo>
                    <a:pt x="8" y="23"/>
                    <a:pt x="8" y="23"/>
                    <a:pt x="8" y="23"/>
                  </a:cubicBezTo>
                  <a:cubicBezTo>
                    <a:pt x="8" y="22"/>
                    <a:pt x="8" y="22"/>
                    <a:pt x="8" y="22"/>
                  </a:cubicBezTo>
                  <a:cubicBezTo>
                    <a:pt x="7" y="22"/>
                    <a:pt x="7" y="21"/>
                    <a:pt x="6" y="21"/>
                  </a:cubicBezTo>
                  <a:cubicBezTo>
                    <a:pt x="6" y="21"/>
                    <a:pt x="6" y="20"/>
                    <a:pt x="6" y="20"/>
                  </a:cubicBezTo>
                  <a:cubicBezTo>
                    <a:pt x="6" y="20"/>
                    <a:pt x="7" y="19"/>
                    <a:pt x="7" y="18"/>
                  </a:cubicBezTo>
                  <a:lnTo>
                    <a:pt x="1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56" name="íṡlïde">
              <a:extLst>
                <a:ext uri="{FF2B5EF4-FFF2-40B4-BE49-F238E27FC236}">
                  <a16:creationId xmlns:a16="http://schemas.microsoft.com/office/drawing/2014/main" id="{364E217C-67C2-4AD6-8094-FC9D5F81CC58}"/>
                </a:ext>
              </a:extLst>
            </p:cNvPr>
            <p:cNvSpPr/>
            <p:nvPr/>
          </p:nvSpPr>
          <p:spPr bwMode="auto">
            <a:xfrm>
              <a:off x="3646924" y="1622223"/>
              <a:ext cx="34342" cy="57470"/>
            </a:xfrm>
            <a:custGeom>
              <a:avLst/>
              <a:gdLst>
                <a:gd name="T0" fmla="*/ 9 w 15"/>
                <a:gd name="T1" fmla="*/ 1 h 25"/>
                <a:gd name="T2" fmla="*/ 4 w 15"/>
                <a:gd name="T3" fmla="*/ 2 h 25"/>
                <a:gd name="T4" fmla="*/ 2 w 15"/>
                <a:gd name="T5" fmla="*/ 5 h 25"/>
                <a:gd name="T6" fmla="*/ 2 w 15"/>
                <a:gd name="T7" fmla="*/ 8 h 25"/>
                <a:gd name="T8" fmla="*/ 5 w 15"/>
                <a:gd name="T9" fmla="*/ 12 h 25"/>
                <a:gd name="T10" fmla="*/ 1 w 15"/>
                <a:gd name="T11" fmla="*/ 15 h 25"/>
                <a:gd name="T12" fmla="*/ 0 w 15"/>
                <a:gd name="T13" fmla="*/ 18 h 25"/>
                <a:gd name="T14" fmla="*/ 1 w 15"/>
                <a:gd name="T15" fmla="*/ 22 h 25"/>
                <a:gd name="T16" fmla="*/ 6 w 15"/>
                <a:gd name="T17" fmla="*/ 25 h 25"/>
                <a:gd name="T18" fmla="*/ 11 w 15"/>
                <a:gd name="T19" fmla="*/ 24 h 25"/>
                <a:gd name="T20" fmla="*/ 14 w 15"/>
                <a:gd name="T21" fmla="*/ 20 h 25"/>
                <a:gd name="T22" fmla="*/ 13 w 15"/>
                <a:gd name="T23" fmla="*/ 16 h 25"/>
                <a:gd name="T24" fmla="*/ 9 w 15"/>
                <a:gd name="T25" fmla="*/ 12 h 25"/>
                <a:gd name="T26" fmla="*/ 14 w 15"/>
                <a:gd name="T27" fmla="*/ 9 h 25"/>
                <a:gd name="T28" fmla="*/ 15 w 15"/>
                <a:gd name="T29" fmla="*/ 7 h 25"/>
                <a:gd name="T30" fmla="*/ 14 w 15"/>
                <a:gd name="T31" fmla="*/ 3 h 25"/>
                <a:gd name="T32" fmla="*/ 9 w 15"/>
                <a:gd name="T33" fmla="*/ 1 h 25"/>
                <a:gd name="T34" fmla="*/ 11 w 15"/>
                <a:gd name="T35" fmla="*/ 19 h 25"/>
                <a:gd name="T36" fmla="*/ 11 w 15"/>
                <a:gd name="T37" fmla="*/ 21 h 25"/>
                <a:gd name="T38" fmla="*/ 10 w 15"/>
                <a:gd name="T39" fmla="*/ 23 h 25"/>
                <a:gd name="T40" fmla="*/ 6 w 15"/>
                <a:gd name="T41" fmla="*/ 24 h 25"/>
                <a:gd name="T42" fmla="*/ 3 w 15"/>
                <a:gd name="T43" fmla="*/ 22 h 25"/>
                <a:gd name="T44" fmla="*/ 3 w 15"/>
                <a:gd name="T45" fmla="*/ 18 h 25"/>
                <a:gd name="T46" fmla="*/ 4 w 15"/>
                <a:gd name="T47" fmla="*/ 15 h 25"/>
                <a:gd name="T48" fmla="*/ 6 w 15"/>
                <a:gd name="T49" fmla="*/ 13 h 25"/>
                <a:gd name="T50" fmla="*/ 11 w 15"/>
                <a:gd name="T51" fmla="*/ 19 h 25"/>
                <a:gd name="T52" fmla="*/ 12 w 15"/>
                <a:gd name="T53" fmla="*/ 8 h 25"/>
                <a:gd name="T54" fmla="*/ 8 w 15"/>
                <a:gd name="T55" fmla="*/ 11 h 25"/>
                <a:gd name="T56" fmla="*/ 6 w 15"/>
                <a:gd name="T57" fmla="*/ 8 h 25"/>
                <a:gd name="T58" fmla="*/ 5 w 15"/>
                <a:gd name="T59" fmla="*/ 6 h 25"/>
                <a:gd name="T60" fmla="*/ 5 w 15"/>
                <a:gd name="T61" fmla="*/ 5 h 25"/>
                <a:gd name="T62" fmla="*/ 6 w 15"/>
                <a:gd name="T63" fmla="*/ 2 h 25"/>
                <a:gd name="T64" fmla="*/ 9 w 15"/>
                <a:gd name="T65" fmla="*/ 2 h 25"/>
                <a:gd name="T66" fmla="*/ 12 w 15"/>
                <a:gd name="T67" fmla="*/ 3 h 25"/>
                <a:gd name="T68" fmla="*/ 12 w 15"/>
                <a:gd name="T69" fmla="*/ 6 h 25"/>
                <a:gd name="T70" fmla="*/ 12 w 15"/>
                <a:gd name="T71" fmla="*/ 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5" h="25">
                  <a:moveTo>
                    <a:pt x="9" y="1"/>
                  </a:moveTo>
                  <a:cubicBezTo>
                    <a:pt x="7" y="0"/>
                    <a:pt x="6" y="1"/>
                    <a:pt x="4" y="2"/>
                  </a:cubicBezTo>
                  <a:cubicBezTo>
                    <a:pt x="3" y="3"/>
                    <a:pt x="2" y="4"/>
                    <a:pt x="2" y="5"/>
                  </a:cubicBezTo>
                  <a:cubicBezTo>
                    <a:pt x="2" y="6"/>
                    <a:pt x="2" y="7"/>
                    <a:pt x="2" y="8"/>
                  </a:cubicBezTo>
                  <a:cubicBezTo>
                    <a:pt x="3" y="9"/>
                    <a:pt x="4" y="11"/>
                    <a:pt x="5" y="12"/>
                  </a:cubicBezTo>
                  <a:cubicBezTo>
                    <a:pt x="4" y="13"/>
                    <a:pt x="2" y="14"/>
                    <a:pt x="1" y="15"/>
                  </a:cubicBezTo>
                  <a:cubicBezTo>
                    <a:pt x="0" y="16"/>
                    <a:pt x="0" y="17"/>
                    <a:pt x="0" y="18"/>
                  </a:cubicBezTo>
                  <a:cubicBezTo>
                    <a:pt x="0" y="19"/>
                    <a:pt x="0" y="21"/>
                    <a:pt x="1" y="22"/>
                  </a:cubicBezTo>
                  <a:cubicBezTo>
                    <a:pt x="2" y="24"/>
                    <a:pt x="4" y="24"/>
                    <a:pt x="6" y="25"/>
                  </a:cubicBezTo>
                  <a:cubicBezTo>
                    <a:pt x="8" y="25"/>
                    <a:pt x="10" y="25"/>
                    <a:pt x="11" y="24"/>
                  </a:cubicBezTo>
                  <a:cubicBezTo>
                    <a:pt x="13" y="23"/>
                    <a:pt x="14" y="21"/>
                    <a:pt x="14" y="20"/>
                  </a:cubicBezTo>
                  <a:cubicBezTo>
                    <a:pt x="14" y="18"/>
                    <a:pt x="14" y="17"/>
                    <a:pt x="13" y="16"/>
                  </a:cubicBezTo>
                  <a:cubicBezTo>
                    <a:pt x="12" y="15"/>
                    <a:pt x="11" y="14"/>
                    <a:pt x="9" y="12"/>
                  </a:cubicBezTo>
                  <a:cubicBezTo>
                    <a:pt x="11" y="11"/>
                    <a:pt x="13" y="10"/>
                    <a:pt x="14" y="9"/>
                  </a:cubicBezTo>
                  <a:cubicBezTo>
                    <a:pt x="14" y="8"/>
                    <a:pt x="15" y="7"/>
                    <a:pt x="15" y="7"/>
                  </a:cubicBezTo>
                  <a:cubicBezTo>
                    <a:pt x="15" y="5"/>
                    <a:pt x="15" y="4"/>
                    <a:pt x="14" y="3"/>
                  </a:cubicBezTo>
                  <a:cubicBezTo>
                    <a:pt x="13" y="2"/>
                    <a:pt x="11" y="1"/>
                    <a:pt x="9" y="1"/>
                  </a:cubicBezTo>
                  <a:close/>
                  <a:moveTo>
                    <a:pt x="11" y="19"/>
                  </a:moveTo>
                  <a:cubicBezTo>
                    <a:pt x="11" y="19"/>
                    <a:pt x="11" y="20"/>
                    <a:pt x="11" y="21"/>
                  </a:cubicBezTo>
                  <a:cubicBezTo>
                    <a:pt x="11" y="22"/>
                    <a:pt x="10" y="23"/>
                    <a:pt x="10" y="23"/>
                  </a:cubicBezTo>
                  <a:cubicBezTo>
                    <a:pt x="9" y="24"/>
                    <a:pt x="8" y="24"/>
                    <a:pt x="6" y="24"/>
                  </a:cubicBezTo>
                  <a:cubicBezTo>
                    <a:pt x="5" y="24"/>
                    <a:pt x="4" y="23"/>
                    <a:pt x="3" y="22"/>
                  </a:cubicBezTo>
                  <a:cubicBezTo>
                    <a:pt x="3" y="21"/>
                    <a:pt x="2" y="20"/>
                    <a:pt x="3" y="18"/>
                  </a:cubicBezTo>
                  <a:cubicBezTo>
                    <a:pt x="3" y="17"/>
                    <a:pt x="3" y="16"/>
                    <a:pt x="4" y="15"/>
                  </a:cubicBezTo>
                  <a:cubicBezTo>
                    <a:pt x="4" y="15"/>
                    <a:pt x="5" y="14"/>
                    <a:pt x="6" y="13"/>
                  </a:cubicBezTo>
                  <a:cubicBezTo>
                    <a:pt x="9" y="15"/>
                    <a:pt x="10" y="17"/>
                    <a:pt x="11" y="19"/>
                  </a:cubicBezTo>
                  <a:close/>
                  <a:moveTo>
                    <a:pt x="12" y="8"/>
                  </a:moveTo>
                  <a:cubicBezTo>
                    <a:pt x="11" y="9"/>
                    <a:pt x="10" y="10"/>
                    <a:pt x="8" y="11"/>
                  </a:cubicBezTo>
                  <a:cubicBezTo>
                    <a:pt x="6" y="8"/>
                    <a:pt x="6" y="8"/>
                    <a:pt x="6" y="8"/>
                  </a:cubicBezTo>
                  <a:cubicBezTo>
                    <a:pt x="5" y="8"/>
                    <a:pt x="5" y="7"/>
                    <a:pt x="5" y="6"/>
                  </a:cubicBezTo>
                  <a:cubicBezTo>
                    <a:pt x="5" y="6"/>
                    <a:pt x="4" y="5"/>
                    <a:pt x="5" y="5"/>
                  </a:cubicBezTo>
                  <a:cubicBezTo>
                    <a:pt x="5" y="4"/>
                    <a:pt x="5" y="3"/>
                    <a:pt x="6" y="2"/>
                  </a:cubicBezTo>
                  <a:cubicBezTo>
                    <a:pt x="7" y="2"/>
                    <a:pt x="8" y="2"/>
                    <a:pt x="9" y="2"/>
                  </a:cubicBezTo>
                  <a:cubicBezTo>
                    <a:pt x="10" y="2"/>
                    <a:pt x="11" y="2"/>
                    <a:pt x="12" y="3"/>
                  </a:cubicBezTo>
                  <a:cubicBezTo>
                    <a:pt x="12" y="4"/>
                    <a:pt x="13" y="5"/>
                    <a:pt x="12" y="6"/>
                  </a:cubicBezTo>
                  <a:cubicBezTo>
                    <a:pt x="12" y="7"/>
                    <a:pt x="12" y="8"/>
                    <a:pt x="12"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57" name="iṩlide">
              <a:extLst>
                <a:ext uri="{FF2B5EF4-FFF2-40B4-BE49-F238E27FC236}">
                  <a16:creationId xmlns:a16="http://schemas.microsoft.com/office/drawing/2014/main" id="{637DF7F9-51DD-4DAF-86F2-F8C9BD11D01F}"/>
                </a:ext>
              </a:extLst>
            </p:cNvPr>
            <p:cNvSpPr/>
            <p:nvPr/>
          </p:nvSpPr>
          <p:spPr bwMode="auto">
            <a:xfrm>
              <a:off x="3717710" y="1622223"/>
              <a:ext cx="37145" cy="60273"/>
            </a:xfrm>
            <a:custGeom>
              <a:avLst/>
              <a:gdLst>
                <a:gd name="T0" fmla="*/ 15 w 16"/>
                <a:gd name="T1" fmla="*/ 16 h 26"/>
                <a:gd name="T2" fmla="*/ 15 w 16"/>
                <a:gd name="T3" fmla="*/ 9 h 26"/>
                <a:gd name="T4" fmla="*/ 12 w 16"/>
                <a:gd name="T5" fmla="*/ 2 h 26"/>
                <a:gd name="T6" fmla="*/ 6 w 16"/>
                <a:gd name="T7" fmla="*/ 1 h 26"/>
                <a:gd name="T8" fmla="*/ 1 w 16"/>
                <a:gd name="T9" fmla="*/ 4 h 26"/>
                <a:gd name="T10" fmla="*/ 0 w 16"/>
                <a:gd name="T11" fmla="*/ 10 h 26"/>
                <a:gd name="T12" fmla="*/ 3 w 16"/>
                <a:gd name="T13" fmla="*/ 15 h 26"/>
                <a:gd name="T14" fmla="*/ 8 w 16"/>
                <a:gd name="T15" fmla="*/ 16 h 26"/>
                <a:gd name="T16" fmla="*/ 12 w 16"/>
                <a:gd name="T17" fmla="*/ 13 h 26"/>
                <a:gd name="T18" fmla="*/ 11 w 16"/>
                <a:gd name="T19" fmla="*/ 19 h 26"/>
                <a:gd name="T20" fmla="*/ 8 w 16"/>
                <a:gd name="T21" fmla="*/ 23 h 26"/>
                <a:gd name="T22" fmla="*/ 4 w 16"/>
                <a:gd name="T23" fmla="*/ 25 h 26"/>
                <a:gd name="T24" fmla="*/ 4 w 16"/>
                <a:gd name="T25" fmla="*/ 26 h 26"/>
                <a:gd name="T26" fmla="*/ 5 w 16"/>
                <a:gd name="T27" fmla="*/ 26 h 26"/>
                <a:gd name="T28" fmla="*/ 11 w 16"/>
                <a:gd name="T29" fmla="*/ 23 h 26"/>
                <a:gd name="T30" fmla="*/ 15 w 16"/>
                <a:gd name="T31" fmla="*/ 16 h 26"/>
                <a:gd name="T32" fmla="*/ 11 w 16"/>
                <a:gd name="T33" fmla="*/ 13 h 26"/>
                <a:gd name="T34" fmla="*/ 9 w 16"/>
                <a:gd name="T35" fmla="*/ 14 h 26"/>
                <a:gd name="T36" fmla="*/ 6 w 16"/>
                <a:gd name="T37" fmla="*/ 13 h 26"/>
                <a:gd name="T38" fmla="*/ 3 w 16"/>
                <a:gd name="T39" fmla="*/ 8 h 26"/>
                <a:gd name="T40" fmla="*/ 3 w 16"/>
                <a:gd name="T41" fmla="*/ 4 h 26"/>
                <a:gd name="T42" fmla="*/ 6 w 16"/>
                <a:gd name="T43" fmla="*/ 2 h 26"/>
                <a:gd name="T44" fmla="*/ 8 w 16"/>
                <a:gd name="T45" fmla="*/ 2 h 26"/>
                <a:gd name="T46" fmla="*/ 11 w 16"/>
                <a:gd name="T47" fmla="*/ 5 h 26"/>
                <a:gd name="T48" fmla="*/ 12 w 16"/>
                <a:gd name="T49" fmla="*/ 8 h 26"/>
                <a:gd name="T50" fmla="*/ 12 w 16"/>
                <a:gd name="T51" fmla="*/ 12 h 26"/>
                <a:gd name="T52" fmla="*/ 11 w 16"/>
                <a:gd name="T53"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 h="26">
                  <a:moveTo>
                    <a:pt x="15" y="16"/>
                  </a:moveTo>
                  <a:cubicBezTo>
                    <a:pt x="16" y="14"/>
                    <a:pt x="16" y="11"/>
                    <a:pt x="15" y="9"/>
                  </a:cubicBezTo>
                  <a:cubicBezTo>
                    <a:pt x="15" y="6"/>
                    <a:pt x="14" y="4"/>
                    <a:pt x="12" y="2"/>
                  </a:cubicBezTo>
                  <a:cubicBezTo>
                    <a:pt x="10" y="1"/>
                    <a:pt x="8" y="0"/>
                    <a:pt x="6" y="1"/>
                  </a:cubicBezTo>
                  <a:cubicBezTo>
                    <a:pt x="4" y="1"/>
                    <a:pt x="2" y="2"/>
                    <a:pt x="1" y="4"/>
                  </a:cubicBezTo>
                  <a:cubicBezTo>
                    <a:pt x="0" y="6"/>
                    <a:pt x="0" y="8"/>
                    <a:pt x="0" y="10"/>
                  </a:cubicBezTo>
                  <a:cubicBezTo>
                    <a:pt x="1" y="12"/>
                    <a:pt x="1" y="14"/>
                    <a:pt x="3" y="15"/>
                  </a:cubicBezTo>
                  <a:cubicBezTo>
                    <a:pt x="4" y="16"/>
                    <a:pt x="6" y="16"/>
                    <a:pt x="8" y="16"/>
                  </a:cubicBezTo>
                  <a:cubicBezTo>
                    <a:pt x="9" y="16"/>
                    <a:pt x="11" y="15"/>
                    <a:pt x="12" y="13"/>
                  </a:cubicBezTo>
                  <a:cubicBezTo>
                    <a:pt x="12" y="15"/>
                    <a:pt x="12" y="17"/>
                    <a:pt x="11" y="19"/>
                  </a:cubicBezTo>
                  <a:cubicBezTo>
                    <a:pt x="10" y="21"/>
                    <a:pt x="9" y="22"/>
                    <a:pt x="8" y="23"/>
                  </a:cubicBezTo>
                  <a:cubicBezTo>
                    <a:pt x="6" y="24"/>
                    <a:pt x="5" y="25"/>
                    <a:pt x="4" y="25"/>
                  </a:cubicBezTo>
                  <a:cubicBezTo>
                    <a:pt x="4" y="26"/>
                    <a:pt x="4" y="26"/>
                    <a:pt x="4" y="26"/>
                  </a:cubicBezTo>
                  <a:cubicBezTo>
                    <a:pt x="5" y="26"/>
                    <a:pt x="5" y="26"/>
                    <a:pt x="5" y="26"/>
                  </a:cubicBezTo>
                  <a:cubicBezTo>
                    <a:pt x="7" y="25"/>
                    <a:pt x="9" y="24"/>
                    <a:pt x="11" y="23"/>
                  </a:cubicBezTo>
                  <a:cubicBezTo>
                    <a:pt x="13" y="21"/>
                    <a:pt x="14" y="19"/>
                    <a:pt x="15" y="16"/>
                  </a:cubicBezTo>
                  <a:close/>
                  <a:moveTo>
                    <a:pt x="11" y="13"/>
                  </a:moveTo>
                  <a:cubicBezTo>
                    <a:pt x="10" y="14"/>
                    <a:pt x="9" y="14"/>
                    <a:pt x="9" y="14"/>
                  </a:cubicBezTo>
                  <a:cubicBezTo>
                    <a:pt x="8" y="14"/>
                    <a:pt x="7" y="14"/>
                    <a:pt x="6" y="13"/>
                  </a:cubicBezTo>
                  <a:cubicBezTo>
                    <a:pt x="4" y="12"/>
                    <a:pt x="3" y="10"/>
                    <a:pt x="3" y="8"/>
                  </a:cubicBezTo>
                  <a:cubicBezTo>
                    <a:pt x="3" y="6"/>
                    <a:pt x="3" y="5"/>
                    <a:pt x="3" y="4"/>
                  </a:cubicBezTo>
                  <a:cubicBezTo>
                    <a:pt x="4" y="3"/>
                    <a:pt x="5" y="2"/>
                    <a:pt x="6" y="2"/>
                  </a:cubicBezTo>
                  <a:cubicBezTo>
                    <a:pt x="7" y="2"/>
                    <a:pt x="8" y="2"/>
                    <a:pt x="8" y="2"/>
                  </a:cubicBezTo>
                  <a:cubicBezTo>
                    <a:pt x="9" y="3"/>
                    <a:pt x="10" y="4"/>
                    <a:pt x="11" y="5"/>
                  </a:cubicBezTo>
                  <a:cubicBezTo>
                    <a:pt x="11" y="6"/>
                    <a:pt x="12" y="7"/>
                    <a:pt x="12" y="8"/>
                  </a:cubicBezTo>
                  <a:cubicBezTo>
                    <a:pt x="12" y="9"/>
                    <a:pt x="12" y="10"/>
                    <a:pt x="12" y="12"/>
                  </a:cubicBezTo>
                  <a:cubicBezTo>
                    <a:pt x="12" y="13"/>
                    <a:pt x="11" y="13"/>
                    <a:pt x="11"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58" name="îs1ïde">
              <a:extLst>
                <a:ext uri="{FF2B5EF4-FFF2-40B4-BE49-F238E27FC236}">
                  <a16:creationId xmlns:a16="http://schemas.microsoft.com/office/drawing/2014/main" id="{C049C6BF-A8A8-4DD2-859B-3F9F41239260}"/>
                </a:ext>
              </a:extLst>
            </p:cNvPr>
            <p:cNvSpPr/>
            <p:nvPr/>
          </p:nvSpPr>
          <p:spPr bwMode="auto">
            <a:xfrm>
              <a:off x="3782188" y="1613112"/>
              <a:ext cx="32239" cy="57470"/>
            </a:xfrm>
            <a:custGeom>
              <a:avLst/>
              <a:gdLst>
                <a:gd name="T0" fmla="*/ 11 w 14"/>
                <a:gd name="T1" fmla="*/ 24 h 25"/>
                <a:gd name="T2" fmla="*/ 14 w 14"/>
                <a:gd name="T3" fmla="*/ 0 h 25"/>
                <a:gd name="T4" fmla="*/ 14 w 14"/>
                <a:gd name="T5" fmla="*/ 0 h 25"/>
                <a:gd name="T6" fmla="*/ 1 w 14"/>
                <a:gd name="T7" fmla="*/ 2 h 25"/>
                <a:gd name="T8" fmla="*/ 0 w 14"/>
                <a:gd name="T9" fmla="*/ 8 h 25"/>
                <a:gd name="T10" fmla="*/ 0 w 14"/>
                <a:gd name="T11" fmla="*/ 8 h 25"/>
                <a:gd name="T12" fmla="*/ 2 w 14"/>
                <a:gd name="T13" fmla="*/ 5 h 25"/>
                <a:gd name="T14" fmla="*/ 5 w 14"/>
                <a:gd name="T15" fmla="*/ 4 h 25"/>
                <a:gd name="T16" fmla="*/ 12 w 14"/>
                <a:gd name="T17" fmla="*/ 3 h 25"/>
                <a:gd name="T18" fmla="*/ 9 w 14"/>
                <a:gd name="T19" fmla="*/ 25 h 25"/>
                <a:gd name="T20" fmla="*/ 11 w 14"/>
                <a:gd name="T21" fmla="*/ 2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 h="25">
                  <a:moveTo>
                    <a:pt x="11" y="24"/>
                  </a:moveTo>
                  <a:cubicBezTo>
                    <a:pt x="14" y="0"/>
                    <a:pt x="14" y="0"/>
                    <a:pt x="14" y="0"/>
                  </a:cubicBezTo>
                  <a:cubicBezTo>
                    <a:pt x="14" y="0"/>
                    <a:pt x="14" y="0"/>
                    <a:pt x="14" y="0"/>
                  </a:cubicBezTo>
                  <a:cubicBezTo>
                    <a:pt x="1" y="2"/>
                    <a:pt x="1" y="2"/>
                    <a:pt x="1" y="2"/>
                  </a:cubicBezTo>
                  <a:cubicBezTo>
                    <a:pt x="0" y="8"/>
                    <a:pt x="0" y="8"/>
                    <a:pt x="0" y="8"/>
                  </a:cubicBezTo>
                  <a:cubicBezTo>
                    <a:pt x="0" y="8"/>
                    <a:pt x="0" y="8"/>
                    <a:pt x="0" y="8"/>
                  </a:cubicBezTo>
                  <a:cubicBezTo>
                    <a:pt x="1" y="7"/>
                    <a:pt x="1" y="6"/>
                    <a:pt x="2" y="5"/>
                  </a:cubicBezTo>
                  <a:cubicBezTo>
                    <a:pt x="3" y="5"/>
                    <a:pt x="4" y="4"/>
                    <a:pt x="5" y="4"/>
                  </a:cubicBezTo>
                  <a:cubicBezTo>
                    <a:pt x="12" y="3"/>
                    <a:pt x="12" y="3"/>
                    <a:pt x="12" y="3"/>
                  </a:cubicBezTo>
                  <a:cubicBezTo>
                    <a:pt x="9" y="25"/>
                    <a:pt x="9" y="25"/>
                    <a:pt x="9" y="25"/>
                  </a:cubicBezTo>
                  <a:lnTo>
                    <a:pt x="11"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59" name="i$ľïḑe">
              <a:extLst>
                <a:ext uri="{FF2B5EF4-FFF2-40B4-BE49-F238E27FC236}">
                  <a16:creationId xmlns:a16="http://schemas.microsoft.com/office/drawing/2014/main" id="{68D7FE56-E937-40BA-BF71-33ABAD5BF447}"/>
                </a:ext>
              </a:extLst>
            </p:cNvPr>
            <p:cNvSpPr/>
            <p:nvPr/>
          </p:nvSpPr>
          <p:spPr bwMode="auto">
            <a:xfrm>
              <a:off x="3349063" y="1294926"/>
              <a:ext cx="34342" cy="23128"/>
            </a:xfrm>
            <a:custGeom>
              <a:avLst/>
              <a:gdLst>
                <a:gd name="T0" fmla="*/ 8 w 15"/>
                <a:gd name="T1" fmla="*/ 7 h 10"/>
                <a:gd name="T2" fmla="*/ 12 w 15"/>
                <a:gd name="T3" fmla="*/ 10 h 10"/>
                <a:gd name="T4" fmla="*/ 14 w 15"/>
                <a:gd name="T5" fmla="*/ 3 h 10"/>
                <a:gd name="T6" fmla="*/ 10 w 15"/>
                <a:gd name="T7" fmla="*/ 0 h 10"/>
                <a:gd name="T8" fmla="*/ 0 w 15"/>
                <a:gd name="T9" fmla="*/ 2 h 10"/>
                <a:gd name="T10" fmla="*/ 8 w 15"/>
                <a:gd name="T11" fmla="*/ 7 h 10"/>
              </a:gdLst>
              <a:ahLst/>
              <a:cxnLst>
                <a:cxn ang="0">
                  <a:pos x="T0" y="T1"/>
                </a:cxn>
                <a:cxn ang="0">
                  <a:pos x="T2" y="T3"/>
                </a:cxn>
                <a:cxn ang="0">
                  <a:pos x="T4" y="T5"/>
                </a:cxn>
                <a:cxn ang="0">
                  <a:pos x="T6" y="T7"/>
                </a:cxn>
                <a:cxn ang="0">
                  <a:pos x="T8" y="T9"/>
                </a:cxn>
                <a:cxn ang="0">
                  <a:pos x="T10" y="T11"/>
                </a:cxn>
              </a:cxnLst>
              <a:rect l="0" t="0" r="r" b="b"/>
              <a:pathLst>
                <a:path w="15" h="10">
                  <a:moveTo>
                    <a:pt x="8" y="7"/>
                  </a:moveTo>
                  <a:cubicBezTo>
                    <a:pt x="12" y="10"/>
                    <a:pt x="12" y="10"/>
                    <a:pt x="12" y="10"/>
                  </a:cubicBezTo>
                  <a:cubicBezTo>
                    <a:pt x="12" y="7"/>
                    <a:pt x="15" y="5"/>
                    <a:pt x="14" y="3"/>
                  </a:cubicBezTo>
                  <a:cubicBezTo>
                    <a:pt x="10" y="0"/>
                    <a:pt x="10" y="0"/>
                    <a:pt x="10" y="0"/>
                  </a:cubicBezTo>
                  <a:cubicBezTo>
                    <a:pt x="7" y="0"/>
                    <a:pt x="3" y="0"/>
                    <a:pt x="0" y="2"/>
                  </a:cubicBezTo>
                  <a:cubicBezTo>
                    <a:pt x="1" y="4"/>
                    <a:pt x="4" y="8"/>
                    <a:pt x="8"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60" name="iŝļíḍè">
              <a:extLst>
                <a:ext uri="{FF2B5EF4-FFF2-40B4-BE49-F238E27FC236}">
                  <a16:creationId xmlns:a16="http://schemas.microsoft.com/office/drawing/2014/main" id="{C6D0C86F-09BE-4F63-8D16-D742BDE34B27}"/>
                </a:ext>
              </a:extLst>
            </p:cNvPr>
            <p:cNvSpPr/>
            <p:nvPr/>
          </p:nvSpPr>
          <p:spPr bwMode="auto">
            <a:xfrm>
              <a:off x="3378499" y="1327165"/>
              <a:ext cx="27333" cy="18923"/>
            </a:xfrm>
            <a:custGeom>
              <a:avLst/>
              <a:gdLst>
                <a:gd name="T0" fmla="*/ 7 w 12"/>
                <a:gd name="T1" fmla="*/ 7 h 8"/>
                <a:gd name="T2" fmla="*/ 9 w 12"/>
                <a:gd name="T3" fmla="*/ 8 h 8"/>
                <a:gd name="T4" fmla="*/ 12 w 12"/>
                <a:gd name="T5" fmla="*/ 6 h 8"/>
                <a:gd name="T6" fmla="*/ 11 w 12"/>
                <a:gd name="T7" fmla="*/ 2 h 8"/>
                <a:gd name="T8" fmla="*/ 8 w 12"/>
                <a:gd name="T9" fmla="*/ 0 h 8"/>
                <a:gd name="T10" fmla="*/ 0 w 12"/>
                <a:gd name="T11" fmla="*/ 3 h 8"/>
                <a:gd name="T12" fmla="*/ 7 w 12"/>
                <a:gd name="T13" fmla="*/ 7 h 8"/>
              </a:gdLst>
              <a:ahLst/>
              <a:cxnLst>
                <a:cxn ang="0">
                  <a:pos x="T0" y="T1"/>
                </a:cxn>
                <a:cxn ang="0">
                  <a:pos x="T2" y="T3"/>
                </a:cxn>
                <a:cxn ang="0">
                  <a:pos x="T4" y="T5"/>
                </a:cxn>
                <a:cxn ang="0">
                  <a:pos x="T6" y="T7"/>
                </a:cxn>
                <a:cxn ang="0">
                  <a:pos x="T8" y="T9"/>
                </a:cxn>
                <a:cxn ang="0">
                  <a:pos x="T10" y="T11"/>
                </a:cxn>
                <a:cxn ang="0">
                  <a:pos x="T12" y="T13"/>
                </a:cxn>
              </a:cxnLst>
              <a:rect l="0" t="0" r="r" b="b"/>
              <a:pathLst>
                <a:path w="12" h="8">
                  <a:moveTo>
                    <a:pt x="7" y="7"/>
                  </a:moveTo>
                  <a:cubicBezTo>
                    <a:pt x="9" y="8"/>
                    <a:pt x="9" y="8"/>
                    <a:pt x="9" y="8"/>
                  </a:cubicBezTo>
                  <a:cubicBezTo>
                    <a:pt x="10" y="8"/>
                    <a:pt x="11" y="6"/>
                    <a:pt x="12" y="6"/>
                  </a:cubicBezTo>
                  <a:cubicBezTo>
                    <a:pt x="12" y="4"/>
                    <a:pt x="11" y="2"/>
                    <a:pt x="11" y="2"/>
                  </a:cubicBezTo>
                  <a:cubicBezTo>
                    <a:pt x="11" y="0"/>
                    <a:pt x="9" y="1"/>
                    <a:pt x="8" y="0"/>
                  </a:cubicBezTo>
                  <a:cubicBezTo>
                    <a:pt x="5" y="1"/>
                    <a:pt x="1" y="0"/>
                    <a:pt x="0" y="3"/>
                  </a:cubicBezTo>
                  <a:cubicBezTo>
                    <a:pt x="2" y="5"/>
                    <a:pt x="5" y="6"/>
                    <a:pt x="7"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61" name="íṩḻîḋê">
              <a:extLst>
                <a:ext uri="{FF2B5EF4-FFF2-40B4-BE49-F238E27FC236}">
                  <a16:creationId xmlns:a16="http://schemas.microsoft.com/office/drawing/2014/main" id="{90F8F1A7-EEB0-4671-83B5-069E1E0EDB7E}"/>
                </a:ext>
              </a:extLst>
            </p:cNvPr>
            <p:cNvSpPr/>
            <p:nvPr/>
          </p:nvSpPr>
          <p:spPr bwMode="auto">
            <a:xfrm>
              <a:off x="3394618" y="1244465"/>
              <a:ext cx="100922" cy="166101"/>
            </a:xfrm>
            <a:custGeom>
              <a:avLst/>
              <a:gdLst>
                <a:gd name="T0" fmla="*/ 9 w 44"/>
                <a:gd name="T1" fmla="*/ 32 h 72"/>
                <a:gd name="T2" fmla="*/ 12 w 44"/>
                <a:gd name="T3" fmla="*/ 31 h 72"/>
                <a:gd name="T4" fmla="*/ 15 w 44"/>
                <a:gd name="T5" fmla="*/ 33 h 72"/>
                <a:gd name="T6" fmla="*/ 13 w 44"/>
                <a:gd name="T7" fmla="*/ 44 h 72"/>
                <a:gd name="T8" fmla="*/ 8 w 44"/>
                <a:gd name="T9" fmla="*/ 41 h 72"/>
                <a:gd name="T10" fmla="*/ 14 w 44"/>
                <a:gd name="T11" fmla="*/ 68 h 72"/>
                <a:gd name="T12" fmla="*/ 26 w 44"/>
                <a:gd name="T13" fmla="*/ 72 h 72"/>
                <a:gd name="T14" fmla="*/ 27 w 44"/>
                <a:gd name="T15" fmla="*/ 69 h 72"/>
                <a:gd name="T16" fmla="*/ 15 w 44"/>
                <a:gd name="T17" fmla="*/ 52 h 72"/>
                <a:gd name="T18" fmla="*/ 21 w 44"/>
                <a:gd name="T19" fmla="*/ 49 h 72"/>
                <a:gd name="T20" fmla="*/ 21 w 44"/>
                <a:gd name="T21" fmla="*/ 40 h 72"/>
                <a:gd name="T22" fmla="*/ 26 w 44"/>
                <a:gd name="T23" fmla="*/ 45 h 72"/>
                <a:gd name="T24" fmla="*/ 19 w 44"/>
                <a:gd name="T25" fmla="*/ 31 h 72"/>
                <a:gd name="T26" fmla="*/ 19 w 44"/>
                <a:gd name="T27" fmla="*/ 21 h 72"/>
                <a:gd name="T28" fmla="*/ 30 w 44"/>
                <a:gd name="T29" fmla="*/ 30 h 72"/>
                <a:gd name="T30" fmla="*/ 26 w 44"/>
                <a:gd name="T31" fmla="*/ 19 h 72"/>
                <a:gd name="T32" fmla="*/ 29 w 44"/>
                <a:gd name="T33" fmla="*/ 16 h 72"/>
                <a:gd name="T34" fmla="*/ 43 w 44"/>
                <a:gd name="T35" fmla="*/ 28 h 72"/>
                <a:gd name="T36" fmla="*/ 29 w 44"/>
                <a:gd name="T37" fmla="*/ 8 h 72"/>
                <a:gd name="T38" fmla="*/ 24 w 44"/>
                <a:gd name="T39" fmla="*/ 6 h 72"/>
                <a:gd name="T40" fmla="*/ 24 w 44"/>
                <a:gd name="T41" fmla="*/ 13 h 72"/>
                <a:gd name="T42" fmla="*/ 17 w 44"/>
                <a:gd name="T43" fmla="*/ 11 h 72"/>
                <a:gd name="T44" fmla="*/ 16 w 44"/>
                <a:gd name="T45" fmla="*/ 0 h 72"/>
                <a:gd name="T46" fmla="*/ 14 w 44"/>
                <a:gd name="T47" fmla="*/ 6 h 72"/>
                <a:gd name="T48" fmla="*/ 9 w 44"/>
                <a:gd name="T49" fmla="*/ 8 h 72"/>
                <a:gd name="T50" fmla="*/ 16 w 44"/>
                <a:gd name="T51" fmla="*/ 16 h 72"/>
                <a:gd name="T52" fmla="*/ 16 w 44"/>
                <a:gd name="T53" fmla="*/ 25 h 72"/>
                <a:gd name="T54" fmla="*/ 11 w 44"/>
                <a:gd name="T55" fmla="*/ 20 h 72"/>
                <a:gd name="T56" fmla="*/ 0 w 44"/>
                <a:gd name="T57" fmla="*/ 19 h 72"/>
                <a:gd name="T58" fmla="*/ 9 w 44"/>
                <a:gd name="T59" fmla="*/ 28 h 72"/>
                <a:gd name="T60" fmla="*/ 9 w 44"/>
                <a:gd name="T61" fmla="*/ 3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4" h="72">
                  <a:moveTo>
                    <a:pt x="9" y="32"/>
                  </a:moveTo>
                  <a:cubicBezTo>
                    <a:pt x="10" y="33"/>
                    <a:pt x="11" y="32"/>
                    <a:pt x="12" y="31"/>
                  </a:cubicBezTo>
                  <a:cubicBezTo>
                    <a:pt x="15" y="33"/>
                    <a:pt x="15" y="33"/>
                    <a:pt x="15" y="33"/>
                  </a:cubicBezTo>
                  <a:cubicBezTo>
                    <a:pt x="16" y="37"/>
                    <a:pt x="15" y="41"/>
                    <a:pt x="13" y="44"/>
                  </a:cubicBezTo>
                  <a:cubicBezTo>
                    <a:pt x="11" y="46"/>
                    <a:pt x="10" y="42"/>
                    <a:pt x="8" y="41"/>
                  </a:cubicBezTo>
                  <a:cubicBezTo>
                    <a:pt x="10" y="50"/>
                    <a:pt x="15" y="60"/>
                    <a:pt x="14" y="68"/>
                  </a:cubicBezTo>
                  <a:cubicBezTo>
                    <a:pt x="20" y="72"/>
                    <a:pt x="24" y="72"/>
                    <a:pt x="26" y="72"/>
                  </a:cubicBezTo>
                  <a:cubicBezTo>
                    <a:pt x="27" y="69"/>
                    <a:pt x="27" y="69"/>
                    <a:pt x="27" y="69"/>
                  </a:cubicBezTo>
                  <a:cubicBezTo>
                    <a:pt x="19" y="64"/>
                    <a:pt x="16" y="54"/>
                    <a:pt x="15" y="52"/>
                  </a:cubicBezTo>
                  <a:cubicBezTo>
                    <a:pt x="21" y="49"/>
                    <a:pt x="21" y="49"/>
                    <a:pt x="21" y="49"/>
                  </a:cubicBezTo>
                  <a:cubicBezTo>
                    <a:pt x="21" y="46"/>
                    <a:pt x="20" y="41"/>
                    <a:pt x="21" y="40"/>
                  </a:cubicBezTo>
                  <a:cubicBezTo>
                    <a:pt x="24" y="41"/>
                    <a:pt x="25" y="43"/>
                    <a:pt x="26" y="45"/>
                  </a:cubicBezTo>
                  <a:cubicBezTo>
                    <a:pt x="33" y="42"/>
                    <a:pt x="22" y="36"/>
                    <a:pt x="19" y="31"/>
                  </a:cubicBezTo>
                  <a:cubicBezTo>
                    <a:pt x="19" y="27"/>
                    <a:pt x="19" y="24"/>
                    <a:pt x="19" y="21"/>
                  </a:cubicBezTo>
                  <a:cubicBezTo>
                    <a:pt x="23" y="22"/>
                    <a:pt x="27" y="27"/>
                    <a:pt x="30" y="30"/>
                  </a:cubicBezTo>
                  <a:cubicBezTo>
                    <a:pt x="33" y="27"/>
                    <a:pt x="27" y="23"/>
                    <a:pt x="26" y="19"/>
                  </a:cubicBezTo>
                  <a:cubicBezTo>
                    <a:pt x="25" y="17"/>
                    <a:pt x="27" y="17"/>
                    <a:pt x="29" y="16"/>
                  </a:cubicBezTo>
                  <a:cubicBezTo>
                    <a:pt x="43" y="28"/>
                    <a:pt x="43" y="28"/>
                    <a:pt x="43" y="28"/>
                  </a:cubicBezTo>
                  <a:cubicBezTo>
                    <a:pt x="44" y="21"/>
                    <a:pt x="34" y="15"/>
                    <a:pt x="29" y="8"/>
                  </a:cubicBezTo>
                  <a:cubicBezTo>
                    <a:pt x="30" y="6"/>
                    <a:pt x="29" y="4"/>
                    <a:pt x="24" y="6"/>
                  </a:cubicBezTo>
                  <a:cubicBezTo>
                    <a:pt x="22" y="6"/>
                    <a:pt x="19" y="7"/>
                    <a:pt x="24" y="13"/>
                  </a:cubicBezTo>
                  <a:cubicBezTo>
                    <a:pt x="21" y="17"/>
                    <a:pt x="19" y="12"/>
                    <a:pt x="17" y="11"/>
                  </a:cubicBezTo>
                  <a:cubicBezTo>
                    <a:pt x="18" y="6"/>
                    <a:pt x="20" y="1"/>
                    <a:pt x="16" y="0"/>
                  </a:cubicBezTo>
                  <a:cubicBezTo>
                    <a:pt x="16" y="2"/>
                    <a:pt x="16" y="4"/>
                    <a:pt x="14" y="6"/>
                  </a:cubicBezTo>
                  <a:cubicBezTo>
                    <a:pt x="9" y="8"/>
                    <a:pt x="9" y="8"/>
                    <a:pt x="9" y="8"/>
                  </a:cubicBezTo>
                  <a:cubicBezTo>
                    <a:pt x="9" y="10"/>
                    <a:pt x="14" y="13"/>
                    <a:pt x="16" y="16"/>
                  </a:cubicBezTo>
                  <a:cubicBezTo>
                    <a:pt x="17" y="20"/>
                    <a:pt x="16" y="23"/>
                    <a:pt x="16" y="25"/>
                  </a:cubicBezTo>
                  <a:cubicBezTo>
                    <a:pt x="12" y="27"/>
                    <a:pt x="13" y="22"/>
                    <a:pt x="11" y="20"/>
                  </a:cubicBezTo>
                  <a:cubicBezTo>
                    <a:pt x="7" y="17"/>
                    <a:pt x="2" y="18"/>
                    <a:pt x="0" y="19"/>
                  </a:cubicBezTo>
                  <a:cubicBezTo>
                    <a:pt x="9" y="28"/>
                    <a:pt x="9" y="28"/>
                    <a:pt x="9" y="28"/>
                  </a:cubicBezTo>
                  <a:cubicBezTo>
                    <a:pt x="9" y="29"/>
                    <a:pt x="6" y="32"/>
                    <a:pt x="9"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62" name="íṡľiḑê">
              <a:extLst>
                <a:ext uri="{FF2B5EF4-FFF2-40B4-BE49-F238E27FC236}">
                  <a16:creationId xmlns:a16="http://schemas.microsoft.com/office/drawing/2014/main" id="{51DCD51A-56D0-44A2-B863-05EBA55FDC37}"/>
                </a:ext>
              </a:extLst>
            </p:cNvPr>
            <p:cNvSpPr/>
            <p:nvPr/>
          </p:nvSpPr>
          <p:spPr bwMode="auto">
            <a:xfrm>
              <a:off x="3589455" y="1092381"/>
              <a:ext cx="30137" cy="30137"/>
            </a:xfrm>
            <a:custGeom>
              <a:avLst/>
              <a:gdLst>
                <a:gd name="T0" fmla="*/ 2 w 13"/>
                <a:gd name="T1" fmla="*/ 13 h 13"/>
                <a:gd name="T2" fmla="*/ 9 w 13"/>
                <a:gd name="T3" fmla="*/ 13 h 13"/>
                <a:gd name="T4" fmla="*/ 3 w 13"/>
                <a:gd name="T5" fmla="*/ 0 h 13"/>
                <a:gd name="T6" fmla="*/ 2 w 13"/>
                <a:gd name="T7" fmla="*/ 8 h 13"/>
                <a:gd name="T8" fmla="*/ 2 w 13"/>
                <a:gd name="T9" fmla="*/ 13 h 13"/>
              </a:gdLst>
              <a:ahLst/>
              <a:cxnLst>
                <a:cxn ang="0">
                  <a:pos x="T0" y="T1"/>
                </a:cxn>
                <a:cxn ang="0">
                  <a:pos x="T2" y="T3"/>
                </a:cxn>
                <a:cxn ang="0">
                  <a:pos x="T4" y="T5"/>
                </a:cxn>
                <a:cxn ang="0">
                  <a:pos x="T6" y="T7"/>
                </a:cxn>
                <a:cxn ang="0">
                  <a:pos x="T8" y="T9"/>
                </a:cxn>
              </a:cxnLst>
              <a:rect l="0" t="0" r="r" b="b"/>
              <a:pathLst>
                <a:path w="13" h="13">
                  <a:moveTo>
                    <a:pt x="2" y="13"/>
                  </a:moveTo>
                  <a:cubicBezTo>
                    <a:pt x="4" y="13"/>
                    <a:pt x="6" y="13"/>
                    <a:pt x="9" y="13"/>
                  </a:cubicBezTo>
                  <a:cubicBezTo>
                    <a:pt x="13" y="8"/>
                    <a:pt x="6" y="3"/>
                    <a:pt x="3" y="0"/>
                  </a:cubicBezTo>
                  <a:cubicBezTo>
                    <a:pt x="0" y="1"/>
                    <a:pt x="2" y="6"/>
                    <a:pt x="2" y="8"/>
                  </a:cubicBezTo>
                  <a:cubicBezTo>
                    <a:pt x="2" y="9"/>
                    <a:pt x="1" y="11"/>
                    <a:pt x="2"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63" name="iṥļiḓe">
              <a:extLst>
                <a:ext uri="{FF2B5EF4-FFF2-40B4-BE49-F238E27FC236}">
                  <a16:creationId xmlns:a16="http://schemas.microsoft.com/office/drawing/2014/main" id="{BFD018DA-EF86-4570-AB72-9F22B30A5EA4}"/>
                </a:ext>
              </a:extLst>
            </p:cNvPr>
            <p:cNvSpPr/>
            <p:nvPr/>
          </p:nvSpPr>
          <p:spPr bwMode="auto">
            <a:xfrm>
              <a:off x="3578241" y="1138637"/>
              <a:ext cx="18222" cy="25231"/>
            </a:xfrm>
            <a:custGeom>
              <a:avLst/>
              <a:gdLst>
                <a:gd name="T0" fmla="*/ 2 w 8"/>
                <a:gd name="T1" fmla="*/ 11 h 11"/>
                <a:gd name="T2" fmla="*/ 8 w 8"/>
                <a:gd name="T3" fmla="*/ 9 h 11"/>
                <a:gd name="T4" fmla="*/ 7 w 8"/>
                <a:gd name="T5" fmla="*/ 4 h 11"/>
                <a:gd name="T6" fmla="*/ 3 w 8"/>
                <a:gd name="T7" fmla="*/ 0 h 11"/>
                <a:gd name="T8" fmla="*/ 1 w 8"/>
                <a:gd name="T9" fmla="*/ 5 h 11"/>
                <a:gd name="T10" fmla="*/ 2 w 8"/>
                <a:gd name="T11" fmla="*/ 11 h 11"/>
              </a:gdLst>
              <a:ahLst/>
              <a:cxnLst>
                <a:cxn ang="0">
                  <a:pos x="T0" y="T1"/>
                </a:cxn>
                <a:cxn ang="0">
                  <a:pos x="T2" y="T3"/>
                </a:cxn>
                <a:cxn ang="0">
                  <a:pos x="T4" y="T5"/>
                </a:cxn>
                <a:cxn ang="0">
                  <a:pos x="T6" y="T7"/>
                </a:cxn>
                <a:cxn ang="0">
                  <a:pos x="T8" y="T9"/>
                </a:cxn>
                <a:cxn ang="0">
                  <a:pos x="T10" y="T11"/>
                </a:cxn>
              </a:cxnLst>
              <a:rect l="0" t="0" r="r" b="b"/>
              <a:pathLst>
                <a:path w="8" h="11">
                  <a:moveTo>
                    <a:pt x="2" y="11"/>
                  </a:moveTo>
                  <a:cubicBezTo>
                    <a:pt x="4" y="11"/>
                    <a:pt x="6" y="10"/>
                    <a:pt x="8" y="9"/>
                  </a:cubicBezTo>
                  <a:cubicBezTo>
                    <a:pt x="8" y="7"/>
                    <a:pt x="8" y="6"/>
                    <a:pt x="7" y="4"/>
                  </a:cubicBezTo>
                  <a:cubicBezTo>
                    <a:pt x="6" y="3"/>
                    <a:pt x="5" y="1"/>
                    <a:pt x="3" y="0"/>
                  </a:cubicBezTo>
                  <a:cubicBezTo>
                    <a:pt x="3" y="0"/>
                    <a:pt x="0" y="1"/>
                    <a:pt x="1" y="5"/>
                  </a:cubicBezTo>
                  <a:cubicBezTo>
                    <a:pt x="2" y="8"/>
                    <a:pt x="2" y="9"/>
                    <a:pt x="2"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64" name="iŝ1îḋé">
              <a:extLst>
                <a:ext uri="{FF2B5EF4-FFF2-40B4-BE49-F238E27FC236}">
                  <a16:creationId xmlns:a16="http://schemas.microsoft.com/office/drawing/2014/main" id="{BAECD37E-854E-4F61-945D-012936431D8C}"/>
                </a:ext>
              </a:extLst>
            </p:cNvPr>
            <p:cNvSpPr/>
            <p:nvPr/>
          </p:nvSpPr>
          <p:spPr bwMode="auto">
            <a:xfrm>
              <a:off x="3628702" y="1117611"/>
              <a:ext cx="41350" cy="39248"/>
            </a:xfrm>
            <a:custGeom>
              <a:avLst/>
              <a:gdLst>
                <a:gd name="T0" fmla="*/ 5 w 18"/>
                <a:gd name="T1" fmla="*/ 11 h 17"/>
                <a:gd name="T2" fmla="*/ 7 w 18"/>
                <a:gd name="T3" fmla="*/ 11 h 17"/>
                <a:gd name="T4" fmla="*/ 7 w 18"/>
                <a:gd name="T5" fmla="*/ 17 h 17"/>
                <a:gd name="T6" fmla="*/ 8 w 18"/>
                <a:gd name="T7" fmla="*/ 17 h 17"/>
                <a:gd name="T8" fmla="*/ 12 w 18"/>
                <a:gd name="T9" fmla="*/ 14 h 17"/>
                <a:gd name="T10" fmla="*/ 13 w 18"/>
                <a:gd name="T11" fmla="*/ 12 h 17"/>
                <a:gd name="T12" fmla="*/ 17 w 18"/>
                <a:gd name="T13" fmla="*/ 7 h 17"/>
                <a:gd name="T14" fmla="*/ 13 w 18"/>
                <a:gd name="T15" fmla="*/ 0 h 17"/>
                <a:gd name="T16" fmla="*/ 2 w 18"/>
                <a:gd name="T17" fmla="*/ 3 h 17"/>
                <a:gd name="T18" fmla="*/ 5 w 18"/>
                <a:gd name="T19" fmla="*/ 11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 h="17">
                  <a:moveTo>
                    <a:pt x="5" y="11"/>
                  </a:moveTo>
                  <a:cubicBezTo>
                    <a:pt x="7" y="11"/>
                    <a:pt x="7" y="11"/>
                    <a:pt x="7" y="11"/>
                  </a:cubicBezTo>
                  <a:cubicBezTo>
                    <a:pt x="7" y="13"/>
                    <a:pt x="7" y="15"/>
                    <a:pt x="7" y="17"/>
                  </a:cubicBezTo>
                  <a:cubicBezTo>
                    <a:pt x="8" y="17"/>
                    <a:pt x="8" y="17"/>
                    <a:pt x="8" y="17"/>
                  </a:cubicBezTo>
                  <a:cubicBezTo>
                    <a:pt x="9" y="15"/>
                    <a:pt x="11" y="15"/>
                    <a:pt x="12" y="14"/>
                  </a:cubicBezTo>
                  <a:cubicBezTo>
                    <a:pt x="13" y="12"/>
                    <a:pt x="13" y="12"/>
                    <a:pt x="13" y="12"/>
                  </a:cubicBezTo>
                  <a:cubicBezTo>
                    <a:pt x="17" y="7"/>
                    <a:pt x="17" y="7"/>
                    <a:pt x="17" y="7"/>
                  </a:cubicBezTo>
                  <a:cubicBezTo>
                    <a:pt x="18" y="5"/>
                    <a:pt x="17" y="2"/>
                    <a:pt x="13" y="0"/>
                  </a:cubicBezTo>
                  <a:cubicBezTo>
                    <a:pt x="10" y="1"/>
                    <a:pt x="7" y="2"/>
                    <a:pt x="2" y="3"/>
                  </a:cubicBezTo>
                  <a:cubicBezTo>
                    <a:pt x="0" y="7"/>
                    <a:pt x="3" y="10"/>
                    <a:pt x="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65" name="iṩḷiḓè">
              <a:extLst>
                <a:ext uri="{FF2B5EF4-FFF2-40B4-BE49-F238E27FC236}">
                  <a16:creationId xmlns:a16="http://schemas.microsoft.com/office/drawing/2014/main" id="{491B7FE1-003E-421B-AED8-F10399B729A5}"/>
                </a:ext>
              </a:extLst>
            </p:cNvPr>
            <p:cNvSpPr/>
            <p:nvPr/>
          </p:nvSpPr>
          <p:spPr bwMode="auto">
            <a:xfrm>
              <a:off x="3628702" y="1154756"/>
              <a:ext cx="38547" cy="29436"/>
            </a:xfrm>
            <a:custGeom>
              <a:avLst/>
              <a:gdLst>
                <a:gd name="T0" fmla="*/ 6 w 17"/>
                <a:gd name="T1" fmla="*/ 13 h 13"/>
                <a:gd name="T2" fmla="*/ 15 w 17"/>
                <a:gd name="T3" fmla="*/ 4 h 13"/>
                <a:gd name="T4" fmla="*/ 16 w 17"/>
                <a:gd name="T5" fmla="*/ 0 h 13"/>
                <a:gd name="T6" fmla="*/ 1 w 17"/>
                <a:gd name="T7" fmla="*/ 5 h 13"/>
                <a:gd name="T8" fmla="*/ 6 w 17"/>
                <a:gd name="T9" fmla="*/ 13 h 13"/>
              </a:gdLst>
              <a:ahLst/>
              <a:cxnLst>
                <a:cxn ang="0">
                  <a:pos x="T0" y="T1"/>
                </a:cxn>
                <a:cxn ang="0">
                  <a:pos x="T2" y="T3"/>
                </a:cxn>
                <a:cxn ang="0">
                  <a:pos x="T4" y="T5"/>
                </a:cxn>
                <a:cxn ang="0">
                  <a:pos x="T6" y="T7"/>
                </a:cxn>
                <a:cxn ang="0">
                  <a:pos x="T8" y="T9"/>
                </a:cxn>
              </a:cxnLst>
              <a:rect l="0" t="0" r="r" b="b"/>
              <a:pathLst>
                <a:path w="17" h="13">
                  <a:moveTo>
                    <a:pt x="6" y="13"/>
                  </a:moveTo>
                  <a:cubicBezTo>
                    <a:pt x="9" y="10"/>
                    <a:pt x="13" y="8"/>
                    <a:pt x="15" y="4"/>
                  </a:cubicBezTo>
                  <a:cubicBezTo>
                    <a:pt x="16" y="3"/>
                    <a:pt x="17" y="2"/>
                    <a:pt x="16" y="0"/>
                  </a:cubicBezTo>
                  <a:cubicBezTo>
                    <a:pt x="11" y="0"/>
                    <a:pt x="6" y="5"/>
                    <a:pt x="1" y="5"/>
                  </a:cubicBezTo>
                  <a:cubicBezTo>
                    <a:pt x="0" y="10"/>
                    <a:pt x="4" y="11"/>
                    <a:pt x="6"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66" name="îṥ1ïďé">
              <a:extLst>
                <a:ext uri="{FF2B5EF4-FFF2-40B4-BE49-F238E27FC236}">
                  <a16:creationId xmlns:a16="http://schemas.microsoft.com/office/drawing/2014/main" id="{7A7F1CDD-88E0-4828-82B0-FD7CDF118131}"/>
                </a:ext>
              </a:extLst>
            </p:cNvPr>
            <p:cNvSpPr/>
            <p:nvPr/>
          </p:nvSpPr>
          <p:spPr bwMode="auto">
            <a:xfrm>
              <a:off x="3548104" y="1165970"/>
              <a:ext cx="53265" cy="73589"/>
            </a:xfrm>
            <a:custGeom>
              <a:avLst/>
              <a:gdLst>
                <a:gd name="T0" fmla="*/ 7 w 23"/>
                <a:gd name="T1" fmla="*/ 32 h 32"/>
                <a:gd name="T2" fmla="*/ 23 w 23"/>
                <a:gd name="T3" fmla="*/ 0 h 32"/>
                <a:gd name="T4" fmla="*/ 3 w 23"/>
                <a:gd name="T5" fmla="*/ 23 h 32"/>
                <a:gd name="T6" fmla="*/ 7 w 23"/>
                <a:gd name="T7" fmla="*/ 32 h 32"/>
              </a:gdLst>
              <a:ahLst/>
              <a:cxnLst>
                <a:cxn ang="0">
                  <a:pos x="T0" y="T1"/>
                </a:cxn>
                <a:cxn ang="0">
                  <a:pos x="T2" y="T3"/>
                </a:cxn>
                <a:cxn ang="0">
                  <a:pos x="T4" y="T5"/>
                </a:cxn>
                <a:cxn ang="0">
                  <a:pos x="T6" y="T7"/>
                </a:cxn>
              </a:cxnLst>
              <a:rect l="0" t="0" r="r" b="b"/>
              <a:pathLst>
                <a:path w="23" h="32">
                  <a:moveTo>
                    <a:pt x="7" y="32"/>
                  </a:moveTo>
                  <a:cubicBezTo>
                    <a:pt x="13" y="23"/>
                    <a:pt x="20" y="11"/>
                    <a:pt x="23" y="0"/>
                  </a:cubicBezTo>
                  <a:cubicBezTo>
                    <a:pt x="17" y="9"/>
                    <a:pt x="11" y="18"/>
                    <a:pt x="3" y="23"/>
                  </a:cubicBezTo>
                  <a:cubicBezTo>
                    <a:pt x="0" y="28"/>
                    <a:pt x="6" y="31"/>
                    <a:pt x="7"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67" name="iSḷiḍé">
              <a:extLst>
                <a:ext uri="{FF2B5EF4-FFF2-40B4-BE49-F238E27FC236}">
                  <a16:creationId xmlns:a16="http://schemas.microsoft.com/office/drawing/2014/main" id="{632E4EE6-75D6-4352-9035-8C1E61CCA27A}"/>
                </a:ext>
              </a:extLst>
            </p:cNvPr>
            <p:cNvSpPr/>
            <p:nvPr/>
          </p:nvSpPr>
          <p:spPr bwMode="auto">
            <a:xfrm>
              <a:off x="3773077" y="1117611"/>
              <a:ext cx="93914" cy="101623"/>
            </a:xfrm>
            <a:custGeom>
              <a:avLst/>
              <a:gdLst>
                <a:gd name="T0" fmla="*/ 9 w 41"/>
                <a:gd name="T1" fmla="*/ 38 h 44"/>
                <a:gd name="T2" fmla="*/ 22 w 41"/>
                <a:gd name="T3" fmla="*/ 33 h 44"/>
                <a:gd name="T4" fmla="*/ 12 w 41"/>
                <a:gd name="T5" fmla="*/ 44 h 44"/>
                <a:gd name="T6" fmla="*/ 29 w 41"/>
                <a:gd name="T7" fmla="*/ 31 h 44"/>
                <a:gd name="T8" fmla="*/ 39 w 41"/>
                <a:gd name="T9" fmla="*/ 26 h 44"/>
                <a:gd name="T10" fmla="*/ 40 w 41"/>
                <a:gd name="T11" fmla="*/ 22 h 44"/>
                <a:gd name="T12" fmla="*/ 39 w 41"/>
                <a:gd name="T13" fmla="*/ 22 h 44"/>
                <a:gd name="T14" fmla="*/ 36 w 41"/>
                <a:gd name="T15" fmla="*/ 24 h 44"/>
                <a:gd name="T16" fmla="*/ 34 w 41"/>
                <a:gd name="T17" fmla="*/ 23 h 44"/>
                <a:gd name="T18" fmla="*/ 37 w 41"/>
                <a:gd name="T19" fmla="*/ 18 h 44"/>
                <a:gd name="T20" fmla="*/ 40 w 41"/>
                <a:gd name="T21" fmla="*/ 14 h 44"/>
                <a:gd name="T22" fmla="*/ 37 w 41"/>
                <a:gd name="T23" fmla="*/ 0 h 44"/>
                <a:gd name="T24" fmla="*/ 29 w 41"/>
                <a:gd name="T25" fmla="*/ 23 h 44"/>
                <a:gd name="T26" fmla="*/ 23 w 41"/>
                <a:gd name="T27" fmla="*/ 27 h 44"/>
                <a:gd name="T28" fmla="*/ 6 w 41"/>
                <a:gd name="T29" fmla="*/ 29 h 44"/>
                <a:gd name="T30" fmla="*/ 4 w 41"/>
                <a:gd name="T31" fmla="*/ 28 h 44"/>
                <a:gd name="T32" fmla="*/ 6 w 41"/>
                <a:gd name="T33" fmla="*/ 37 h 44"/>
                <a:gd name="T34" fmla="*/ 9 w 41"/>
                <a:gd name="T35" fmla="*/ 38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1" h="44">
                  <a:moveTo>
                    <a:pt x="9" y="38"/>
                  </a:moveTo>
                  <a:cubicBezTo>
                    <a:pt x="14" y="36"/>
                    <a:pt x="18" y="33"/>
                    <a:pt x="22" y="33"/>
                  </a:cubicBezTo>
                  <a:cubicBezTo>
                    <a:pt x="22" y="37"/>
                    <a:pt x="15" y="41"/>
                    <a:pt x="12" y="44"/>
                  </a:cubicBezTo>
                  <a:cubicBezTo>
                    <a:pt x="22" y="43"/>
                    <a:pt x="26" y="37"/>
                    <a:pt x="29" y="31"/>
                  </a:cubicBezTo>
                  <a:cubicBezTo>
                    <a:pt x="32" y="28"/>
                    <a:pt x="36" y="27"/>
                    <a:pt x="39" y="26"/>
                  </a:cubicBezTo>
                  <a:cubicBezTo>
                    <a:pt x="40" y="25"/>
                    <a:pt x="41" y="25"/>
                    <a:pt x="40" y="22"/>
                  </a:cubicBezTo>
                  <a:cubicBezTo>
                    <a:pt x="40" y="22"/>
                    <a:pt x="39" y="22"/>
                    <a:pt x="39" y="22"/>
                  </a:cubicBezTo>
                  <a:cubicBezTo>
                    <a:pt x="38" y="23"/>
                    <a:pt x="37" y="24"/>
                    <a:pt x="36" y="24"/>
                  </a:cubicBezTo>
                  <a:cubicBezTo>
                    <a:pt x="35" y="25"/>
                    <a:pt x="33" y="25"/>
                    <a:pt x="34" y="23"/>
                  </a:cubicBezTo>
                  <a:cubicBezTo>
                    <a:pt x="35" y="21"/>
                    <a:pt x="36" y="19"/>
                    <a:pt x="37" y="18"/>
                  </a:cubicBezTo>
                  <a:cubicBezTo>
                    <a:pt x="40" y="14"/>
                    <a:pt x="40" y="14"/>
                    <a:pt x="40" y="14"/>
                  </a:cubicBezTo>
                  <a:cubicBezTo>
                    <a:pt x="40" y="11"/>
                    <a:pt x="40" y="3"/>
                    <a:pt x="37" y="0"/>
                  </a:cubicBezTo>
                  <a:cubicBezTo>
                    <a:pt x="33" y="3"/>
                    <a:pt x="31" y="15"/>
                    <a:pt x="29" y="23"/>
                  </a:cubicBezTo>
                  <a:cubicBezTo>
                    <a:pt x="27" y="27"/>
                    <a:pt x="25" y="27"/>
                    <a:pt x="23" y="27"/>
                  </a:cubicBezTo>
                  <a:cubicBezTo>
                    <a:pt x="18" y="28"/>
                    <a:pt x="10" y="30"/>
                    <a:pt x="6" y="29"/>
                  </a:cubicBezTo>
                  <a:cubicBezTo>
                    <a:pt x="4" y="28"/>
                    <a:pt x="4" y="28"/>
                    <a:pt x="4" y="28"/>
                  </a:cubicBezTo>
                  <a:cubicBezTo>
                    <a:pt x="0" y="32"/>
                    <a:pt x="5" y="35"/>
                    <a:pt x="6" y="37"/>
                  </a:cubicBezTo>
                  <a:lnTo>
                    <a:pt x="9" y="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68" name="îşļíďê">
              <a:extLst>
                <a:ext uri="{FF2B5EF4-FFF2-40B4-BE49-F238E27FC236}">
                  <a16:creationId xmlns:a16="http://schemas.microsoft.com/office/drawing/2014/main" id="{9EA2CE62-608E-496A-89EC-7A6B9374B180}"/>
                </a:ext>
              </a:extLst>
            </p:cNvPr>
            <p:cNvSpPr/>
            <p:nvPr/>
          </p:nvSpPr>
          <p:spPr bwMode="auto">
            <a:xfrm>
              <a:off x="3846666" y="1210123"/>
              <a:ext cx="22427" cy="32239"/>
            </a:xfrm>
            <a:custGeom>
              <a:avLst/>
              <a:gdLst>
                <a:gd name="T0" fmla="*/ 4 w 10"/>
                <a:gd name="T1" fmla="*/ 14 h 14"/>
                <a:gd name="T2" fmla="*/ 9 w 10"/>
                <a:gd name="T3" fmla="*/ 12 h 14"/>
                <a:gd name="T4" fmla="*/ 2 w 10"/>
                <a:gd name="T5" fmla="*/ 0 h 14"/>
                <a:gd name="T6" fmla="*/ 1 w 10"/>
                <a:gd name="T7" fmla="*/ 10 h 14"/>
                <a:gd name="T8" fmla="*/ 4 w 10"/>
                <a:gd name="T9" fmla="*/ 14 h 14"/>
              </a:gdLst>
              <a:ahLst/>
              <a:cxnLst>
                <a:cxn ang="0">
                  <a:pos x="T0" y="T1"/>
                </a:cxn>
                <a:cxn ang="0">
                  <a:pos x="T2" y="T3"/>
                </a:cxn>
                <a:cxn ang="0">
                  <a:pos x="T4" y="T5"/>
                </a:cxn>
                <a:cxn ang="0">
                  <a:pos x="T6" y="T7"/>
                </a:cxn>
                <a:cxn ang="0">
                  <a:pos x="T8" y="T9"/>
                </a:cxn>
              </a:cxnLst>
              <a:rect l="0" t="0" r="r" b="b"/>
              <a:pathLst>
                <a:path w="10" h="14">
                  <a:moveTo>
                    <a:pt x="4" y="14"/>
                  </a:moveTo>
                  <a:cubicBezTo>
                    <a:pt x="6" y="14"/>
                    <a:pt x="7" y="14"/>
                    <a:pt x="9" y="12"/>
                  </a:cubicBezTo>
                  <a:cubicBezTo>
                    <a:pt x="10" y="7"/>
                    <a:pt x="8" y="2"/>
                    <a:pt x="2" y="0"/>
                  </a:cubicBezTo>
                  <a:cubicBezTo>
                    <a:pt x="0" y="3"/>
                    <a:pt x="2" y="6"/>
                    <a:pt x="1" y="10"/>
                  </a:cubicBezTo>
                  <a:cubicBezTo>
                    <a:pt x="0" y="13"/>
                    <a:pt x="3" y="12"/>
                    <a:pt x="4"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69" name="îš1íḍê">
              <a:extLst>
                <a:ext uri="{FF2B5EF4-FFF2-40B4-BE49-F238E27FC236}">
                  <a16:creationId xmlns:a16="http://schemas.microsoft.com/office/drawing/2014/main" id="{17939D41-1ED4-447E-ABCC-CC19D810F0C5}"/>
                </a:ext>
              </a:extLst>
            </p:cNvPr>
            <p:cNvSpPr/>
            <p:nvPr/>
          </p:nvSpPr>
          <p:spPr bwMode="auto">
            <a:xfrm>
              <a:off x="3944785" y="1278806"/>
              <a:ext cx="21025" cy="21025"/>
            </a:xfrm>
            <a:custGeom>
              <a:avLst/>
              <a:gdLst>
                <a:gd name="T0" fmla="*/ 7 w 9"/>
                <a:gd name="T1" fmla="*/ 6 h 9"/>
                <a:gd name="T2" fmla="*/ 8 w 9"/>
                <a:gd name="T3" fmla="*/ 1 h 9"/>
                <a:gd name="T4" fmla="*/ 2 w 9"/>
                <a:gd name="T5" fmla="*/ 2 h 9"/>
                <a:gd name="T6" fmla="*/ 0 w 9"/>
                <a:gd name="T7" fmla="*/ 6 h 9"/>
                <a:gd name="T8" fmla="*/ 7 w 9"/>
                <a:gd name="T9" fmla="*/ 6 h 9"/>
              </a:gdLst>
              <a:ahLst/>
              <a:cxnLst>
                <a:cxn ang="0">
                  <a:pos x="T0" y="T1"/>
                </a:cxn>
                <a:cxn ang="0">
                  <a:pos x="T2" y="T3"/>
                </a:cxn>
                <a:cxn ang="0">
                  <a:pos x="T4" y="T5"/>
                </a:cxn>
                <a:cxn ang="0">
                  <a:pos x="T6" y="T7"/>
                </a:cxn>
                <a:cxn ang="0">
                  <a:pos x="T8" y="T9"/>
                </a:cxn>
              </a:cxnLst>
              <a:rect l="0" t="0" r="r" b="b"/>
              <a:pathLst>
                <a:path w="9" h="9">
                  <a:moveTo>
                    <a:pt x="7" y="6"/>
                  </a:moveTo>
                  <a:cubicBezTo>
                    <a:pt x="8" y="4"/>
                    <a:pt x="9" y="2"/>
                    <a:pt x="8" y="1"/>
                  </a:cubicBezTo>
                  <a:cubicBezTo>
                    <a:pt x="6" y="0"/>
                    <a:pt x="4" y="2"/>
                    <a:pt x="2" y="2"/>
                  </a:cubicBezTo>
                  <a:cubicBezTo>
                    <a:pt x="0" y="3"/>
                    <a:pt x="0" y="5"/>
                    <a:pt x="0" y="6"/>
                  </a:cubicBezTo>
                  <a:cubicBezTo>
                    <a:pt x="1" y="9"/>
                    <a:pt x="4" y="8"/>
                    <a:pt x="7"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70" name="íŝliḓê">
              <a:extLst>
                <a:ext uri="{FF2B5EF4-FFF2-40B4-BE49-F238E27FC236}">
                  <a16:creationId xmlns:a16="http://schemas.microsoft.com/office/drawing/2014/main" id="{06FAD499-E931-4084-AB0A-01F11473B2B7}"/>
                </a:ext>
              </a:extLst>
            </p:cNvPr>
            <p:cNvSpPr/>
            <p:nvPr/>
          </p:nvSpPr>
          <p:spPr bwMode="auto">
            <a:xfrm>
              <a:off x="3910443" y="1308943"/>
              <a:ext cx="61675" cy="62376"/>
            </a:xfrm>
            <a:custGeom>
              <a:avLst/>
              <a:gdLst>
                <a:gd name="T0" fmla="*/ 6 w 27"/>
                <a:gd name="T1" fmla="*/ 10 h 27"/>
                <a:gd name="T2" fmla="*/ 14 w 27"/>
                <a:gd name="T3" fmla="*/ 14 h 27"/>
                <a:gd name="T4" fmla="*/ 9 w 27"/>
                <a:gd name="T5" fmla="*/ 18 h 27"/>
                <a:gd name="T6" fmla="*/ 4 w 27"/>
                <a:gd name="T7" fmla="*/ 16 h 27"/>
                <a:gd name="T8" fmla="*/ 2 w 27"/>
                <a:gd name="T9" fmla="*/ 17 h 27"/>
                <a:gd name="T10" fmla="*/ 8 w 27"/>
                <a:gd name="T11" fmla="*/ 27 h 27"/>
                <a:gd name="T12" fmla="*/ 22 w 27"/>
                <a:gd name="T13" fmla="*/ 17 h 27"/>
                <a:gd name="T14" fmla="*/ 25 w 27"/>
                <a:gd name="T15" fmla="*/ 18 h 27"/>
                <a:gd name="T16" fmla="*/ 26 w 27"/>
                <a:gd name="T17" fmla="*/ 16 h 27"/>
                <a:gd name="T18" fmla="*/ 24 w 27"/>
                <a:gd name="T19" fmla="*/ 14 h 27"/>
                <a:gd name="T20" fmla="*/ 24 w 27"/>
                <a:gd name="T21" fmla="*/ 11 h 27"/>
                <a:gd name="T22" fmla="*/ 23 w 27"/>
                <a:gd name="T23" fmla="*/ 9 h 27"/>
                <a:gd name="T24" fmla="*/ 19 w 27"/>
                <a:gd name="T25" fmla="*/ 12 h 27"/>
                <a:gd name="T26" fmla="*/ 11 w 27"/>
                <a:gd name="T27" fmla="*/ 7 h 27"/>
                <a:gd name="T28" fmla="*/ 4 w 27"/>
                <a:gd name="T29" fmla="*/ 2 h 27"/>
                <a:gd name="T30" fmla="*/ 0 w 27"/>
                <a:gd name="T31" fmla="*/ 3 h 27"/>
                <a:gd name="T32" fmla="*/ 6 w 27"/>
                <a:gd name="T33" fmla="*/ 1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 h="27">
                  <a:moveTo>
                    <a:pt x="6" y="10"/>
                  </a:moveTo>
                  <a:cubicBezTo>
                    <a:pt x="9" y="11"/>
                    <a:pt x="12" y="12"/>
                    <a:pt x="14" y="14"/>
                  </a:cubicBezTo>
                  <a:cubicBezTo>
                    <a:pt x="14" y="15"/>
                    <a:pt x="11" y="17"/>
                    <a:pt x="9" y="18"/>
                  </a:cubicBezTo>
                  <a:cubicBezTo>
                    <a:pt x="7" y="19"/>
                    <a:pt x="6" y="16"/>
                    <a:pt x="4" y="16"/>
                  </a:cubicBezTo>
                  <a:cubicBezTo>
                    <a:pt x="3" y="15"/>
                    <a:pt x="2" y="15"/>
                    <a:pt x="2" y="17"/>
                  </a:cubicBezTo>
                  <a:cubicBezTo>
                    <a:pt x="4" y="20"/>
                    <a:pt x="4" y="25"/>
                    <a:pt x="8" y="27"/>
                  </a:cubicBezTo>
                  <a:cubicBezTo>
                    <a:pt x="13" y="23"/>
                    <a:pt x="17" y="20"/>
                    <a:pt x="22" y="17"/>
                  </a:cubicBezTo>
                  <a:cubicBezTo>
                    <a:pt x="25" y="18"/>
                    <a:pt x="25" y="18"/>
                    <a:pt x="25" y="18"/>
                  </a:cubicBezTo>
                  <a:cubicBezTo>
                    <a:pt x="26" y="18"/>
                    <a:pt x="27" y="17"/>
                    <a:pt x="26" y="16"/>
                  </a:cubicBezTo>
                  <a:cubicBezTo>
                    <a:pt x="26" y="16"/>
                    <a:pt x="25" y="14"/>
                    <a:pt x="24" y="14"/>
                  </a:cubicBezTo>
                  <a:cubicBezTo>
                    <a:pt x="24" y="11"/>
                    <a:pt x="24" y="11"/>
                    <a:pt x="24" y="11"/>
                  </a:cubicBezTo>
                  <a:cubicBezTo>
                    <a:pt x="23" y="9"/>
                    <a:pt x="23" y="9"/>
                    <a:pt x="23" y="9"/>
                  </a:cubicBezTo>
                  <a:cubicBezTo>
                    <a:pt x="22" y="10"/>
                    <a:pt x="20" y="11"/>
                    <a:pt x="19" y="12"/>
                  </a:cubicBezTo>
                  <a:cubicBezTo>
                    <a:pt x="16" y="10"/>
                    <a:pt x="13" y="9"/>
                    <a:pt x="11" y="7"/>
                  </a:cubicBezTo>
                  <a:cubicBezTo>
                    <a:pt x="8" y="6"/>
                    <a:pt x="6" y="4"/>
                    <a:pt x="4" y="2"/>
                  </a:cubicBezTo>
                  <a:cubicBezTo>
                    <a:pt x="1" y="0"/>
                    <a:pt x="0" y="1"/>
                    <a:pt x="0" y="3"/>
                  </a:cubicBezTo>
                  <a:cubicBezTo>
                    <a:pt x="0" y="9"/>
                    <a:pt x="3" y="10"/>
                    <a:pt x="6"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98" name="iṡļiḍe">
              <a:extLst>
                <a:ext uri="{FF2B5EF4-FFF2-40B4-BE49-F238E27FC236}">
                  <a16:creationId xmlns:a16="http://schemas.microsoft.com/office/drawing/2014/main" id="{70C1C1E8-DA35-4716-BADA-BEAF392A93C9}"/>
                </a:ext>
              </a:extLst>
            </p:cNvPr>
            <p:cNvSpPr/>
            <p:nvPr/>
          </p:nvSpPr>
          <p:spPr bwMode="auto">
            <a:xfrm>
              <a:off x="3935674" y="1271798"/>
              <a:ext cx="124051" cy="76393"/>
            </a:xfrm>
            <a:custGeom>
              <a:avLst/>
              <a:gdLst>
                <a:gd name="T0" fmla="*/ 52 w 54"/>
                <a:gd name="T1" fmla="*/ 10 h 33"/>
                <a:gd name="T2" fmla="*/ 41 w 54"/>
                <a:gd name="T3" fmla="*/ 13 h 33"/>
                <a:gd name="T4" fmla="*/ 37 w 54"/>
                <a:gd name="T5" fmla="*/ 11 h 33"/>
                <a:gd name="T6" fmla="*/ 35 w 54"/>
                <a:gd name="T7" fmla="*/ 12 h 33"/>
                <a:gd name="T8" fmla="*/ 29 w 54"/>
                <a:gd name="T9" fmla="*/ 15 h 33"/>
                <a:gd name="T10" fmla="*/ 28 w 54"/>
                <a:gd name="T11" fmla="*/ 13 h 33"/>
                <a:gd name="T12" fmla="*/ 23 w 54"/>
                <a:gd name="T13" fmla="*/ 15 h 33"/>
                <a:gd name="T14" fmla="*/ 19 w 54"/>
                <a:gd name="T15" fmla="*/ 15 h 33"/>
                <a:gd name="T16" fmla="*/ 26 w 54"/>
                <a:gd name="T17" fmla="*/ 0 h 33"/>
                <a:gd name="T18" fmla="*/ 19 w 54"/>
                <a:gd name="T19" fmla="*/ 6 h 33"/>
                <a:gd name="T20" fmla="*/ 14 w 54"/>
                <a:gd name="T21" fmla="*/ 10 h 33"/>
                <a:gd name="T22" fmla="*/ 10 w 54"/>
                <a:gd name="T23" fmla="*/ 15 h 33"/>
                <a:gd name="T24" fmla="*/ 17 w 54"/>
                <a:gd name="T25" fmla="*/ 16 h 33"/>
                <a:gd name="T26" fmla="*/ 24 w 54"/>
                <a:gd name="T27" fmla="*/ 19 h 33"/>
                <a:gd name="T28" fmla="*/ 23 w 54"/>
                <a:gd name="T29" fmla="*/ 23 h 33"/>
                <a:gd name="T30" fmla="*/ 3 w 54"/>
                <a:gd name="T31" fmla="*/ 13 h 33"/>
                <a:gd name="T32" fmla="*/ 0 w 54"/>
                <a:gd name="T33" fmla="*/ 15 h 33"/>
                <a:gd name="T34" fmla="*/ 4 w 54"/>
                <a:gd name="T35" fmla="*/ 21 h 33"/>
                <a:gd name="T36" fmla="*/ 8 w 54"/>
                <a:gd name="T37" fmla="*/ 22 h 33"/>
                <a:gd name="T38" fmla="*/ 24 w 54"/>
                <a:gd name="T39" fmla="*/ 27 h 33"/>
                <a:gd name="T40" fmla="*/ 14 w 54"/>
                <a:gd name="T41" fmla="*/ 26 h 33"/>
                <a:gd name="T42" fmla="*/ 21 w 54"/>
                <a:gd name="T43" fmla="*/ 30 h 33"/>
                <a:gd name="T44" fmla="*/ 29 w 54"/>
                <a:gd name="T45" fmla="*/ 33 h 33"/>
                <a:gd name="T46" fmla="*/ 34 w 54"/>
                <a:gd name="T47" fmla="*/ 28 h 33"/>
                <a:gd name="T48" fmla="*/ 45 w 54"/>
                <a:gd name="T49" fmla="*/ 28 h 33"/>
                <a:gd name="T50" fmla="*/ 46 w 54"/>
                <a:gd name="T51" fmla="*/ 23 h 33"/>
                <a:gd name="T52" fmla="*/ 42 w 54"/>
                <a:gd name="T53" fmla="*/ 19 h 33"/>
                <a:gd name="T54" fmla="*/ 43 w 54"/>
                <a:gd name="T55" fmla="*/ 18 h 33"/>
                <a:gd name="T56" fmla="*/ 50 w 54"/>
                <a:gd name="T57" fmla="*/ 17 h 33"/>
                <a:gd name="T58" fmla="*/ 52 w 54"/>
                <a:gd name="T59" fmla="*/ 10 h 33"/>
                <a:gd name="T60" fmla="*/ 38 w 54"/>
                <a:gd name="T61" fmla="*/ 23 h 33"/>
                <a:gd name="T62" fmla="*/ 30 w 54"/>
                <a:gd name="T63" fmla="*/ 24 h 33"/>
                <a:gd name="T64" fmla="*/ 33 w 54"/>
                <a:gd name="T65" fmla="*/ 23 h 33"/>
                <a:gd name="T66" fmla="*/ 35 w 54"/>
                <a:gd name="T67" fmla="*/ 21 h 33"/>
                <a:gd name="T68" fmla="*/ 31 w 54"/>
                <a:gd name="T69" fmla="*/ 20 h 33"/>
                <a:gd name="T70" fmla="*/ 30 w 54"/>
                <a:gd name="T71" fmla="*/ 19 h 33"/>
                <a:gd name="T72" fmla="*/ 33 w 54"/>
                <a:gd name="T73" fmla="*/ 17 h 33"/>
                <a:gd name="T74" fmla="*/ 37 w 54"/>
                <a:gd name="T75" fmla="*/ 17 h 33"/>
                <a:gd name="T76" fmla="*/ 38 w 54"/>
                <a:gd name="T77" fmla="*/ 2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4" h="33">
                  <a:moveTo>
                    <a:pt x="52" y="10"/>
                  </a:moveTo>
                  <a:cubicBezTo>
                    <a:pt x="49" y="11"/>
                    <a:pt x="45" y="11"/>
                    <a:pt x="41" y="13"/>
                  </a:cubicBezTo>
                  <a:cubicBezTo>
                    <a:pt x="39" y="13"/>
                    <a:pt x="38" y="12"/>
                    <a:pt x="37" y="11"/>
                  </a:cubicBezTo>
                  <a:cubicBezTo>
                    <a:pt x="35" y="11"/>
                    <a:pt x="34" y="11"/>
                    <a:pt x="35" y="12"/>
                  </a:cubicBezTo>
                  <a:cubicBezTo>
                    <a:pt x="33" y="14"/>
                    <a:pt x="31" y="15"/>
                    <a:pt x="29" y="15"/>
                  </a:cubicBezTo>
                  <a:cubicBezTo>
                    <a:pt x="28" y="13"/>
                    <a:pt x="28" y="13"/>
                    <a:pt x="28" y="13"/>
                  </a:cubicBezTo>
                  <a:cubicBezTo>
                    <a:pt x="25" y="12"/>
                    <a:pt x="25" y="14"/>
                    <a:pt x="23" y="15"/>
                  </a:cubicBezTo>
                  <a:cubicBezTo>
                    <a:pt x="23" y="14"/>
                    <a:pt x="19" y="16"/>
                    <a:pt x="19" y="15"/>
                  </a:cubicBezTo>
                  <a:cubicBezTo>
                    <a:pt x="21" y="11"/>
                    <a:pt x="26" y="5"/>
                    <a:pt x="26" y="0"/>
                  </a:cubicBezTo>
                  <a:cubicBezTo>
                    <a:pt x="23" y="0"/>
                    <a:pt x="22" y="3"/>
                    <a:pt x="19" y="6"/>
                  </a:cubicBezTo>
                  <a:cubicBezTo>
                    <a:pt x="14" y="10"/>
                    <a:pt x="14" y="10"/>
                    <a:pt x="14" y="10"/>
                  </a:cubicBezTo>
                  <a:cubicBezTo>
                    <a:pt x="12" y="12"/>
                    <a:pt x="10" y="13"/>
                    <a:pt x="10" y="15"/>
                  </a:cubicBezTo>
                  <a:cubicBezTo>
                    <a:pt x="12" y="15"/>
                    <a:pt x="14" y="16"/>
                    <a:pt x="17" y="16"/>
                  </a:cubicBezTo>
                  <a:cubicBezTo>
                    <a:pt x="20" y="18"/>
                    <a:pt x="21" y="19"/>
                    <a:pt x="24" y="19"/>
                  </a:cubicBezTo>
                  <a:cubicBezTo>
                    <a:pt x="25" y="21"/>
                    <a:pt x="24" y="22"/>
                    <a:pt x="23" y="23"/>
                  </a:cubicBezTo>
                  <a:cubicBezTo>
                    <a:pt x="16" y="20"/>
                    <a:pt x="9" y="16"/>
                    <a:pt x="3" y="13"/>
                  </a:cubicBezTo>
                  <a:cubicBezTo>
                    <a:pt x="1" y="13"/>
                    <a:pt x="1" y="14"/>
                    <a:pt x="0" y="15"/>
                  </a:cubicBezTo>
                  <a:cubicBezTo>
                    <a:pt x="2" y="17"/>
                    <a:pt x="3" y="20"/>
                    <a:pt x="4" y="21"/>
                  </a:cubicBezTo>
                  <a:cubicBezTo>
                    <a:pt x="8" y="22"/>
                    <a:pt x="8" y="22"/>
                    <a:pt x="8" y="22"/>
                  </a:cubicBezTo>
                  <a:cubicBezTo>
                    <a:pt x="9" y="22"/>
                    <a:pt x="20" y="25"/>
                    <a:pt x="24" y="27"/>
                  </a:cubicBezTo>
                  <a:cubicBezTo>
                    <a:pt x="23" y="29"/>
                    <a:pt x="15" y="25"/>
                    <a:pt x="14" y="26"/>
                  </a:cubicBezTo>
                  <a:cubicBezTo>
                    <a:pt x="16" y="29"/>
                    <a:pt x="19" y="28"/>
                    <a:pt x="21" y="30"/>
                  </a:cubicBezTo>
                  <a:cubicBezTo>
                    <a:pt x="24" y="31"/>
                    <a:pt x="27" y="32"/>
                    <a:pt x="29" y="33"/>
                  </a:cubicBezTo>
                  <a:cubicBezTo>
                    <a:pt x="31" y="31"/>
                    <a:pt x="32" y="28"/>
                    <a:pt x="34" y="28"/>
                  </a:cubicBezTo>
                  <a:cubicBezTo>
                    <a:pt x="37" y="28"/>
                    <a:pt x="42" y="30"/>
                    <a:pt x="45" y="28"/>
                  </a:cubicBezTo>
                  <a:cubicBezTo>
                    <a:pt x="45" y="26"/>
                    <a:pt x="46" y="24"/>
                    <a:pt x="46" y="23"/>
                  </a:cubicBezTo>
                  <a:cubicBezTo>
                    <a:pt x="45" y="21"/>
                    <a:pt x="42" y="20"/>
                    <a:pt x="42" y="19"/>
                  </a:cubicBezTo>
                  <a:cubicBezTo>
                    <a:pt x="42" y="19"/>
                    <a:pt x="42" y="18"/>
                    <a:pt x="43" y="18"/>
                  </a:cubicBezTo>
                  <a:cubicBezTo>
                    <a:pt x="46" y="18"/>
                    <a:pt x="48" y="18"/>
                    <a:pt x="50" y="17"/>
                  </a:cubicBezTo>
                  <a:cubicBezTo>
                    <a:pt x="51" y="18"/>
                    <a:pt x="54" y="12"/>
                    <a:pt x="52" y="10"/>
                  </a:cubicBezTo>
                  <a:close/>
                  <a:moveTo>
                    <a:pt x="38" y="23"/>
                  </a:moveTo>
                  <a:cubicBezTo>
                    <a:pt x="36" y="24"/>
                    <a:pt x="33" y="24"/>
                    <a:pt x="30" y="24"/>
                  </a:cubicBezTo>
                  <a:cubicBezTo>
                    <a:pt x="29" y="23"/>
                    <a:pt x="32" y="23"/>
                    <a:pt x="33" y="23"/>
                  </a:cubicBezTo>
                  <a:cubicBezTo>
                    <a:pt x="34" y="22"/>
                    <a:pt x="34" y="22"/>
                    <a:pt x="35" y="21"/>
                  </a:cubicBezTo>
                  <a:cubicBezTo>
                    <a:pt x="34" y="20"/>
                    <a:pt x="33" y="19"/>
                    <a:pt x="31" y="20"/>
                  </a:cubicBezTo>
                  <a:cubicBezTo>
                    <a:pt x="30" y="20"/>
                    <a:pt x="29" y="19"/>
                    <a:pt x="30" y="19"/>
                  </a:cubicBezTo>
                  <a:cubicBezTo>
                    <a:pt x="31" y="19"/>
                    <a:pt x="32" y="18"/>
                    <a:pt x="33" y="17"/>
                  </a:cubicBezTo>
                  <a:cubicBezTo>
                    <a:pt x="34" y="17"/>
                    <a:pt x="35" y="17"/>
                    <a:pt x="37" y="17"/>
                  </a:cubicBezTo>
                  <a:cubicBezTo>
                    <a:pt x="37" y="19"/>
                    <a:pt x="39" y="21"/>
                    <a:pt x="38"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99" name="ï$ļïdé">
              <a:extLst>
                <a:ext uri="{FF2B5EF4-FFF2-40B4-BE49-F238E27FC236}">
                  <a16:creationId xmlns:a16="http://schemas.microsoft.com/office/drawing/2014/main" id="{63CA1AD4-803A-4968-9330-2BDEA6A385CA}"/>
                </a:ext>
              </a:extLst>
            </p:cNvPr>
            <p:cNvSpPr/>
            <p:nvPr/>
          </p:nvSpPr>
          <p:spPr bwMode="auto">
            <a:xfrm>
              <a:off x="3302807" y="1034911"/>
              <a:ext cx="795464" cy="799669"/>
            </a:xfrm>
            <a:custGeom>
              <a:avLst/>
              <a:gdLst>
                <a:gd name="T0" fmla="*/ 174 w 347"/>
                <a:gd name="T1" fmla="*/ 0 h 347"/>
                <a:gd name="T2" fmla="*/ 0 w 347"/>
                <a:gd name="T3" fmla="*/ 173 h 347"/>
                <a:gd name="T4" fmla="*/ 174 w 347"/>
                <a:gd name="T5" fmla="*/ 347 h 347"/>
                <a:gd name="T6" fmla="*/ 347 w 347"/>
                <a:gd name="T7" fmla="*/ 173 h 347"/>
                <a:gd name="T8" fmla="*/ 174 w 347"/>
                <a:gd name="T9" fmla="*/ 0 h 347"/>
                <a:gd name="T10" fmla="*/ 174 w 347"/>
                <a:gd name="T11" fmla="*/ 343 h 347"/>
                <a:gd name="T12" fmla="*/ 4 w 347"/>
                <a:gd name="T13" fmla="*/ 173 h 347"/>
                <a:gd name="T14" fmla="*/ 174 w 347"/>
                <a:gd name="T15" fmla="*/ 4 h 347"/>
                <a:gd name="T16" fmla="*/ 343 w 347"/>
                <a:gd name="T17" fmla="*/ 173 h 347"/>
                <a:gd name="T18" fmla="*/ 174 w 347"/>
                <a:gd name="T19" fmla="*/ 343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7" h="347">
                  <a:moveTo>
                    <a:pt x="174" y="0"/>
                  </a:moveTo>
                  <a:cubicBezTo>
                    <a:pt x="78" y="0"/>
                    <a:pt x="0" y="78"/>
                    <a:pt x="0" y="173"/>
                  </a:cubicBezTo>
                  <a:cubicBezTo>
                    <a:pt x="0" y="269"/>
                    <a:pt x="78" y="347"/>
                    <a:pt x="174" y="347"/>
                  </a:cubicBezTo>
                  <a:cubicBezTo>
                    <a:pt x="269" y="347"/>
                    <a:pt x="347" y="269"/>
                    <a:pt x="347" y="173"/>
                  </a:cubicBezTo>
                  <a:cubicBezTo>
                    <a:pt x="347" y="78"/>
                    <a:pt x="269" y="0"/>
                    <a:pt x="174" y="0"/>
                  </a:cubicBezTo>
                  <a:close/>
                  <a:moveTo>
                    <a:pt x="174" y="343"/>
                  </a:moveTo>
                  <a:cubicBezTo>
                    <a:pt x="80" y="343"/>
                    <a:pt x="4" y="267"/>
                    <a:pt x="4" y="173"/>
                  </a:cubicBezTo>
                  <a:cubicBezTo>
                    <a:pt x="4" y="80"/>
                    <a:pt x="80" y="4"/>
                    <a:pt x="174" y="4"/>
                  </a:cubicBezTo>
                  <a:cubicBezTo>
                    <a:pt x="267" y="4"/>
                    <a:pt x="343" y="80"/>
                    <a:pt x="343" y="173"/>
                  </a:cubicBezTo>
                  <a:cubicBezTo>
                    <a:pt x="343" y="267"/>
                    <a:pt x="267" y="343"/>
                    <a:pt x="174" y="3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100" name="íšlíḓe">
              <a:extLst>
                <a:ext uri="{FF2B5EF4-FFF2-40B4-BE49-F238E27FC236}">
                  <a16:creationId xmlns:a16="http://schemas.microsoft.com/office/drawing/2014/main" id="{CF2057C3-4032-4CFC-873C-6458E6C9F96D}"/>
                </a:ext>
              </a:extLst>
            </p:cNvPr>
            <p:cNvSpPr/>
            <p:nvPr/>
          </p:nvSpPr>
          <p:spPr bwMode="auto">
            <a:xfrm>
              <a:off x="3481524" y="1212226"/>
              <a:ext cx="440834" cy="377758"/>
            </a:xfrm>
            <a:custGeom>
              <a:avLst/>
              <a:gdLst>
                <a:gd name="T0" fmla="*/ 28 w 192"/>
                <a:gd name="T1" fmla="*/ 164 h 164"/>
                <a:gd name="T2" fmla="*/ 31 w 192"/>
                <a:gd name="T3" fmla="*/ 164 h 164"/>
                <a:gd name="T4" fmla="*/ 2 w 192"/>
                <a:gd name="T5" fmla="*/ 96 h 164"/>
                <a:gd name="T6" fmla="*/ 96 w 192"/>
                <a:gd name="T7" fmla="*/ 2 h 164"/>
                <a:gd name="T8" fmla="*/ 190 w 192"/>
                <a:gd name="T9" fmla="*/ 96 h 164"/>
                <a:gd name="T10" fmla="*/ 160 w 192"/>
                <a:gd name="T11" fmla="*/ 164 h 164"/>
                <a:gd name="T12" fmla="*/ 163 w 192"/>
                <a:gd name="T13" fmla="*/ 164 h 164"/>
                <a:gd name="T14" fmla="*/ 192 w 192"/>
                <a:gd name="T15" fmla="*/ 96 h 164"/>
                <a:gd name="T16" fmla="*/ 96 w 192"/>
                <a:gd name="T17" fmla="*/ 0 h 164"/>
                <a:gd name="T18" fmla="*/ 0 w 192"/>
                <a:gd name="T19" fmla="*/ 96 h 164"/>
                <a:gd name="T20" fmla="*/ 28 w 192"/>
                <a:gd name="T21" fmla="*/ 16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2" h="164">
                  <a:moveTo>
                    <a:pt x="28" y="164"/>
                  </a:moveTo>
                  <a:cubicBezTo>
                    <a:pt x="31" y="164"/>
                    <a:pt x="31" y="164"/>
                    <a:pt x="31" y="164"/>
                  </a:cubicBezTo>
                  <a:cubicBezTo>
                    <a:pt x="13" y="147"/>
                    <a:pt x="2" y="123"/>
                    <a:pt x="2" y="96"/>
                  </a:cubicBezTo>
                  <a:cubicBezTo>
                    <a:pt x="2" y="45"/>
                    <a:pt x="44" y="2"/>
                    <a:pt x="96" y="2"/>
                  </a:cubicBezTo>
                  <a:cubicBezTo>
                    <a:pt x="147" y="2"/>
                    <a:pt x="190" y="45"/>
                    <a:pt x="190" y="96"/>
                  </a:cubicBezTo>
                  <a:cubicBezTo>
                    <a:pt x="190" y="123"/>
                    <a:pt x="178" y="147"/>
                    <a:pt x="160" y="164"/>
                  </a:cubicBezTo>
                  <a:cubicBezTo>
                    <a:pt x="163" y="164"/>
                    <a:pt x="163" y="164"/>
                    <a:pt x="163" y="164"/>
                  </a:cubicBezTo>
                  <a:cubicBezTo>
                    <a:pt x="181" y="147"/>
                    <a:pt x="192" y="123"/>
                    <a:pt x="192" y="96"/>
                  </a:cubicBezTo>
                  <a:cubicBezTo>
                    <a:pt x="192" y="43"/>
                    <a:pt x="148" y="0"/>
                    <a:pt x="96" y="0"/>
                  </a:cubicBezTo>
                  <a:cubicBezTo>
                    <a:pt x="43" y="0"/>
                    <a:pt x="0" y="43"/>
                    <a:pt x="0" y="96"/>
                  </a:cubicBezTo>
                  <a:cubicBezTo>
                    <a:pt x="0" y="123"/>
                    <a:pt x="11" y="147"/>
                    <a:pt x="28" y="1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101" name="ïṣļïḍê">
              <a:extLst>
                <a:ext uri="{FF2B5EF4-FFF2-40B4-BE49-F238E27FC236}">
                  <a16:creationId xmlns:a16="http://schemas.microsoft.com/office/drawing/2014/main" id="{59D7651D-03A5-4256-9AB5-18C9F1C2D940}"/>
                </a:ext>
              </a:extLst>
            </p:cNvPr>
            <p:cNvSpPr/>
            <p:nvPr/>
          </p:nvSpPr>
          <p:spPr bwMode="auto">
            <a:xfrm>
              <a:off x="3972118" y="1573864"/>
              <a:ext cx="85504" cy="46256"/>
            </a:xfrm>
            <a:custGeom>
              <a:avLst/>
              <a:gdLst>
                <a:gd name="T0" fmla="*/ 36 w 37"/>
                <a:gd name="T1" fmla="*/ 20 h 20"/>
                <a:gd name="T2" fmla="*/ 22 w 37"/>
                <a:gd name="T3" fmla="*/ 16 h 20"/>
                <a:gd name="T4" fmla="*/ 0 w 37"/>
                <a:gd name="T5" fmla="*/ 20 h 20"/>
                <a:gd name="T6" fmla="*/ 1 w 37"/>
                <a:gd name="T7" fmla="*/ 16 h 20"/>
                <a:gd name="T8" fmla="*/ 12 w 37"/>
                <a:gd name="T9" fmla="*/ 14 h 20"/>
                <a:gd name="T10" fmla="*/ 19 w 37"/>
                <a:gd name="T11" fmla="*/ 14 h 20"/>
                <a:gd name="T12" fmla="*/ 13 w 37"/>
                <a:gd name="T13" fmla="*/ 10 h 20"/>
                <a:gd name="T14" fmla="*/ 5 w 37"/>
                <a:gd name="T15" fmla="*/ 3 h 20"/>
                <a:gd name="T16" fmla="*/ 6 w 37"/>
                <a:gd name="T17" fmla="*/ 0 h 20"/>
                <a:gd name="T18" fmla="*/ 23 w 37"/>
                <a:gd name="T19" fmla="*/ 13 h 20"/>
                <a:gd name="T20" fmla="*/ 37 w 37"/>
                <a:gd name="T21" fmla="*/ 17 h 20"/>
                <a:gd name="T22" fmla="*/ 36 w 37"/>
                <a:gd name="T23"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20">
                  <a:moveTo>
                    <a:pt x="36" y="20"/>
                  </a:moveTo>
                  <a:cubicBezTo>
                    <a:pt x="22" y="16"/>
                    <a:pt x="22" y="16"/>
                    <a:pt x="22" y="16"/>
                  </a:cubicBezTo>
                  <a:cubicBezTo>
                    <a:pt x="0" y="20"/>
                    <a:pt x="0" y="20"/>
                    <a:pt x="0" y="20"/>
                  </a:cubicBezTo>
                  <a:cubicBezTo>
                    <a:pt x="1" y="16"/>
                    <a:pt x="1" y="16"/>
                    <a:pt x="1" y="16"/>
                  </a:cubicBezTo>
                  <a:cubicBezTo>
                    <a:pt x="12" y="14"/>
                    <a:pt x="12" y="14"/>
                    <a:pt x="12" y="14"/>
                  </a:cubicBezTo>
                  <a:cubicBezTo>
                    <a:pt x="14" y="14"/>
                    <a:pt x="17" y="14"/>
                    <a:pt x="19" y="14"/>
                  </a:cubicBezTo>
                  <a:cubicBezTo>
                    <a:pt x="17" y="13"/>
                    <a:pt x="15" y="11"/>
                    <a:pt x="13" y="10"/>
                  </a:cubicBezTo>
                  <a:cubicBezTo>
                    <a:pt x="5" y="3"/>
                    <a:pt x="5" y="3"/>
                    <a:pt x="5" y="3"/>
                  </a:cubicBezTo>
                  <a:cubicBezTo>
                    <a:pt x="6" y="0"/>
                    <a:pt x="6" y="0"/>
                    <a:pt x="6" y="0"/>
                  </a:cubicBezTo>
                  <a:cubicBezTo>
                    <a:pt x="23" y="13"/>
                    <a:pt x="23" y="13"/>
                    <a:pt x="23" y="13"/>
                  </a:cubicBezTo>
                  <a:cubicBezTo>
                    <a:pt x="37" y="17"/>
                    <a:pt x="37" y="17"/>
                    <a:pt x="37" y="17"/>
                  </a:cubicBezTo>
                  <a:lnTo>
                    <a:pt x="36"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102" name="ís1íḍe">
              <a:extLst>
                <a:ext uri="{FF2B5EF4-FFF2-40B4-BE49-F238E27FC236}">
                  <a16:creationId xmlns:a16="http://schemas.microsoft.com/office/drawing/2014/main" id="{A7F7279D-8587-45BC-B0A4-DDB8DDDC43BE}"/>
                </a:ext>
              </a:extLst>
            </p:cNvPr>
            <p:cNvSpPr/>
            <p:nvPr/>
          </p:nvSpPr>
          <p:spPr bwMode="auto">
            <a:xfrm>
              <a:off x="4302919" y="1198209"/>
              <a:ext cx="54666" cy="94615"/>
            </a:xfrm>
            <a:custGeom>
              <a:avLst/>
              <a:gdLst>
                <a:gd name="T0" fmla="*/ 20 w 24"/>
                <a:gd name="T1" fmla="*/ 28 h 41"/>
                <a:gd name="T2" fmla="*/ 14 w 24"/>
                <a:gd name="T3" fmla="*/ 9 h 41"/>
                <a:gd name="T4" fmla="*/ 4 w 24"/>
                <a:gd name="T5" fmla="*/ 10 h 41"/>
                <a:gd name="T6" fmla="*/ 5 w 24"/>
                <a:gd name="T7" fmla="*/ 32 h 41"/>
                <a:gd name="T8" fmla="*/ 20 w 24"/>
                <a:gd name="T9" fmla="*/ 28 h 41"/>
              </a:gdLst>
              <a:ahLst/>
              <a:cxnLst>
                <a:cxn ang="0">
                  <a:pos x="T0" y="T1"/>
                </a:cxn>
                <a:cxn ang="0">
                  <a:pos x="T2" y="T3"/>
                </a:cxn>
                <a:cxn ang="0">
                  <a:pos x="T4" y="T5"/>
                </a:cxn>
                <a:cxn ang="0">
                  <a:pos x="T6" y="T7"/>
                </a:cxn>
                <a:cxn ang="0">
                  <a:pos x="T8" y="T9"/>
                </a:cxn>
              </a:cxnLst>
              <a:rect l="0" t="0" r="r" b="b"/>
              <a:pathLst>
                <a:path w="24" h="41">
                  <a:moveTo>
                    <a:pt x="20" y="28"/>
                  </a:moveTo>
                  <a:cubicBezTo>
                    <a:pt x="24" y="20"/>
                    <a:pt x="14" y="9"/>
                    <a:pt x="14" y="9"/>
                  </a:cubicBezTo>
                  <a:cubicBezTo>
                    <a:pt x="14" y="9"/>
                    <a:pt x="8" y="0"/>
                    <a:pt x="4" y="10"/>
                  </a:cubicBezTo>
                  <a:cubicBezTo>
                    <a:pt x="0" y="20"/>
                    <a:pt x="0" y="23"/>
                    <a:pt x="5" y="32"/>
                  </a:cubicBezTo>
                  <a:cubicBezTo>
                    <a:pt x="9" y="41"/>
                    <a:pt x="16" y="35"/>
                    <a:pt x="20"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103" name="íşlïḋe">
              <a:extLst>
                <a:ext uri="{FF2B5EF4-FFF2-40B4-BE49-F238E27FC236}">
                  <a16:creationId xmlns:a16="http://schemas.microsoft.com/office/drawing/2014/main" id="{1D6D78BF-7C0E-4A49-9D4C-164516A2C065}"/>
                </a:ext>
              </a:extLst>
            </p:cNvPr>
            <p:cNvSpPr/>
            <p:nvPr/>
          </p:nvSpPr>
          <p:spPr bwMode="auto">
            <a:xfrm>
              <a:off x="4279791" y="1281610"/>
              <a:ext cx="57470" cy="91811"/>
            </a:xfrm>
            <a:custGeom>
              <a:avLst/>
              <a:gdLst>
                <a:gd name="T0" fmla="*/ 4 w 25"/>
                <a:gd name="T1" fmla="*/ 34 h 40"/>
                <a:gd name="T2" fmla="*/ 13 w 25"/>
                <a:gd name="T3" fmla="*/ 36 h 40"/>
                <a:gd name="T4" fmla="*/ 21 w 25"/>
                <a:gd name="T5" fmla="*/ 17 h 40"/>
                <a:gd name="T6" fmla="*/ 14 w 25"/>
                <a:gd name="T7" fmla="*/ 10 h 40"/>
                <a:gd name="T8" fmla="*/ 10 w 25"/>
                <a:gd name="T9" fmla="*/ 4 h 40"/>
                <a:gd name="T10" fmla="*/ 0 w 25"/>
                <a:gd name="T11" fmla="*/ 13 h 40"/>
                <a:gd name="T12" fmla="*/ 5 w 25"/>
                <a:gd name="T13" fmla="*/ 25 h 40"/>
                <a:gd name="T14" fmla="*/ 4 w 25"/>
                <a:gd name="T15" fmla="*/ 34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40">
                  <a:moveTo>
                    <a:pt x="4" y="34"/>
                  </a:moveTo>
                  <a:cubicBezTo>
                    <a:pt x="4" y="34"/>
                    <a:pt x="2" y="40"/>
                    <a:pt x="13" y="36"/>
                  </a:cubicBezTo>
                  <a:cubicBezTo>
                    <a:pt x="23" y="31"/>
                    <a:pt x="25" y="21"/>
                    <a:pt x="21" y="17"/>
                  </a:cubicBezTo>
                  <a:cubicBezTo>
                    <a:pt x="18" y="12"/>
                    <a:pt x="14" y="10"/>
                    <a:pt x="14" y="10"/>
                  </a:cubicBezTo>
                  <a:cubicBezTo>
                    <a:pt x="14" y="10"/>
                    <a:pt x="11" y="8"/>
                    <a:pt x="10" y="4"/>
                  </a:cubicBezTo>
                  <a:cubicBezTo>
                    <a:pt x="9" y="0"/>
                    <a:pt x="1" y="9"/>
                    <a:pt x="0" y="13"/>
                  </a:cubicBezTo>
                  <a:cubicBezTo>
                    <a:pt x="0" y="18"/>
                    <a:pt x="1" y="20"/>
                    <a:pt x="5" y="25"/>
                  </a:cubicBezTo>
                  <a:cubicBezTo>
                    <a:pt x="8" y="30"/>
                    <a:pt x="4" y="34"/>
                    <a:pt x="4"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104" name="iŝļîḍé">
              <a:extLst>
                <a:ext uri="{FF2B5EF4-FFF2-40B4-BE49-F238E27FC236}">
                  <a16:creationId xmlns:a16="http://schemas.microsoft.com/office/drawing/2014/main" id="{A2914A87-3878-4B16-909C-67E54DD88E7A}"/>
                </a:ext>
              </a:extLst>
            </p:cNvPr>
            <p:cNvSpPr/>
            <p:nvPr/>
          </p:nvSpPr>
          <p:spPr bwMode="auto">
            <a:xfrm>
              <a:off x="4231432" y="1248670"/>
              <a:ext cx="330100" cy="295058"/>
            </a:xfrm>
            <a:custGeom>
              <a:avLst/>
              <a:gdLst>
                <a:gd name="T0" fmla="*/ 138 w 144"/>
                <a:gd name="T1" fmla="*/ 24 h 128"/>
                <a:gd name="T2" fmla="*/ 135 w 144"/>
                <a:gd name="T3" fmla="*/ 20 h 128"/>
                <a:gd name="T4" fmla="*/ 126 w 144"/>
                <a:gd name="T5" fmla="*/ 23 h 128"/>
                <a:gd name="T6" fmla="*/ 117 w 144"/>
                <a:gd name="T7" fmla="*/ 29 h 128"/>
                <a:gd name="T8" fmla="*/ 120 w 144"/>
                <a:gd name="T9" fmla="*/ 23 h 128"/>
                <a:gd name="T10" fmla="*/ 131 w 144"/>
                <a:gd name="T11" fmla="*/ 15 h 128"/>
                <a:gd name="T12" fmla="*/ 138 w 144"/>
                <a:gd name="T13" fmla="*/ 9 h 128"/>
                <a:gd name="T14" fmla="*/ 127 w 144"/>
                <a:gd name="T15" fmla="*/ 5 h 128"/>
                <a:gd name="T16" fmla="*/ 112 w 144"/>
                <a:gd name="T17" fmla="*/ 5 h 128"/>
                <a:gd name="T18" fmla="*/ 102 w 144"/>
                <a:gd name="T19" fmla="*/ 8 h 128"/>
                <a:gd name="T20" fmla="*/ 100 w 144"/>
                <a:gd name="T21" fmla="*/ 24 h 128"/>
                <a:gd name="T22" fmla="*/ 88 w 144"/>
                <a:gd name="T23" fmla="*/ 33 h 128"/>
                <a:gd name="T24" fmla="*/ 83 w 144"/>
                <a:gd name="T25" fmla="*/ 31 h 128"/>
                <a:gd name="T26" fmla="*/ 91 w 144"/>
                <a:gd name="T27" fmla="*/ 26 h 128"/>
                <a:gd name="T28" fmla="*/ 91 w 144"/>
                <a:gd name="T29" fmla="*/ 21 h 128"/>
                <a:gd name="T30" fmla="*/ 82 w 144"/>
                <a:gd name="T31" fmla="*/ 10 h 128"/>
                <a:gd name="T32" fmla="*/ 70 w 144"/>
                <a:gd name="T33" fmla="*/ 12 h 128"/>
                <a:gd name="T34" fmla="*/ 63 w 144"/>
                <a:gd name="T35" fmla="*/ 30 h 128"/>
                <a:gd name="T36" fmla="*/ 58 w 144"/>
                <a:gd name="T37" fmla="*/ 42 h 128"/>
                <a:gd name="T38" fmla="*/ 58 w 144"/>
                <a:gd name="T39" fmla="*/ 52 h 128"/>
                <a:gd name="T40" fmla="*/ 39 w 144"/>
                <a:gd name="T41" fmla="*/ 61 h 128"/>
                <a:gd name="T42" fmla="*/ 35 w 144"/>
                <a:gd name="T43" fmla="*/ 58 h 128"/>
                <a:gd name="T44" fmla="*/ 9 w 144"/>
                <a:gd name="T45" fmla="*/ 90 h 128"/>
                <a:gd name="T46" fmla="*/ 3 w 144"/>
                <a:gd name="T47" fmla="*/ 115 h 128"/>
                <a:gd name="T48" fmla="*/ 20 w 144"/>
                <a:gd name="T49" fmla="*/ 114 h 128"/>
                <a:gd name="T50" fmla="*/ 33 w 144"/>
                <a:gd name="T51" fmla="*/ 82 h 128"/>
                <a:gd name="T52" fmla="*/ 42 w 144"/>
                <a:gd name="T53" fmla="*/ 80 h 128"/>
                <a:gd name="T54" fmla="*/ 56 w 144"/>
                <a:gd name="T55" fmla="*/ 73 h 128"/>
                <a:gd name="T56" fmla="*/ 58 w 144"/>
                <a:gd name="T57" fmla="*/ 79 h 128"/>
                <a:gd name="T58" fmla="*/ 58 w 144"/>
                <a:gd name="T59" fmla="*/ 89 h 128"/>
                <a:gd name="T60" fmla="*/ 76 w 144"/>
                <a:gd name="T61" fmla="*/ 70 h 128"/>
                <a:gd name="T62" fmla="*/ 77 w 144"/>
                <a:gd name="T63" fmla="*/ 60 h 128"/>
                <a:gd name="T64" fmla="*/ 95 w 144"/>
                <a:gd name="T65" fmla="*/ 42 h 128"/>
                <a:gd name="T66" fmla="*/ 95 w 144"/>
                <a:gd name="T67" fmla="*/ 53 h 128"/>
                <a:gd name="T68" fmla="*/ 96 w 144"/>
                <a:gd name="T69" fmla="*/ 67 h 128"/>
                <a:gd name="T70" fmla="*/ 113 w 144"/>
                <a:gd name="T71" fmla="*/ 50 h 128"/>
                <a:gd name="T72" fmla="*/ 116 w 144"/>
                <a:gd name="T73" fmla="*/ 50 h 128"/>
                <a:gd name="T74" fmla="*/ 117 w 144"/>
                <a:gd name="T75" fmla="*/ 87 h 128"/>
                <a:gd name="T76" fmla="*/ 135 w 144"/>
                <a:gd name="T77" fmla="*/ 66 h 128"/>
                <a:gd name="T78" fmla="*/ 134 w 144"/>
                <a:gd name="T79" fmla="*/ 40 h 128"/>
                <a:gd name="T80" fmla="*/ 144 w 144"/>
                <a:gd name="T81" fmla="*/ 28 h 128"/>
                <a:gd name="T82" fmla="*/ 138 w 144"/>
                <a:gd name="T83" fmla="*/ 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44" h="128">
                  <a:moveTo>
                    <a:pt x="138" y="24"/>
                  </a:moveTo>
                  <a:cubicBezTo>
                    <a:pt x="138" y="24"/>
                    <a:pt x="135" y="23"/>
                    <a:pt x="135" y="20"/>
                  </a:cubicBezTo>
                  <a:cubicBezTo>
                    <a:pt x="135" y="20"/>
                    <a:pt x="130" y="17"/>
                    <a:pt x="126" y="23"/>
                  </a:cubicBezTo>
                  <a:cubicBezTo>
                    <a:pt x="122" y="28"/>
                    <a:pt x="120" y="30"/>
                    <a:pt x="117" y="29"/>
                  </a:cubicBezTo>
                  <a:cubicBezTo>
                    <a:pt x="114" y="28"/>
                    <a:pt x="118" y="25"/>
                    <a:pt x="120" y="23"/>
                  </a:cubicBezTo>
                  <a:cubicBezTo>
                    <a:pt x="123" y="22"/>
                    <a:pt x="127" y="16"/>
                    <a:pt x="131" y="15"/>
                  </a:cubicBezTo>
                  <a:cubicBezTo>
                    <a:pt x="136" y="14"/>
                    <a:pt x="138" y="14"/>
                    <a:pt x="138" y="9"/>
                  </a:cubicBezTo>
                  <a:cubicBezTo>
                    <a:pt x="138" y="5"/>
                    <a:pt x="137" y="0"/>
                    <a:pt x="127" y="5"/>
                  </a:cubicBezTo>
                  <a:cubicBezTo>
                    <a:pt x="117" y="10"/>
                    <a:pt x="114" y="9"/>
                    <a:pt x="112" y="5"/>
                  </a:cubicBezTo>
                  <a:cubicBezTo>
                    <a:pt x="109" y="0"/>
                    <a:pt x="103" y="1"/>
                    <a:pt x="102" y="8"/>
                  </a:cubicBezTo>
                  <a:cubicBezTo>
                    <a:pt x="102" y="16"/>
                    <a:pt x="100" y="24"/>
                    <a:pt x="100" y="24"/>
                  </a:cubicBezTo>
                  <a:cubicBezTo>
                    <a:pt x="88" y="33"/>
                    <a:pt x="88" y="33"/>
                    <a:pt x="88" y="33"/>
                  </a:cubicBezTo>
                  <a:cubicBezTo>
                    <a:pt x="88" y="33"/>
                    <a:pt x="79" y="34"/>
                    <a:pt x="83" y="31"/>
                  </a:cubicBezTo>
                  <a:cubicBezTo>
                    <a:pt x="87" y="27"/>
                    <a:pt x="91" y="26"/>
                    <a:pt x="91" y="26"/>
                  </a:cubicBezTo>
                  <a:cubicBezTo>
                    <a:pt x="91" y="21"/>
                    <a:pt x="91" y="21"/>
                    <a:pt x="91" y="21"/>
                  </a:cubicBezTo>
                  <a:cubicBezTo>
                    <a:pt x="91" y="21"/>
                    <a:pt x="84" y="15"/>
                    <a:pt x="82" y="10"/>
                  </a:cubicBezTo>
                  <a:cubicBezTo>
                    <a:pt x="80" y="4"/>
                    <a:pt x="71" y="2"/>
                    <a:pt x="70" y="12"/>
                  </a:cubicBezTo>
                  <a:cubicBezTo>
                    <a:pt x="69" y="22"/>
                    <a:pt x="68" y="27"/>
                    <a:pt x="63" y="30"/>
                  </a:cubicBezTo>
                  <a:cubicBezTo>
                    <a:pt x="58" y="34"/>
                    <a:pt x="48" y="39"/>
                    <a:pt x="58" y="42"/>
                  </a:cubicBezTo>
                  <a:cubicBezTo>
                    <a:pt x="67" y="45"/>
                    <a:pt x="61" y="48"/>
                    <a:pt x="58" y="52"/>
                  </a:cubicBezTo>
                  <a:cubicBezTo>
                    <a:pt x="54" y="56"/>
                    <a:pt x="42" y="65"/>
                    <a:pt x="39" y="61"/>
                  </a:cubicBezTo>
                  <a:cubicBezTo>
                    <a:pt x="35" y="58"/>
                    <a:pt x="35" y="58"/>
                    <a:pt x="35" y="58"/>
                  </a:cubicBezTo>
                  <a:cubicBezTo>
                    <a:pt x="35" y="58"/>
                    <a:pt x="18" y="82"/>
                    <a:pt x="9" y="90"/>
                  </a:cubicBezTo>
                  <a:cubicBezTo>
                    <a:pt x="1" y="97"/>
                    <a:pt x="0" y="105"/>
                    <a:pt x="3" y="115"/>
                  </a:cubicBezTo>
                  <a:cubicBezTo>
                    <a:pt x="5" y="126"/>
                    <a:pt x="17" y="128"/>
                    <a:pt x="20" y="114"/>
                  </a:cubicBezTo>
                  <a:cubicBezTo>
                    <a:pt x="22" y="100"/>
                    <a:pt x="29" y="88"/>
                    <a:pt x="33" y="82"/>
                  </a:cubicBezTo>
                  <a:cubicBezTo>
                    <a:pt x="37" y="75"/>
                    <a:pt x="42" y="80"/>
                    <a:pt x="42" y="80"/>
                  </a:cubicBezTo>
                  <a:cubicBezTo>
                    <a:pt x="42" y="80"/>
                    <a:pt x="51" y="80"/>
                    <a:pt x="56" y="73"/>
                  </a:cubicBezTo>
                  <a:cubicBezTo>
                    <a:pt x="60" y="66"/>
                    <a:pt x="60" y="76"/>
                    <a:pt x="58" y="79"/>
                  </a:cubicBezTo>
                  <a:cubicBezTo>
                    <a:pt x="56" y="82"/>
                    <a:pt x="49" y="89"/>
                    <a:pt x="58" y="89"/>
                  </a:cubicBezTo>
                  <a:cubicBezTo>
                    <a:pt x="66" y="89"/>
                    <a:pt x="73" y="80"/>
                    <a:pt x="76" y="70"/>
                  </a:cubicBezTo>
                  <a:cubicBezTo>
                    <a:pt x="77" y="60"/>
                    <a:pt x="77" y="60"/>
                    <a:pt x="77" y="60"/>
                  </a:cubicBezTo>
                  <a:cubicBezTo>
                    <a:pt x="77" y="60"/>
                    <a:pt x="88" y="47"/>
                    <a:pt x="95" y="42"/>
                  </a:cubicBezTo>
                  <a:cubicBezTo>
                    <a:pt x="95" y="53"/>
                    <a:pt x="95" y="53"/>
                    <a:pt x="95" y="53"/>
                  </a:cubicBezTo>
                  <a:cubicBezTo>
                    <a:pt x="95" y="53"/>
                    <a:pt x="86" y="65"/>
                    <a:pt x="96" y="67"/>
                  </a:cubicBezTo>
                  <a:cubicBezTo>
                    <a:pt x="106" y="69"/>
                    <a:pt x="110" y="61"/>
                    <a:pt x="113" y="50"/>
                  </a:cubicBezTo>
                  <a:cubicBezTo>
                    <a:pt x="116" y="50"/>
                    <a:pt x="116" y="50"/>
                    <a:pt x="116" y="50"/>
                  </a:cubicBezTo>
                  <a:cubicBezTo>
                    <a:pt x="117" y="87"/>
                    <a:pt x="117" y="87"/>
                    <a:pt x="117" y="87"/>
                  </a:cubicBezTo>
                  <a:cubicBezTo>
                    <a:pt x="117" y="87"/>
                    <a:pt x="132" y="87"/>
                    <a:pt x="135" y="66"/>
                  </a:cubicBezTo>
                  <a:cubicBezTo>
                    <a:pt x="134" y="40"/>
                    <a:pt x="134" y="40"/>
                    <a:pt x="134" y="40"/>
                  </a:cubicBezTo>
                  <a:cubicBezTo>
                    <a:pt x="134" y="40"/>
                    <a:pt x="143" y="34"/>
                    <a:pt x="144" y="28"/>
                  </a:cubicBezTo>
                  <a:cubicBezTo>
                    <a:pt x="144" y="23"/>
                    <a:pt x="138" y="24"/>
                    <a:pt x="138"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105" name="íṧḷídé">
              <a:extLst>
                <a:ext uri="{FF2B5EF4-FFF2-40B4-BE49-F238E27FC236}">
                  <a16:creationId xmlns:a16="http://schemas.microsoft.com/office/drawing/2014/main" id="{5F9A0FB7-8C4D-4658-A573-76C73C4CAC5E}"/>
                </a:ext>
              </a:extLst>
            </p:cNvPr>
            <p:cNvSpPr/>
            <p:nvPr/>
          </p:nvSpPr>
          <p:spPr bwMode="auto">
            <a:xfrm>
              <a:off x="4768283" y="1194004"/>
              <a:ext cx="52564" cy="82700"/>
            </a:xfrm>
            <a:custGeom>
              <a:avLst/>
              <a:gdLst>
                <a:gd name="T0" fmla="*/ 10 w 23"/>
                <a:gd name="T1" fmla="*/ 6 h 36"/>
                <a:gd name="T2" fmla="*/ 3 w 23"/>
                <a:gd name="T3" fmla="*/ 10 h 36"/>
                <a:gd name="T4" fmla="*/ 3 w 23"/>
                <a:gd name="T5" fmla="*/ 30 h 36"/>
                <a:gd name="T6" fmla="*/ 19 w 23"/>
                <a:gd name="T7" fmla="*/ 30 h 36"/>
                <a:gd name="T8" fmla="*/ 18 w 23"/>
                <a:gd name="T9" fmla="*/ 14 h 36"/>
                <a:gd name="T10" fmla="*/ 10 w 23"/>
                <a:gd name="T11" fmla="*/ 6 h 36"/>
              </a:gdLst>
              <a:ahLst/>
              <a:cxnLst>
                <a:cxn ang="0">
                  <a:pos x="T0" y="T1"/>
                </a:cxn>
                <a:cxn ang="0">
                  <a:pos x="T2" y="T3"/>
                </a:cxn>
                <a:cxn ang="0">
                  <a:pos x="T4" y="T5"/>
                </a:cxn>
                <a:cxn ang="0">
                  <a:pos x="T6" y="T7"/>
                </a:cxn>
                <a:cxn ang="0">
                  <a:pos x="T8" y="T9"/>
                </a:cxn>
                <a:cxn ang="0">
                  <a:pos x="T10" y="T11"/>
                </a:cxn>
              </a:cxnLst>
              <a:rect l="0" t="0" r="r" b="b"/>
              <a:pathLst>
                <a:path w="23" h="36">
                  <a:moveTo>
                    <a:pt x="10" y="6"/>
                  </a:moveTo>
                  <a:cubicBezTo>
                    <a:pt x="10" y="6"/>
                    <a:pt x="6" y="0"/>
                    <a:pt x="3" y="10"/>
                  </a:cubicBezTo>
                  <a:cubicBezTo>
                    <a:pt x="0" y="19"/>
                    <a:pt x="4" y="24"/>
                    <a:pt x="3" y="30"/>
                  </a:cubicBezTo>
                  <a:cubicBezTo>
                    <a:pt x="2" y="36"/>
                    <a:pt x="15" y="34"/>
                    <a:pt x="19" y="30"/>
                  </a:cubicBezTo>
                  <a:cubicBezTo>
                    <a:pt x="23" y="27"/>
                    <a:pt x="23" y="18"/>
                    <a:pt x="18" y="14"/>
                  </a:cubicBezTo>
                  <a:cubicBezTo>
                    <a:pt x="12" y="9"/>
                    <a:pt x="10" y="6"/>
                    <a:pt x="1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106" name="îSḻiḋe">
              <a:extLst>
                <a:ext uri="{FF2B5EF4-FFF2-40B4-BE49-F238E27FC236}">
                  <a16:creationId xmlns:a16="http://schemas.microsoft.com/office/drawing/2014/main" id="{74A1C7C0-F70D-428F-BE42-93666D5D95E3}"/>
                </a:ext>
              </a:extLst>
            </p:cNvPr>
            <p:cNvSpPr/>
            <p:nvPr/>
          </p:nvSpPr>
          <p:spPr bwMode="auto">
            <a:xfrm>
              <a:off x="4726932" y="1285815"/>
              <a:ext cx="61675" cy="80598"/>
            </a:xfrm>
            <a:custGeom>
              <a:avLst/>
              <a:gdLst>
                <a:gd name="T0" fmla="*/ 8 w 27"/>
                <a:gd name="T1" fmla="*/ 31 h 35"/>
                <a:gd name="T2" fmla="*/ 21 w 27"/>
                <a:gd name="T3" fmla="*/ 25 h 35"/>
                <a:gd name="T4" fmla="*/ 16 w 27"/>
                <a:gd name="T5" fmla="*/ 8 h 35"/>
                <a:gd name="T6" fmla="*/ 8 w 27"/>
                <a:gd name="T7" fmla="*/ 4 h 35"/>
                <a:gd name="T8" fmla="*/ 2 w 27"/>
                <a:gd name="T9" fmla="*/ 19 h 35"/>
                <a:gd name="T10" fmla="*/ 8 w 27"/>
                <a:gd name="T11" fmla="*/ 31 h 35"/>
              </a:gdLst>
              <a:ahLst/>
              <a:cxnLst>
                <a:cxn ang="0">
                  <a:pos x="T0" y="T1"/>
                </a:cxn>
                <a:cxn ang="0">
                  <a:pos x="T2" y="T3"/>
                </a:cxn>
                <a:cxn ang="0">
                  <a:pos x="T4" y="T5"/>
                </a:cxn>
                <a:cxn ang="0">
                  <a:pos x="T6" y="T7"/>
                </a:cxn>
                <a:cxn ang="0">
                  <a:pos x="T8" y="T9"/>
                </a:cxn>
                <a:cxn ang="0">
                  <a:pos x="T10" y="T11"/>
                </a:cxn>
              </a:cxnLst>
              <a:rect l="0" t="0" r="r" b="b"/>
              <a:pathLst>
                <a:path w="27" h="35">
                  <a:moveTo>
                    <a:pt x="8" y="31"/>
                  </a:moveTo>
                  <a:cubicBezTo>
                    <a:pt x="8" y="31"/>
                    <a:pt x="15" y="35"/>
                    <a:pt x="21" y="25"/>
                  </a:cubicBezTo>
                  <a:cubicBezTo>
                    <a:pt x="27" y="14"/>
                    <a:pt x="16" y="8"/>
                    <a:pt x="16" y="8"/>
                  </a:cubicBezTo>
                  <a:cubicBezTo>
                    <a:pt x="16" y="8"/>
                    <a:pt x="13" y="0"/>
                    <a:pt x="8" y="4"/>
                  </a:cubicBezTo>
                  <a:cubicBezTo>
                    <a:pt x="3" y="7"/>
                    <a:pt x="0" y="13"/>
                    <a:pt x="2" y="19"/>
                  </a:cubicBezTo>
                  <a:cubicBezTo>
                    <a:pt x="5" y="25"/>
                    <a:pt x="7" y="23"/>
                    <a:pt x="8" y="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107" name="í$ḻîḓè">
              <a:extLst>
                <a:ext uri="{FF2B5EF4-FFF2-40B4-BE49-F238E27FC236}">
                  <a16:creationId xmlns:a16="http://schemas.microsoft.com/office/drawing/2014/main" id="{745B1483-D7C5-4E83-861B-BD2683FFD060}"/>
                </a:ext>
              </a:extLst>
            </p:cNvPr>
            <p:cNvSpPr/>
            <p:nvPr/>
          </p:nvSpPr>
          <p:spPr bwMode="auto">
            <a:xfrm>
              <a:off x="4635121" y="1341182"/>
              <a:ext cx="160495" cy="198341"/>
            </a:xfrm>
            <a:custGeom>
              <a:avLst/>
              <a:gdLst>
                <a:gd name="T0" fmla="*/ 63 w 70"/>
                <a:gd name="T1" fmla="*/ 12 h 86"/>
                <a:gd name="T2" fmla="*/ 15 w 70"/>
                <a:gd name="T3" fmla="*/ 58 h 86"/>
                <a:gd name="T4" fmla="*/ 17 w 70"/>
                <a:gd name="T5" fmla="*/ 76 h 86"/>
                <a:gd name="T6" fmla="*/ 33 w 70"/>
                <a:gd name="T7" fmla="*/ 73 h 86"/>
                <a:gd name="T8" fmla="*/ 70 w 70"/>
                <a:gd name="T9" fmla="*/ 14 h 86"/>
                <a:gd name="T10" fmla="*/ 70 w 70"/>
                <a:gd name="T11" fmla="*/ 10 h 86"/>
                <a:gd name="T12" fmla="*/ 63 w 70"/>
                <a:gd name="T13" fmla="*/ 12 h 86"/>
              </a:gdLst>
              <a:ahLst/>
              <a:cxnLst>
                <a:cxn ang="0">
                  <a:pos x="T0" y="T1"/>
                </a:cxn>
                <a:cxn ang="0">
                  <a:pos x="T2" y="T3"/>
                </a:cxn>
                <a:cxn ang="0">
                  <a:pos x="T4" y="T5"/>
                </a:cxn>
                <a:cxn ang="0">
                  <a:pos x="T6" y="T7"/>
                </a:cxn>
                <a:cxn ang="0">
                  <a:pos x="T8" y="T9"/>
                </a:cxn>
                <a:cxn ang="0">
                  <a:pos x="T10" y="T11"/>
                </a:cxn>
                <a:cxn ang="0">
                  <a:pos x="T12" y="T13"/>
                </a:cxn>
              </a:cxnLst>
              <a:rect l="0" t="0" r="r" b="b"/>
              <a:pathLst>
                <a:path w="70" h="86">
                  <a:moveTo>
                    <a:pt x="63" y="12"/>
                  </a:moveTo>
                  <a:cubicBezTo>
                    <a:pt x="56" y="25"/>
                    <a:pt x="29" y="52"/>
                    <a:pt x="15" y="58"/>
                  </a:cubicBezTo>
                  <a:cubicBezTo>
                    <a:pt x="0" y="64"/>
                    <a:pt x="17" y="76"/>
                    <a:pt x="17" y="76"/>
                  </a:cubicBezTo>
                  <a:cubicBezTo>
                    <a:pt x="17" y="76"/>
                    <a:pt x="24" y="86"/>
                    <a:pt x="33" y="73"/>
                  </a:cubicBezTo>
                  <a:cubicBezTo>
                    <a:pt x="43" y="60"/>
                    <a:pt x="59" y="40"/>
                    <a:pt x="70" y="14"/>
                  </a:cubicBezTo>
                  <a:cubicBezTo>
                    <a:pt x="70" y="12"/>
                    <a:pt x="70" y="10"/>
                    <a:pt x="70" y="10"/>
                  </a:cubicBezTo>
                  <a:cubicBezTo>
                    <a:pt x="70" y="10"/>
                    <a:pt x="70" y="0"/>
                    <a:pt x="63"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108" name="ïŝḷíḍe">
              <a:extLst>
                <a:ext uri="{FF2B5EF4-FFF2-40B4-BE49-F238E27FC236}">
                  <a16:creationId xmlns:a16="http://schemas.microsoft.com/office/drawing/2014/main" id="{7CCF2F78-3A76-41D6-ADD2-C453A21A49F1}"/>
                </a:ext>
              </a:extLst>
            </p:cNvPr>
            <p:cNvSpPr/>
            <p:nvPr/>
          </p:nvSpPr>
          <p:spPr bwMode="auto">
            <a:xfrm>
              <a:off x="4850282" y="1255679"/>
              <a:ext cx="119845" cy="108632"/>
            </a:xfrm>
            <a:custGeom>
              <a:avLst/>
              <a:gdLst>
                <a:gd name="T0" fmla="*/ 37 w 52"/>
                <a:gd name="T1" fmla="*/ 2 h 47"/>
                <a:gd name="T2" fmla="*/ 10 w 52"/>
                <a:gd name="T3" fmla="*/ 11 h 47"/>
                <a:gd name="T4" fmla="*/ 6 w 52"/>
                <a:gd name="T5" fmla="*/ 21 h 47"/>
                <a:gd name="T6" fmla="*/ 19 w 52"/>
                <a:gd name="T7" fmla="*/ 29 h 47"/>
                <a:gd name="T8" fmla="*/ 25 w 52"/>
                <a:gd name="T9" fmla="*/ 32 h 47"/>
                <a:gd name="T10" fmla="*/ 20 w 52"/>
                <a:gd name="T11" fmla="*/ 47 h 47"/>
                <a:gd name="T12" fmla="*/ 36 w 52"/>
                <a:gd name="T13" fmla="*/ 41 h 47"/>
                <a:gd name="T14" fmla="*/ 51 w 52"/>
                <a:gd name="T15" fmla="*/ 17 h 47"/>
                <a:gd name="T16" fmla="*/ 37 w 52"/>
                <a:gd name="T17" fmla="*/ 2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47">
                  <a:moveTo>
                    <a:pt x="37" y="2"/>
                  </a:moveTo>
                  <a:cubicBezTo>
                    <a:pt x="27" y="5"/>
                    <a:pt x="10" y="11"/>
                    <a:pt x="10" y="11"/>
                  </a:cubicBezTo>
                  <a:cubicBezTo>
                    <a:pt x="10" y="11"/>
                    <a:pt x="0" y="14"/>
                    <a:pt x="6" y="21"/>
                  </a:cubicBezTo>
                  <a:cubicBezTo>
                    <a:pt x="12" y="28"/>
                    <a:pt x="12" y="33"/>
                    <a:pt x="19" y="29"/>
                  </a:cubicBezTo>
                  <a:cubicBezTo>
                    <a:pt x="27" y="26"/>
                    <a:pt x="27" y="28"/>
                    <a:pt x="25" y="32"/>
                  </a:cubicBezTo>
                  <a:cubicBezTo>
                    <a:pt x="24" y="36"/>
                    <a:pt x="19" y="43"/>
                    <a:pt x="20" y="47"/>
                  </a:cubicBezTo>
                  <a:cubicBezTo>
                    <a:pt x="20" y="47"/>
                    <a:pt x="32" y="46"/>
                    <a:pt x="36" y="41"/>
                  </a:cubicBezTo>
                  <a:cubicBezTo>
                    <a:pt x="39" y="35"/>
                    <a:pt x="50" y="24"/>
                    <a:pt x="51" y="17"/>
                  </a:cubicBezTo>
                  <a:cubicBezTo>
                    <a:pt x="52" y="9"/>
                    <a:pt x="46" y="0"/>
                    <a:pt x="3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109" name="íṩļiḋe">
              <a:extLst>
                <a:ext uri="{FF2B5EF4-FFF2-40B4-BE49-F238E27FC236}">
                  <a16:creationId xmlns:a16="http://schemas.microsoft.com/office/drawing/2014/main" id="{6F6FA0B9-4F25-4101-A323-1CD1B1058E59}"/>
                </a:ext>
              </a:extLst>
            </p:cNvPr>
            <p:cNvSpPr/>
            <p:nvPr/>
          </p:nvSpPr>
          <p:spPr bwMode="auto">
            <a:xfrm>
              <a:off x="4839068" y="1362208"/>
              <a:ext cx="100922" cy="66581"/>
            </a:xfrm>
            <a:custGeom>
              <a:avLst/>
              <a:gdLst>
                <a:gd name="T0" fmla="*/ 31 w 44"/>
                <a:gd name="T1" fmla="*/ 3 h 29"/>
                <a:gd name="T2" fmla="*/ 8 w 44"/>
                <a:gd name="T3" fmla="*/ 9 h 29"/>
                <a:gd name="T4" fmla="*/ 7 w 44"/>
                <a:gd name="T5" fmla="*/ 20 h 29"/>
                <a:gd name="T6" fmla="*/ 31 w 44"/>
                <a:gd name="T7" fmla="*/ 23 h 29"/>
                <a:gd name="T8" fmla="*/ 44 w 44"/>
                <a:gd name="T9" fmla="*/ 2 h 29"/>
                <a:gd name="T10" fmla="*/ 31 w 44"/>
                <a:gd name="T11" fmla="*/ 3 h 29"/>
              </a:gdLst>
              <a:ahLst/>
              <a:cxnLst>
                <a:cxn ang="0">
                  <a:pos x="T0" y="T1"/>
                </a:cxn>
                <a:cxn ang="0">
                  <a:pos x="T2" y="T3"/>
                </a:cxn>
                <a:cxn ang="0">
                  <a:pos x="T4" y="T5"/>
                </a:cxn>
                <a:cxn ang="0">
                  <a:pos x="T6" y="T7"/>
                </a:cxn>
                <a:cxn ang="0">
                  <a:pos x="T8" y="T9"/>
                </a:cxn>
                <a:cxn ang="0">
                  <a:pos x="T10" y="T11"/>
                </a:cxn>
              </a:cxnLst>
              <a:rect l="0" t="0" r="r" b="b"/>
              <a:pathLst>
                <a:path w="44" h="29">
                  <a:moveTo>
                    <a:pt x="31" y="3"/>
                  </a:moveTo>
                  <a:cubicBezTo>
                    <a:pt x="24" y="6"/>
                    <a:pt x="8" y="9"/>
                    <a:pt x="8" y="9"/>
                  </a:cubicBezTo>
                  <a:cubicBezTo>
                    <a:pt x="8" y="9"/>
                    <a:pt x="0" y="13"/>
                    <a:pt x="7" y="20"/>
                  </a:cubicBezTo>
                  <a:cubicBezTo>
                    <a:pt x="13" y="27"/>
                    <a:pt x="22" y="29"/>
                    <a:pt x="31" y="23"/>
                  </a:cubicBezTo>
                  <a:cubicBezTo>
                    <a:pt x="41" y="17"/>
                    <a:pt x="43" y="13"/>
                    <a:pt x="44" y="2"/>
                  </a:cubicBezTo>
                  <a:cubicBezTo>
                    <a:pt x="44" y="2"/>
                    <a:pt x="38" y="0"/>
                    <a:pt x="3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110" name="îṡlïḍé">
              <a:extLst>
                <a:ext uri="{FF2B5EF4-FFF2-40B4-BE49-F238E27FC236}">
                  <a16:creationId xmlns:a16="http://schemas.microsoft.com/office/drawing/2014/main" id="{E5E64456-9E9F-46D6-A399-836B3A290076}"/>
                </a:ext>
              </a:extLst>
            </p:cNvPr>
            <p:cNvSpPr/>
            <p:nvPr/>
          </p:nvSpPr>
          <p:spPr bwMode="auto">
            <a:xfrm>
              <a:off x="5091374" y="1186995"/>
              <a:ext cx="250203" cy="276135"/>
            </a:xfrm>
            <a:custGeom>
              <a:avLst/>
              <a:gdLst>
                <a:gd name="T0" fmla="*/ 108 w 109"/>
                <a:gd name="T1" fmla="*/ 54 h 120"/>
                <a:gd name="T2" fmla="*/ 97 w 109"/>
                <a:gd name="T3" fmla="*/ 52 h 120"/>
                <a:gd name="T4" fmla="*/ 84 w 109"/>
                <a:gd name="T5" fmla="*/ 58 h 120"/>
                <a:gd name="T6" fmla="*/ 89 w 109"/>
                <a:gd name="T7" fmla="*/ 43 h 120"/>
                <a:gd name="T8" fmla="*/ 85 w 109"/>
                <a:gd name="T9" fmla="*/ 10 h 120"/>
                <a:gd name="T10" fmla="*/ 70 w 109"/>
                <a:gd name="T11" fmla="*/ 16 h 120"/>
                <a:gd name="T12" fmla="*/ 68 w 109"/>
                <a:gd name="T13" fmla="*/ 53 h 120"/>
                <a:gd name="T14" fmla="*/ 53 w 109"/>
                <a:gd name="T15" fmla="*/ 72 h 120"/>
                <a:gd name="T16" fmla="*/ 11 w 109"/>
                <a:gd name="T17" fmla="*/ 79 h 120"/>
                <a:gd name="T18" fmla="*/ 2 w 109"/>
                <a:gd name="T19" fmla="*/ 89 h 120"/>
                <a:gd name="T20" fmla="*/ 20 w 109"/>
                <a:gd name="T21" fmla="*/ 100 h 120"/>
                <a:gd name="T22" fmla="*/ 31 w 109"/>
                <a:gd name="T23" fmla="*/ 98 h 120"/>
                <a:gd name="T24" fmla="*/ 41 w 109"/>
                <a:gd name="T25" fmla="*/ 94 h 120"/>
                <a:gd name="T26" fmla="*/ 49 w 109"/>
                <a:gd name="T27" fmla="*/ 90 h 120"/>
                <a:gd name="T28" fmla="*/ 54 w 109"/>
                <a:gd name="T29" fmla="*/ 92 h 120"/>
                <a:gd name="T30" fmla="*/ 32 w 109"/>
                <a:gd name="T31" fmla="*/ 110 h 120"/>
                <a:gd name="T32" fmla="*/ 35 w 109"/>
                <a:gd name="T33" fmla="*/ 119 h 120"/>
                <a:gd name="T34" fmla="*/ 70 w 109"/>
                <a:gd name="T35" fmla="*/ 92 h 120"/>
                <a:gd name="T36" fmla="*/ 89 w 109"/>
                <a:gd name="T37" fmla="*/ 72 h 120"/>
                <a:gd name="T38" fmla="*/ 108 w 109"/>
                <a:gd name="T39" fmla="*/ 54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9" h="120">
                  <a:moveTo>
                    <a:pt x="108" y="54"/>
                  </a:moveTo>
                  <a:cubicBezTo>
                    <a:pt x="109" y="45"/>
                    <a:pt x="101" y="49"/>
                    <a:pt x="97" y="52"/>
                  </a:cubicBezTo>
                  <a:cubicBezTo>
                    <a:pt x="94" y="54"/>
                    <a:pt x="86" y="57"/>
                    <a:pt x="84" y="58"/>
                  </a:cubicBezTo>
                  <a:cubicBezTo>
                    <a:pt x="84" y="58"/>
                    <a:pt x="86" y="48"/>
                    <a:pt x="89" y="43"/>
                  </a:cubicBezTo>
                  <a:cubicBezTo>
                    <a:pt x="92" y="37"/>
                    <a:pt x="96" y="21"/>
                    <a:pt x="85" y="10"/>
                  </a:cubicBezTo>
                  <a:cubicBezTo>
                    <a:pt x="74" y="0"/>
                    <a:pt x="72" y="5"/>
                    <a:pt x="70" y="16"/>
                  </a:cubicBezTo>
                  <a:cubicBezTo>
                    <a:pt x="67" y="26"/>
                    <a:pt x="72" y="36"/>
                    <a:pt x="68" y="53"/>
                  </a:cubicBezTo>
                  <a:cubicBezTo>
                    <a:pt x="64" y="70"/>
                    <a:pt x="64" y="68"/>
                    <a:pt x="53" y="72"/>
                  </a:cubicBezTo>
                  <a:cubicBezTo>
                    <a:pt x="42" y="76"/>
                    <a:pt x="27" y="81"/>
                    <a:pt x="11" y="79"/>
                  </a:cubicBezTo>
                  <a:cubicBezTo>
                    <a:pt x="3" y="78"/>
                    <a:pt x="0" y="75"/>
                    <a:pt x="2" y="89"/>
                  </a:cubicBezTo>
                  <a:cubicBezTo>
                    <a:pt x="2" y="89"/>
                    <a:pt x="4" y="97"/>
                    <a:pt x="20" y="100"/>
                  </a:cubicBezTo>
                  <a:cubicBezTo>
                    <a:pt x="24" y="101"/>
                    <a:pt x="27" y="99"/>
                    <a:pt x="31" y="98"/>
                  </a:cubicBezTo>
                  <a:cubicBezTo>
                    <a:pt x="35" y="98"/>
                    <a:pt x="38" y="96"/>
                    <a:pt x="41" y="94"/>
                  </a:cubicBezTo>
                  <a:cubicBezTo>
                    <a:pt x="46" y="92"/>
                    <a:pt x="49" y="90"/>
                    <a:pt x="49" y="90"/>
                  </a:cubicBezTo>
                  <a:cubicBezTo>
                    <a:pt x="49" y="90"/>
                    <a:pt x="55" y="89"/>
                    <a:pt x="54" y="92"/>
                  </a:cubicBezTo>
                  <a:cubicBezTo>
                    <a:pt x="53" y="95"/>
                    <a:pt x="47" y="104"/>
                    <a:pt x="32" y="110"/>
                  </a:cubicBezTo>
                  <a:cubicBezTo>
                    <a:pt x="17" y="116"/>
                    <a:pt x="29" y="120"/>
                    <a:pt x="35" y="119"/>
                  </a:cubicBezTo>
                  <a:cubicBezTo>
                    <a:pt x="40" y="118"/>
                    <a:pt x="61" y="116"/>
                    <a:pt x="70" y="92"/>
                  </a:cubicBezTo>
                  <a:cubicBezTo>
                    <a:pt x="80" y="69"/>
                    <a:pt x="89" y="72"/>
                    <a:pt x="89" y="72"/>
                  </a:cubicBezTo>
                  <a:cubicBezTo>
                    <a:pt x="89" y="72"/>
                    <a:pt x="107" y="63"/>
                    <a:pt x="108"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111" name="iS1îḓè">
              <a:extLst>
                <a:ext uri="{FF2B5EF4-FFF2-40B4-BE49-F238E27FC236}">
                  <a16:creationId xmlns:a16="http://schemas.microsoft.com/office/drawing/2014/main" id="{945A193B-F224-4E95-806B-2E073A5AC50F}"/>
                </a:ext>
              </a:extLst>
            </p:cNvPr>
            <p:cNvSpPr/>
            <p:nvPr/>
          </p:nvSpPr>
          <p:spPr bwMode="auto">
            <a:xfrm>
              <a:off x="5288313" y="1394447"/>
              <a:ext cx="71487" cy="82700"/>
            </a:xfrm>
            <a:custGeom>
              <a:avLst/>
              <a:gdLst>
                <a:gd name="T0" fmla="*/ 17 w 31"/>
                <a:gd name="T1" fmla="*/ 6 h 36"/>
                <a:gd name="T2" fmla="*/ 3 w 31"/>
                <a:gd name="T3" fmla="*/ 7 h 36"/>
                <a:gd name="T4" fmla="*/ 9 w 31"/>
                <a:gd name="T5" fmla="*/ 27 h 36"/>
                <a:gd name="T6" fmla="*/ 12 w 31"/>
                <a:gd name="T7" fmla="*/ 36 h 36"/>
                <a:gd name="T8" fmla="*/ 26 w 31"/>
                <a:gd name="T9" fmla="*/ 17 h 36"/>
                <a:gd name="T10" fmla="*/ 17 w 31"/>
                <a:gd name="T11" fmla="*/ 6 h 36"/>
              </a:gdLst>
              <a:ahLst/>
              <a:cxnLst>
                <a:cxn ang="0">
                  <a:pos x="T0" y="T1"/>
                </a:cxn>
                <a:cxn ang="0">
                  <a:pos x="T2" y="T3"/>
                </a:cxn>
                <a:cxn ang="0">
                  <a:pos x="T4" y="T5"/>
                </a:cxn>
                <a:cxn ang="0">
                  <a:pos x="T6" y="T7"/>
                </a:cxn>
                <a:cxn ang="0">
                  <a:pos x="T8" y="T9"/>
                </a:cxn>
                <a:cxn ang="0">
                  <a:pos x="T10" y="T11"/>
                </a:cxn>
              </a:cxnLst>
              <a:rect l="0" t="0" r="r" b="b"/>
              <a:pathLst>
                <a:path w="31" h="36">
                  <a:moveTo>
                    <a:pt x="17" y="6"/>
                  </a:moveTo>
                  <a:cubicBezTo>
                    <a:pt x="17" y="6"/>
                    <a:pt x="6" y="0"/>
                    <a:pt x="3" y="7"/>
                  </a:cubicBezTo>
                  <a:cubicBezTo>
                    <a:pt x="0" y="14"/>
                    <a:pt x="6" y="23"/>
                    <a:pt x="9" y="27"/>
                  </a:cubicBezTo>
                  <a:cubicBezTo>
                    <a:pt x="12" y="31"/>
                    <a:pt x="5" y="36"/>
                    <a:pt x="12" y="36"/>
                  </a:cubicBezTo>
                  <a:cubicBezTo>
                    <a:pt x="20" y="36"/>
                    <a:pt x="31" y="33"/>
                    <a:pt x="26" y="17"/>
                  </a:cubicBezTo>
                  <a:cubicBezTo>
                    <a:pt x="23" y="10"/>
                    <a:pt x="17" y="6"/>
                    <a:pt x="17"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112" name="íṡḷiḑê">
              <a:extLst>
                <a:ext uri="{FF2B5EF4-FFF2-40B4-BE49-F238E27FC236}">
                  <a16:creationId xmlns:a16="http://schemas.microsoft.com/office/drawing/2014/main" id="{1E17FC94-90EE-4B82-BBB4-E269613D5AEB}"/>
                </a:ext>
              </a:extLst>
            </p:cNvPr>
            <p:cNvSpPr/>
            <p:nvPr/>
          </p:nvSpPr>
          <p:spPr bwMode="auto">
            <a:xfrm>
              <a:off x="5490157" y="1294926"/>
              <a:ext cx="41350" cy="64478"/>
            </a:xfrm>
            <a:custGeom>
              <a:avLst/>
              <a:gdLst>
                <a:gd name="T0" fmla="*/ 11 w 18"/>
                <a:gd name="T1" fmla="*/ 27 h 28"/>
                <a:gd name="T2" fmla="*/ 17 w 18"/>
                <a:gd name="T3" fmla="*/ 10 h 28"/>
                <a:gd name="T4" fmla="*/ 14 w 18"/>
                <a:gd name="T5" fmla="*/ 4 h 28"/>
                <a:gd name="T6" fmla="*/ 8 w 18"/>
                <a:gd name="T7" fmla="*/ 0 h 28"/>
                <a:gd name="T8" fmla="*/ 1 w 18"/>
                <a:gd name="T9" fmla="*/ 12 h 28"/>
                <a:gd name="T10" fmla="*/ 11 w 18"/>
                <a:gd name="T11" fmla="*/ 27 h 28"/>
              </a:gdLst>
              <a:ahLst/>
              <a:cxnLst>
                <a:cxn ang="0">
                  <a:pos x="T0" y="T1"/>
                </a:cxn>
                <a:cxn ang="0">
                  <a:pos x="T2" y="T3"/>
                </a:cxn>
                <a:cxn ang="0">
                  <a:pos x="T4" y="T5"/>
                </a:cxn>
                <a:cxn ang="0">
                  <a:pos x="T6" y="T7"/>
                </a:cxn>
                <a:cxn ang="0">
                  <a:pos x="T8" y="T9"/>
                </a:cxn>
                <a:cxn ang="0">
                  <a:pos x="T10" y="T11"/>
                </a:cxn>
              </a:cxnLst>
              <a:rect l="0" t="0" r="r" b="b"/>
              <a:pathLst>
                <a:path w="18" h="28">
                  <a:moveTo>
                    <a:pt x="11" y="27"/>
                  </a:moveTo>
                  <a:cubicBezTo>
                    <a:pt x="15" y="25"/>
                    <a:pt x="18" y="21"/>
                    <a:pt x="17" y="10"/>
                  </a:cubicBezTo>
                  <a:cubicBezTo>
                    <a:pt x="16" y="7"/>
                    <a:pt x="15" y="6"/>
                    <a:pt x="14" y="4"/>
                  </a:cubicBezTo>
                  <a:cubicBezTo>
                    <a:pt x="11" y="2"/>
                    <a:pt x="9" y="0"/>
                    <a:pt x="8" y="0"/>
                  </a:cubicBezTo>
                  <a:cubicBezTo>
                    <a:pt x="6" y="0"/>
                    <a:pt x="0" y="2"/>
                    <a:pt x="1" y="12"/>
                  </a:cubicBezTo>
                  <a:cubicBezTo>
                    <a:pt x="2" y="21"/>
                    <a:pt x="7" y="28"/>
                    <a:pt x="11"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113" name="iṩ1íḓê">
              <a:extLst>
                <a:ext uri="{FF2B5EF4-FFF2-40B4-BE49-F238E27FC236}">
                  <a16:creationId xmlns:a16="http://schemas.microsoft.com/office/drawing/2014/main" id="{5FD9D4C1-219C-43E3-8B1D-3E2C9C04656C}"/>
                </a:ext>
              </a:extLst>
            </p:cNvPr>
            <p:cNvSpPr/>
            <p:nvPr/>
          </p:nvSpPr>
          <p:spPr bwMode="auto">
            <a:xfrm>
              <a:off x="5464927" y="1142842"/>
              <a:ext cx="275434" cy="373553"/>
            </a:xfrm>
            <a:custGeom>
              <a:avLst/>
              <a:gdLst>
                <a:gd name="T0" fmla="*/ 100 w 120"/>
                <a:gd name="T1" fmla="*/ 60 h 162"/>
                <a:gd name="T2" fmla="*/ 107 w 120"/>
                <a:gd name="T3" fmla="*/ 27 h 162"/>
                <a:gd name="T4" fmla="*/ 95 w 120"/>
                <a:gd name="T5" fmla="*/ 23 h 162"/>
                <a:gd name="T6" fmla="*/ 91 w 120"/>
                <a:gd name="T7" fmla="*/ 3 h 162"/>
                <a:gd name="T8" fmla="*/ 84 w 120"/>
                <a:gd name="T9" fmla="*/ 9 h 162"/>
                <a:gd name="T10" fmla="*/ 77 w 120"/>
                <a:gd name="T11" fmla="*/ 19 h 162"/>
                <a:gd name="T12" fmla="*/ 69 w 120"/>
                <a:gd name="T13" fmla="*/ 19 h 162"/>
                <a:gd name="T14" fmla="*/ 56 w 120"/>
                <a:gd name="T15" fmla="*/ 28 h 162"/>
                <a:gd name="T16" fmla="*/ 60 w 120"/>
                <a:gd name="T17" fmla="*/ 33 h 162"/>
                <a:gd name="T18" fmla="*/ 59 w 120"/>
                <a:gd name="T19" fmla="*/ 43 h 162"/>
                <a:gd name="T20" fmla="*/ 50 w 120"/>
                <a:gd name="T21" fmla="*/ 52 h 162"/>
                <a:gd name="T22" fmla="*/ 52 w 120"/>
                <a:gd name="T23" fmla="*/ 60 h 162"/>
                <a:gd name="T24" fmla="*/ 48 w 120"/>
                <a:gd name="T25" fmla="*/ 56 h 162"/>
                <a:gd name="T26" fmla="*/ 32 w 120"/>
                <a:gd name="T27" fmla="*/ 37 h 162"/>
                <a:gd name="T28" fmla="*/ 26 w 120"/>
                <a:gd name="T29" fmla="*/ 50 h 162"/>
                <a:gd name="T30" fmla="*/ 33 w 120"/>
                <a:gd name="T31" fmla="*/ 76 h 162"/>
                <a:gd name="T32" fmla="*/ 45 w 120"/>
                <a:gd name="T33" fmla="*/ 77 h 162"/>
                <a:gd name="T34" fmla="*/ 58 w 120"/>
                <a:gd name="T35" fmla="*/ 72 h 162"/>
                <a:gd name="T36" fmla="*/ 62 w 120"/>
                <a:gd name="T37" fmla="*/ 75 h 162"/>
                <a:gd name="T38" fmla="*/ 22 w 120"/>
                <a:gd name="T39" fmla="*/ 101 h 162"/>
                <a:gd name="T40" fmla="*/ 25 w 120"/>
                <a:gd name="T41" fmla="*/ 111 h 162"/>
                <a:gd name="T42" fmla="*/ 55 w 120"/>
                <a:gd name="T43" fmla="*/ 100 h 162"/>
                <a:gd name="T44" fmla="*/ 59 w 120"/>
                <a:gd name="T45" fmla="*/ 103 h 162"/>
                <a:gd name="T46" fmla="*/ 39 w 120"/>
                <a:gd name="T47" fmla="*/ 119 h 162"/>
                <a:gd name="T48" fmla="*/ 12 w 120"/>
                <a:gd name="T49" fmla="*/ 128 h 162"/>
                <a:gd name="T50" fmla="*/ 7 w 120"/>
                <a:gd name="T51" fmla="*/ 136 h 162"/>
                <a:gd name="T52" fmla="*/ 30 w 120"/>
                <a:gd name="T53" fmla="*/ 141 h 162"/>
                <a:gd name="T54" fmla="*/ 55 w 120"/>
                <a:gd name="T55" fmla="*/ 136 h 162"/>
                <a:gd name="T56" fmla="*/ 43 w 120"/>
                <a:gd name="T57" fmla="*/ 148 h 162"/>
                <a:gd name="T58" fmla="*/ 50 w 120"/>
                <a:gd name="T59" fmla="*/ 158 h 162"/>
                <a:gd name="T60" fmla="*/ 71 w 120"/>
                <a:gd name="T61" fmla="*/ 149 h 162"/>
                <a:gd name="T62" fmla="*/ 71 w 120"/>
                <a:gd name="T63" fmla="*/ 125 h 162"/>
                <a:gd name="T64" fmla="*/ 79 w 120"/>
                <a:gd name="T65" fmla="*/ 120 h 162"/>
                <a:gd name="T66" fmla="*/ 75 w 120"/>
                <a:gd name="T67" fmla="*/ 102 h 162"/>
                <a:gd name="T68" fmla="*/ 96 w 120"/>
                <a:gd name="T69" fmla="*/ 86 h 162"/>
                <a:gd name="T70" fmla="*/ 102 w 120"/>
                <a:gd name="T71" fmla="*/ 75 h 162"/>
                <a:gd name="T72" fmla="*/ 100 w 120"/>
                <a:gd name="T73" fmla="*/ 60 h 162"/>
                <a:gd name="T74" fmla="*/ 90 w 120"/>
                <a:gd name="T75" fmla="*/ 49 h 162"/>
                <a:gd name="T76" fmla="*/ 86 w 120"/>
                <a:gd name="T77" fmla="*/ 53 h 162"/>
                <a:gd name="T78" fmla="*/ 83 w 120"/>
                <a:gd name="T79" fmla="*/ 53 h 162"/>
                <a:gd name="T80" fmla="*/ 80 w 120"/>
                <a:gd name="T81" fmla="*/ 48 h 162"/>
                <a:gd name="T82" fmla="*/ 89 w 120"/>
                <a:gd name="T83" fmla="*/ 44 h 162"/>
                <a:gd name="T84" fmla="*/ 90 w 120"/>
                <a:gd name="T85" fmla="*/ 49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0" h="162">
                  <a:moveTo>
                    <a:pt x="100" y="60"/>
                  </a:moveTo>
                  <a:cubicBezTo>
                    <a:pt x="108" y="50"/>
                    <a:pt x="120" y="40"/>
                    <a:pt x="107" y="27"/>
                  </a:cubicBezTo>
                  <a:cubicBezTo>
                    <a:pt x="107" y="27"/>
                    <a:pt x="105" y="24"/>
                    <a:pt x="95" y="23"/>
                  </a:cubicBezTo>
                  <a:cubicBezTo>
                    <a:pt x="95" y="23"/>
                    <a:pt x="105" y="8"/>
                    <a:pt x="91" y="3"/>
                  </a:cubicBezTo>
                  <a:cubicBezTo>
                    <a:pt x="91" y="3"/>
                    <a:pt x="88" y="0"/>
                    <a:pt x="84" y="9"/>
                  </a:cubicBezTo>
                  <a:cubicBezTo>
                    <a:pt x="80" y="17"/>
                    <a:pt x="77" y="17"/>
                    <a:pt x="77" y="19"/>
                  </a:cubicBezTo>
                  <a:cubicBezTo>
                    <a:pt x="77" y="21"/>
                    <a:pt x="74" y="21"/>
                    <a:pt x="69" y="19"/>
                  </a:cubicBezTo>
                  <a:cubicBezTo>
                    <a:pt x="64" y="17"/>
                    <a:pt x="56" y="19"/>
                    <a:pt x="56" y="28"/>
                  </a:cubicBezTo>
                  <a:cubicBezTo>
                    <a:pt x="56" y="28"/>
                    <a:pt x="56" y="31"/>
                    <a:pt x="60" y="33"/>
                  </a:cubicBezTo>
                  <a:cubicBezTo>
                    <a:pt x="63" y="36"/>
                    <a:pt x="66" y="37"/>
                    <a:pt x="59" y="43"/>
                  </a:cubicBezTo>
                  <a:cubicBezTo>
                    <a:pt x="53" y="49"/>
                    <a:pt x="50" y="40"/>
                    <a:pt x="50" y="52"/>
                  </a:cubicBezTo>
                  <a:cubicBezTo>
                    <a:pt x="50" y="52"/>
                    <a:pt x="57" y="57"/>
                    <a:pt x="52" y="60"/>
                  </a:cubicBezTo>
                  <a:cubicBezTo>
                    <a:pt x="47" y="63"/>
                    <a:pt x="48" y="59"/>
                    <a:pt x="48" y="56"/>
                  </a:cubicBezTo>
                  <a:cubicBezTo>
                    <a:pt x="48" y="59"/>
                    <a:pt x="43" y="42"/>
                    <a:pt x="32" y="37"/>
                  </a:cubicBezTo>
                  <a:cubicBezTo>
                    <a:pt x="30" y="37"/>
                    <a:pt x="24" y="37"/>
                    <a:pt x="26" y="50"/>
                  </a:cubicBezTo>
                  <a:cubicBezTo>
                    <a:pt x="28" y="63"/>
                    <a:pt x="32" y="66"/>
                    <a:pt x="33" y="76"/>
                  </a:cubicBezTo>
                  <a:cubicBezTo>
                    <a:pt x="33" y="87"/>
                    <a:pt x="43" y="82"/>
                    <a:pt x="45" y="77"/>
                  </a:cubicBezTo>
                  <a:cubicBezTo>
                    <a:pt x="46" y="72"/>
                    <a:pt x="58" y="72"/>
                    <a:pt x="58" y="72"/>
                  </a:cubicBezTo>
                  <a:cubicBezTo>
                    <a:pt x="58" y="72"/>
                    <a:pt x="68" y="71"/>
                    <a:pt x="62" y="75"/>
                  </a:cubicBezTo>
                  <a:cubicBezTo>
                    <a:pt x="56" y="80"/>
                    <a:pt x="22" y="101"/>
                    <a:pt x="22" y="101"/>
                  </a:cubicBezTo>
                  <a:cubicBezTo>
                    <a:pt x="22" y="101"/>
                    <a:pt x="9" y="108"/>
                    <a:pt x="25" y="111"/>
                  </a:cubicBezTo>
                  <a:cubicBezTo>
                    <a:pt x="42" y="113"/>
                    <a:pt x="55" y="100"/>
                    <a:pt x="55" y="100"/>
                  </a:cubicBezTo>
                  <a:cubicBezTo>
                    <a:pt x="55" y="100"/>
                    <a:pt x="61" y="95"/>
                    <a:pt x="59" y="103"/>
                  </a:cubicBezTo>
                  <a:cubicBezTo>
                    <a:pt x="56" y="111"/>
                    <a:pt x="39" y="119"/>
                    <a:pt x="39" y="119"/>
                  </a:cubicBezTo>
                  <a:cubicBezTo>
                    <a:pt x="39" y="119"/>
                    <a:pt x="23" y="125"/>
                    <a:pt x="12" y="128"/>
                  </a:cubicBezTo>
                  <a:cubicBezTo>
                    <a:pt x="0" y="130"/>
                    <a:pt x="4" y="130"/>
                    <a:pt x="7" y="136"/>
                  </a:cubicBezTo>
                  <a:cubicBezTo>
                    <a:pt x="10" y="143"/>
                    <a:pt x="21" y="147"/>
                    <a:pt x="30" y="141"/>
                  </a:cubicBezTo>
                  <a:cubicBezTo>
                    <a:pt x="38" y="135"/>
                    <a:pt x="56" y="129"/>
                    <a:pt x="55" y="136"/>
                  </a:cubicBezTo>
                  <a:cubicBezTo>
                    <a:pt x="55" y="143"/>
                    <a:pt x="54" y="145"/>
                    <a:pt x="43" y="148"/>
                  </a:cubicBezTo>
                  <a:cubicBezTo>
                    <a:pt x="32" y="152"/>
                    <a:pt x="37" y="154"/>
                    <a:pt x="50" y="158"/>
                  </a:cubicBezTo>
                  <a:cubicBezTo>
                    <a:pt x="63" y="162"/>
                    <a:pt x="71" y="157"/>
                    <a:pt x="71" y="149"/>
                  </a:cubicBezTo>
                  <a:cubicBezTo>
                    <a:pt x="71" y="140"/>
                    <a:pt x="71" y="125"/>
                    <a:pt x="71" y="125"/>
                  </a:cubicBezTo>
                  <a:cubicBezTo>
                    <a:pt x="71" y="125"/>
                    <a:pt x="76" y="121"/>
                    <a:pt x="79" y="120"/>
                  </a:cubicBezTo>
                  <a:cubicBezTo>
                    <a:pt x="82" y="119"/>
                    <a:pt x="85" y="103"/>
                    <a:pt x="75" y="102"/>
                  </a:cubicBezTo>
                  <a:cubicBezTo>
                    <a:pt x="75" y="102"/>
                    <a:pt x="81" y="90"/>
                    <a:pt x="96" y="86"/>
                  </a:cubicBezTo>
                  <a:cubicBezTo>
                    <a:pt x="96" y="86"/>
                    <a:pt x="102" y="84"/>
                    <a:pt x="102" y="75"/>
                  </a:cubicBezTo>
                  <a:cubicBezTo>
                    <a:pt x="102" y="66"/>
                    <a:pt x="91" y="70"/>
                    <a:pt x="100" y="60"/>
                  </a:cubicBezTo>
                  <a:close/>
                  <a:moveTo>
                    <a:pt x="90" y="49"/>
                  </a:moveTo>
                  <a:cubicBezTo>
                    <a:pt x="88" y="51"/>
                    <a:pt x="86" y="53"/>
                    <a:pt x="86" y="53"/>
                  </a:cubicBezTo>
                  <a:cubicBezTo>
                    <a:pt x="85" y="59"/>
                    <a:pt x="85" y="55"/>
                    <a:pt x="83" y="53"/>
                  </a:cubicBezTo>
                  <a:cubicBezTo>
                    <a:pt x="80" y="51"/>
                    <a:pt x="80" y="48"/>
                    <a:pt x="80" y="48"/>
                  </a:cubicBezTo>
                  <a:cubicBezTo>
                    <a:pt x="81" y="38"/>
                    <a:pt x="89" y="44"/>
                    <a:pt x="89" y="44"/>
                  </a:cubicBezTo>
                  <a:cubicBezTo>
                    <a:pt x="89" y="44"/>
                    <a:pt x="92" y="48"/>
                    <a:pt x="90" y="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114" name="ïşľïďé">
              <a:extLst>
                <a:ext uri="{FF2B5EF4-FFF2-40B4-BE49-F238E27FC236}">
                  <a16:creationId xmlns:a16="http://schemas.microsoft.com/office/drawing/2014/main" id="{04B0D14D-FFFD-46E3-B027-4502DE9784E4}"/>
                </a:ext>
              </a:extLst>
            </p:cNvPr>
            <p:cNvSpPr/>
            <p:nvPr/>
          </p:nvSpPr>
          <p:spPr bwMode="auto">
            <a:xfrm>
              <a:off x="4199193" y="1624325"/>
              <a:ext cx="73589" cy="92512"/>
            </a:xfrm>
            <a:custGeom>
              <a:avLst/>
              <a:gdLst>
                <a:gd name="T0" fmla="*/ 0 w 105"/>
                <a:gd name="T1" fmla="*/ 132 h 132"/>
                <a:gd name="T2" fmla="*/ 0 w 105"/>
                <a:gd name="T3" fmla="*/ 109 h 132"/>
                <a:gd name="T4" fmla="*/ 69 w 105"/>
                <a:gd name="T5" fmla="*/ 23 h 132"/>
                <a:gd name="T6" fmla="*/ 7 w 105"/>
                <a:gd name="T7" fmla="*/ 23 h 132"/>
                <a:gd name="T8" fmla="*/ 7 w 105"/>
                <a:gd name="T9" fmla="*/ 0 h 132"/>
                <a:gd name="T10" fmla="*/ 102 w 105"/>
                <a:gd name="T11" fmla="*/ 0 h 132"/>
                <a:gd name="T12" fmla="*/ 102 w 105"/>
                <a:gd name="T13" fmla="*/ 23 h 132"/>
                <a:gd name="T14" fmla="*/ 33 w 105"/>
                <a:gd name="T15" fmla="*/ 112 h 132"/>
                <a:gd name="T16" fmla="*/ 105 w 105"/>
                <a:gd name="T17" fmla="*/ 112 h 132"/>
                <a:gd name="T18" fmla="*/ 105 w 105"/>
                <a:gd name="T19" fmla="*/ 132 h 132"/>
                <a:gd name="T20" fmla="*/ 0 w 105"/>
                <a:gd name="T21"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5" h="132">
                  <a:moveTo>
                    <a:pt x="0" y="132"/>
                  </a:moveTo>
                  <a:lnTo>
                    <a:pt x="0" y="109"/>
                  </a:lnTo>
                  <a:lnTo>
                    <a:pt x="69" y="23"/>
                  </a:lnTo>
                  <a:lnTo>
                    <a:pt x="7" y="23"/>
                  </a:lnTo>
                  <a:lnTo>
                    <a:pt x="7" y="0"/>
                  </a:lnTo>
                  <a:lnTo>
                    <a:pt x="102" y="0"/>
                  </a:lnTo>
                  <a:lnTo>
                    <a:pt x="102" y="23"/>
                  </a:lnTo>
                  <a:lnTo>
                    <a:pt x="33" y="112"/>
                  </a:lnTo>
                  <a:lnTo>
                    <a:pt x="105" y="112"/>
                  </a:lnTo>
                  <a:lnTo>
                    <a:pt x="105" y="132"/>
                  </a:lnTo>
                  <a:lnTo>
                    <a:pt x="0" y="1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115" name="ïśḷïḍê">
              <a:extLst>
                <a:ext uri="{FF2B5EF4-FFF2-40B4-BE49-F238E27FC236}">
                  <a16:creationId xmlns:a16="http://schemas.microsoft.com/office/drawing/2014/main" id="{9E0287DE-5C9D-4EC4-AD9F-D4F1DF12EE82}"/>
                </a:ext>
              </a:extLst>
            </p:cNvPr>
            <p:cNvSpPr/>
            <p:nvPr/>
          </p:nvSpPr>
          <p:spPr bwMode="auto">
            <a:xfrm>
              <a:off x="4291004" y="1624325"/>
              <a:ext cx="73589" cy="92512"/>
            </a:xfrm>
            <a:custGeom>
              <a:avLst/>
              <a:gdLst>
                <a:gd name="T0" fmla="*/ 0 w 105"/>
                <a:gd name="T1" fmla="*/ 132 h 132"/>
                <a:gd name="T2" fmla="*/ 0 w 105"/>
                <a:gd name="T3" fmla="*/ 0 h 132"/>
                <a:gd name="T4" fmla="*/ 30 w 105"/>
                <a:gd name="T5" fmla="*/ 0 h 132"/>
                <a:gd name="T6" fmla="*/ 30 w 105"/>
                <a:gd name="T7" fmla="*/ 53 h 132"/>
                <a:gd name="T8" fmla="*/ 79 w 105"/>
                <a:gd name="T9" fmla="*/ 53 h 132"/>
                <a:gd name="T10" fmla="*/ 79 w 105"/>
                <a:gd name="T11" fmla="*/ 0 h 132"/>
                <a:gd name="T12" fmla="*/ 105 w 105"/>
                <a:gd name="T13" fmla="*/ 0 h 132"/>
                <a:gd name="T14" fmla="*/ 105 w 105"/>
                <a:gd name="T15" fmla="*/ 132 h 132"/>
                <a:gd name="T16" fmla="*/ 79 w 105"/>
                <a:gd name="T17" fmla="*/ 132 h 132"/>
                <a:gd name="T18" fmla="*/ 79 w 105"/>
                <a:gd name="T19" fmla="*/ 76 h 132"/>
                <a:gd name="T20" fmla="*/ 30 w 105"/>
                <a:gd name="T21" fmla="*/ 76 h 132"/>
                <a:gd name="T22" fmla="*/ 30 w 105"/>
                <a:gd name="T23" fmla="*/ 132 h 132"/>
                <a:gd name="T24" fmla="*/ 0 w 105"/>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5" h="132">
                  <a:moveTo>
                    <a:pt x="0" y="132"/>
                  </a:moveTo>
                  <a:lnTo>
                    <a:pt x="0" y="0"/>
                  </a:lnTo>
                  <a:lnTo>
                    <a:pt x="30" y="0"/>
                  </a:lnTo>
                  <a:lnTo>
                    <a:pt x="30" y="53"/>
                  </a:lnTo>
                  <a:lnTo>
                    <a:pt x="79" y="53"/>
                  </a:lnTo>
                  <a:lnTo>
                    <a:pt x="79" y="0"/>
                  </a:lnTo>
                  <a:lnTo>
                    <a:pt x="105" y="0"/>
                  </a:lnTo>
                  <a:lnTo>
                    <a:pt x="105" y="132"/>
                  </a:lnTo>
                  <a:lnTo>
                    <a:pt x="79" y="132"/>
                  </a:lnTo>
                  <a:lnTo>
                    <a:pt x="79" y="76"/>
                  </a:lnTo>
                  <a:lnTo>
                    <a:pt x="30" y="76"/>
                  </a:lnTo>
                  <a:lnTo>
                    <a:pt x="30" y="132"/>
                  </a:lnTo>
                  <a:lnTo>
                    <a:pt x="0" y="1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116" name="ïṡḷíḑé">
              <a:extLst>
                <a:ext uri="{FF2B5EF4-FFF2-40B4-BE49-F238E27FC236}">
                  <a16:creationId xmlns:a16="http://schemas.microsoft.com/office/drawing/2014/main" id="{6C3C83EF-0CC8-45DF-B284-B2CEE8CF8678}"/>
                </a:ext>
              </a:extLst>
            </p:cNvPr>
            <p:cNvSpPr/>
            <p:nvPr/>
          </p:nvSpPr>
          <p:spPr bwMode="auto">
            <a:xfrm>
              <a:off x="4391926" y="1624325"/>
              <a:ext cx="68683" cy="92512"/>
            </a:xfrm>
            <a:custGeom>
              <a:avLst/>
              <a:gdLst>
                <a:gd name="T0" fmla="*/ 0 w 98"/>
                <a:gd name="T1" fmla="*/ 132 h 132"/>
                <a:gd name="T2" fmla="*/ 0 w 98"/>
                <a:gd name="T3" fmla="*/ 0 h 132"/>
                <a:gd name="T4" fmla="*/ 95 w 98"/>
                <a:gd name="T5" fmla="*/ 0 h 132"/>
                <a:gd name="T6" fmla="*/ 95 w 98"/>
                <a:gd name="T7" fmla="*/ 23 h 132"/>
                <a:gd name="T8" fmla="*/ 26 w 98"/>
                <a:gd name="T9" fmla="*/ 23 h 132"/>
                <a:gd name="T10" fmla="*/ 26 w 98"/>
                <a:gd name="T11" fmla="*/ 53 h 132"/>
                <a:gd name="T12" fmla="*/ 92 w 98"/>
                <a:gd name="T13" fmla="*/ 53 h 132"/>
                <a:gd name="T14" fmla="*/ 92 w 98"/>
                <a:gd name="T15" fmla="*/ 76 h 132"/>
                <a:gd name="T16" fmla="*/ 26 w 98"/>
                <a:gd name="T17" fmla="*/ 76 h 132"/>
                <a:gd name="T18" fmla="*/ 26 w 98"/>
                <a:gd name="T19" fmla="*/ 112 h 132"/>
                <a:gd name="T20" fmla="*/ 98 w 98"/>
                <a:gd name="T21" fmla="*/ 112 h 132"/>
                <a:gd name="T22" fmla="*/ 98 w 98"/>
                <a:gd name="T23" fmla="*/ 132 h 132"/>
                <a:gd name="T24" fmla="*/ 0 w 98"/>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8" h="132">
                  <a:moveTo>
                    <a:pt x="0" y="132"/>
                  </a:moveTo>
                  <a:lnTo>
                    <a:pt x="0" y="0"/>
                  </a:lnTo>
                  <a:lnTo>
                    <a:pt x="95" y="0"/>
                  </a:lnTo>
                  <a:lnTo>
                    <a:pt x="95" y="23"/>
                  </a:lnTo>
                  <a:lnTo>
                    <a:pt x="26" y="23"/>
                  </a:lnTo>
                  <a:lnTo>
                    <a:pt x="26" y="53"/>
                  </a:lnTo>
                  <a:lnTo>
                    <a:pt x="92" y="53"/>
                  </a:lnTo>
                  <a:lnTo>
                    <a:pt x="92" y="76"/>
                  </a:lnTo>
                  <a:lnTo>
                    <a:pt x="26" y="76"/>
                  </a:lnTo>
                  <a:lnTo>
                    <a:pt x="26" y="112"/>
                  </a:lnTo>
                  <a:lnTo>
                    <a:pt x="98" y="112"/>
                  </a:lnTo>
                  <a:lnTo>
                    <a:pt x="98" y="132"/>
                  </a:lnTo>
                  <a:lnTo>
                    <a:pt x="0" y="1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117" name="iśḻíde">
              <a:extLst>
                <a:ext uri="{FF2B5EF4-FFF2-40B4-BE49-F238E27FC236}">
                  <a16:creationId xmlns:a16="http://schemas.microsoft.com/office/drawing/2014/main" id="{A8E3E46B-D8F6-4FAF-9218-A1430C37580F}"/>
                </a:ext>
              </a:extLst>
            </p:cNvPr>
            <p:cNvSpPr/>
            <p:nvPr/>
          </p:nvSpPr>
          <p:spPr bwMode="auto">
            <a:xfrm>
              <a:off x="4476729" y="1624325"/>
              <a:ext cx="59572" cy="94615"/>
            </a:xfrm>
            <a:custGeom>
              <a:avLst/>
              <a:gdLst>
                <a:gd name="T0" fmla="*/ 18 w 26"/>
                <a:gd name="T1" fmla="*/ 0 h 41"/>
                <a:gd name="T2" fmla="*/ 26 w 26"/>
                <a:gd name="T3" fmla="*/ 0 h 41"/>
                <a:gd name="T4" fmla="*/ 26 w 26"/>
                <a:gd name="T5" fmla="*/ 26 h 41"/>
                <a:gd name="T6" fmla="*/ 25 w 26"/>
                <a:gd name="T7" fmla="*/ 33 h 41"/>
                <a:gd name="T8" fmla="*/ 20 w 26"/>
                <a:gd name="T9" fmla="*/ 39 h 41"/>
                <a:gd name="T10" fmla="*/ 12 w 26"/>
                <a:gd name="T11" fmla="*/ 41 h 41"/>
                <a:gd name="T12" fmla="*/ 3 w 26"/>
                <a:gd name="T13" fmla="*/ 38 h 41"/>
                <a:gd name="T14" fmla="*/ 0 w 26"/>
                <a:gd name="T15" fmla="*/ 28 h 41"/>
                <a:gd name="T16" fmla="*/ 8 w 26"/>
                <a:gd name="T17" fmla="*/ 27 h 41"/>
                <a:gd name="T18" fmla="*/ 9 w 26"/>
                <a:gd name="T19" fmla="*/ 32 h 41"/>
                <a:gd name="T20" fmla="*/ 13 w 26"/>
                <a:gd name="T21" fmla="*/ 34 h 41"/>
                <a:gd name="T22" fmla="*/ 16 w 26"/>
                <a:gd name="T23" fmla="*/ 33 h 41"/>
                <a:gd name="T24" fmla="*/ 18 w 26"/>
                <a:gd name="T25" fmla="*/ 26 h 41"/>
                <a:gd name="T26" fmla="*/ 18 w 26"/>
                <a:gd name="T27"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6" h="41">
                  <a:moveTo>
                    <a:pt x="18" y="0"/>
                  </a:moveTo>
                  <a:cubicBezTo>
                    <a:pt x="26" y="0"/>
                    <a:pt x="26" y="0"/>
                    <a:pt x="26" y="0"/>
                  </a:cubicBezTo>
                  <a:cubicBezTo>
                    <a:pt x="26" y="26"/>
                    <a:pt x="26" y="26"/>
                    <a:pt x="26" y="26"/>
                  </a:cubicBezTo>
                  <a:cubicBezTo>
                    <a:pt x="26" y="29"/>
                    <a:pt x="25" y="32"/>
                    <a:pt x="25" y="33"/>
                  </a:cubicBezTo>
                  <a:cubicBezTo>
                    <a:pt x="24" y="36"/>
                    <a:pt x="23" y="37"/>
                    <a:pt x="20" y="39"/>
                  </a:cubicBezTo>
                  <a:cubicBezTo>
                    <a:pt x="18" y="40"/>
                    <a:pt x="16" y="41"/>
                    <a:pt x="12" y="41"/>
                  </a:cubicBezTo>
                  <a:cubicBezTo>
                    <a:pt x="8" y="41"/>
                    <a:pt x="5" y="40"/>
                    <a:pt x="3" y="38"/>
                  </a:cubicBezTo>
                  <a:cubicBezTo>
                    <a:pt x="1" y="35"/>
                    <a:pt x="0" y="32"/>
                    <a:pt x="0" y="28"/>
                  </a:cubicBezTo>
                  <a:cubicBezTo>
                    <a:pt x="8" y="27"/>
                    <a:pt x="8" y="27"/>
                    <a:pt x="8" y="27"/>
                  </a:cubicBezTo>
                  <a:cubicBezTo>
                    <a:pt x="8" y="29"/>
                    <a:pt x="8" y="31"/>
                    <a:pt x="9" y="32"/>
                  </a:cubicBezTo>
                  <a:cubicBezTo>
                    <a:pt x="10" y="33"/>
                    <a:pt x="11" y="34"/>
                    <a:pt x="13" y="34"/>
                  </a:cubicBezTo>
                  <a:cubicBezTo>
                    <a:pt x="14" y="34"/>
                    <a:pt x="16" y="34"/>
                    <a:pt x="16" y="33"/>
                  </a:cubicBezTo>
                  <a:cubicBezTo>
                    <a:pt x="17" y="32"/>
                    <a:pt x="18" y="29"/>
                    <a:pt x="18" y="26"/>
                  </a:cubicBezTo>
                  <a:lnTo>
                    <a:pt x="1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118" name="í$ḻîdê">
              <a:extLst>
                <a:ext uri="{FF2B5EF4-FFF2-40B4-BE49-F238E27FC236}">
                  <a16:creationId xmlns:a16="http://schemas.microsoft.com/office/drawing/2014/main" id="{400598C4-AF5C-476C-926B-F9A153998BEE}"/>
                </a:ext>
              </a:extLst>
            </p:cNvPr>
            <p:cNvSpPr/>
            <p:nvPr/>
          </p:nvSpPr>
          <p:spPr bwMode="auto">
            <a:xfrm>
              <a:off x="4561532" y="1624325"/>
              <a:ext cx="18222" cy="925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chemeClr val="accent1"/>
                </a:solidFill>
              </a:endParaRPr>
            </a:p>
          </p:txBody>
        </p:sp>
        <p:sp>
          <p:nvSpPr>
            <p:cNvPr id="119" name="iṩḷídé">
              <a:extLst>
                <a:ext uri="{FF2B5EF4-FFF2-40B4-BE49-F238E27FC236}">
                  <a16:creationId xmlns:a16="http://schemas.microsoft.com/office/drawing/2014/main" id="{C6A12BEA-D60C-4DD2-88C8-E04094208921}"/>
                </a:ext>
              </a:extLst>
            </p:cNvPr>
            <p:cNvSpPr/>
            <p:nvPr/>
          </p:nvSpPr>
          <p:spPr bwMode="auto">
            <a:xfrm>
              <a:off x="4595874" y="1624325"/>
              <a:ext cx="91811" cy="92512"/>
            </a:xfrm>
            <a:custGeom>
              <a:avLst/>
              <a:gdLst>
                <a:gd name="T0" fmla="*/ 131 w 131"/>
                <a:gd name="T1" fmla="*/ 132 h 132"/>
                <a:gd name="T2" fmla="*/ 102 w 131"/>
                <a:gd name="T3" fmla="*/ 132 h 132"/>
                <a:gd name="T4" fmla="*/ 92 w 131"/>
                <a:gd name="T5" fmla="*/ 102 h 132"/>
                <a:gd name="T6" fmla="*/ 40 w 131"/>
                <a:gd name="T7" fmla="*/ 102 h 132"/>
                <a:gd name="T8" fmla="*/ 26 w 131"/>
                <a:gd name="T9" fmla="*/ 132 h 132"/>
                <a:gd name="T10" fmla="*/ 0 w 131"/>
                <a:gd name="T11" fmla="*/ 132 h 132"/>
                <a:gd name="T12" fmla="*/ 49 w 131"/>
                <a:gd name="T13" fmla="*/ 0 h 132"/>
                <a:gd name="T14" fmla="*/ 79 w 131"/>
                <a:gd name="T15" fmla="*/ 0 h 132"/>
                <a:gd name="T16" fmla="*/ 131 w 131"/>
                <a:gd name="T17" fmla="*/ 132 h 132"/>
                <a:gd name="T18" fmla="*/ 131 w 131"/>
                <a:gd name="T19" fmla="*/ 132 h 132"/>
                <a:gd name="T20" fmla="*/ 82 w 131"/>
                <a:gd name="T21" fmla="*/ 83 h 132"/>
                <a:gd name="T22" fmla="*/ 66 w 131"/>
                <a:gd name="T23" fmla="*/ 33 h 132"/>
                <a:gd name="T24" fmla="*/ 46 w 131"/>
                <a:gd name="T25" fmla="*/ 83 h 132"/>
                <a:gd name="T26" fmla="*/ 82 w 131"/>
                <a:gd name="T27" fmla="*/ 83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1" h="132">
                  <a:moveTo>
                    <a:pt x="131" y="132"/>
                  </a:moveTo>
                  <a:lnTo>
                    <a:pt x="102" y="132"/>
                  </a:lnTo>
                  <a:lnTo>
                    <a:pt x="92" y="102"/>
                  </a:lnTo>
                  <a:lnTo>
                    <a:pt x="40" y="102"/>
                  </a:lnTo>
                  <a:lnTo>
                    <a:pt x="26" y="132"/>
                  </a:lnTo>
                  <a:lnTo>
                    <a:pt x="0" y="132"/>
                  </a:lnTo>
                  <a:lnTo>
                    <a:pt x="49" y="0"/>
                  </a:lnTo>
                  <a:lnTo>
                    <a:pt x="79" y="0"/>
                  </a:lnTo>
                  <a:lnTo>
                    <a:pt x="131" y="132"/>
                  </a:lnTo>
                  <a:lnTo>
                    <a:pt x="131" y="132"/>
                  </a:lnTo>
                  <a:close/>
                  <a:moveTo>
                    <a:pt x="82" y="83"/>
                  </a:moveTo>
                  <a:lnTo>
                    <a:pt x="66" y="33"/>
                  </a:lnTo>
                  <a:lnTo>
                    <a:pt x="46" y="83"/>
                  </a:lnTo>
                  <a:lnTo>
                    <a:pt x="82" y="8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120" name="iślíḓè">
              <a:extLst>
                <a:ext uri="{FF2B5EF4-FFF2-40B4-BE49-F238E27FC236}">
                  <a16:creationId xmlns:a16="http://schemas.microsoft.com/office/drawing/2014/main" id="{9F6D83C1-C481-44E4-B743-3F928F0813E6}"/>
                </a:ext>
              </a:extLst>
            </p:cNvPr>
            <p:cNvSpPr/>
            <p:nvPr/>
          </p:nvSpPr>
          <p:spPr bwMode="auto">
            <a:xfrm>
              <a:off x="4703805" y="1624325"/>
              <a:ext cx="73589" cy="92512"/>
            </a:xfrm>
            <a:custGeom>
              <a:avLst/>
              <a:gdLst>
                <a:gd name="T0" fmla="*/ 0 w 105"/>
                <a:gd name="T1" fmla="*/ 132 h 132"/>
                <a:gd name="T2" fmla="*/ 0 w 105"/>
                <a:gd name="T3" fmla="*/ 0 h 132"/>
                <a:gd name="T4" fmla="*/ 26 w 105"/>
                <a:gd name="T5" fmla="*/ 0 h 132"/>
                <a:gd name="T6" fmla="*/ 82 w 105"/>
                <a:gd name="T7" fmla="*/ 89 h 132"/>
                <a:gd name="T8" fmla="*/ 82 w 105"/>
                <a:gd name="T9" fmla="*/ 0 h 132"/>
                <a:gd name="T10" fmla="*/ 105 w 105"/>
                <a:gd name="T11" fmla="*/ 0 h 132"/>
                <a:gd name="T12" fmla="*/ 105 w 105"/>
                <a:gd name="T13" fmla="*/ 132 h 132"/>
                <a:gd name="T14" fmla="*/ 79 w 105"/>
                <a:gd name="T15" fmla="*/ 132 h 132"/>
                <a:gd name="T16" fmla="*/ 26 w 105"/>
                <a:gd name="T17" fmla="*/ 46 h 132"/>
                <a:gd name="T18" fmla="*/ 26 w 105"/>
                <a:gd name="T19" fmla="*/ 132 h 132"/>
                <a:gd name="T20" fmla="*/ 0 w 105"/>
                <a:gd name="T21"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5" h="132">
                  <a:moveTo>
                    <a:pt x="0" y="132"/>
                  </a:moveTo>
                  <a:lnTo>
                    <a:pt x="0" y="0"/>
                  </a:lnTo>
                  <a:lnTo>
                    <a:pt x="26" y="0"/>
                  </a:lnTo>
                  <a:lnTo>
                    <a:pt x="82" y="89"/>
                  </a:lnTo>
                  <a:lnTo>
                    <a:pt x="82" y="0"/>
                  </a:lnTo>
                  <a:lnTo>
                    <a:pt x="105" y="0"/>
                  </a:lnTo>
                  <a:lnTo>
                    <a:pt x="105" y="132"/>
                  </a:lnTo>
                  <a:lnTo>
                    <a:pt x="79" y="132"/>
                  </a:lnTo>
                  <a:lnTo>
                    <a:pt x="26" y="46"/>
                  </a:lnTo>
                  <a:lnTo>
                    <a:pt x="26" y="132"/>
                  </a:lnTo>
                  <a:lnTo>
                    <a:pt x="0" y="1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121" name="îṥ1ïḋe">
              <a:extLst>
                <a:ext uri="{FF2B5EF4-FFF2-40B4-BE49-F238E27FC236}">
                  <a16:creationId xmlns:a16="http://schemas.microsoft.com/office/drawing/2014/main" id="{AAE96646-5598-41A6-A5AF-3BB725163ACA}"/>
                </a:ext>
              </a:extLst>
            </p:cNvPr>
            <p:cNvSpPr/>
            <p:nvPr/>
          </p:nvSpPr>
          <p:spPr bwMode="auto">
            <a:xfrm>
              <a:off x="4799821" y="1624325"/>
              <a:ext cx="87606" cy="94615"/>
            </a:xfrm>
            <a:custGeom>
              <a:avLst/>
              <a:gdLst>
                <a:gd name="T0" fmla="*/ 20 w 38"/>
                <a:gd name="T1" fmla="*/ 26 h 41"/>
                <a:gd name="T2" fmla="*/ 20 w 38"/>
                <a:gd name="T3" fmla="*/ 19 h 41"/>
                <a:gd name="T4" fmla="*/ 38 w 38"/>
                <a:gd name="T5" fmla="*/ 19 h 41"/>
                <a:gd name="T6" fmla="*/ 38 w 38"/>
                <a:gd name="T7" fmla="*/ 35 h 41"/>
                <a:gd name="T8" fmla="*/ 30 w 38"/>
                <a:gd name="T9" fmla="*/ 39 h 41"/>
                <a:gd name="T10" fmla="*/ 21 w 38"/>
                <a:gd name="T11" fmla="*/ 41 h 41"/>
                <a:gd name="T12" fmla="*/ 10 w 38"/>
                <a:gd name="T13" fmla="*/ 38 h 41"/>
                <a:gd name="T14" fmla="*/ 3 w 38"/>
                <a:gd name="T15" fmla="*/ 31 h 41"/>
                <a:gd name="T16" fmla="*/ 0 w 38"/>
                <a:gd name="T17" fmla="*/ 20 h 41"/>
                <a:gd name="T18" fmla="*/ 3 w 38"/>
                <a:gd name="T19" fmla="*/ 9 h 41"/>
                <a:gd name="T20" fmla="*/ 11 w 38"/>
                <a:gd name="T21" fmla="*/ 2 h 41"/>
                <a:gd name="T22" fmla="*/ 20 w 38"/>
                <a:gd name="T23" fmla="*/ 0 h 41"/>
                <a:gd name="T24" fmla="*/ 32 w 38"/>
                <a:gd name="T25" fmla="*/ 3 h 41"/>
                <a:gd name="T26" fmla="*/ 37 w 38"/>
                <a:gd name="T27" fmla="*/ 11 h 41"/>
                <a:gd name="T28" fmla="*/ 29 w 38"/>
                <a:gd name="T29" fmla="*/ 13 h 41"/>
                <a:gd name="T30" fmla="*/ 26 w 38"/>
                <a:gd name="T31" fmla="*/ 8 h 41"/>
                <a:gd name="T32" fmla="*/ 20 w 38"/>
                <a:gd name="T33" fmla="*/ 7 h 41"/>
                <a:gd name="T34" fmla="*/ 12 w 38"/>
                <a:gd name="T35" fmla="*/ 10 h 41"/>
                <a:gd name="T36" fmla="*/ 9 w 38"/>
                <a:gd name="T37" fmla="*/ 20 h 41"/>
                <a:gd name="T38" fmla="*/ 12 w 38"/>
                <a:gd name="T39" fmla="*/ 31 h 41"/>
                <a:gd name="T40" fmla="*/ 20 w 38"/>
                <a:gd name="T41" fmla="*/ 34 h 41"/>
                <a:gd name="T42" fmla="*/ 25 w 38"/>
                <a:gd name="T43" fmla="*/ 33 h 41"/>
                <a:gd name="T44" fmla="*/ 29 w 38"/>
                <a:gd name="T45" fmla="*/ 31 h 41"/>
                <a:gd name="T46" fmla="*/ 29 w 38"/>
                <a:gd name="T47" fmla="*/ 26 h 41"/>
                <a:gd name="T48" fmla="*/ 20 w 38"/>
                <a:gd name="T49" fmla="*/ 2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 h="41">
                  <a:moveTo>
                    <a:pt x="20" y="26"/>
                  </a:moveTo>
                  <a:cubicBezTo>
                    <a:pt x="20" y="19"/>
                    <a:pt x="20" y="19"/>
                    <a:pt x="20" y="19"/>
                  </a:cubicBezTo>
                  <a:cubicBezTo>
                    <a:pt x="38" y="19"/>
                    <a:pt x="38" y="19"/>
                    <a:pt x="38" y="19"/>
                  </a:cubicBezTo>
                  <a:cubicBezTo>
                    <a:pt x="38" y="35"/>
                    <a:pt x="38" y="35"/>
                    <a:pt x="38" y="35"/>
                  </a:cubicBezTo>
                  <a:cubicBezTo>
                    <a:pt x="36" y="36"/>
                    <a:pt x="33" y="38"/>
                    <a:pt x="30" y="39"/>
                  </a:cubicBezTo>
                  <a:cubicBezTo>
                    <a:pt x="27" y="40"/>
                    <a:pt x="24" y="41"/>
                    <a:pt x="21" y="41"/>
                  </a:cubicBezTo>
                  <a:cubicBezTo>
                    <a:pt x="16" y="41"/>
                    <a:pt x="13" y="40"/>
                    <a:pt x="10" y="38"/>
                  </a:cubicBezTo>
                  <a:cubicBezTo>
                    <a:pt x="6" y="37"/>
                    <a:pt x="4" y="34"/>
                    <a:pt x="3" y="31"/>
                  </a:cubicBezTo>
                  <a:cubicBezTo>
                    <a:pt x="1" y="28"/>
                    <a:pt x="0" y="24"/>
                    <a:pt x="0" y="20"/>
                  </a:cubicBezTo>
                  <a:cubicBezTo>
                    <a:pt x="0" y="16"/>
                    <a:pt x="1" y="12"/>
                    <a:pt x="3" y="9"/>
                  </a:cubicBezTo>
                  <a:cubicBezTo>
                    <a:pt x="5" y="6"/>
                    <a:pt x="7" y="3"/>
                    <a:pt x="11" y="2"/>
                  </a:cubicBezTo>
                  <a:cubicBezTo>
                    <a:pt x="13" y="0"/>
                    <a:pt x="16" y="0"/>
                    <a:pt x="20" y="0"/>
                  </a:cubicBezTo>
                  <a:cubicBezTo>
                    <a:pt x="25" y="0"/>
                    <a:pt x="29" y="1"/>
                    <a:pt x="32" y="3"/>
                  </a:cubicBezTo>
                  <a:cubicBezTo>
                    <a:pt x="34" y="5"/>
                    <a:pt x="36" y="8"/>
                    <a:pt x="37" y="11"/>
                  </a:cubicBezTo>
                  <a:cubicBezTo>
                    <a:pt x="29" y="13"/>
                    <a:pt x="29" y="13"/>
                    <a:pt x="29" y="13"/>
                  </a:cubicBezTo>
                  <a:cubicBezTo>
                    <a:pt x="29" y="11"/>
                    <a:pt x="27" y="9"/>
                    <a:pt x="26" y="8"/>
                  </a:cubicBezTo>
                  <a:cubicBezTo>
                    <a:pt x="24" y="7"/>
                    <a:pt x="22" y="7"/>
                    <a:pt x="20" y="7"/>
                  </a:cubicBezTo>
                  <a:cubicBezTo>
                    <a:pt x="17" y="7"/>
                    <a:pt x="14" y="8"/>
                    <a:pt x="12" y="10"/>
                  </a:cubicBezTo>
                  <a:cubicBezTo>
                    <a:pt x="10" y="12"/>
                    <a:pt x="9" y="16"/>
                    <a:pt x="9" y="20"/>
                  </a:cubicBezTo>
                  <a:cubicBezTo>
                    <a:pt x="9" y="25"/>
                    <a:pt x="10" y="28"/>
                    <a:pt x="12" y="31"/>
                  </a:cubicBezTo>
                  <a:cubicBezTo>
                    <a:pt x="14" y="33"/>
                    <a:pt x="17" y="34"/>
                    <a:pt x="20" y="34"/>
                  </a:cubicBezTo>
                  <a:cubicBezTo>
                    <a:pt x="22" y="34"/>
                    <a:pt x="23" y="34"/>
                    <a:pt x="25" y="33"/>
                  </a:cubicBezTo>
                  <a:cubicBezTo>
                    <a:pt x="27" y="32"/>
                    <a:pt x="28" y="32"/>
                    <a:pt x="29" y="31"/>
                  </a:cubicBezTo>
                  <a:cubicBezTo>
                    <a:pt x="29" y="26"/>
                    <a:pt x="29" y="26"/>
                    <a:pt x="29" y="26"/>
                  </a:cubicBezTo>
                  <a:lnTo>
                    <a:pt x="20"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122" name="iṧḷídè">
              <a:extLst>
                <a:ext uri="{FF2B5EF4-FFF2-40B4-BE49-F238E27FC236}">
                  <a16:creationId xmlns:a16="http://schemas.microsoft.com/office/drawing/2014/main" id="{AE0E4526-9DDE-4ED4-A47A-71B4EDF49B83}"/>
                </a:ext>
              </a:extLst>
            </p:cNvPr>
            <p:cNvSpPr/>
            <p:nvPr/>
          </p:nvSpPr>
          <p:spPr bwMode="auto">
            <a:xfrm>
              <a:off x="4937888" y="1624325"/>
              <a:ext cx="72888" cy="94615"/>
            </a:xfrm>
            <a:custGeom>
              <a:avLst/>
              <a:gdLst>
                <a:gd name="T0" fmla="*/ 0 w 32"/>
                <a:gd name="T1" fmla="*/ 0 h 41"/>
                <a:gd name="T2" fmla="*/ 9 w 32"/>
                <a:gd name="T3" fmla="*/ 0 h 41"/>
                <a:gd name="T4" fmla="*/ 9 w 32"/>
                <a:gd name="T5" fmla="*/ 22 h 41"/>
                <a:gd name="T6" fmla="*/ 9 w 32"/>
                <a:gd name="T7" fmla="*/ 29 h 41"/>
                <a:gd name="T8" fmla="*/ 11 w 32"/>
                <a:gd name="T9" fmla="*/ 33 h 41"/>
                <a:gd name="T10" fmla="*/ 17 w 32"/>
                <a:gd name="T11" fmla="*/ 34 h 41"/>
                <a:gd name="T12" fmla="*/ 22 w 32"/>
                <a:gd name="T13" fmla="*/ 33 h 41"/>
                <a:gd name="T14" fmla="*/ 24 w 32"/>
                <a:gd name="T15" fmla="*/ 29 h 41"/>
                <a:gd name="T16" fmla="*/ 24 w 32"/>
                <a:gd name="T17" fmla="*/ 22 h 41"/>
                <a:gd name="T18" fmla="*/ 24 w 32"/>
                <a:gd name="T19" fmla="*/ 0 h 41"/>
                <a:gd name="T20" fmla="*/ 32 w 32"/>
                <a:gd name="T21" fmla="*/ 0 h 41"/>
                <a:gd name="T22" fmla="*/ 32 w 32"/>
                <a:gd name="T23" fmla="*/ 21 h 41"/>
                <a:gd name="T24" fmla="*/ 32 w 32"/>
                <a:gd name="T25" fmla="*/ 32 h 41"/>
                <a:gd name="T26" fmla="*/ 29 w 32"/>
                <a:gd name="T27" fmla="*/ 37 h 41"/>
                <a:gd name="T28" fmla="*/ 25 w 32"/>
                <a:gd name="T29" fmla="*/ 40 h 41"/>
                <a:gd name="T30" fmla="*/ 17 w 32"/>
                <a:gd name="T31" fmla="*/ 41 h 41"/>
                <a:gd name="T32" fmla="*/ 8 w 32"/>
                <a:gd name="T33" fmla="*/ 40 h 41"/>
                <a:gd name="T34" fmla="*/ 4 w 32"/>
                <a:gd name="T35" fmla="*/ 36 h 41"/>
                <a:gd name="T36" fmla="*/ 1 w 32"/>
                <a:gd name="T37" fmla="*/ 32 h 41"/>
                <a:gd name="T38" fmla="*/ 0 w 32"/>
                <a:gd name="T39" fmla="*/ 22 h 41"/>
                <a:gd name="T40" fmla="*/ 0 w 32"/>
                <a:gd name="T41"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 h="41">
                  <a:moveTo>
                    <a:pt x="0" y="0"/>
                  </a:moveTo>
                  <a:cubicBezTo>
                    <a:pt x="9" y="0"/>
                    <a:pt x="9" y="0"/>
                    <a:pt x="9" y="0"/>
                  </a:cubicBezTo>
                  <a:cubicBezTo>
                    <a:pt x="9" y="22"/>
                    <a:pt x="9" y="22"/>
                    <a:pt x="9" y="22"/>
                  </a:cubicBezTo>
                  <a:cubicBezTo>
                    <a:pt x="9" y="25"/>
                    <a:pt x="9" y="28"/>
                    <a:pt x="9" y="29"/>
                  </a:cubicBezTo>
                  <a:cubicBezTo>
                    <a:pt x="9" y="30"/>
                    <a:pt x="10" y="32"/>
                    <a:pt x="11" y="33"/>
                  </a:cubicBezTo>
                  <a:cubicBezTo>
                    <a:pt x="13" y="34"/>
                    <a:pt x="14" y="34"/>
                    <a:pt x="17" y="34"/>
                  </a:cubicBezTo>
                  <a:cubicBezTo>
                    <a:pt x="19" y="34"/>
                    <a:pt x="21" y="34"/>
                    <a:pt x="22" y="33"/>
                  </a:cubicBezTo>
                  <a:cubicBezTo>
                    <a:pt x="23" y="32"/>
                    <a:pt x="24" y="31"/>
                    <a:pt x="24" y="29"/>
                  </a:cubicBezTo>
                  <a:cubicBezTo>
                    <a:pt x="24" y="28"/>
                    <a:pt x="24" y="26"/>
                    <a:pt x="24" y="22"/>
                  </a:cubicBezTo>
                  <a:cubicBezTo>
                    <a:pt x="24" y="0"/>
                    <a:pt x="24" y="0"/>
                    <a:pt x="24" y="0"/>
                  </a:cubicBezTo>
                  <a:cubicBezTo>
                    <a:pt x="32" y="0"/>
                    <a:pt x="32" y="0"/>
                    <a:pt x="32" y="0"/>
                  </a:cubicBezTo>
                  <a:cubicBezTo>
                    <a:pt x="32" y="21"/>
                    <a:pt x="32" y="21"/>
                    <a:pt x="32" y="21"/>
                  </a:cubicBezTo>
                  <a:cubicBezTo>
                    <a:pt x="32" y="26"/>
                    <a:pt x="32" y="30"/>
                    <a:pt x="32" y="32"/>
                  </a:cubicBezTo>
                  <a:cubicBezTo>
                    <a:pt x="31" y="34"/>
                    <a:pt x="30" y="35"/>
                    <a:pt x="29" y="37"/>
                  </a:cubicBezTo>
                  <a:cubicBezTo>
                    <a:pt x="28" y="38"/>
                    <a:pt x="27" y="39"/>
                    <a:pt x="25" y="40"/>
                  </a:cubicBezTo>
                  <a:cubicBezTo>
                    <a:pt x="23" y="41"/>
                    <a:pt x="20" y="41"/>
                    <a:pt x="17" y="41"/>
                  </a:cubicBezTo>
                  <a:cubicBezTo>
                    <a:pt x="13" y="41"/>
                    <a:pt x="10" y="41"/>
                    <a:pt x="8" y="40"/>
                  </a:cubicBezTo>
                  <a:cubicBezTo>
                    <a:pt x="6" y="39"/>
                    <a:pt x="5" y="38"/>
                    <a:pt x="4" y="36"/>
                  </a:cubicBezTo>
                  <a:cubicBezTo>
                    <a:pt x="2" y="35"/>
                    <a:pt x="2" y="33"/>
                    <a:pt x="1" y="32"/>
                  </a:cubicBezTo>
                  <a:cubicBezTo>
                    <a:pt x="1" y="30"/>
                    <a:pt x="0" y="26"/>
                    <a:pt x="0" y="22"/>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123" name="ïṩḷíḍé">
              <a:extLst>
                <a:ext uri="{FF2B5EF4-FFF2-40B4-BE49-F238E27FC236}">
                  <a16:creationId xmlns:a16="http://schemas.microsoft.com/office/drawing/2014/main" id="{EE065307-740D-4503-9965-D5B662F0892F}"/>
                </a:ext>
              </a:extLst>
            </p:cNvPr>
            <p:cNvSpPr/>
            <p:nvPr/>
          </p:nvSpPr>
          <p:spPr bwMode="auto">
            <a:xfrm>
              <a:off x="5038810" y="1624325"/>
              <a:ext cx="72888" cy="92512"/>
            </a:xfrm>
            <a:custGeom>
              <a:avLst/>
              <a:gdLst>
                <a:gd name="T0" fmla="*/ 0 w 104"/>
                <a:gd name="T1" fmla="*/ 132 h 132"/>
                <a:gd name="T2" fmla="*/ 0 w 104"/>
                <a:gd name="T3" fmla="*/ 0 h 132"/>
                <a:gd name="T4" fmla="*/ 26 w 104"/>
                <a:gd name="T5" fmla="*/ 0 h 132"/>
                <a:gd name="T6" fmla="*/ 78 w 104"/>
                <a:gd name="T7" fmla="*/ 89 h 132"/>
                <a:gd name="T8" fmla="*/ 78 w 104"/>
                <a:gd name="T9" fmla="*/ 0 h 132"/>
                <a:gd name="T10" fmla="*/ 104 w 104"/>
                <a:gd name="T11" fmla="*/ 0 h 132"/>
                <a:gd name="T12" fmla="*/ 104 w 104"/>
                <a:gd name="T13" fmla="*/ 132 h 132"/>
                <a:gd name="T14" fmla="*/ 78 w 104"/>
                <a:gd name="T15" fmla="*/ 132 h 132"/>
                <a:gd name="T16" fmla="*/ 23 w 104"/>
                <a:gd name="T17" fmla="*/ 46 h 132"/>
                <a:gd name="T18" fmla="*/ 23 w 104"/>
                <a:gd name="T19" fmla="*/ 132 h 132"/>
                <a:gd name="T20" fmla="*/ 0 w 104"/>
                <a:gd name="T21"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4" h="132">
                  <a:moveTo>
                    <a:pt x="0" y="132"/>
                  </a:moveTo>
                  <a:lnTo>
                    <a:pt x="0" y="0"/>
                  </a:lnTo>
                  <a:lnTo>
                    <a:pt x="26" y="0"/>
                  </a:lnTo>
                  <a:lnTo>
                    <a:pt x="78" y="89"/>
                  </a:lnTo>
                  <a:lnTo>
                    <a:pt x="78" y="0"/>
                  </a:lnTo>
                  <a:lnTo>
                    <a:pt x="104" y="0"/>
                  </a:lnTo>
                  <a:lnTo>
                    <a:pt x="104" y="132"/>
                  </a:lnTo>
                  <a:lnTo>
                    <a:pt x="78" y="132"/>
                  </a:lnTo>
                  <a:lnTo>
                    <a:pt x="23" y="46"/>
                  </a:lnTo>
                  <a:lnTo>
                    <a:pt x="23" y="132"/>
                  </a:lnTo>
                  <a:lnTo>
                    <a:pt x="0" y="1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124" name="ï$liḓê">
              <a:extLst>
                <a:ext uri="{FF2B5EF4-FFF2-40B4-BE49-F238E27FC236}">
                  <a16:creationId xmlns:a16="http://schemas.microsoft.com/office/drawing/2014/main" id="{F01FA8E3-4364-4455-A32A-49CCAC49013A}"/>
                </a:ext>
              </a:extLst>
            </p:cNvPr>
            <p:cNvSpPr/>
            <p:nvPr/>
          </p:nvSpPr>
          <p:spPr bwMode="auto">
            <a:xfrm>
              <a:off x="5136929" y="1624325"/>
              <a:ext cx="18923" cy="925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chemeClr val="accent1"/>
                </a:solidFill>
              </a:endParaRPr>
            </a:p>
          </p:txBody>
        </p:sp>
        <p:sp>
          <p:nvSpPr>
            <p:cNvPr id="125" name="iṩlidè">
              <a:extLst>
                <a:ext uri="{FF2B5EF4-FFF2-40B4-BE49-F238E27FC236}">
                  <a16:creationId xmlns:a16="http://schemas.microsoft.com/office/drawing/2014/main" id="{7FEBB5CE-2EDE-42DE-AFF1-7F3C1B74C309}"/>
                </a:ext>
              </a:extLst>
            </p:cNvPr>
            <p:cNvSpPr/>
            <p:nvPr/>
          </p:nvSpPr>
          <p:spPr bwMode="auto">
            <a:xfrm>
              <a:off x="5171271" y="1624325"/>
              <a:ext cx="84803" cy="92512"/>
            </a:xfrm>
            <a:custGeom>
              <a:avLst/>
              <a:gdLst>
                <a:gd name="T0" fmla="*/ 46 w 121"/>
                <a:gd name="T1" fmla="*/ 132 h 132"/>
                <a:gd name="T2" fmla="*/ 0 w 121"/>
                <a:gd name="T3" fmla="*/ 0 h 132"/>
                <a:gd name="T4" fmla="*/ 30 w 121"/>
                <a:gd name="T5" fmla="*/ 0 h 132"/>
                <a:gd name="T6" fmla="*/ 63 w 121"/>
                <a:gd name="T7" fmla="*/ 99 h 132"/>
                <a:gd name="T8" fmla="*/ 92 w 121"/>
                <a:gd name="T9" fmla="*/ 0 h 132"/>
                <a:gd name="T10" fmla="*/ 121 w 121"/>
                <a:gd name="T11" fmla="*/ 0 h 132"/>
                <a:gd name="T12" fmla="*/ 76 w 121"/>
                <a:gd name="T13" fmla="*/ 132 h 132"/>
                <a:gd name="T14" fmla="*/ 46 w 121"/>
                <a:gd name="T15" fmla="*/ 132 h 1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1" h="132">
                  <a:moveTo>
                    <a:pt x="46" y="132"/>
                  </a:moveTo>
                  <a:lnTo>
                    <a:pt x="0" y="0"/>
                  </a:lnTo>
                  <a:lnTo>
                    <a:pt x="30" y="0"/>
                  </a:lnTo>
                  <a:lnTo>
                    <a:pt x="63" y="99"/>
                  </a:lnTo>
                  <a:lnTo>
                    <a:pt x="92" y="0"/>
                  </a:lnTo>
                  <a:lnTo>
                    <a:pt x="121" y="0"/>
                  </a:lnTo>
                  <a:lnTo>
                    <a:pt x="76" y="132"/>
                  </a:lnTo>
                  <a:lnTo>
                    <a:pt x="46" y="1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126" name="íṧļîḓé">
              <a:extLst>
                <a:ext uri="{FF2B5EF4-FFF2-40B4-BE49-F238E27FC236}">
                  <a16:creationId xmlns:a16="http://schemas.microsoft.com/office/drawing/2014/main" id="{40DACBEA-1687-49AC-B2B3-29B290B70DBB}"/>
                </a:ext>
              </a:extLst>
            </p:cNvPr>
            <p:cNvSpPr/>
            <p:nvPr/>
          </p:nvSpPr>
          <p:spPr bwMode="auto">
            <a:xfrm>
              <a:off x="5272193" y="1624325"/>
              <a:ext cx="71487" cy="92512"/>
            </a:xfrm>
            <a:custGeom>
              <a:avLst/>
              <a:gdLst>
                <a:gd name="T0" fmla="*/ 0 w 102"/>
                <a:gd name="T1" fmla="*/ 132 h 132"/>
                <a:gd name="T2" fmla="*/ 0 w 102"/>
                <a:gd name="T3" fmla="*/ 0 h 132"/>
                <a:gd name="T4" fmla="*/ 99 w 102"/>
                <a:gd name="T5" fmla="*/ 0 h 132"/>
                <a:gd name="T6" fmla="*/ 99 w 102"/>
                <a:gd name="T7" fmla="*/ 23 h 132"/>
                <a:gd name="T8" fmla="*/ 27 w 102"/>
                <a:gd name="T9" fmla="*/ 23 h 132"/>
                <a:gd name="T10" fmla="*/ 27 w 102"/>
                <a:gd name="T11" fmla="*/ 53 h 132"/>
                <a:gd name="T12" fmla="*/ 92 w 102"/>
                <a:gd name="T13" fmla="*/ 53 h 132"/>
                <a:gd name="T14" fmla="*/ 92 w 102"/>
                <a:gd name="T15" fmla="*/ 76 h 132"/>
                <a:gd name="T16" fmla="*/ 27 w 102"/>
                <a:gd name="T17" fmla="*/ 76 h 132"/>
                <a:gd name="T18" fmla="*/ 27 w 102"/>
                <a:gd name="T19" fmla="*/ 112 h 132"/>
                <a:gd name="T20" fmla="*/ 102 w 102"/>
                <a:gd name="T21" fmla="*/ 112 h 132"/>
                <a:gd name="T22" fmla="*/ 102 w 102"/>
                <a:gd name="T23" fmla="*/ 132 h 132"/>
                <a:gd name="T24" fmla="*/ 0 w 102"/>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2" h="132">
                  <a:moveTo>
                    <a:pt x="0" y="132"/>
                  </a:moveTo>
                  <a:lnTo>
                    <a:pt x="0" y="0"/>
                  </a:lnTo>
                  <a:lnTo>
                    <a:pt x="99" y="0"/>
                  </a:lnTo>
                  <a:lnTo>
                    <a:pt x="99" y="23"/>
                  </a:lnTo>
                  <a:lnTo>
                    <a:pt x="27" y="23"/>
                  </a:lnTo>
                  <a:lnTo>
                    <a:pt x="27" y="53"/>
                  </a:lnTo>
                  <a:lnTo>
                    <a:pt x="92" y="53"/>
                  </a:lnTo>
                  <a:lnTo>
                    <a:pt x="92" y="76"/>
                  </a:lnTo>
                  <a:lnTo>
                    <a:pt x="27" y="76"/>
                  </a:lnTo>
                  <a:lnTo>
                    <a:pt x="27" y="112"/>
                  </a:lnTo>
                  <a:lnTo>
                    <a:pt x="102" y="112"/>
                  </a:lnTo>
                  <a:lnTo>
                    <a:pt x="102" y="132"/>
                  </a:lnTo>
                  <a:lnTo>
                    <a:pt x="0" y="1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127" name="iṩḻîḑè">
              <a:extLst>
                <a:ext uri="{FF2B5EF4-FFF2-40B4-BE49-F238E27FC236}">
                  <a16:creationId xmlns:a16="http://schemas.microsoft.com/office/drawing/2014/main" id="{6F6A8937-4ACF-422F-A8DA-BC2465CA2A4D}"/>
                </a:ext>
              </a:extLst>
            </p:cNvPr>
            <p:cNvSpPr/>
            <p:nvPr/>
          </p:nvSpPr>
          <p:spPr bwMode="auto">
            <a:xfrm>
              <a:off x="5366808" y="1624325"/>
              <a:ext cx="79897" cy="92512"/>
            </a:xfrm>
            <a:custGeom>
              <a:avLst/>
              <a:gdLst>
                <a:gd name="T0" fmla="*/ 0 w 35"/>
                <a:gd name="T1" fmla="*/ 40 h 40"/>
                <a:gd name="T2" fmla="*/ 0 w 35"/>
                <a:gd name="T3" fmla="*/ 0 h 40"/>
                <a:gd name="T4" fmla="*/ 17 w 35"/>
                <a:gd name="T5" fmla="*/ 0 h 40"/>
                <a:gd name="T6" fmla="*/ 26 w 35"/>
                <a:gd name="T7" fmla="*/ 1 h 40"/>
                <a:gd name="T8" fmla="*/ 30 w 35"/>
                <a:gd name="T9" fmla="*/ 5 h 40"/>
                <a:gd name="T10" fmla="*/ 32 w 35"/>
                <a:gd name="T11" fmla="*/ 12 h 40"/>
                <a:gd name="T12" fmla="*/ 30 w 35"/>
                <a:gd name="T13" fmla="*/ 19 h 40"/>
                <a:gd name="T14" fmla="*/ 22 w 35"/>
                <a:gd name="T15" fmla="*/ 23 h 40"/>
                <a:gd name="T16" fmla="*/ 26 w 35"/>
                <a:gd name="T17" fmla="*/ 26 h 40"/>
                <a:gd name="T18" fmla="*/ 31 w 35"/>
                <a:gd name="T19" fmla="*/ 33 h 40"/>
                <a:gd name="T20" fmla="*/ 35 w 35"/>
                <a:gd name="T21" fmla="*/ 40 h 40"/>
                <a:gd name="T22" fmla="*/ 26 w 35"/>
                <a:gd name="T23" fmla="*/ 40 h 40"/>
                <a:gd name="T24" fmla="*/ 20 w 35"/>
                <a:gd name="T25" fmla="*/ 32 h 40"/>
                <a:gd name="T26" fmla="*/ 16 w 35"/>
                <a:gd name="T27" fmla="*/ 26 h 40"/>
                <a:gd name="T28" fmla="*/ 13 w 35"/>
                <a:gd name="T29" fmla="*/ 24 h 40"/>
                <a:gd name="T30" fmla="*/ 9 w 35"/>
                <a:gd name="T31" fmla="*/ 24 h 40"/>
                <a:gd name="T32" fmla="*/ 8 w 35"/>
                <a:gd name="T33" fmla="*/ 24 h 40"/>
                <a:gd name="T34" fmla="*/ 8 w 35"/>
                <a:gd name="T35" fmla="*/ 40 h 40"/>
                <a:gd name="T36" fmla="*/ 0 w 35"/>
                <a:gd name="T37" fmla="*/ 40 h 40"/>
                <a:gd name="T38" fmla="*/ 8 w 35"/>
                <a:gd name="T39" fmla="*/ 17 h 40"/>
                <a:gd name="T40" fmla="*/ 14 w 35"/>
                <a:gd name="T41" fmla="*/ 17 h 40"/>
                <a:gd name="T42" fmla="*/ 21 w 35"/>
                <a:gd name="T43" fmla="*/ 17 h 40"/>
                <a:gd name="T44" fmla="*/ 23 w 35"/>
                <a:gd name="T45" fmla="*/ 15 h 40"/>
                <a:gd name="T46" fmla="*/ 24 w 35"/>
                <a:gd name="T47" fmla="*/ 12 h 40"/>
                <a:gd name="T48" fmla="*/ 23 w 35"/>
                <a:gd name="T49" fmla="*/ 9 h 40"/>
                <a:gd name="T50" fmla="*/ 20 w 35"/>
                <a:gd name="T51" fmla="*/ 7 h 40"/>
                <a:gd name="T52" fmla="*/ 14 w 35"/>
                <a:gd name="T53" fmla="*/ 7 h 40"/>
                <a:gd name="T54" fmla="*/ 8 w 35"/>
                <a:gd name="T55" fmla="*/ 7 h 40"/>
                <a:gd name="T56" fmla="*/ 8 w 35"/>
                <a:gd name="T57" fmla="*/ 17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 h="40">
                  <a:moveTo>
                    <a:pt x="0" y="40"/>
                  </a:moveTo>
                  <a:cubicBezTo>
                    <a:pt x="0" y="0"/>
                    <a:pt x="0" y="0"/>
                    <a:pt x="0" y="0"/>
                  </a:cubicBezTo>
                  <a:cubicBezTo>
                    <a:pt x="17" y="0"/>
                    <a:pt x="17" y="0"/>
                    <a:pt x="17" y="0"/>
                  </a:cubicBezTo>
                  <a:cubicBezTo>
                    <a:pt x="21" y="0"/>
                    <a:pt x="24" y="1"/>
                    <a:pt x="26" y="1"/>
                  </a:cubicBezTo>
                  <a:cubicBezTo>
                    <a:pt x="28" y="2"/>
                    <a:pt x="29" y="3"/>
                    <a:pt x="30" y="5"/>
                  </a:cubicBezTo>
                  <a:cubicBezTo>
                    <a:pt x="32" y="7"/>
                    <a:pt x="32" y="9"/>
                    <a:pt x="32" y="12"/>
                  </a:cubicBezTo>
                  <a:cubicBezTo>
                    <a:pt x="32" y="15"/>
                    <a:pt x="31" y="17"/>
                    <a:pt x="30" y="19"/>
                  </a:cubicBezTo>
                  <a:cubicBezTo>
                    <a:pt x="28" y="21"/>
                    <a:pt x="25" y="22"/>
                    <a:pt x="22" y="23"/>
                  </a:cubicBezTo>
                  <a:cubicBezTo>
                    <a:pt x="23" y="24"/>
                    <a:pt x="25" y="25"/>
                    <a:pt x="26" y="26"/>
                  </a:cubicBezTo>
                  <a:cubicBezTo>
                    <a:pt x="27" y="27"/>
                    <a:pt x="29" y="29"/>
                    <a:pt x="31" y="33"/>
                  </a:cubicBezTo>
                  <a:cubicBezTo>
                    <a:pt x="35" y="40"/>
                    <a:pt x="35" y="40"/>
                    <a:pt x="35" y="40"/>
                  </a:cubicBezTo>
                  <a:cubicBezTo>
                    <a:pt x="26" y="40"/>
                    <a:pt x="26" y="40"/>
                    <a:pt x="26" y="40"/>
                  </a:cubicBezTo>
                  <a:cubicBezTo>
                    <a:pt x="20" y="32"/>
                    <a:pt x="20" y="32"/>
                    <a:pt x="20" y="32"/>
                  </a:cubicBezTo>
                  <a:cubicBezTo>
                    <a:pt x="18" y="29"/>
                    <a:pt x="17" y="27"/>
                    <a:pt x="16" y="26"/>
                  </a:cubicBezTo>
                  <a:cubicBezTo>
                    <a:pt x="15" y="25"/>
                    <a:pt x="14" y="24"/>
                    <a:pt x="13" y="24"/>
                  </a:cubicBezTo>
                  <a:cubicBezTo>
                    <a:pt x="12" y="24"/>
                    <a:pt x="11" y="24"/>
                    <a:pt x="9" y="24"/>
                  </a:cubicBezTo>
                  <a:cubicBezTo>
                    <a:pt x="8" y="24"/>
                    <a:pt x="8" y="24"/>
                    <a:pt x="8" y="24"/>
                  </a:cubicBezTo>
                  <a:cubicBezTo>
                    <a:pt x="8" y="40"/>
                    <a:pt x="8" y="40"/>
                    <a:pt x="8" y="40"/>
                  </a:cubicBezTo>
                  <a:cubicBezTo>
                    <a:pt x="0" y="40"/>
                    <a:pt x="0" y="40"/>
                    <a:pt x="0" y="40"/>
                  </a:cubicBezTo>
                  <a:close/>
                  <a:moveTo>
                    <a:pt x="8" y="17"/>
                  </a:moveTo>
                  <a:cubicBezTo>
                    <a:pt x="14" y="17"/>
                    <a:pt x="14" y="17"/>
                    <a:pt x="14" y="17"/>
                  </a:cubicBezTo>
                  <a:cubicBezTo>
                    <a:pt x="17" y="17"/>
                    <a:pt x="20" y="17"/>
                    <a:pt x="21" y="17"/>
                  </a:cubicBezTo>
                  <a:cubicBezTo>
                    <a:pt x="22" y="16"/>
                    <a:pt x="23" y="16"/>
                    <a:pt x="23" y="15"/>
                  </a:cubicBezTo>
                  <a:cubicBezTo>
                    <a:pt x="24" y="14"/>
                    <a:pt x="24" y="13"/>
                    <a:pt x="24" y="12"/>
                  </a:cubicBezTo>
                  <a:cubicBezTo>
                    <a:pt x="24" y="11"/>
                    <a:pt x="24" y="10"/>
                    <a:pt x="23" y="9"/>
                  </a:cubicBezTo>
                  <a:cubicBezTo>
                    <a:pt x="22" y="8"/>
                    <a:pt x="21" y="8"/>
                    <a:pt x="20" y="7"/>
                  </a:cubicBezTo>
                  <a:cubicBezTo>
                    <a:pt x="19" y="7"/>
                    <a:pt x="17" y="7"/>
                    <a:pt x="14" y="7"/>
                  </a:cubicBezTo>
                  <a:cubicBezTo>
                    <a:pt x="8" y="7"/>
                    <a:pt x="8" y="7"/>
                    <a:pt x="8" y="7"/>
                  </a:cubicBezTo>
                  <a:lnTo>
                    <a:pt x="8"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128" name="ïṣľíḑé">
              <a:extLst>
                <a:ext uri="{FF2B5EF4-FFF2-40B4-BE49-F238E27FC236}">
                  <a16:creationId xmlns:a16="http://schemas.microsoft.com/office/drawing/2014/main" id="{E2062A4B-21DE-4FF3-9734-CCC4976C3FCE}"/>
                </a:ext>
              </a:extLst>
            </p:cNvPr>
            <p:cNvSpPr/>
            <p:nvPr/>
          </p:nvSpPr>
          <p:spPr bwMode="auto">
            <a:xfrm>
              <a:off x="5460722" y="1624325"/>
              <a:ext cx="72888" cy="94615"/>
            </a:xfrm>
            <a:custGeom>
              <a:avLst/>
              <a:gdLst>
                <a:gd name="T0" fmla="*/ 0 w 32"/>
                <a:gd name="T1" fmla="*/ 27 h 41"/>
                <a:gd name="T2" fmla="*/ 8 w 32"/>
                <a:gd name="T3" fmla="*/ 27 h 41"/>
                <a:gd name="T4" fmla="*/ 11 w 32"/>
                <a:gd name="T5" fmla="*/ 32 h 41"/>
                <a:gd name="T6" fmla="*/ 16 w 32"/>
                <a:gd name="T7" fmla="*/ 34 h 41"/>
                <a:gd name="T8" fmla="*/ 22 w 32"/>
                <a:gd name="T9" fmla="*/ 33 h 41"/>
                <a:gd name="T10" fmla="*/ 24 w 32"/>
                <a:gd name="T11" fmla="*/ 29 h 41"/>
                <a:gd name="T12" fmla="*/ 23 w 32"/>
                <a:gd name="T13" fmla="*/ 26 h 41"/>
                <a:gd name="T14" fmla="*/ 21 w 32"/>
                <a:gd name="T15" fmla="*/ 25 h 41"/>
                <a:gd name="T16" fmla="*/ 14 w 32"/>
                <a:gd name="T17" fmla="*/ 23 h 41"/>
                <a:gd name="T18" fmla="*/ 5 w 32"/>
                <a:gd name="T19" fmla="*/ 19 h 41"/>
                <a:gd name="T20" fmla="*/ 1 w 32"/>
                <a:gd name="T21" fmla="*/ 11 h 41"/>
                <a:gd name="T22" fmla="*/ 3 w 32"/>
                <a:gd name="T23" fmla="*/ 5 h 41"/>
                <a:gd name="T24" fmla="*/ 8 w 32"/>
                <a:gd name="T25" fmla="*/ 1 h 41"/>
                <a:gd name="T26" fmla="*/ 16 w 32"/>
                <a:gd name="T27" fmla="*/ 0 h 41"/>
                <a:gd name="T28" fmla="*/ 27 w 32"/>
                <a:gd name="T29" fmla="*/ 3 h 41"/>
                <a:gd name="T30" fmla="*/ 31 w 32"/>
                <a:gd name="T31" fmla="*/ 12 h 41"/>
                <a:gd name="T32" fmla="*/ 23 w 32"/>
                <a:gd name="T33" fmla="*/ 12 h 41"/>
                <a:gd name="T34" fmla="*/ 21 w 32"/>
                <a:gd name="T35" fmla="*/ 8 h 41"/>
                <a:gd name="T36" fmla="*/ 16 w 32"/>
                <a:gd name="T37" fmla="*/ 6 h 41"/>
                <a:gd name="T38" fmla="*/ 10 w 32"/>
                <a:gd name="T39" fmla="*/ 8 h 41"/>
                <a:gd name="T40" fmla="*/ 9 w 32"/>
                <a:gd name="T41" fmla="*/ 10 h 41"/>
                <a:gd name="T42" fmla="*/ 10 w 32"/>
                <a:gd name="T43" fmla="*/ 13 h 41"/>
                <a:gd name="T44" fmla="*/ 18 w 32"/>
                <a:gd name="T45" fmla="*/ 15 h 41"/>
                <a:gd name="T46" fmla="*/ 26 w 32"/>
                <a:gd name="T47" fmla="*/ 18 h 41"/>
                <a:gd name="T48" fmla="*/ 31 w 32"/>
                <a:gd name="T49" fmla="*/ 22 h 41"/>
                <a:gd name="T50" fmla="*/ 32 w 32"/>
                <a:gd name="T51" fmla="*/ 29 h 41"/>
                <a:gd name="T52" fmla="*/ 30 w 32"/>
                <a:gd name="T53" fmla="*/ 35 h 41"/>
                <a:gd name="T54" fmla="*/ 25 w 32"/>
                <a:gd name="T55" fmla="*/ 40 h 41"/>
                <a:gd name="T56" fmla="*/ 16 w 32"/>
                <a:gd name="T57" fmla="*/ 41 h 41"/>
                <a:gd name="T58" fmla="*/ 5 w 32"/>
                <a:gd name="T59" fmla="*/ 38 h 41"/>
                <a:gd name="T60" fmla="*/ 0 w 32"/>
                <a:gd name="T61" fmla="*/ 27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2" h="41">
                  <a:moveTo>
                    <a:pt x="0" y="27"/>
                  </a:moveTo>
                  <a:cubicBezTo>
                    <a:pt x="8" y="27"/>
                    <a:pt x="8" y="27"/>
                    <a:pt x="8" y="27"/>
                  </a:cubicBezTo>
                  <a:cubicBezTo>
                    <a:pt x="8" y="29"/>
                    <a:pt x="9" y="31"/>
                    <a:pt x="11" y="32"/>
                  </a:cubicBezTo>
                  <a:cubicBezTo>
                    <a:pt x="12" y="34"/>
                    <a:pt x="14" y="34"/>
                    <a:pt x="16" y="34"/>
                  </a:cubicBezTo>
                  <a:cubicBezTo>
                    <a:pt x="19" y="34"/>
                    <a:pt x="21" y="34"/>
                    <a:pt x="22" y="33"/>
                  </a:cubicBezTo>
                  <a:cubicBezTo>
                    <a:pt x="24" y="31"/>
                    <a:pt x="24" y="30"/>
                    <a:pt x="24" y="29"/>
                  </a:cubicBezTo>
                  <a:cubicBezTo>
                    <a:pt x="24" y="28"/>
                    <a:pt x="24" y="27"/>
                    <a:pt x="23" y="26"/>
                  </a:cubicBezTo>
                  <a:cubicBezTo>
                    <a:pt x="23" y="26"/>
                    <a:pt x="22" y="25"/>
                    <a:pt x="21" y="25"/>
                  </a:cubicBezTo>
                  <a:cubicBezTo>
                    <a:pt x="20" y="24"/>
                    <a:pt x="17" y="24"/>
                    <a:pt x="14" y="23"/>
                  </a:cubicBezTo>
                  <a:cubicBezTo>
                    <a:pt x="10" y="22"/>
                    <a:pt x="7" y="20"/>
                    <a:pt x="5" y="19"/>
                  </a:cubicBezTo>
                  <a:cubicBezTo>
                    <a:pt x="3" y="17"/>
                    <a:pt x="1" y="14"/>
                    <a:pt x="1" y="11"/>
                  </a:cubicBezTo>
                  <a:cubicBezTo>
                    <a:pt x="1" y="9"/>
                    <a:pt x="2" y="7"/>
                    <a:pt x="3" y="5"/>
                  </a:cubicBezTo>
                  <a:cubicBezTo>
                    <a:pt x="4" y="3"/>
                    <a:pt x="6" y="2"/>
                    <a:pt x="8" y="1"/>
                  </a:cubicBezTo>
                  <a:cubicBezTo>
                    <a:pt x="10" y="0"/>
                    <a:pt x="13" y="0"/>
                    <a:pt x="16" y="0"/>
                  </a:cubicBezTo>
                  <a:cubicBezTo>
                    <a:pt x="21" y="0"/>
                    <a:pt x="25" y="1"/>
                    <a:pt x="27" y="3"/>
                  </a:cubicBezTo>
                  <a:cubicBezTo>
                    <a:pt x="30" y="5"/>
                    <a:pt x="31" y="8"/>
                    <a:pt x="31" y="12"/>
                  </a:cubicBezTo>
                  <a:cubicBezTo>
                    <a:pt x="23" y="12"/>
                    <a:pt x="23" y="12"/>
                    <a:pt x="23" y="12"/>
                  </a:cubicBezTo>
                  <a:cubicBezTo>
                    <a:pt x="23" y="10"/>
                    <a:pt x="22" y="9"/>
                    <a:pt x="21" y="8"/>
                  </a:cubicBezTo>
                  <a:cubicBezTo>
                    <a:pt x="20" y="7"/>
                    <a:pt x="18" y="6"/>
                    <a:pt x="16" y="6"/>
                  </a:cubicBezTo>
                  <a:cubicBezTo>
                    <a:pt x="13" y="6"/>
                    <a:pt x="12" y="7"/>
                    <a:pt x="10" y="8"/>
                  </a:cubicBezTo>
                  <a:cubicBezTo>
                    <a:pt x="9" y="8"/>
                    <a:pt x="9" y="9"/>
                    <a:pt x="9" y="10"/>
                  </a:cubicBezTo>
                  <a:cubicBezTo>
                    <a:pt x="9" y="11"/>
                    <a:pt x="9" y="12"/>
                    <a:pt x="10" y="13"/>
                  </a:cubicBezTo>
                  <a:cubicBezTo>
                    <a:pt x="11" y="14"/>
                    <a:pt x="14" y="14"/>
                    <a:pt x="18" y="15"/>
                  </a:cubicBezTo>
                  <a:cubicBezTo>
                    <a:pt x="22" y="16"/>
                    <a:pt x="24" y="17"/>
                    <a:pt x="26" y="18"/>
                  </a:cubicBezTo>
                  <a:cubicBezTo>
                    <a:pt x="28" y="19"/>
                    <a:pt x="30" y="21"/>
                    <a:pt x="31" y="22"/>
                  </a:cubicBezTo>
                  <a:cubicBezTo>
                    <a:pt x="32" y="24"/>
                    <a:pt x="32" y="26"/>
                    <a:pt x="32" y="29"/>
                  </a:cubicBezTo>
                  <a:cubicBezTo>
                    <a:pt x="32" y="31"/>
                    <a:pt x="32" y="33"/>
                    <a:pt x="30" y="35"/>
                  </a:cubicBezTo>
                  <a:cubicBezTo>
                    <a:pt x="29" y="37"/>
                    <a:pt x="27" y="39"/>
                    <a:pt x="25" y="40"/>
                  </a:cubicBezTo>
                  <a:cubicBezTo>
                    <a:pt x="23" y="41"/>
                    <a:pt x="20" y="41"/>
                    <a:pt x="16" y="41"/>
                  </a:cubicBezTo>
                  <a:cubicBezTo>
                    <a:pt x="11" y="41"/>
                    <a:pt x="7" y="40"/>
                    <a:pt x="5" y="38"/>
                  </a:cubicBezTo>
                  <a:cubicBezTo>
                    <a:pt x="2" y="35"/>
                    <a:pt x="0" y="32"/>
                    <a:pt x="0"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129" name="îşḻîḑè">
              <a:extLst>
                <a:ext uri="{FF2B5EF4-FFF2-40B4-BE49-F238E27FC236}">
                  <a16:creationId xmlns:a16="http://schemas.microsoft.com/office/drawing/2014/main" id="{AEA5326E-9E6B-48C0-946D-1864A7EFE464}"/>
                </a:ext>
              </a:extLst>
            </p:cNvPr>
            <p:cNvSpPr/>
            <p:nvPr/>
          </p:nvSpPr>
          <p:spPr bwMode="auto">
            <a:xfrm>
              <a:off x="5556738" y="1624325"/>
              <a:ext cx="18222" cy="925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chemeClr val="accent1"/>
                </a:solidFill>
              </a:endParaRPr>
            </a:p>
          </p:txBody>
        </p:sp>
        <p:sp>
          <p:nvSpPr>
            <p:cNvPr id="130" name="iṣḷiḓê">
              <a:extLst>
                <a:ext uri="{FF2B5EF4-FFF2-40B4-BE49-F238E27FC236}">
                  <a16:creationId xmlns:a16="http://schemas.microsoft.com/office/drawing/2014/main" id="{9DC7DDD9-5AD2-4814-ADC3-6FDEE1414D92}"/>
                </a:ext>
              </a:extLst>
            </p:cNvPr>
            <p:cNvSpPr/>
            <p:nvPr/>
          </p:nvSpPr>
          <p:spPr bwMode="auto">
            <a:xfrm>
              <a:off x="5593182" y="1624325"/>
              <a:ext cx="73589" cy="92512"/>
            </a:xfrm>
            <a:custGeom>
              <a:avLst/>
              <a:gdLst>
                <a:gd name="T0" fmla="*/ 40 w 105"/>
                <a:gd name="T1" fmla="*/ 132 h 132"/>
                <a:gd name="T2" fmla="*/ 40 w 105"/>
                <a:gd name="T3" fmla="*/ 23 h 132"/>
                <a:gd name="T4" fmla="*/ 0 w 105"/>
                <a:gd name="T5" fmla="*/ 23 h 132"/>
                <a:gd name="T6" fmla="*/ 0 w 105"/>
                <a:gd name="T7" fmla="*/ 0 h 132"/>
                <a:gd name="T8" fmla="*/ 105 w 105"/>
                <a:gd name="T9" fmla="*/ 0 h 132"/>
                <a:gd name="T10" fmla="*/ 105 w 105"/>
                <a:gd name="T11" fmla="*/ 23 h 132"/>
                <a:gd name="T12" fmla="*/ 66 w 105"/>
                <a:gd name="T13" fmla="*/ 23 h 132"/>
                <a:gd name="T14" fmla="*/ 66 w 105"/>
                <a:gd name="T15" fmla="*/ 132 h 132"/>
                <a:gd name="T16" fmla="*/ 40 w 105"/>
                <a:gd name="T17"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 h="132">
                  <a:moveTo>
                    <a:pt x="40" y="132"/>
                  </a:moveTo>
                  <a:lnTo>
                    <a:pt x="40" y="23"/>
                  </a:lnTo>
                  <a:lnTo>
                    <a:pt x="0" y="23"/>
                  </a:lnTo>
                  <a:lnTo>
                    <a:pt x="0" y="0"/>
                  </a:lnTo>
                  <a:lnTo>
                    <a:pt x="105" y="0"/>
                  </a:lnTo>
                  <a:lnTo>
                    <a:pt x="105" y="23"/>
                  </a:lnTo>
                  <a:lnTo>
                    <a:pt x="66" y="23"/>
                  </a:lnTo>
                  <a:lnTo>
                    <a:pt x="66" y="132"/>
                  </a:lnTo>
                  <a:lnTo>
                    <a:pt x="40" y="1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131" name="işļídè">
              <a:extLst>
                <a:ext uri="{FF2B5EF4-FFF2-40B4-BE49-F238E27FC236}">
                  <a16:creationId xmlns:a16="http://schemas.microsoft.com/office/drawing/2014/main" id="{6DBC4E76-3166-4B44-9AB9-E335A73746E5}"/>
                </a:ext>
              </a:extLst>
            </p:cNvPr>
            <p:cNvSpPr/>
            <p:nvPr/>
          </p:nvSpPr>
          <p:spPr bwMode="auto">
            <a:xfrm>
              <a:off x="5675882" y="1624325"/>
              <a:ext cx="84803" cy="92512"/>
            </a:xfrm>
            <a:custGeom>
              <a:avLst/>
              <a:gdLst>
                <a:gd name="T0" fmla="*/ 46 w 121"/>
                <a:gd name="T1" fmla="*/ 132 h 132"/>
                <a:gd name="T2" fmla="*/ 46 w 121"/>
                <a:gd name="T3" fmla="*/ 79 h 132"/>
                <a:gd name="T4" fmla="*/ 0 w 121"/>
                <a:gd name="T5" fmla="*/ 0 h 132"/>
                <a:gd name="T6" fmla="*/ 30 w 121"/>
                <a:gd name="T7" fmla="*/ 0 h 132"/>
                <a:gd name="T8" fmla="*/ 62 w 121"/>
                <a:gd name="T9" fmla="*/ 53 h 132"/>
                <a:gd name="T10" fmla="*/ 92 w 121"/>
                <a:gd name="T11" fmla="*/ 0 h 132"/>
                <a:gd name="T12" fmla="*/ 121 w 121"/>
                <a:gd name="T13" fmla="*/ 0 h 132"/>
                <a:gd name="T14" fmla="*/ 75 w 121"/>
                <a:gd name="T15" fmla="*/ 79 h 132"/>
                <a:gd name="T16" fmla="*/ 75 w 121"/>
                <a:gd name="T17" fmla="*/ 132 h 132"/>
                <a:gd name="T18" fmla="*/ 46 w 121"/>
                <a:gd name="T19"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32">
                  <a:moveTo>
                    <a:pt x="46" y="132"/>
                  </a:moveTo>
                  <a:lnTo>
                    <a:pt x="46" y="79"/>
                  </a:lnTo>
                  <a:lnTo>
                    <a:pt x="0" y="0"/>
                  </a:lnTo>
                  <a:lnTo>
                    <a:pt x="30" y="0"/>
                  </a:lnTo>
                  <a:lnTo>
                    <a:pt x="62" y="53"/>
                  </a:lnTo>
                  <a:lnTo>
                    <a:pt x="92" y="0"/>
                  </a:lnTo>
                  <a:lnTo>
                    <a:pt x="121" y="0"/>
                  </a:lnTo>
                  <a:lnTo>
                    <a:pt x="75" y="79"/>
                  </a:lnTo>
                  <a:lnTo>
                    <a:pt x="75" y="132"/>
                  </a:lnTo>
                  <a:lnTo>
                    <a:pt x="46" y="1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grpSp>
      <p:pic>
        <p:nvPicPr>
          <p:cNvPr id="5" name="图片 4">
            <a:extLst>
              <a:ext uri="{FF2B5EF4-FFF2-40B4-BE49-F238E27FC236}">
                <a16:creationId xmlns:a16="http://schemas.microsoft.com/office/drawing/2014/main" id="{E8578721-FB3F-384C-871C-2C3B7C72DCE9}"/>
              </a:ext>
            </a:extLst>
          </p:cNvPr>
          <p:cNvPicPr>
            <a:picLocks noChangeAspect="1"/>
          </p:cNvPicPr>
          <p:nvPr/>
        </p:nvPicPr>
        <p:blipFill>
          <a:blip r:link="rId3"/>
          <a:stretch>
            <a:fillRect/>
          </a:stretch>
        </p:blipFill>
        <p:spPr>
          <a:xfrm>
            <a:off x="1270000" y="1270000"/>
            <a:ext cx="63500" cy="76200"/>
          </a:xfrm>
          <a:prstGeom prst="rect">
            <a:avLst/>
          </a:prstGeom>
        </p:spPr>
      </p:pic>
      <p:sp>
        <p:nvSpPr>
          <p:cNvPr id="77" name="椭圆 76">
            <a:extLst>
              <a:ext uri="{FF2B5EF4-FFF2-40B4-BE49-F238E27FC236}">
                <a16:creationId xmlns:a16="http://schemas.microsoft.com/office/drawing/2014/main" id="{59549E8F-5521-48B0-8412-88EA707519E7}"/>
              </a:ext>
            </a:extLst>
          </p:cNvPr>
          <p:cNvSpPr/>
          <p:nvPr/>
        </p:nvSpPr>
        <p:spPr>
          <a:xfrm>
            <a:off x="1270000" y="1930907"/>
            <a:ext cx="1268257" cy="640843"/>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CN" sz="3600" b="1" dirty="0">
                <a:solidFill>
                  <a:prstClr val="white"/>
                </a:solidFill>
                <a:latin typeface="Calibri Light"/>
                <a:ea typeface="微软雅黑 Light"/>
              </a:rPr>
              <a:t>4</a:t>
            </a:r>
            <a:endParaRPr kumimoji="0" lang="zh-CN" altLang="en-US" sz="3600" b="1" i="0" u="none" strike="noStrike" kern="1200" cap="none" spc="0" normalizeH="0" baseline="0" noProof="0" dirty="0">
              <a:ln>
                <a:noFill/>
              </a:ln>
              <a:solidFill>
                <a:prstClr val="white"/>
              </a:solidFill>
              <a:effectLst/>
              <a:uLnTx/>
              <a:uFillTx/>
              <a:latin typeface="Calibri Light"/>
              <a:ea typeface="微软雅黑 Light"/>
              <a:cs typeface="+mn-cs"/>
            </a:endParaRPr>
          </a:p>
        </p:txBody>
      </p:sp>
    </p:spTree>
    <p:extLst>
      <p:ext uri="{BB962C8B-B14F-4D97-AF65-F5344CB8AC3E}">
        <p14:creationId xmlns:p14="http://schemas.microsoft.com/office/powerpoint/2010/main" val="3762218942"/>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fade">
                                      <p:cBhvr>
                                        <p:cTn id="10" dur="500"/>
                                        <p:tgtEl>
                                          <p:spTgt spid="3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7"/>
                                        </p:tgtEl>
                                        <p:attrNameLst>
                                          <p:attrName>style.visibility</p:attrName>
                                        </p:attrNameLst>
                                      </p:cBhvr>
                                      <p:to>
                                        <p:strVal val="visible"/>
                                      </p:to>
                                    </p:set>
                                    <p:animEffect transition="in" filter="fade">
                                      <p:cBhvr>
                                        <p:cTn id="13" dur="500"/>
                                        <p:tgtEl>
                                          <p:spTgt spid="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77"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5" name="直接连接符 74"/>
          <p:cNvCxnSpPr/>
          <p:nvPr/>
        </p:nvCxnSpPr>
        <p:spPr>
          <a:xfrm>
            <a:off x="4433191" y="584402"/>
            <a:ext cx="277619"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800A2D62-4100-4726-9B56-5B6547C675A6}"/>
              </a:ext>
            </a:extLst>
          </p:cNvPr>
          <p:cNvSpPr>
            <a:spLocks noGrp="1"/>
          </p:cNvSpPr>
          <p:nvPr>
            <p:ph type="sldNum" sz="quarter" idx="12"/>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ACBECEF1-1935-4692-9C86-5FD89D9EDF46}" type="slidenum">
              <a:rPr kumimoji="0" lang="zh-CN" altLang="en-US" sz="1100" b="0" i="0" u="none" strike="noStrike" kern="1200" cap="none" spc="0" normalizeH="0" baseline="0" noProof="0" smtClean="0">
                <a:ln>
                  <a:noFill/>
                </a:ln>
                <a:solidFill>
                  <a:prstClr val="black">
                    <a:lumMod val="85000"/>
                    <a:lumOff val="15000"/>
                  </a:prstClr>
                </a:solidFill>
                <a:effectLst/>
                <a:uLnTx/>
                <a:uFillTx/>
                <a:latin typeface="微软雅黑"/>
                <a:ea typeface="微软雅黑"/>
                <a:cs typeface="+mn-cs"/>
              </a:rPr>
              <a:pPr marL="0" marR="0" lvl="0" indent="0" algn="r" defTabSz="685800" rtl="0" eaLnBrk="1" fontAlgn="auto" latinLnBrk="0" hangingPunct="1">
                <a:lnSpc>
                  <a:spcPct val="100000"/>
                </a:lnSpc>
                <a:spcBef>
                  <a:spcPts val="0"/>
                </a:spcBef>
                <a:spcAft>
                  <a:spcPts val="0"/>
                </a:spcAft>
                <a:buClrTx/>
                <a:buSzTx/>
                <a:buFontTx/>
                <a:buNone/>
                <a:tabLst/>
                <a:defRPr/>
              </a:pPr>
              <a:t>34</a:t>
            </a:fld>
            <a:endParaRPr kumimoji="0" lang="zh-CN" altLang="en-US" sz="1100" b="0" i="0" u="none" strike="noStrike" kern="1200" cap="none" spc="0" normalizeH="0" baseline="0" noProof="0">
              <a:ln>
                <a:noFill/>
              </a:ln>
              <a:solidFill>
                <a:prstClr val="black">
                  <a:lumMod val="85000"/>
                  <a:lumOff val="15000"/>
                </a:prstClr>
              </a:solidFill>
              <a:effectLst/>
              <a:uLnTx/>
              <a:uFillTx/>
              <a:latin typeface="微软雅黑"/>
              <a:ea typeface="微软雅黑"/>
              <a:cs typeface="+mn-cs"/>
            </a:endParaRPr>
          </a:p>
        </p:txBody>
      </p:sp>
      <p:sp>
        <p:nvSpPr>
          <p:cNvPr id="13" name="文本框 5">
            <a:extLst>
              <a:ext uri="{FF2B5EF4-FFF2-40B4-BE49-F238E27FC236}">
                <a16:creationId xmlns:a16="http://schemas.microsoft.com/office/drawing/2014/main" id="{1FBAF7A0-9B63-4E87-8616-9258DDA99738}"/>
              </a:ext>
            </a:extLst>
          </p:cNvPr>
          <p:cNvSpPr txBox="1">
            <a:spLocks noChangeArrowheads="1"/>
          </p:cNvSpPr>
          <p:nvPr/>
        </p:nvSpPr>
        <p:spPr bwMode="auto">
          <a:xfrm>
            <a:off x="3222909" y="61182"/>
            <a:ext cx="269817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r>
              <a:rPr lang="zh-CN" altLang="en-US" sz="2800" b="1" dirty="0">
                <a:latin typeface="+mj-ea"/>
              </a:rPr>
              <a:t>四、实验与总结</a:t>
            </a:r>
          </a:p>
        </p:txBody>
      </p:sp>
      <p:sp>
        <p:nvSpPr>
          <p:cNvPr id="10" name="文本框 9">
            <a:extLst>
              <a:ext uri="{FF2B5EF4-FFF2-40B4-BE49-F238E27FC236}">
                <a16:creationId xmlns:a16="http://schemas.microsoft.com/office/drawing/2014/main" id="{1ADEF384-A985-45D9-811E-5572A0BF73B3}"/>
              </a:ext>
            </a:extLst>
          </p:cNvPr>
          <p:cNvSpPr txBox="1"/>
          <p:nvPr/>
        </p:nvSpPr>
        <p:spPr>
          <a:xfrm>
            <a:off x="2757133" y="655735"/>
            <a:ext cx="3629726" cy="369332"/>
          </a:xfrm>
          <a:prstGeom prst="rect">
            <a:avLst/>
          </a:prstGeom>
          <a:noFill/>
        </p:spPr>
        <p:txBody>
          <a:bodyPr wrap="square" rtlCol="0">
            <a:spAutoFit/>
          </a:bodyPr>
          <a:lstStyle/>
          <a:p>
            <a:r>
              <a:rPr lang="zh-CN" altLang="en-US" sz="1800" b="1" dirty="0">
                <a:latin typeface="+mj-ea"/>
                <a:ea typeface="+mj-ea"/>
              </a:rPr>
              <a:t>两香蕉数据集</a:t>
            </a:r>
            <a:r>
              <a:rPr lang="en-US" altLang="zh-CN" sz="1800" b="1" dirty="0">
                <a:latin typeface="+mj-ea"/>
                <a:ea typeface="+mj-ea"/>
              </a:rPr>
              <a:t>-</a:t>
            </a:r>
            <a:r>
              <a:rPr lang="zh-CN" altLang="en-US" sz="1800" b="1" dirty="0">
                <a:latin typeface="+mj-ea"/>
                <a:ea typeface="+mj-ea"/>
              </a:rPr>
              <a:t>离线</a:t>
            </a:r>
            <a:r>
              <a:rPr lang="en-US" altLang="zh-CN" sz="1800" b="1" dirty="0">
                <a:latin typeface="+mj-ea"/>
                <a:ea typeface="+mj-ea"/>
              </a:rPr>
              <a:t>VBGMM</a:t>
            </a:r>
            <a:r>
              <a:rPr lang="zh-CN" altLang="en-US" sz="1800" b="1" dirty="0">
                <a:latin typeface="+mj-ea"/>
                <a:ea typeface="+mj-ea"/>
              </a:rPr>
              <a:t>建模</a:t>
            </a:r>
          </a:p>
        </p:txBody>
      </p:sp>
      <p:pic>
        <p:nvPicPr>
          <p:cNvPr id="3" name="图片 2">
            <a:extLst>
              <a:ext uri="{FF2B5EF4-FFF2-40B4-BE49-F238E27FC236}">
                <a16:creationId xmlns:a16="http://schemas.microsoft.com/office/drawing/2014/main" id="{07A54810-277E-40FC-A831-B630684DC1D4}"/>
              </a:ext>
            </a:extLst>
          </p:cNvPr>
          <p:cNvPicPr>
            <a:picLocks noChangeAspect="1"/>
          </p:cNvPicPr>
          <p:nvPr/>
        </p:nvPicPr>
        <p:blipFill>
          <a:blip r:embed="rId3"/>
          <a:stretch>
            <a:fillRect/>
          </a:stretch>
        </p:blipFill>
        <p:spPr>
          <a:xfrm>
            <a:off x="605281" y="1824329"/>
            <a:ext cx="2480260" cy="1860195"/>
          </a:xfrm>
          <a:prstGeom prst="rect">
            <a:avLst/>
          </a:prstGeom>
        </p:spPr>
      </p:pic>
      <p:pic>
        <p:nvPicPr>
          <p:cNvPr id="11" name="图片 10">
            <a:extLst>
              <a:ext uri="{FF2B5EF4-FFF2-40B4-BE49-F238E27FC236}">
                <a16:creationId xmlns:a16="http://schemas.microsoft.com/office/drawing/2014/main" id="{F7CD248C-2FF5-4540-944C-8D94E69D78D6}"/>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0988" t="6042" r="9314" b="8103"/>
          <a:stretch/>
        </p:blipFill>
        <p:spPr>
          <a:xfrm>
            <a:off x="4332609" y="1025067"/>
            <a:ext cx="3221123" cy="1800000"/>
          </a:xfrm>
          <a:prstGeom prst="rect">
            <a:avLst/>
          </a:prstGeom>
        </p:spPr>
      </p:pic>
      <p:pic>
        <p:nvPicPr>
          <p:cNvPr id="14" name="图片 13">
            <a:extLst>
              <a:ext uri="{FF2B5EF4-FFF2-40B4-BE49-F238E27FC236}">
                <a16:creationId xmlns:a16="http://schemas.microsoft.com/office/drawing/2014/main" id="{2A880CF3-99CE-4676-99C1-75EBC472F301}"/>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1159" t="6207" r="9656" b="8103"/>
          <a:stretch/>
        </p:blipFill>
        <p:spPr>
          <a:xfrm>
            <a:off x="4339926" y="3194399"/>
            <a:ext cx="3206488" cy="1800000"/>
          </a:xfrm>
          <a:prstGeom prst="rect">
            <a:avLst/>
          </a:prstGeom>
        </p:spPr>
      </p:pic>
      <p:pic>
        <p:nvPicPr>
          <p:cNvPr id="16" name="图片 15">
            <a:extLst>
              <a:ext uri="{FF2B5EF4-FFF2-40B4-BE49-F238E27FC236}">
                <a16:creationId xmlns:a16="http://schemas.microsoft.com/office/drawing/2014/main" id="{8029920B-51D0-413E-B30D-9581ABE8BDC6}"/>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11159" t="6042" r="9485" b="8103"/>
          <a:stretch/>
        </p:blipFill>
        <p:spPr>
          <a:xfrm>
            <a:off x="4332609" y="1884524"/>
            <a:ext cx="3207247" cy="1800000"/>
          </a:xfrm>
          <a:prstGeom prst="rect">
            <a:avLst/>
          </a:prstGeom>
        </p:spPr>
      </p:pic>
    </p:spTree>
    <p:extLst>
      <p:ext uri="{BB962C8B-B14F-4D97-AF65-F5344CB8AC3E}">
        <p14:creationId xmlns:p14="http://schemas.microsoft.com/office/powerpoint/2010/main" val="1409593661"/>
      </p:ext>
    </p:extLst>
  </p:cSld>
  <p:clrMapOvr>
    <a:masterClrMapping/>
  </p:clrMapOvr>
  <mc:AlternateContent xmlns:mc="http://schemas.openxmlformats.org/markup-compatibility/2006" xmlns:p14="http://schemas.microsoft.com/office/powerpoint/2010/main">
    <mc:Choice Requires="p14">
      <p:transition spd="slow">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nodeType="clickEffect">
                                  <p:stCondLst>
                                    <p:cond delay="0"/>
                                  </p:stCondLst>
                                  <p:childTnLst>
                                    <p:anim calcmode="lin" valueType="num">
                                      <p:cBhvr additive="base">
                                        <p:cTn id="6" dur="500"/>
                                        <p:tgtEl>
                                          <p:spTgt spid="11"/>
                                        </p:tgtEl>
                                        <p:attrNameLst>
                                          <p:attrName>ppt_x</p:attrName>
                                        </p:attrNameLst>
                                      </p:cBhvr>
                                      <p:tavLst>
                                        <p:tav tm="0">
                                          <p:val>
                                            <p:strVal val="ppt_x"/>
                                          </p:val>
                                        </p:tav>
                                        <p:tav tm="100000">
                                          <p:val>
                                            <p:strVal val="ppt_x"/>
                                          </p:val>
                                        </p:tav>
                                      </p:tavLst>
                                    </p:anim>
                                    <p:anim calcmode="lin" valueType="num">
                                      <p:cBhvr additive="base">
                                        <p:cTn id="7" dur="500"/>
                                        <p:tgtEl>
                                          <p:spTgt spid="11"/>
                                        </p:tgtEl>
                                        <p:attrNameLst>
                                          <p:attrName>ppt_y</p:attrName>
                                        </p:attrNameLst>
                                      </p:cBhvr>
                                      <p:tavLst>
                                        <p:tav tm="0">
                                          <p:val>
                                            <p:strVal val="ppt_y"/>
                                          </p:val>
                                        </p:tav>
                                        <p:tav tm="100000">
                                          <p:val>
                                            <p:strVal val="1+ppt_h/2"/>
                                          </p:val>
                                        </p:tav>
                                      </p:tavLst>
                                    </p:anim>
                                    <p:set>
                                      <p:cBhvr>
                                        <p:cTn id="8" dur="1" fill="hold">
                                          <p:stCondLst>
                                            <p:cond delay="499"/>
                                          </p:stCondLst>
                                        </p:cTn>
                                        <p:tgtEl>
                                          <p:spTgt spid="11"/>
                                        </p:tgtEl>
                                        <p:attrNameLst>
                                          <p:attrName>style.visibility</p:attrName>
                                        </p:attrNameLst>
                                      </p:cBhvr>
                                      <p:to>
                                        <p:strVal val="hidden"/>
                                      </p:to>
                                    </p:set>
                                  </p:childTnLst>
                                </p:cTn>
                              </p:par>
                              <p:par>
                                <p:cTn id="9" presetID="2" presetClass="exit" presetSubtype="4" fill="hold" nodeType="withEffect">
                                  <p:stCondLst>
                                    <p:cond delay="0"/>
                                  </p:stCondLst>
                                  <p:childTnLst>
                                    <p:anim calcmode="lin" valueType="num">
                                      <p:cBhvr additive="base">
                                        <p:cTn id="10" dur="500"/>
                                        <p:tgtEl>
                                          <p:spTgt spid="14"/>
                                        </p:tgtEl>
                                        <p:attrNameLst>
                                          <p:attrName>ppt_x</p:attrName>
                                        </p:attrNameLst>
                                      </p:cBhvr>
                                      <p:tavLst>
                                        <p:tav tm="0">
                                          <p:val>
                                            <p:strVal val="ppt_x"/>
                                          </p:val>
                                        </p:tav>
                                        <p:tav tm="100000">
                                          <p:val>
                                            <p:strVal val="ppt_x"/>
                                          </p:val>
                                        </p:tav>
                                      </p:tavLst>
                                    </p:anim>
                                    <p:anim calcmode="lin" valueType="num">
                                      <p:cBhvr additive="base">
                                        <p:cTn id="11" dur="500"/>
                                        <p:tgtEl>
                                          <p:spTgt spid="14"/>
                                        </p:tgtEl>
                                        <p:attrNameLst>
                                          <p:attrName>ppt_y</p:attrName>
                                        </p:attrNameLst>
                                      </p:cBhvr>
                                      <p:tavLst>
                                        <p:tav tm="0">
                                          <p:val>
                                            <p:strVal val="ppt_y"/>
                                          </p:val>
                                        </p:tav>
                                        <p:tav tm="100000">
                                          <p:val>
                                            <p:strVal val="1+ppt_h/2"/>
                                          </p:val>
                                        </p:tav>
                                      </p:tavLst>
                                    </p:anim>
                                    <p:set>
                                      <p:cBhvr>
                                        <p:cTn id="12" dur="1" fill="hold">
                                          <p:stCondLst>
                                            <p:cond delay="499"/>
                                          </p:stCondLst>
                                        </p:cTn>
                                        <p:tgtEl>
                                          <p:spTgt spid="14"/>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anim calcmode="lin" valueType="num">
                                      <p:cBhvr additive="base">
                                        <p:cTn id="17" dur="500" fill="hold"/>
                                        <p:tgtEl>
                                          <p:spTgt spid="16"/>
                                        </p:tgtEl>
                                        <p:attrNameLst>
                                          <p:attrName>ppt_x</p:attrName>
                                        </p:attrNameLst>
                                      </p:cBhvr>
                                      <p:tavLst>
                                        <p:tav tm="0">
                                          <p:val>
                                            <p:strVal val="#ppt_x"/>
                                          </p:val>
                                        </p:tav>
                                        <p:tav tm="100000">
                                          <p:val>
                                            <p:strVal val="#ppt_x"/>
                                          </p:val>
                                        </p:tav>
                                      </p:tavLst>
                                    </p:anim>
                                    <p:anim calcmode="lin" valueType="num">
                                      <p:cBhvr additive="base">
                                        <p:cTn id="1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5" name="直接连接符 74"/>
          <p:cNvCxnSpPr/>
          <p:nvPr/>
        </p:nvCxnSpPr>
        <p:spPr>
          <a:xfrm>
            <a:off x="4433191" y="584402"/>
            <a:ext cx="277619"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800A2D62-4100-4726-9B56-5B6547C675A6}"/>
              </a:ext>
            </a:extLst>
          </p:cNvPr>
          <p:cNvSpPr>
            <a:spLocks noGrp="1"/>
          </p:cNvSpPr>
          <p:nvPr>
            <p:ph type="sldNum" sz="quarter" idx="12"/>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ACBECEF1-1935-4692-9C86-5FD89D9EDF46}" type="slidenum">
              <a:rPr kumimoji="0" lang="zh-CN" altLang="en-US" sz="1100" b="0" i="0" u="none" strike="noStrike" kern="1200" cap="none" spc="0" normalizeH="0" baseline="0" noProof="0" smtClean="0">
                <a:ln>
                  <a:noFill/>
                </a:ln>
                <a:solidFill>
                  <a:prstClr val="black">
                    <a:lumMod val="85000"/>
                    <a:lumOff val="15000"/>
                  </a:prstClr>
                </a:solidFill>
                <a:effectLst/>
                <a:uLnTx/>
                <a:uFillTx/>
                <a:latin typeface="微软雅黑"/>
                <a:ea typeface="微软雅黑"/>
                <a:cs typeface="+mn-cs"/>
              </a:rPr>
              <a:pPr marL="0" marR="0" lvl="0" indent="0" algn="r" defTabSz="685800" rtl="0" eaLnBrk="1" fontAlgn="auto" latinLnBrk="0" hangingPunct="1">
                <a:lnSpc>
                  <a:spcPct val="100000"/>
                </a:lnSpc>
                <a:spcBef>
                  <a:spcPts val="0"/>
                </a:spcBef>
                <a:spcAft>
                  <a:spcPts val="0"/>
                </a:spcAft>
                <a:buClrTx/>
                <a:buSzTx/>
                <a:buFontTx/>
                <a:buNone/>
                <a:tabLst/>
                <a:defRPr/>
              </a:pPr>
              <a:t>35</a:t>
            </a:fld>
            <a:endParaRPr kumimoji="0" lang="zh-CN" altLang="en-US" sz="1100" b="0" i="0" u="none" strike="noStrike" kern="1200" cap="none" spc="0" normalizeH="0" baseline="0" noProof="0">
              <a:ln>
                <a:noFill/>
              </a:ln>
              <a:solidFill>
                <a:prstClr val="black">
                  <a:lumMod val="85000"/>
                  <a:lumOff val="15000"/>
                </a:prstClr>
              </a:solidFill>
              <a:effectLst/>
              <a:uLnTx/>
              <a:uFillTx/>
              <a:latin typeface="微软雅黑"/>
              <a:ea typeface="微软雅黑"/>
              <a:cs typeface="+mn-cs"/>
            </a:endParaRPr>
          </a:p>
        </p:txBody>
      </p:sp>
      <p:sp>
        <p:nvSpPr>
          <p:cNvPr id="13" name="文本框 5">
            <a:extLst>
              <a:ext uri="{FF2B5EF4-FFF2-40B4-BE49-F238E27FC236}">
                <a16:creationId xmlns:a16="http://schemas.microsoft.com/office/drawing/2014/main" id="{1FBAF7A0-9B63-4E87-8616-9258DDA99738}"/>
              </a:ext>
            </a:extLst>
          </p:cNvPr>
          <p:cNvSpPr txBox="1">
            <a:spLocks noChangeArrowheads="1"/>
          </p:cNvSpPr>
          <p:nvPr/>
        </p:nvSpPr>
        <p:spPr bwMode="auto">
          <a:xfrm>
            <a:off x="3222909" y="61182"/>
            <a:ext cx="269817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r>
              <a:rPr lang="zh-CN" altLang="en-US" sz="2800" b="1" dirty="0">
                <a:latin typeface="+mj-ea"/>
              </a:rPr>
              <a:t>四、实验与总结</a:t>
            </a:r>
          </a:p>
        </p:txBody>
      </p:sp>
      <p:sp>
        <p:nvSpPr>
          <p:cNvPr id="10" name="文本框 9">
            <a:extLst>
              <a:ext uri="{FF2B5EF4-FFF2-40B4-BE49-F238E27FC236}">
                <a16:creationId xmlns:a16="http://schemas.microsoft.com/office/drawing/2014/main" id="{1ADEF384-A985-45D9-811E-5572A0BF73B3}"/>
              </a:ext>
            </a:extLst>
          </p:cNvPr>
          <p:cNvSpPr txBox="1"/>
          <p:nvPr/>
        </p:nvSpPr>
        <p:spPr>
          <a:xfrm>
            <a:off x="1875988" y="699421"/>
            <a:ext cx="5392016" cy="369332"/>
          </a:xfrm>
          <a:prstGeom prst="rect">
            <a:avLst/>
          </a:prstGeom>
          <a:noFill/>
        </p:spPr>
        <p:txBody>
          <a:bodyPr wrap="square" rtlCol="0">
            <a:spAutoFit/>
          </a:bodyPr>
          <a:lstStyle/>
          <a:p>
            <a:r>
              <a:rPr lang="zh-CN" altLang="en-US" sz="1800" b="1" dirty="0">
                <a:latin typeface="+mj-ea"/>
                <a:ea typeface="+mj-ea"/>
              </a:rPr>
              <a:t>两香蕉数据集</a:t>
            </a:r>
            <a:r>
              <a:rPr lang="en-US" altLang="zh-CN" sz="1800" b="1" dirty="0">
                <a:latin typeface="+mj-ea"/>
                <a:ea typeface="+mj-ea"/>
              </a:rPr>
              <a:t>-EVBID</a:t>
            </a:r>
            <a:r>
              <a:rPr lang="zh-CN" altLang="en-US" sz="1800" b="1" dirty="0">
                <a:latin typeface="+mj-ea"/>
                <a:ea typeface="+mj-ea"/>
              </a:rPr>
              <a:t>统计量和在线</a:t>
            </a:r>
            <a:r>
              <a:rPr lang="en-US" altLang="zh-CN" sz="1800" b="1" dirty="0">
                <a:latin typeface="+mj-ea"/>
                <a:ea typeface="+mj-ea"/>
              </a:rPr>
              <a:t>Outlier</a:t>
            </a:r>
            <a:r>
              <a:rPr lang="zh-CN" altLang="en-US" sz="1800" b="1" dirty="0">
                <a:latin typeface="+mj-ea"/>
                <a:ea typeface="+mj-ea"/>
              </a:rPr>
              <a:t>建模</a:t>
            </a:r>
          </a:p>
        </p:txBody>
      </p:sp>
      <p:pic>
        <p:nvPicPr>
          <p:cNvPr id="3" name="图片 2">
            <a:extLst>
              <a:ext uri="{FF2B5EF4-FFF2-40B4-BE49-F238E27FC236}">
                <a16:creationId xmlns:a16="http://schemas.microsoft.com/office/drawing/2014/main" id="{CEB9F2A6-3C7D-44EF-806E-E321C903ECC3}"/>
              </a:ext>
            </a:extLst>
          </p:cNvPr>
          <p:cNvPicPr>
            <a:picLocks noChangeAspect="1"/>
          </p:cNvPicPr>
          <p:nvPr/>
        </p:nvPicPr>
        <p:blipFill>
          <a:blip r:embed="rId3"/>
          <a:stretch>
            <a:fillRect/>
          </a:stretch>
        </p:blipFill>
        <p:spPr>
          <a:xfrm>
            <a:off x="5842363" y="1481483"/>
            <a:ext cx="3427365" cy="2570524"/>
          </a:xfrm>
          <a:prstGeom prst="rect">
            <a:avLst/>
          </a:prstGeom>
        </p:spPr>
      </p:pic>
      <p:pic>
        <p:nvPicPr>
          <p:cNvPr id="4" name="图片 3">
            <a:extLst>
              <a:ext uri="{FF2B5EF4-FFF2-40B4-BE49-F238E27FC236}">
                <a16:creationId xmlns:a16="http://schemas.microsoft.com/office/drawing/2014/main" id="{662D08D1-DB9A-46B8-A0ED-2D7069C8D296}"/>
              </a:ext>
            </a:extLst>
          </p:cNvPr>
          <p:cNvPicPr>
            <a:picLocks noChangeAspect="1"/>
          </p:cNvPicPr>
          <p:nvPr/>
        </p:nvPicPr>
        <p:blipFill>
          <a:blip r:embed="rId4"/>
          <a:stretch>
            <a:fillRect/>
          </a:stretch>
        </p:blipFill>
        <p:spPr>
          <a:xfrm>
            <a:off x="-221405" y="1532501"/>
            <a:ext cx="3359341" cy="2519506"/>
          </a:xfrm>
          <a:prstGeom prst="rect">
            <a:avLst/>
          </a:prstGeom>
        </p:spPr>
      </p:pic>
      <p:pic>
        <p:nvPicPr>
          <p:cNvPr id="8" name="图片 7">
            <a:extLst>
              <a:ext uri="{FF2B5EF4-FFF2-40B4-BE49-F238E27FC236}">
                <a16:creationId xmlns:a16="http://schemas.microsoft.com/office/drawing/2014/main" id="{06F6284A-4880-437B-A4F8-C684FCD70899}"/>
              </a:ext>
            </a:extLst>
          </p:cNvPr>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781469" y="1481483"/>
            <a:ext cx="3325981" cy="2494486"/>
          </a:xfrm>
          <a:prstGeom prst="rect">
            <a:avLst/>
          </a:prstGeom>
        </p:spPr>
      </p:pic>
    </p:spTree>
    <p:extLst>
      <p:ext uri="{BB962C8B-B14F-4D97-AF65-F5344CB8AC3E}">
        <p14:creationId xmlns:p14="http://schemas.microsoft.com/office/powerpoint/2010/main" val="1349473333"/>
      </p:ext>
    </p:extLst>
  </p:cSld>
  <p:clrMapOvr>
    <a:masterClrMapping/>
  </p:clrMapOvr>
  <mc:AlternateContent xmlns:mc="http://schemas.openxmlformats.org/markup-compatibility/2006" xmlns:p14="http://schemas.microsoft.com/office/powerpoint/2010/main">
    <mc:Choice Requires="p14">
      <p:transition spd="slow">
        <p14:conveyor dir="l"/>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5" name="直接连接符 74"/>
          <p:cNvCxnSpPr/>
          <p:nvPr/>
        </p:nvCxnSpPr>
        <p:spPr>
          <a:xfrm>
            <a:off x="4433191" y="584402"/>
            <a:ext cx="277619"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800A2D62-4100-4726-9B56-5B6547C675A6}"/>
              </a:ext>
            </a:extLst>
          </p:cNvPr>
          <p:cNvSpPr>
            <a:spLocks noGrp="1"/>
          </p:cNvSpPr>
          <p:nvPr>
            <p:ph type="sldNum" sz="quarter" idx="12"/>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ACBECEF1-1935-4692-9C86-5FD89D9EDF46}" type="slidenum">
              <a:rPr kumimoji="0" lang="zh-CN" altLang="en-US" sz="1100" b="0" i="0" u="none" strike="noStrike" kern="1200" cap="none" spc="0" normalizeH="0" baseline="0" noProof="0" smtClean="0">
                <a:ln>
                  <a:noFill/>
                </a:ln>
                <a:solidFill>
                  <a:prstClr val="black">
                    <a:lumMod val="85000"/>
                    <a:lumOff val="15000"/>
                  </a:prstClr>
                </a:solidFill>
                <a:effectLst/>
                <a:uLnTx/>
                <a:uFillTx/>
                <a:latin typeface="微软雅黑"/>
                <a:ea typeface="微软雅黑"/>
                <a:cs typeface="+mn-cs"/>
              </a:rPr>
              <a:pPr marL="0" marR="0" lvl="0" indent="0" algn="r" defTabSz="685800" rtl="0" eaLnBrk="1" fontAlgn="auto" latinLnBrk="0" hangingPunct="1">
                <a:lnSpc>
                  <a:spcPct val="100000"/>
                </a:lnSpc>
                <a:spcBef>
                  <a:spcPts val="0"/>
                </a:spcBef>
                <a:spcAft>
                  <a:spcPts val="0"/>
                </a:spcAft>
                <a:buClrTx/>
                <a:buSzTx/>
                <a:buFontTx/>
                <a:buNone/>
                <a:tabLst/>
                <a:defRPr/>
              </a:pPr>
              <a:t>36</a:t>
            </a:fld>
            <a:endParaRPr kumimoji="0" lang="zh-CN" altLang="en-US" sz="1100" b="0" i="0" u="none" strike="noStrike" kern="1200" cap="none" spc="0" normalizeH="0" baseline="0" noProof="0">
              <a:ln>
                <a:noFill/>
              </a:ln>
              <a:solidFill>
                <a:prstClr val="black">
                  <a:lumMod val="85000"/>
                  <a:lumOff val="15000"/>
                </a:prstClr>
              </a:solidFill>
              <a:effectLst/>
              <a:uLnTx/>
              <a:uFillTx/>
              <a:latin typeface="微软雅黑"/>
              <a:ea typeface="微软雅黑"/>
              <a:cs typeface="+mn-cs"/>
            </a:endParaRPr>
          </a:p>
        </p:txBody>
      </p:sp>
      <p:sp>
        <p:nvSpPr>
          <p:cNvPr id="13" name="文本框 5">
            <a:extLst>
              <a:ext uri="{FF2B5EF4-FFF2-40B4-BE49-F238E27FC236}">
                <a16:creationId xmlns:a16="http://schemas.microsoft.com/office/drawing/2014/main" id="{1FBAF7A0-9B63-4E87-8616-9258DDA99738}"/>
              </a:ext>
            </a:extLst>
          </p:cNvPr>
          <p:cNvSpPr txBox="1">
            <a:spLocks noChangeArrowheads="1"/>
          </p:cNvSpPr>
          <p:nvPr/>
        </p:nvSpPr>
        <p:spPr bwMode="auto">
          <a:xfrm>
            <a:off x="3222909" y="61182"/>
            <a:ext cx="269817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r>
              <a:rPr lang="zh-CN" altLang="en-US" sz="2800" b="1" dirty="0">
                <a:latin typeface="+mj-ea"/>
              </a:rPr>
              <a:t>四、实验与总结</a:t>
            </a:r>
          </a:p>
        </p:txBody>
      </p:sp>
      <p:sp>
        <p:nvSpPr>
          <p:cNvPr id="10" name="文本框 9">
            <a:extLst>
              <a:ext uri="{FF2B5EF4-FFF2-40B4-BE49-F238E27FC236}">
                <a16:creationId xmlns:a16="http://schemas.microsoft.com/office/drawing/2014/main" id="{1ADEF384-A985-45D9-811E-5572A0BF73B3}"/>
              </a:ext>
            </a:extLst>
          </p:cNvPr>
          <p:cNvSpPr txBox="1"/>
          <p:nvPr/>
        </p:nvSpPr>
        <p:spPr>
          <a:xfrm>
            <a:off x="2780678" y="676364"/>
            <a:ext cx="4163453" cy="369332"/>
          </a:xfrm>
          <a:prstGeom prst="rect">
            <a:avLst/>
          </a:prstGeom>
          <a:noFill/>
        </p:spPr>
        <p:txBody>
          <a:bodyPr wrap="square" rtlCol="0">
            <a:spAutoFit/>
          </a:bodyPr>
          <a:lstStyle/>
          <a:p>
            <a:r>
              <a:rPr lang="zh-CN" altLang="en-US" sz="1800" b="1" dirty="0">
                <a:latin typeface="+mj-ea"/>
                <a:ea typeface="+mj-ea"/>
              </a:rPr>
              <a:t>两香蕉数据集</a:t>
            </a:r>
            <a:r>
              <a:rPr lang="en-US" altLang="zh-CN" sz="1800" b="1" dirty="0">
                <a:latin typeface="+mj-ea"/>
                <a:ea typeface="+mj-ea"/>
              </a:rPr>
              <a:t>-</a:t>
            </a:r>
            <a:r>
              <a:rPr lang="zh-CN" altLang="en-US" sz="1800" b="1" dirty="0">
                <a:latin typeface="+mj-ea"/>
                <a:ea typeface="+mj-ea"/>
              </a:rPr>
              <a:t>增量</a:t>
            </a:r>
            <a:r>
              <a:rPr lang="en-US" altLang="zh-CN" sz="1800" b="1" dirty="0">
                <a:latin typeface="+mj-ea"/>
                <a:ea typeface="+mj-ea"/>
              </a:rPr>
              <a:t>VB-GMM</a:t>
            </a:r>
            <a:r>
              <a:rPr lang="zh-CN" altLang="en-US" sz="1800" b="1" dirty="0">
                <a:latin typeface="+mj-ea"/>
                <a:ea typeface="+mj-ea"/>
              </a:rPr>
              <a:t>的效果</a:t>
            </a:r>
          </a:p>
        </p:txBody>
      </p:sp>
      <p:pic>
        <p:nvPicPr>
          <p:cNvPr id="5" name="图片 4">
            <a:extLst>
              <a:ext uri="{FF2B5EF4-FFF2-40B4-BE49-F238E27FC236}">
                <a16:creationId xmlns:a16="http://schemas.microsoft.com/office/drawing/2014/main" id="{D70384F6-A541-45F5-871A-8339AAA483E2}"/>
              </a:ext>
            </a:extLst>
          </p:cNvPr>
          <p:cNvPicPr>
            <a:picLocks noChangeAspect="1"/>
          </p:cNvPicPr>
          <p:nvPr/>
        </p:nvPicPr>
        <p:blipFill>
          <a:blip r:embed="rId3"/>
          <a:stretch>
            <a:fillRect/>
          </a:stretch>
        </p:blipFill>
        <p:spPr>
          <a:xfrm>
            <a:off x="5919067" y="1506992"/>
            <a:ext cx="3360000" cy="2520000"/>
          </a:xfrm>
          <a:prstGeom prst="rect">
            <a:avLst/>
          </a:prstGeom>
        </p:spPr>
      </p:pic>
      <p:pic>
        <p:nvPicPr>
          <p:cNvPr id="9" name="图片 8">
            <a:extLst>
              <a:ext uri="{FF2B5EF4-FFF2-40B4-BE49-F238E27FC236}">
                <a16:creationId xmlns:a16="http://schemas.microsoft.com/office/drawing/2014/main" id="{176A69D4-F57A-4BEC-BA9C-DB6CD53D5991}"/>
              </a:ext>
            </a:extLst>
          </p:cNvPr>
          <p:cNvPicPr>
            <a:picLocks noChangeAspect="1"/>
          </p:cNvPicPr>
          <p:nvPr/>
        </p:nvPicPr>
        <p:blipFill>
          <a:blip r:embed="rId4"/>
          <a:stretch>
            <a:fillRect/>
          </a:stretch>
        </p:blipFill>
        <p:spPr>
          <a:xfrm>
            <a:off x="-137091" y="1506992"/>
            <a:ext cx="3360000" cy="2520000"/>
          </a:xfrm>
          <a:prstGeom prst="rect">
            <a:avLst/>
          </a:prstGeom>
        </p:spPr>
      </p:pic>
      <p:pic>
        <p:nvPicPr>
          <p:cNvPr id="11" name="图片 10">
            <a:extLst>
              <a:ext uri="{FF2B5EF4-FFF2-40B4-BE49-F238E27FC236}">
                <a16:creationId xmlns:a16="http://schemas.microsoft.com/office/drawing/2014/main" id="{978B87C5-4BEC-45C7-A8D2-8178DC166DAC}"/>
              </a:ext>
            </a:extLst>
          </p:cNvPr>
          <p:cNvPicPr>
            <a:picLocks noChangeAspect="1"/>
          </p:cNvPicPr>
          <p:nvPr/>
        </p:nvPicPr>
        <p:blipFill>
          <a:blip r:embed="rId5"/>
          <a:stretch>
            <a:fillRect/>
          </a:stretch>
        </p:blipFill>
        <p:spPr>
          <a:xfrm>
            <a:off x="2891995" y="1506992"/>
            <a:ext cx="3360000" cy="2520000"/>
          </a:xfrm>
          <a:prstGeom prst="rect">
            <a:avLst/>
          </a:prstGeom>
        </p:spPr>
      </p:pic>
      <p:sp>
        <p:nvSpPr>
          <p:cNvPr id="14" name="箭头: 右 13">
            <a:extLst>
              <a:ext uri="{FF2B5EF4-FFF2-40B4-BE49-F238E27FC236}">
                <a16:creationId xmlns:a16="http://schemas.microsoft.com/office/drawing/2014/main" id="{7ED4706D-B04A-425C-BBA2-AD5A821EC5C4}"/>
              </a:ext>
            </a:extLst>
          </p:cNvPr>
          <p:cNvSpPr/>
          <p:nvPr/>
        </p:nvSpPr>
        <p:spPr>
          <a:xfrm>
            <a:off x="2891995" y="2616503"/>
            <a:ext cx="244195" cy="214508"/>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箭头: 右 14">
            <a:extLst>
              <a:ext uri="{FF2B5EF4-FFF2-40B4-BE49-F238E27FC236}">
                <a16:creationId xmlns:a16="http://schemas.microsoft.com/office/drawing/2014/main" id="{D4D5C997-093F-47E3-B819-DC6700BCCA36}"/>
              </a:ext>
            </a:extLst>
          </p:cNvPr>
          <p:cNvSpPr/>
          <p:nvPr/>
        </p:nvSpPr>
        <p:spPr>
          <a:xfrm>
            <a:off x="5929062" y="2607249"/>
            <a:ext cx="244195" cy="214508"/>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036536033"/>
      </p:ext>
    </p:extLst>
  </p:cSld>
  <p:clrMapOvr>
    <a:masterClrMapping/>
  </p:clrMapOvr>
  <mc:AlternateContent xmlns:mc="http://schemas.openxmlformats.org/markup-compatibility/2006" xmlns:p14="http://schemas.microsoft.com/office/powerpoint/2010/main">
    <mc:Choice Requires="p14">
      <p:transition spd="slow">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25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25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5" name="直接连接符 74"/>
          <p:cNvCxnSpPr/>
          <p:nvPr/>
        </p:nvCxnSpPr>
        <p:spPr>
          <a:xfrm>
            <a:off x="4433191" y="584402"/>
            <a:ext cx="277619"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800A2D62-4100-4726-9B56-5B6547C675A6}"/>
              </a:ext>
            </a:extLst>
          </p:cNvPr>
          <p:cNvSpPr>
            <a:spLocks noGrp="1"/>
          </p:cNvSpPr>
          <p:nvPr>
            <p:ph type="sldNum" sz="quarter" idx="12"/>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ACBECEF1-1935-4692-9C86-5FD89D9EDF46}" type="slidenum">
              <a:rPr kumimoji="0" lang="zh-CN" altLang="en-US" sz="1100" b="0" i="0" u="none" strike="noStrike" kern="1200" cap="none" spc="0" normalizeH="0" baseline="0" noProof="0" smtClean="0">
                <a:ln>
                  <a:noFill/>
                </a:ln>
                <a:solidFill>
                  <a:prstClr val="black">
                    <a:lumMod val="85000"/>
                    <a:lumOff val="15000"/>
                  </a:prstClr>
                </a:solidFill>
                <a:effectLst/>
                <a:uLnTx/>
                <a:uFillTx/>
                <a:latin typeface="微软雅黑"/>
                <a:ea typeface="微软雅黑"/>
                <a:cs typeface="+mn-cs"/>
              </a:rPr>
              <a:pPr marL="0" marR="0" lvl="0" indent="0" algn="r" defTabSz="685800" rtl="0" eaLnBrk="1" fontAlgn="auto" latinLnBrk="0" hangingPunct="1">
                <a:lnSpc>
                  <a:spcPct val="100000"/>
                </a:lnSpc>
                <a:spcBef>
                  <a:spcPts val="0"/>
                </a:spcBef>
                <a:spcAft>
                  <a:spcPts val="0"/>
                </a:spcAft>
                <a:buClrTx/>
                <a:buSzTx/>
                <a:buFontTx/>
                <a:buNone/>
                <a:tabLst/>
                <a:defRPr/>
              </a:pPr>
              <a:t>37</a:t>
            </a:fld>
            <a:endParaRPr kumimoji="0" lang="zh-CN" altLang="en-US" sz="1100" b="0" i="0" u="none" strike="noStrike" kern="1200" cap="none" spc="0" normalizeH="0" baseline="0" noProof="0">
              <a:ln>
                <a:noFill/>
              </a:ln>
              <a:solidFill>
                <a:prstClr val="black">
                  <a:lumMod val="85000"/>
                  <a:lumOff val="15000"/>
                </a:prstClr>
              </a:solidFill>
              <a:effectLst/>
              <a:uLnTx/>
              <a:uFillTx/>
              <a:latin typeface="微软雅黑"/>
              <a:ea typeface="微软雅黑"/>
              <a:cs typeface="+mn-cs"/>
            </a:endParaRPr>
          </a:p>
        </p:txBody>
      </p:sp>
      <p:sp>
        <p:nvSpPr>
          <p:cNvPr id="13" name="文本框 5">
            <a:extLst>
              <a:ext uri="{FF2B5EF4-FFF2-40B4-BE49-F238E27FC236}">
                <a16:creationId xmlns:a16="http://schemas.microsoft.com/office/drawing/2014/main" id="{1FBAF7A0-9B63-4E87-8616-9258DDA99738}"/>
              </a:ext>
            </a:extLst>
          </p:cNvPr>
          <p:cNvSpPr txBox="1">
            <a:spLocks noChangeArrowheads="1"/>
          </p:cNvSpPr>
          <p:nvPr/>
        </p:nvSpPr>
        <p:spPr bwMode="auto">
          <a:xfrm>
            <a:off x="3222909" y="61182"/>
            <a:ext cx="269817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r>
              <a:rPr lang="zh-CN" altLang="en-US" sz="2800" b="1" dirty="0">
                <a:latin typeface="+mj-ea"/>
              </a:rPr>
              <a:t>四、实验与总结</a:t>
            </a:r>
          </a:p>
        </p:txBody>
      </p:sp>
      <p:sp>
        <p:nvSpPr>
          <p:cNvPr id="10" name="文本框 9">
            <a:extLst>
              <a:ext uri="{FF2B5EF4-FFF2-40B4-BE49-F238E27FC236}">
                <a16:creationId xmlns:a16="http://schemas.microsoft.com/office/drawing/2014/main" id="{1ADEF384-A985-45D9-811E-5572A0BF73B3}"/>
              </a:ext>
            </a:extLst>
          </p:cNvPr>
          <p:cNvSpPr txBox="1"/>
          <p:nvPr/>
        </p:nvSpPr>
        <p:spPr>
          <a:xfrm>
            <a:off x="2424430" y="676364"/>
            <a:ext cx="4295130" cy="369332"/>
          </a:xfrm>
          <a:prstGeom prst="rect">
            <a:avLst/>
          </a:prstGeom>
          <a:noFill/>
        </p:spPr>
        <p:txBody>
          <a:bodyPr wrap="square" rtlCol="0">
            <a:spAutoFit/>
          </a:bodyPr>
          <a:lstStyle/>
          <a:p>
            <a:r>
              <a:rPr lang="zh-CN" altLang="en-US" sz="1800" b="1" dirty="0">
                <a:latin typeface="+mj-ea"/>
                <a:ea typeface="+mj-ea"/>
              </a:rPr>
              <a:t>两香蕉数据集</a:t>
            </a:r>
            <a:r>
              <a:rPr lang="en-US" altLang="zh-CN" sz="1800" b="1" dirty="0">
                <a:latin typeface="+mj-ea"/>
                <a:ea typeface="+mj-ea"/>
              </a:rPr>
              <a:t>-</a:t>
            </a:r>
            <a:r>
              <a:rPr lang="zh-CN" altLang="en-US" sz="1800" b="1" dirty="0">
                <a:latin typeface="+mj-ea"/>
                <a:ea typeface="+mj-ea"/>
              </a:rPr>
              <a:t>对组分数的</a:t>
            </a:r>
            <a:r>
              <a:rPr lang="en-US" altLang="zh-CN" sz="1800" b="1" dirty="0">
                <a:latin typeface="+mj-ea"/>
                <a:ea typeface="+mj-ea"/>
              </a:rPr>
              <a:t>Punishment</a:t>
            </a:r>
            <a:endParaRPr lang="zh-CN" altLang="en-US" sz="1800" b="1" dirty="0">
              <a:latin typeface="+mj-ea"/>
              <a:ea typeface="+mj-ea"/>
            </a:endParaRPr>
          </a:p>
        </p:txBody>
      </p:sp>
      <p:pic>
        <p:nvPicPr>
          <p:cNvPr id="7" name="图片 6">
            <a:extLst>
              <a:ext uri="{FF2B5EF4-FFF2-40B4-BE49-F238E27FC236}">
                <a16:creationId xmlns:a16="http://schemas.microsoft.com/office/drawing/2014/main" id="{4175AC05-D5C3-4FA7-ADFA-BF7F910AC454}"/>
              </a:ext>
            </a:extLst>
          </p:cNvPr>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4430" y="1733876"/>
            <a:ext cx="2400000" cy="1800000"/>
          </a:xfrm>
          <a:prstGeom prst="rect">
            <a:avLst/>
          </a:prstGeom>
        </p:spPr>
      </p:pic>
      <p:pic>
        <p:nvPicPr>
          <p:cNvPr id="12" name="图片 11">
            <a:extLst>
              <a:ext uri="{FF2B5EF4-FFF2-40B4-BE49-F238E27FC236}">
                <a16:creationId xmlns:a16="http://schemas.microsoft.com/office/drawing/2014/main" id="{E511E995-A641-499E-A77E-24D560F0F9B5}"/>
              </a:ext>
            </a:extLst>
          </p:cNvPr>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310810" y="1733876"/>
            <a:ext cx="2400000" cy="1800000"/>
          </a:xfrm>
          <a:prstGeom prst="rect">
            <a:avLst/>
          </a:prstGeom>
        </p:spPr>
      </p:pic>
      <p:pic>
        <p:nvPicPr>
          <p:cNvPr id="15" name="图片 14">
            <a:extLst>
              <a:ext uri="{FF2B5EF4-FFF2-40B4-BE49-F238E27FC236}">
                <a16:creationId xmlns:a16="http://schemas.microsoft.com/office/drawing/2014/main" id="{C3A1289C-A235-4B4C-BD62-EE50BE79A356}"/>
              </a:ext>
            </a:extLst>
          </p:cNvPr>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658442" y="1733876"/>
            <a:ext cx="2400000" cy="1800000"/>
          </a:xfrm>
          <a:prstGeom prst="rect">
            <a:avLst/>
          </a:prstGeom>
        </p:spPr>
      </p:pic>
      <p:pic>
        <p:nvPicPr>
          <p:cNvPr id="17" name="图片 16">
            <a:extLst>
              <a:ext uri="{FF2B5EF4-FFF2-40B4-BE49-F238E27FC236}">
                <a16:creationId xmlns:a16="http://schemas.microsoft.com/office/drawing/2014/main" id="{02991BD8-F6CB-4448-99CE-B69BEFD4750D}"/>
              </a:ext>
            </a:extLst>
          </p:cNvPr>
          <p:cNvPicPr>
            <a:picLocks noChangeAspect="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900188" y="1733876"/>
            <a:ext cx="2400000" cy="1800000"/>
          </a:xfrm>
          <a:prstGeom prst="rect">
            <a:avLst/>
          </a:prstGeom>
        </p:spPr>
      </p:pic>
      <p:sp>
        <p:nvSpPr>
          <p:cNvPr id="19" name="箭头: 右 18">
            <a:extLst>
              <a:ext uri="{FF2B5EF4-FFF2-40B4-BE49-F238E27FC236}">
                <a16:creationId xmlns:a16="http://schemas.microsoft.com/office/drawing/2014/main" id="{5EB38602-C103-4C73-9787-58B01BB21705}"/>
              </a:ext>
            </a:extLst>
          </p:cNvPr>
          <p:cNvSpPr/>
          <p:nvPr/>
        </p:nvSpPr>
        <p:spPr>
          <a:xfrm>
            <a:off x="2188712" y="2464496"/>
            <a:ext cx="244195" cy="214508"/>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箭头: 右 19">
            <a:extLst>
              <a:ext uri="{FF2B5EF4-FFF2-40B4-BE49-F238E27FC236}">
                <a16:creationId xmlns:a16="http://schemas.microsoft.com/office/drawing/2014/main" id="{EFDBC842-FE82-4B1E-94B4-5F77EFB203B8}"/>
              </a:ext>
            </a:extLst>
          </p:cNvPr>
          <p:cNvSpPr/>
          <p:nvPr/>
        </p:nvSpPr>
        <p:spPr>
          <a:xfrm>
            <a:off x="4536345" y="2464496"/>
            <a:ext cx="244195" cy="214508"/>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箭头: 右 20">
            <a:extLst>
              <a:ext uri="{FF2B5EF4-FFF2-40B4-BE49-F238E27FC236}">
                <a16:creationId xmlns:a16="http://schemas.microsoft.com/office/drawing/2014/main" id="{591EFDC9-A9CE-4D6D-BEBE-4A5D8833AF78}"/>
              </a:ext>
            </a:extLst>
          </p:cNvPr>
          <p:cNvSpPr/>
          <p:nvPr/>
        </p:nvSpPr>
        <p:spPr>
          <a:xfrm>
            <a:off x="6822725" y="2464496"/>
            <a:ext cx="244195" cy="214508"/>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887569289"/>
      </p:ext>
    </p:extLst>
  </p:cSld>
  <p:clrMapOvr>
    <a:masterClrMapping/>
  </p:clrMapOvr>
  <mc:AlternateContent xmlns:mc="http://schemas.openxmlformats.org/markup-compatibility/2006" xmlns:p14="http://schemas.microsoft.com/office/powerpoint/2010/main">
    <mc:Choice Requires="p14">
      <p:transition spd="slow">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25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250"/>
                                        <p:tgtEl>
                                          <p:spTgt spid="2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25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5" name="直接连接符 74"/>
          <p:cNvCxnSpPr/>
          <p:nvPr/>
        </p:nvCxnSpPr>
        <p:spPr>
          <a:xfrm>
            <a:off x="4433191" y="584402"/>
            <a:ext cx="277619"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800A2D62-4100-4726-9B56-5B6547C675A6}"/>
              </a:ext>
            </a:extLst>
          </p:cNvPr>
          <p:cNvSpPr>
            <a:spLocks noGrp="1"/>
          </p:cNvSpPr>
          <p:nvPr>
            <p:ph type="sldNum" sz="quarter" idx="12"/>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ACBECEF1-1935-4692-9C86-5FD89D9EDF46}" type="slidenum">
              <a:rPr kumimoji="0" lang="zh-CN" altLang="en-US" sz="1100" b="0" i="0" u="none" strike="noStrike" kern="1200" cap="none" spc="0" normalizeH="0" baseline="0" noProof="0" smtClean="0">
                <a:ln>
                  <a:noFill/>
                </a:ln>
                <a:solidFill>
                  <a:prstClr val="black">
                    <a:lumMod val="85000"/>
                    <a:lumOff val="15000"/>
                  </a:prstClr>
                </a:solidFill>
                <a:effectLst/>
                <a:uLnTx/>
                <a:uFillTx/>
                <a:latin typeface="微软雅黑"/>
                <a:ea typeface="微软雅黑"/>
                <a:cs typeface="+mn-cs"/>
              </a:rPr>
              <a:pPr marL="0" marR="0" lvl="0" indent="0" algn="r" defTabSz="685800" rtl="0" eaLnBrk="1" fontAlgn="auto" latinLnBrk="0" hangingPunct="1">
                <a:lnSpc>
                  <a:spcPct val="100000"/>
                </a:lnSpc>
                <a:spcBef>
                  <a:spcPts val="0"/>
                </a:spcBef>
                <a:spcAft>
                  <a:spcPts val="0"/>
                </a:spcAft>
                <a:buClrTx/>
                <a:buSzTx/>
                <a:buFontTx/>
                <a:buNone/>
                <a:tabLst/>
                <a:defRPr/>
              </a:pPr>
              <a:t>38</a:t>
            </a:fld>
            <a:endParaRPr kumimoji="0" lang="zh-CN" altLang="en-US" sz="1100" b="0" i="0" u="none" strike="noStrike" kern="1200" cap="none" spc="0" normalizeH="0" baseline="0" noProof="0">
              <a:ln>
                <a:noFill/>
              </a:ln>
              <a:solidFill>
                <a:prstClr val="black">
                  <a:lumMod val="85000"/>
                  <a:lumOff val="15000"/>
                </a:prstClr>
              </a:solidFill>
              <a:effectLst/>
              <a:uLnTx/>
              <a:uFillTx/>
              <a:latin typeface="微软雅黑"/>
              <a:ea typeface="微软雅黑"/>
              <a:cs typeface="+mn-cs"/>
            </a:endParaRPr>
          </a:p>
        </p:txBody>
      </p:sp>
      <p:sp>
        <p:nvSpPr>
          <p:cNvPr id="13" name="文本框 5">
            <a:extLst>
              <a:ext uri="{FF2B5EF4-FFF2-40B4-BE49-F238E27FC236}">
                <a16:creationId xmlns:a16="http://schemas.microsoft.com/office/drawing/2014/main" id="{1FBAF7A0-9B63-4E87-8616-9258DDA99738}"/>
              </a:ext>
            </a:extLst>
          </p:cNvPr>
          <p:cNvSpPr txBox="1">
            <a:spLocks noChangeArrowheads="1"/>
          </p:cNvSpPr>
          <p:nvPr/>
        </p:nvSpPr>
        <p:spPr bwMode="auto">
          <a:xfrm>
            <a:off x="3222909" y="61182"/>
            <a:ext cx="269817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r>
              <a:rPr lang="zh-CN" altLang="en-US" sz="2800" b="1" dirty="0">
                <a:latin typeface="+mj-ea"/>
              </a:rPr>
              <a:t>四、实验与总结</a:t>
            </a:r>
          </a:p>
        </p:txBody>
      </p:sp>
      <p:sp>
        <p:nvSpPr>
          <p:cNvPr id="10" name="文本框 9">
            <a:extLst>
              <a:ext uri="{FF2B5EF4-FFF2-40B4-BE49-F238E27FC236}">
                <a16:creationId xmlns:a16="http://schemas.microsoft.com/office/drawing/2014/main" id="{1ADEF384-A985-45D9-811E-5572A0BF73B3}"/>
              </a:ext>
            </a:extLst>
          </p:cNvPr>
          <p:cNvSpPr txBox="1"/>
          <p:nvPr/>
        </p:nvSpPr>
        <p:spPr>
          <a:xfrm>
            <a:off x="3767921" y="609147"/>
            <a:ext cx="1608150" cy="369332"/>
          </a:xfrm>
          <a:prstGeom prst="rect">
            <a:avLst/>
          </a:prstGeom>
          <a:noFill/>
        </p:spPr>
        <p:txBody>
          <a:bodyPr wrap="square" rtlCol="0">
            <a:spAutoFit/>
          </a:bodyPr>
          <a:lstStyle/>
          <a:p>
            <a:r>
              <a:rPr lang="zh-CN" altLang="en-US" sz="1800" b="1" dirty="0">
                <a:latin typeface="+mj-ea"/>
                <a:ea typeface="+mj-ea"/>
              </a:rPr>
              <a:t>三相流过程</a:t>
            </a:r>
            <a:r>
              <a:rPr lang="en-US" altLang="zh-CN" sz="1800" b="1" dirty="0">
                <a:latin typeface="+mj-ea"/>
                <a:ea typeface="+mj-ea"/>
              </a:rPr>
              <a:t>[1]</a:t>
            </a:r>
            <a:endParaRPr lang="zh-CN" altLang="en-US" sz="1800" b="1" dirty="0">
              <a:latin typeface="+mj-ea"/>
              <a:ea typeface="+mj-ea"/>
            </a:endParaRPr>
          </a:p>
        </p:txBody>
      </p:sp>
      <p:sp>
        <p:nvSpPr>
          <p:cNvPr id="14" name="矩形 13">
            <a:extLst>
              <a:ext uri="{FF2B5EF4-FFF2-40B4-BE49-F238E27FC236}">
                <a16:creationId xmlns:a16="http://schemas.microsoft.com/office/drawing/2014/main" id="{4B70CD7E-4B00-42CB-B197-78C275F64425}"/>
              </a:ext>
            </a:extLst>
          </p:cNvPr>
          <p:cNvSpPr/>
          <p:nvPr/>
        </p:nvSpPr>
        <p:spPr>
          <a:xfrm>
            <a:off x="1509573" y="4772424"/>
            <a:ext cx="7117713" cy="400110"/>
          </a:xfrm>
          <a:prstGeom prst="rect">
            <a:avLst/>
          </a:prstGeom>
        </p:spPr>
        <p:txBody>
          <a:bodyPr wrap="square">
            <a:spAutoFit/>
          </a:bodyPr>
          <a:lstStyle/>
          <a:p>
            <a:r>
              <a:rPr lang="en-US" altLang="zh-CN" sz="1000" dirty="0">
                <a:solidFill>
                  <a:srgbClr val="000000"/>
                </a:solidFill>
                <a:latin typeface="TimesNewRomanPSMT"/>
              </a:rPr>
              <a:t>[1] C. Ruiz-</a:t>
            </a:r>
            <a:r>
              <a:rPr lang="en-US" altLang="zh-CN" sz="1000" dirty="0" err="1">
                <a:solidFill>
                  <a:srgbClr val="000000"/>
                </a:solidFill>
                <a:latin typeface="TimesNewRomanPSMT"/>
              </a:rPr>
              <a:t>Cárcel</a:t>
            </a:r>
            <a:r>
              <a:rPr lang="en-US" altLang="zh-CN" sz="1000" dirty="0">
                <a:solidFill>
                  <a:srgbClr val="000000"/>
                </a:solidFill>
                <a:latin typeface="TimesNewRomanPSMT"/>
              </a:rPr>
              <a:t>, Y. Cao, D. </a:t>
            </a:r>
            <a:r>
              <a:rPr lang="en-US" altLang="zh-CN" sz="1000" dirty="0" err="1">
                <a:solidFill>
                  <a:srgbClr val="000000"/>
                </a:solidFill>
                <a:latin typeface="TimesNewRomanPSMT"/>
              </a:rPr>
              <a:t>Mba</a:t>
            </a:r>
            <a:r>
              <a:rPr lang="en-US" altLang="zh-CN" sz="1000" dirty="0">
                <a:solidFill>
                  <a:srgbClr val="000000"/>
                </a:solidFill>
                <a:latin typeface="TimesNewRomanPSMT"/>
              </a:rPr>
              <a:t>, L. Lao, and R. T. Samuel, “Statistical process monitoring of a multiphase flow facility,” Control Engineering Practice, vol. 42, pp. 74–88, 2015, </a:t>
            </a:r>
            <a:r>
              <a:rPr lang="en-US" altLang="zh-CN" sz="1000" dirty="0" err="1">
                <a:solidFill>
                  <a:srgbClr val="000000"/>
                </a:solidFill>
                <a:latin typeface="TimesNewRomanPSMT"/>
              </a:rPr>
              <a:t>doi</a:t>
            </a:r>
            <a:r>
              <a:rPr lang="en-US" altLang="zh-CN" sz="1000" dirty="0">
                <a:solidFill>
                  <a:srgbClr val="000000"/>
                </a:solidFill>
                <a:latin typeface="TimesNewRomanPSMT"/>
              </a:rPr>
              <a:t>: </a:t>
            </a:r>
            <a:r>
              <a:rPr lang="en-US" altLang="zh-CN" sz="1000" dirty="0">
                <a:solidFill>
                  <a:srgbClr val="000000"/>
                </a:solidFill>
                <a:latin typeface="TimesNewRomanPSMT"/>
                <a:hlinkClick r:id="rId3">
                  <a:extLst>
                    <a:ext uri="{A12FA001-AC4F-418D-AE19-62706E023703}">
                      <ahyp:hlinkClr xmlns:ahyp="http://schemas.microsoft.com/office/drawing/2018/hyperlinkcolor" xmlns="" val="tx"/>
                    </a:ext>
                  </a:extLst>
                </a:hlinkClick>
              </a:rPr>
              <a:t>10.1016/j.conengprac.2015.04.012</a:t>
            </a:r>
            <a:r>
              <a:rPr lang="en-US" altLang="zh-CN" sz="1000" dirty="0">
                <a:solidFill>
                  <a:srgbClr val="000000"/>
                </a:solidFill>
                <a:latin typeface="TimesNewRomanPSMT"/>
              </a:rPr>
              <a:t>.</a:t>
            </a:r>
          </a:p>
        </p:txBody>
      </p:sp>
      <p:pic>
        <p:nvPicPr>
          <p:cNvPr id="3" name="图片 2">
            <a:extLst>
              <a:ext uri="{FF2B5EF4-FFF2-40B4-BE49-F238E27FC236}">
                <a16:creationId xmlns:a16="http://schemas.microsoft.com/office/drawing/2014/main" id="{F68360D8-610A-4648-8E1B-E059477931ED}"/>
              </a:ext>
            </a:extLst>
          </p:cNvPr>
          <p:cNvPicPr>
            <a:picLocks noChangeAspect="1"/>
          </p:cNvPicPr>
          <p:nvPr/>
        </p:nvPicPr>
        <p:blipFill>
          <a:blip r:embed="rId4"/>
          <a:stretch>
            <a:fillRect/>
          </a:stretch>
        </p:blipFill>
        <p:spPr>
          <a:xfrm>
            <a:off x="1361345" y="1103483"/>
            <a:ext cx="6421302" cy="3274864"/>
          </a:xfrm>
          <a:prstGeom prst="rect">
            <a:avLst/>
          </a:prstGeom>
        </p:spPr>
      </p:pic>
    </p:spTree>
    <p:extLst>
      <p:ext uri="{BB962C8B-B14F-4D97-AF65-F5344CB8AC3E}">
        <p14:creationId xmlns:p14="http://schemas.microsoft.com/office/powerpoint/2010/main" val="2459082048"/>
      </p:ext>
    </p:extLst>
  </p:cSld>
  <p:clrMapOvr>
    <a:masterClrMapping/>
  </p:clrMapOvr>
  <mc:AlternateContent xmlns:mc="http://schemas.openxmlformats.org/markup-compatibility/2006" xmlns:p14="http://schemas.microsoft.com/office/powerpoint/2010/main">
    <mc:Choice Requires="p14">
      <p:transition spd="slow">
        <p14:conveyor dir="l"/>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5" name="直接连接符 74"/>
          <p:cNvCxnSpPr/>
          <p:nvPr/>
        </p:nvCxnSpPr>
        <p:spPr>
          <a:xfrm>
            <a:off x="4433191" y="584402"/>
            <a:ext cx="277619"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800A2D62-4100-4726-9B56-5B6547C675A6}"/>
              </a:ext>
            </a:extLst>
          </p:cNvPr>
          <p:cNvSpPr>
            <a:spLocks noGrp="1"/>
          </p:cNvSpPr>
          <p:nvPr>
            <p:ph type="sldNum" sz="quarter" idx="12"/>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ACBECEF1-1935-4692-9C86-5FD89D9EDF46}" type="slidenum">
              <a:rPr kumimoji="0" lang="zh-CN" altLang="en-US" sz="1100" b="0" i="0" u="none" strike="noStrike" kern="1200" cap="none" spc="0" normalizeH="0" baseline="0" noProof="0" smtClean="0">
                <a:ln>
                  <a:noFill/>
                </a:ln>
                <a:solidFill>
                  <a:prstClr val="black">
                    <a:lumMod val="85000"/>
                    <a:lumOff val="15000"/>
                  </a:prstClr>
                </a:solidFill>
                <a:effectLst/>
                <a:uLnTx/>
                <a:uFillTx/>
                <a:latin typeface="微软雅黑"/>
                <a:ea typeface="微软雅黑"/>
                <a:cs typeface="+mn-cs"/>
              </a:rPr>
              <a:pPr marL="0" marR="0" lvl="0" indent="0" algn="r" defTabSz="685800" rtl="0" eaLnBrk="1" fontAlgn="auto" latinLnBrk="0" hangingPunct="1">
                <a:lnSpc>
                  <a:spcPct val="100000"/>
                </a:lnSpc>
                <a:spcBef>
                  <a:spcPts val="0"/>
                </a:spcBef>
                <a:spcAft>
                  <a:spcPts val="0"/>
                </a:spcAft>
                <a:buClrTx/>
                <a:buSzTx/>
                <a:buFontTx/>
                <a:buNone/>
                <a:tabLst/>
                <a:defRPr/>
              </a:pPr>
              <a:t>39</a:t>
            </a:fld>
            <a:endParaRPr kumimoji="0" lang="zh-CN" altLang="en-US" sz="1100" b="0" i="0" u="none" strike="noStrike" kern="1200" cap="none" spc="0" normalizeH="0" baseline="0" noProof="0">
              <a:ln>
                <a:noFill/>
              </a:ln>
              <a:solidFill>
                <a:prstClr val="black">
                  <a:lumMod val="85000"/>
                  <a:lumOff val="15000"/>
                </a:prstClr>
              </a:solidFill>
              <a:effectLst/>
              <a:uLnTx/>
              <a:uFillTx/>
              <a:latin typeface="微软雅黑"/>
              <a:ea typeface="微软雅黑"/>
              <a:cs typeface="+mn-cs"/>
            </a:endParaRPr>
          </a:p>
        </p:txBody>
      </p:sp>
      <p:sp>
        <p:nvSpPr>
          <p:cNvPr id="13" name="文本框 5">
            <a:extLst>
              <a:ext uri="{FF2B5EF4-FFF2-40B4-BE49-F238E27FC236}">
                <a16:creationId xmlns:a16="http://schemas.microsoft.com/office/drawing/2014/main" id="{1FBAF7A0-9B63-4E87-8616-9258DDA99738}"/>
              </a:ext>
            </a:extLst>
          </p:cNvPr>
          <p:cNvSpPr txBox="1">
            <a:spLocks noChangeArrowheads="1"/>
          </p:cNvSpPr>
          <p:nvPr/>
        </p:nvSpPr>
        <p:spPr bwMode="auto">
          <a:xfrm>
            <a:off x="3222909" y="61182"/>
            <a:ext cx="269817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r>
              <a:rPr lang="zh-CN" altLang="en-US" sz="2800" b="1" dirty="0">
                <a:latin typeface="+mj-ea"/>
              </a:rPr>
              <a:t>四、实验与总结</a:t>
            </a:r>
          </a:p>
        </p:txBody>
      </p:sp>
      <p:sp>
        <p:nvSpPr>
          <p:cNvPr id="10" name="文本框 9">
            <a:extLst>
              <a:ext uri="{FF2B5EF4-FFF2-40B4-BE49-F238E27FC236}">
                <a16:creationId xmlns:a16="http://schemas.microsoft.com/office/drawing/2014/main" id="{1ADEF384-A985-45D9-811E-5572A0BF73B3}"/>
              </a:ext>
            </a:extLst>
          </p:cNvPr>
          <p:cNvSpPr txBox="1"/>
          <p:nvPr/>
        </p:nvSpPr>
        <p:spPr>
          <a:xfrm>
            <a:off x="3442635" y="642506"/>
            <a:ext cx="2258722" cy="369332"/>
          </a:xfrm>
          <a:prstGeom prst="rect">
            <a:avLst/>
          </a:prstGeom>
          <a:noFill/>
        </p:spPr>
        <p:txBody>
          <a:bodyPr wrap="square" rtlCol="0">
            <a:spAutoFit/>
          </a:bodyPr>
          <a:lstStyle/>
          <a:p>
            <a:r>
              <a:rPr lang="zh-CN" altLang="en-US" sz="1800" b="1" dirty="0">
                <a:latin typeface="+mj-ea"/>
                <a:ea typeface="+mj-ea"/>
              </a:rPr>
              <a:t>三相流过程数据集</a:t>
            </a:r>
            <a:r>
              <a:rPr lang="en-US" altLang="zh-CN" sz="1800" b="1" dirty="0">
                <a:latin typeface="+mj-ea"/>
                <a:ea typeface="+mj-ea"/>
              </a:rPr>
              <a:t>[1]</a:t>
            </a:r>
            <a:endParaRPr lang="zh-CN" altLang="en-US" sz="1800" b="1" dirty="0">
              <a:latin typeface="+mj-ea"/>
              <a:ea typeface="+mj-ea"/>
            </a:endParaRPr>
          </a:p>
        </p:txBody>
      </p:sp>
      <p:sp>
        <p:nvSpPr>
          <p:cNvPr id="14" name="矩形 13">
            <a:extLst>
              <a:ext uri="{FF2B5EF4-FFF2-40B4-BE49-F238E27FC236}">
                <a16:creationId xmlns:a16="http://schemas.microsoft.com/office/drawing/2014/main" id="{4B70CD7E-4B00-42CB-B197-78C275F64425}"/>
              </a:ext>
            </a:extLst>
          </p:cNvPr>
          <p:cNvSpPr/>
          <p:nvPr/>
        </p:nvSpPr>
        <p:spPr>
          <a:xfrm>
            <a:off x="1509573" y="4772424"/>
            <a:ext cx="7117713" cy="400110"/>
          </a:xfrm>
          <a:prstGeom prst="rect">
            <a:avLst/>
          </a:prstGeom>
        </p:spPr>
        <p:txBody>
          <a:bodyPr wrap="square">
            <a:spAutoFit/>
          </a:bodyPr>
          <a:lstStyle/>
          <a:p>
            <a:r>
              <a:rPr lang="en-US" altLang="zh-CN" sz="1000" dirty="0">
                <a:solidFill>
                  <a:srgbClr val="000000"/>
                </a:solidFill>
                <a:latin typeface="TimesNewRomanPSMT"/>
              </a:rPr>
              <a:t>[1] C. Ruiz-</a:t>
            </a:r>
            <a:r>
              <a:rPr lang="en-US" altLang="zh-CN" sz="1000" dirty="0" err="1">
                <a:solidFill>
                  <a:srgbClr val="000000"/>
                </a:solidFill>
                <a:latin typeface="TimesNewRomanPSMT"/>
              </a:rPr>
              <a:t>Cárcel</a:t>
            </a:r>
            <a:r>
              <a:rPr lang="en-US" altLang="zh-CN" sz="1000" dirty="0">
                <a:solidFill>
                  <a:srgbClr val="000000"/>
                </a:solidFill>
                <a:latin typeface="TimesNewRomanPSMT"/>
              </a:rPr>
              <a:t>, Y. Cao, D. </a:t>
            </a:r>
            <a:r>
              <a:rPr lang="en-US" altLang="zh-CN" sz="1000" dirty="0" err="1">
                <a:solidFill>
                  <a:srgbClr val="000000"/>
                </a:solidFill>
                <a:latin typeface="TimesNewRomanPSMT"/>
              </a:rPr>
              <a:t>Mba</a:t>
            </a:r>
            <a:r>
              <a:rPr lang="en-US" altLang="zh-CN" sz="1000" dirty="0">
                <a:solidFill>
                  <a:srgbClr val="000000"/>
                </a:solidFill>
                <a:latin typeface="TimesNewRomanPSMT"/>
              </a:rPr>
              <a:t>, L. Lao, and R. T. Samuel, “Statistical process monitoring of a multiphase flow facility,” Control Engineering Practice, vol. 42, pp. 74–88, 2015, </a:t>
            </a:r>
            <a:r>
              <a:rPr lang="en-US" altLang="zh-CN" sz="1000" dirty="0" err="1">
                <a:solidFill>
                  <a:srgbClr val="000000"/>
                </a:solidFill>
                <a:latin typeface="TimesNewRomanPSMT"/>
              </a:rPr>
              <a:t>doi</a:t>
            </a:r>
            <a:r>
              <a:rPr lang="en-US" altLang="zh-CN" sz="1000" dirty="0">
                <a:solidFill>
                  <a:srgbClr val="000000"/>
                </a:solidFill>
                <a:latin typeface="TimesNewRomanPSMT"/>
              </a:rPr>
              <a:t>: </a:t>
            </a:r>
            <a:r>
              <a:rPr lang="en-US" altLang="zh-CN" sz="1000" dirty="0">
                <a:solidFill>
                  <a:srgbClr val="000000"/>
                </a:solidFill>
                <a:latin typeface="TimesNewRomanPSMT"/>
                <a:hlinkClick r:id="rId3">
                  <a:extLst>
                    <a:ext uri="{A12FA001-AC4F-418D-AE19-62706E023703}">
                      <ahyp:hlinkClr xmlns:ahyp="http://schemas.microsoft.com/office/drawing/2018/hyperlinkcolor" xmlns="" val="tx"/>
                    </a:ext>
                  </a:extLst>
                </a:hlinkClick>
              </a:rPr>
              <a:t>10.1016/j.conengprac.2015.04.012</a:t>
            </a:r>
            <a:r>
              <a:rPr lang="en-US" altLang="zh-CN" sz="1000" dirty="0">
                <a:solidFill>
                  <a:srgbClr val="000000"/>
                </a:solidFill>
                <a:latin typeface="TimesNewRomanPSMT"/>
              </a:rPr>
              <a:t>.</a:t>
            </a:r>
          </a:p>
        </p:txBody>
      </p:sp>
      <p:pic>
        <p:nvPicPr>
          <p:cNvPr id="1026" name="Picture 2" descr="https://ars.els-cdn.com/content/image/1-s2.0-S0967066115000866-gr2.jpg">
            <a:extLst>
              <a:ext uri="{FF2B5EF4-FFF2-40B4-BE49-F238E27FC236}">
                <a16:creationId xmlns:a16="http://schemas.microsoft.com/office/drawing/2014/main" id="{A31D9D08-4D82-4B21-B696-3F76E7F9BDC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44181" y="1064036"/>
            <a:ext cx="2655630" cy="3580863"/>
          </a:xfrm>
          <a:prstGeom prst="rect">
            <a:avLst/>
          </a:prstGeom>
          <a:noFill/>
          <a:extLst>
            <a:ext uri="{909E8E84-426E-40DD-AFC4-6F175D3DCCD1}">
              <a14:hiddenFill xmlns:a14="http://schemas.microsoft.com/office/drawing/2010/main">
                <a:solidFill>
                  <a:srgbClr val="FFFFFF"/>
                </a:solidFill>
              </a14:hiddenFill>
            </a:ext>
          </a:extLst>
        </p:spPr>
      </p:pic>
      <p:pic>
        <p:nvPicPr>
          <p:cNvPr id="4" name="图片 3">
            <a:extLst>
              <a:ext uri="{FF2B5EF4-FFF2-40B4-BE49-F238E27FC236}">
                <a16:creationId xmlns:a16="http://schemas.microsoft.com/office/drawing/2014/main" id="{DC0B0693-501D-4C79-806C-EE397FEFE949}"/>
              </a:ext>
            </a:extLst>
          </p:cNvPr>
          <p:cNvPicPr>
            <a:picLocks noChangeAspect="1"/>
          </p:cNvPicPr>
          <p:nvPr/>
        </p:nvPicPr>
        <p:blipFill>
          <a:blip r:embed="rId5"/>
          <a:stretch>
            <a:fillRect/>
          </a:stretch>
        </p:blipFill>
        <p:spPr>
          <a:xfrm>
            <a:off x="0" y="1552107"/>
            <a:ext cx="3106036" cy="2857010"/>
          </a:xfrm>
          <a:prstGeom prst="rect">
            <a:avLst/>
          </a:prstGeom>
        </p:spPr>
      </p:pic>
      <p:pic>
        <p:nvPicPr>
          <p:cNvPr id="5" name="图片 4">
            <a:extLst>
              <a:ext uri="{FF2B5EF4-FFF2-40B4-BE49-F238E27FC236}">
                <a16:creationId xmlns:a16="http://schemas.microsoft.com/office/drawing/2014/main" id="{B2C09988-4122-4C57-83DE-0F62DC3F470B}"/>
              </a:ext>
            </a:extLst>
          </p:cNvPr>
          <p:cNvPicPr>
            <a:picLocks noChangeAspect="1"/>
          </p:cNvPicPr>
          <p:nvPr/>
        </p:nvPicPr>
        <p:blipFill>
          <a:blip r:embed="rId6"/>
          <a:stretch>
            <a:fillRect/>
          </a:stretch>
        </p:blipFill>
        <p:spPr>
          <a:xfrm>
            <a:off x="6035457" y="2068192"/>
            <a:ext cx="3108543" cy="1824841"/>
          </a:xfrm>
          <a:prstGeom prst="rect">
            <a:avLst/>
          </a:prstGeom>
        </p:spPr>
      </p:pic>
      <p:sp>
        <p:nvSpPr>
          <p:cNvPr id="6" name="矩形 5">
            <a:extLst>
              <a:ext uri="{FF2B5EF4-FFF2-40B4-BE49-F238E27FC236}">
                <a16:creationId xmlns:a16="http://schemas.microsoft.com/office/drawing/2014/main" id="{73221EFA-DCD7-433D-8EE4-07F2F9B58858}"/>
              </a:ext>
            </a:extLst>
          </p:cNvPr>
          <p:cNvSpPr/>
          <p:nvPr/>
        </p:nvSpPr>
        <p:spPr>
          <a:xfrm>
            <a:off x="3222909" y="3453528"/>
            <a:ext cx="2698175" cy="121611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415253986"/>
      </p:ext>
    </p:extLst>
  </p:cSld>
  <p:clrMapOvr>
    <a:masterClrMapping/>
  </p:clrMapOvr>
  <mc:AlternateContent xmlns:mc="http://schemas.openxmlformats.org/markup-compatibility/2006" xmlns:p14="http://schemas.microsoft.com/office/powerpoint/2010/main">
    <mc:Choice Requires="p14">
      <p:transition spd="slow">
        <p14:conveyor dir="l"/>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文本框 5"/>
          <p:cNvSpPr txBox="1">
            <a:spLocks noChangeArrowheads="1"/>
          </p:cNvSpPr>
          <p:nvPr/>
        </p:nvSpPr>
        <p:spPr bwMode="auto">
          <a:xfrm>
            <a:off x="2863838" y="61471"/>
            <a:ext cx="34163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r>
              <a:rPr lang="zh-CN" altLang="en-US" sz="2800" b="1" dirty="0">
                <a:latin typeface="+mj-ea"/>
              </a:rPr>
              <a:t>一、研究背景与意义</a:t>
            </a:r>
          </a:p>
        </p:txBody>
      </p:sp>
      <p:cxnSp>
        <p:nvCxnSpPr>
          <p:cNvPr id="75" name="直接连接符 74"/>
          <p:cNvCxnSpPr/>
          <p:nvPr/>
        </p:nvCxnSpPr>
        <p:spPr>
          <a:xfrm>
            <a:off x="4433190" y="598016"/>
            <a:ext cx="277619"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800A2D62-4100-4726-9B56-5B6547C675A6}"/>
              </a:ext>
            </a:extLst>
          </p:cNvPr>
          <p:cNvSpPr>
            <a:spLocks noGrp="1"/>
          </p:cNvSpPr>
          <p:nvPr>
            <p:ph type="sldNum" sz="quarter" idx="12"/>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ACBECEF1-1935-4692-9C86-5FD89D9EDF46}" type="slidenum">
              <a:rPr kumimoji="0" lang="zh-CN" altLang="en-US" sz="1100" b="0" i="0" u="none" strike="noStrike" kern="1200" cap="none" spc="0" normalizeH="0" baseline="0" noProof="0" smtClean="0">
                <a:ln>
                  <a:noFill/>
                </a:ln>
                <a:solidFill>
                  <a:prstClr val="black">
                    <a:lumMod val="85000"/>
                    <a:lumOff val="15000"/>
                  </a:prstClr>
                </a:solidFill>
                <a:effectLst/>
                <a:uLnTx/>
                <a:uFillTx/>
                <a:latin typeface="微软雅黑"/>
                <a:ea typeface="微软雅黑"/>
                <a:cs typeface="+mn-cs"/>
              </a:rPr>
              <a:pPr marL="0" marR="0" lvl="0" indent="0" algn="r" defTabSz="685800" rtl="0" eaLnBrk="1" fontAlgn="auto" latinLnBrk="0" hangingPunct="1">
                <a:lnSpc>
                  <a:spcPct val="100000"/>
                </a:lnSpc>
                <a:spcBef>
                  <a:spcPts val="0"/>
                </a:spcBef>
                <a:spcAft>
                  <a:spcPts val="0"/>
                </a:spcAft>
                <a:buClrTx/>
                <a:buSzTx/>
                <a:buFontTx/>
                <a:buNone/>
                <a:tabLst/>
                <a:defRPr/>
              </a:pPr>
              <a:t>4</a:t>
            </a:fld>
            <a:endParaRPr kumimoji="0" lang="zh-CN" altLang="en-US" sz="1100" b="0" i="0" u="none" strike="noStrike" kern="1200" cap="none" spc="0" normalizeH="0" baseline="0" noProof="0" dirty="0">
              <a:ln>
                <a:noFill/>
              </a:ln>
              <a:solidFill>
                <a:prstClr val="black">
                  <a:lumMod val="85000"/>
                  <a:lumOff val="15000"/>
                </a:prstClr>
              </a:solidFill>
              <a:effectLst/>
              <a:uLnTx/>
              <a:uFillTx/>
              <a:latin typeface="微软雅黑"/>
              <a:ea typeface="微软雅黑"/>
              <a:cs typeface="+mn-cs"/>
            </a:endParaRPr>
          </a:p>
        </p:txBody>
      </p:sp>
      <p:sp>
        <p:nvSpPr>
          <p:cNvPr id="3" name="Rectangle 2">
            <a:extLst>
              <a:ext uri="{FF2B5EF4-FFF2-40B4-BE49-F238E27FC236}">
                <a16:creationId xmlns:a16="http://schemas.microsoft.com/office/drawing/2014/main" id="{3210460A-39C2-484D-BB15-F565BA999C4B}"/>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7" name="Rectangle 11">
            <a:extLst>
              <a:ext uri="{FF2B5EF4-FFF2-40B4-BE49-F238E27FC236}">
                <a16:creationId xmlns:a16="http://schemas.microsoft.com/office/drawing/2014/main" id="{1EA649CA-FA51-479C-B20B-6B788F285CD1}"/>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矩形: 圆角 8">
            <a:extLst>
              <a:ext uri="{FF2B5EF4-FFF2-40B4-BE49-F238E27FC236}">
                <a16:creationId xmlns:a16="http://schemas.microsoft.com/office/drawing/2014/main" id="{DFEA3049-4351-4159-A1DD-3F55B431348A}"/>
              </a:ext>
            </a:extLst>
          </p:cNvPr>
          <p:cNvSpPr/>
          <p:nvPr/>
        </p:nvSpPr>
        <p:spPr>
          <a:xfrm>
            <a:off x="291815" y="2261667"/>
            <a:ext cx="979688" cy="681621"/>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latin typeface="微软雅黑" panose="020B0503020204020204" pitchFamily="34" charset="-122"/>
                <a:ea typeface="微软雅黑" panose="020B0503020204020204" pitchFamily="34" charset="-122"/>
              </a:rPr>
              <a:t>工业过程</a:t>
            </a:r>
          </a:p>
        </p:txBody>
      </p:sp>
      <p:sp>
        <p:nvSpPr>
          <p:cNvPr id="10" name="矩形: 圆角 9">
            <a:extLst>
              <a:ext uri="{FF2B5EF4-FFF2-40B4-BE49-F238E27FC236}">
                <a16:creationId xmlns:a16="http://schemas.microsoft.com/office/drawing/2014/main" id="{4DBD58DF-BB4A-4BB1-80D3-0AA637F20E2C}"/>
              </a:ext>
            </a:extLst>
          </p:cNvPr>
          <p:cNvSpPr/>
          <p:nvPr/>
        </p:nvSpPr>
        <p:spPr>
          <a:xfrm>
            <a:off x="1845574" y="1105655"/>
            <a:ext cx="979688" cy="681621"/>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latin typeface="微软雅黑" panose="020B0503020204020204" pitchFamily="34" charset="-122"/>
                <a:ea typeface="微软雅黑" panose="020B0503020204020204" pitchFamily="34" charset="-122"/>
              </a:rPr>
              <a:t>时变性</a:t>
            </a:r>
          </a:p>
        </p:txBody>
      </p:sp>
      <p:sp>
        <p:nvSpPr>
          <p:cNvPr id="11" name="矩形: 圆角 10">
            <a:extLst>
              <a:ext uri="{FF2B5EF4-FFF2-40B4-BE49-F238E27FC236}">
                <a16:creationId xmlns:a16="http://schemas.microsoft.com/office/drawing/2014/main" id="{F79E64F8-F4FD-4031-BC6D-D3D9A07854F4}"/>
              </a:ext>
            </a:extLst>
          </p:cNvPr>
          <p:cNvSpPr/>
          <p:nvPr/>
        </p:nvSpPr>
        <p:spPr>
          <a:xfrm>
            <a:off x="1845575" y="3473695"/>
            <a:ext cx="979688" cy="681621"/>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latin typeface="微软雅黑" panose="020B0503020204020204" pitchFamily="34" charset="-122"/>
                <a:ea typeface="微软雅黑" panose="020B0503020204020204" pitchFamily="34" charset="-122"/>
              </a:rPr>
              <a:t>非平稳性</a:t>
            </a:r>
          </a:p>
        </p:txBody>
      </p:sp>
      <p:sp>
        <p:nvSpPr>
          <p:cNvPr id="4" name="左大括号 3">
            <a:extLst>
              <a:ext uri="{FF2B5EF4-FFF2-40B4-BE49-F238E27FC236}">
                <a16:creationId xmlns:a16="http://schemas.microsoft.com/office/drawing/2014/main" id="{3C740B0A-FA86-42F9-BC68-5892AE1A98BB}"/>
              </a:ext>
            </a:extLst>
          </p:cNvPr>
          <p:cNvSpPr/>
          <p:nvPr/>
        </p:nvSpPr>
        <p:spPr>
          <a:xfrm>
            <a:off x="1385126" y="1446466"/>
            <a:ext cx="411209" cy="2368040"/>
          </a:xfrm>
          <a:prstGeom prst="leftBrace">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3" name="矩形: 圆角 12">
            <a:extLst>
              <a:ext uri="{FF2B5EF4-FFF2-40B4-BE49-F238E27FC236}">
                <a16:creationId xmlns:a16="http://schemas.microsoft.com/office/drawing/2014/main" id="{0F5BC563-8250-4B0C-A3BB-D27F65097BDD}"/>
              </a:ext>
            </a:extLst>
          </p:cNvPr>
          <p:cNvSpPr/>
          <p:nvPr/>
        </p:nvSpPr>
        <p:spPr>
          <a:xfrm>
            <a:off x="3432546" y="2261667"/>
            <a:ext cx="1142666" cy="681621"/>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latin typeface="微软雅黑" panose="020B0503020204020204" pitchFamily="34" charset="-122"/>
                <a:ea typeface="微软雅黑" panose="020B0503020204020204" pitchFamily="34" charset="-122"/>
              </a:rPr>
              <a:t>多个操作点</a:t>
            </a:r>
          </a:p>
        </p:txBody>
      </p:sp>
      <p:cxnSp>
        <p:nvCxnSpPr>
          <p:cNvPr id="6" name="连接符: 肘形 5">
            <a:extLst>
              <a:ext uri="{FF2B5EF4-FFF2-40B4-BE49-F238E27FC236}">
                <a16:creationId xmlns:a16="http://schemas.microsoft.com/office/drawing/2014/main" id="{1C3A070A-3637-4DCC-BF7E-3219C8E9E510}"/>
              </a:ext>
            </a:extLst>
          </p:cNvPr>
          <p:cNvCxnSpPr>
            <a:stCxn id="13" idx="1"/>
            <a:endCxn id="11" idx="3"/>
          </p:cNvCxnSpPr>
          <p:nvPr/>
        </p:nvCxnSpPr>
        <p:spPr>
          <a:xfrm rot="10800000" flipV="1">
            <a:off x="2825264" y="2602478"/>
            <a:ext cx="607283" cy="1212028"/>
          </a:xfrm>
          <a:prstGeom prst="bentConnector3">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7" name="连接符: 肘形 16">
            <a:extLst>
              <a:ext uri="{FF2B5EF4-FFF2-40B4-BE49-F238E27FC236}">
                <a16:creationId xmlns:a16="http://schemas.microsoft.com/office/drawing/2014/main" id="{362477E9-114B-4C66-928F-45A1A6F7865C}"/>
              </a:ext>
            </a:extLst>
          </p:cNvPr>
          <p:cNvCxnSpPr>
            <a:stCxn id="13" idx="1"/>
            <a:endCxn id="10" idx="3"/>
          </p:cNvCxnSpPr>
          <p:nvPr/>
        </p:nvCxnSpPr>
        <p:spPr>
          <a:xfrm rot="10800000">
            <a:off x="2825262" y="1446466"/>
            <a:ext cx="607284" cy="1156012"/>
          </a:xfrm>
          <a:prstGeom prst="bentConnector3">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21" name="文本框 20">
            <a:extLst>
              <a:ext uri="{FF2B5EF4-FFF2-40B4-BE49-F238E27FC236}">
                <a16:creationId xmlns:a16="http://schemas.microsoft.com/office/drawing/2014/main" id="{944E4682-95D6-4EFA-B02A-13BDEEAE49F5}"/>
              </a:ext>
            </a:extLst>
          </p:cNvPr>
          <p:cNvSpPr txBox="1"/>
          <p:nvPr/>
        </p:nvSpPr>
        <p:spPr>
          <a:xfrm>
            <a:off x="2599846" y="2445566"/>
            <a:ext cx="530915" cy="300082"/>
          </a:xfrm>
          <a:prstGeom prst="rect">
            <a:avLst/>
          </a:prstGeom>
          <a:noFill/>
        </p:spPr>
        <p:txBody>
          <a:bodyPr wrap="none" rtlCol="0">
            <a:spAutoFit/>
          </a:bodyPr>
          <a:lstStyle/>
          <a:p>
            <a:r>
              <a:rPr lang="zh-CN" altLang="en-US" b="1" dirty="0">
                <a:solidFill>
                  <a:srgbClr val="FF0000"/>
                </a:solidFill>
              </a:rPr>
              <a:t>通常</a:t>
            </a:r>
          </a:p>
        </p:txBody>
      </p:sp>
      <p:sp>
        <p:nvSpPr>
          <p:cNvPr id="26" name="矩形: 圆角 25">
            <a:extLst>
              <a:ext uri="{FF2B5EF4-FFF2-40B4-BE49-F238E27FC236}">
                <a16:creationId xmlns:a16="http://schemas.microsoft.com/office/drawing/2014/main" id="{970CFB2C-51BB-47DA-BA72-06815343125B}"/>
              </a:ext>
            </a:extLst>
          </p:cNvPr>
          <p:cNvSpPr/>
          <p:nvPr/>
        </p:nvSpPr>
        <p:spPr>
          <a:xfrm>
            <a:off x="4863862" y="2247596"/>
            <a:ext cx="1612686" cy="711925"/>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latin typeface="微软雅黑" panose="020B0503020204020204" pitchFamily="34" charset="-122"/>
                <a:ea typeface="微软雅黑" panose="020B0503020204020204" pitchFamily="34" charset="-122"/>
              </a:rPr>
              <a:t>多模态过程</a:t>
            </a:r>
            <a:endParaRPr lang="en-US" altLang="zh-CN" sz="1400" b="1" dirty="0">
              <a:latin typeface="微软雅黑" panose="020B0503020204020204" pitchFamily="34" charset="-122"/>
              <a:ea typeface="微软雅黑" panose="020B0503020204020204" pitchFamily="34" charset="-122"/>
            </a:endParaRPr>
          </a:p>
          <a:p>
            <a:pPr algn="ctr"/>
            <a:r>
              <a:rPr lang="zh-CN" altLang="en-US" sz="1400" b="1" dirty="0">
                <a:latin typeface="微软雅黑" panose="020B0503020204020204" pitchFamily="34" charset="-122"/>
                <a:ea typeface="微软雅黑" panose="020B0503020204020204" pitchFamily="34" charset="-122"/>
              </a:rPr>
              <a:t>数据驱动监测</a:t>
            </a:r>
            <a:r>
              <a:rPr lang="en-US" altLang="zh-CN" sz="1400" b="1" dirty="0">
                <a:latin typeface="微软雅黑" panose="020B0503020204020204" pitchFamily="34" charset="-122"/>
                <a:ea typeface="微软雅黑" panose="020B0503020204020204" pitchFamily="34" charset="-122"/>
              </a:rPr>
              <a:t>[1]</a:t>
            </a:r>
            <a:endParaRPr lang="zh-CN" altLang="en-US" sz="1400" b="1" dirty="0">
              <a:latin typeface="微软雅黑" panose="020B0503020204020204" pitchFamily="34" charset="-122"/>
              <a:ea typeface="微软雅黑" panose="020B0503020204020204" pitchFamily="34" charset="-122"/>
            </a:endParaRPr>
          </a:p>
        </p:txBody>
      </p:sp>
      <p:cxnSp>
        <p:nvCxnSpPr>
          <p:cNvPr id="25" name="直接箭头连接符 24">
            <a:extLst>
              <a:ext uri="{FF2B5EF4-FFF2-40B4-BE49-F238E27FC236}">
                <a16:creationId xmlns:a16="http://schemas.microsoft.com/office/drawing/2014/main" id="{6E6168B0-244A-4088-8A49-BB4EEB3F1772}"/>
              </a:ext>
            </a:extLst>
          </p:cNvPr>
          <p:cNvCxnSpPr>
            <a:cxnSpLocks/>
            <a:stCxn id="13" idx="3"/>
            <a:endCxn id="26" idx="1"/>
          </p:cNvCxnSpPr>
          <p:nvPr/>
        </p:nvCxnSpPr>
        <p:spPr>
          <a:xfrm>
            <a:off x="4575212" y="2602478"/>
            <a:ext cx="288650" cy="10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矩形 28">
            <a:extLst>
              <a:ext uri="{FF2B5EF4-FFF2-40B4-BE49-F238E27FC236}">
                <a16:creationId xmlns:a16="http://schemas.microsoft.com/office/drawing/2014/main" id="{23B10D5D-8396-41B0-8019-6529926502BB}"/>
              </a:ext>
            </a:extLst>
          </p:cNvPr>
          <p:cNvSpPr/>
          <p:nvPr/>
        </p:nvSpPr>
        <p:spPr>
          <a:xfrm>
            <a:off x="1501724" y="4761917"/>
            <a:ext cx="7117713" cy="338554"/>
          </a:xfrm>
          <a:prstGeom prst="rect">
            <a:avLst/>
          </a:prstGeom>
        </p:spPr>
        <p:txBody>
          <a:bodyPr wrap="square">
            <a:spAutoFit/>
          </a:bodyPr>
          <a:lstStyle/>
          <a:p>
            <a:pPr>
              <a:spcBef>
                <a:spcPts val="0"/>
              </a:spcBef>
              <a:spcAft>
                <a:spcPts val="0"/>
              </a:spcAft>
            </a:pPr>
            <a:r>
              <a:rPr lang="en-US" altLang="zh-CN" sz="800" dirty="0">
                <a:solidFill>
                  <a:srgbClr val="000000"/>
                </a:solidFill>
                <a:latin typeface="TimesNewRomanPSMT"/>
              </a:rPr>
              <a:t>[1] M. </a:t>
            </a:r>
            <a:r>
              <a:rPr lang="en-US" altLang="zh-CN" sz="800" dirty="0" err="1">
                <a:solidFill>
                  <a:srgbClr val="000000"/>
                </a:solidFill>
                <a:latin typeface="TimesNewRomanPSMT"/>
              </a:rPr>
              <a:t>Quiñones-Grueiro</a:t>
            </a:r>
            <a:r>
              <a:rPr lang="en-US" altLang="zh-CN" sz="800" dirty="0">
                <a:solidFill>
                  <a:srgbClr val="000000"/>
                </a:solidFill>
                <a:latin typeface="TimesNewRomanPSMT"/>
              </a:rPr>
              <a:t>, A. Prieto-Moreno, C. Verde, and O. </a:t>
            </a:r>
            <a:r>
              <a:rPr lang="en-US" altLang="zh-CN" sz="800" dirty="0" err="1">
                <a:solidFill>
                  <a:srgbClr val="000000"/>
                </a:solidFill>
                <a:latin typeface="TimesNewRomanPSMT"/>
              </a:rPr>
              <a:t>Llanes</a:t>
            </a:r>
            <a:r>
              <a:rPr lang="en-US" altLang="zh-CN" sz="800" dirty="0">
                <a:solidFill>
                  <a:srgbClr val="000000"/>
                </a:solidFill>
                <a:latin typeface="TimesNewRomanPSMT"/>
              </a:rPr>
              <a:t>-Santiago, “Data-driven monitoring of multimode continuous processes: A review,” Chemometrics and Intelligent Laboratory Systems, vol. 189, pp. 56–71, Jun. 2019.</a:t>
            </a:r>
          </a:p>
        </p:txBody>
      </p:sp>
      <p:pic>
        <p:nvPicPr>
          <p:cNvPr id="34" name="图片 33">
            <a:extLst>
              <a:ext uri="{FF2B5EF4-FFF2-40B4-BE49-F238E27FC236}">
                <a16:creationId xmlns:a16="http://schemas.microsoft.com/office/drawing/2014/main" id="{7BA7047E-ACAD-4A2D-A1AD-3D146890F704}"/>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6765198" y="751930"/>
            <a:ext cx="2139732" cy="3675857"/>
          </a:xfrm>
          <a:prstGeom prst="rect">
            <a:avLst/>
          </a:prstGeom>
        </p:spPr>
      </p:pic>
      <p:sp>
        <p:nvSpPr>
          <p:cNvPr id="37" name="左大括号 36">
            <a:extLst>
              <a:ext uri="{FF2B5EF4-FFF2-40B4-BE49-F238E27FC236}">
                <a16:creationId xmlns:a16="http://schemas.microsoft.com/office/drawing/2014/main" id="{3457A61F-108D-4164-8FCF-FF72C465C5D5}"/>
              </a:ext>
            </a:extLst>
          </p:cNvPr>
          <p:cNvSpPr/>
          <p:nvPr/>
        </p:nvSpPr>
        <p:spPr>
          <a:xfrm>
            <a:off x="6540958" y="882387"/>
            <a:ext cx="250966" cy="3471093"/>
          </a:xfrm>
          <a:prstGeom prst="leftBrace">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0" name="矩形 19">
            <a:extLst>
              <a:ext uri="{FF2B5EF4-FFF2-40B4-BE49-F238E27FC236}">
                <a16:creationId xmlns:a16="http://schemas.microsoft.com/office/drawing/2014/main" id="{A663C4CB-3F2E-4DEF-B019-D646374FCDBF}"/>
              </a:ext>
            </a:extLst>
          </p:cNvPr>
          <p:cNvSpPr/>
          <p:nvPr/>
        </p:nvSpPr>
        <p:spPr>
          <a:xfrm>
            <a:off x="3432546" y="636285"/>
            <a:ext cx="2284372" cy="369332"/>
          </a:xfrm>
          <a:prstGeom prst="rect">
            <a:avLst/>
          </a:prstGeom>
        </p:spPr>
        <p:txBody>
          <a:bodyPr wrap="square">
            <a:spAutoFit/>
          </a:bodyPr>
          <a:lstStyle/>
          <a:p>
            <a:r>
              <a:rPr lang="zh-CN" altLang="en-US" sz="1800" b="1" dirty="0">
                <a:latin typeface="微软雅黑" panose="020B0503020204020204" pitchFamily="34" charset="-122"/>
                <a:ea typeface="微软雅黑" panose="020B0503020204020204" pitchFamily="34" charset="-122"/>
                <a:cs typeface="Times New Roman" panose="02020603050405020304" pitchFamily="18" charset="0"/>
              </a:rPr>
              <a:t>多模态过程监测简介</a:t>
            </a:r>
          </a:p>
        </p:txBody>
      </p:sp>
    </p:spTree>
    <p:extLst>
      <p:ext uri="{BB962C8B-B14F-4D97-AF65-F5344CB8AC3E}">
        <p14:creationId xmlns:p14="http://schemas.microsoft.com/office/powerpoint/2010/main" val="1314582727"/>
      </p:ext>
    </p:extLst>
  </p:cSld>
  <p:clrMapOvr>
    <a:masterClrMapping/>
  </p:clrMapOvr>
  <mc:AlternateContent xmlns:mc="http://schemas.openxmlformats.org/markup-compatibility/2006" xmlns:p14="http://schemas.microsoft.com/office/powerpoint/2010/main">
    <mc:Choice Requires="p14">
      <p:transition spd="slow">
        <p14:conveyor dir="l"/>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5" name="直接连接符 74"/>
          <p:cNvCxnSpPr/>
          <p:nvPr/>
        </p:nvCxnSpPr>
        <p:spPr>
          <a:xfrm>
            <a:off x="4433191" y="584402"/>
            <a:ext cx="277619"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800A2D62-4100-4726-9B56-5B6547C675A6}"/>
              </a:ext>
            </a:extLst>
          </p:cNvPr>
          <p:cNvSpPr>
            <a:spLocks noGrp="1"/>
          </p:cNvSpPr>
          <p:nvPr>
            <p:ph type="sldNum" sz="quarter" idx="12"/>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ACBECEF1-1935-4692-9C86-5FD89D9EDF46}" type="slidenum">
              <a:rPr kumimoji="0" lang="zh-CN" altLang="en-US" sz="1100" b="0" i="0" u="none" strike="noStrike" kern="1200" cap="none" spc="0" normalizeH="0" baseline="0" noProof="0" smtClean="0">
                <a:ln>
                  <a:noFill/>
                </a:ln>
                <a:solidFill>
                  <a:prstClr val="black">
                    <a:lumMod val="85000"/>
                    <a:lumOff val="15000"/>
                  </a:prstClr>
                </a:solidFill>
                <a:effectLst/>
                <a:uLnTx/>
                <a:uFillTx/>
                <a:latin typeface="微软雅黑"/>
                <a:ea typeface="微软雅黑"/>
                <a:cs typeface="+mn-cs"/>
              </a:rPr>
              <a:pPr marL="0" marR="0" lvl="0" indent="0" algn="r" defTabSz="685800" rtl="0" eaLnBrk="1" fontAlgn="auto" latinLnBrk="0" hangingPunct="1">
                <a:lnSpc>
                  <a:spcPct val="100000"/>
                </a:lnSpc>
                <a:spcBef>
                  <a:spcPts val="0"/>
                </a:spcBef>
                <a:spcAft>
                  <a:spcPts val="0"/>
                </a:spcAft>
                <a:buClrTx/>
                <a:buSzTx/>
                <a:buFontTx/>
                <a:buNone/>
                <a:tabLst/>
                <a:defRPr/>
              </a:pPr>
              <a:t>40</a:t>
            </a:fld>
            <a:endParaRPr kumimoji="0" lang="zh-CN" altLang="en-US" sz="1100" b="0" i="0" u="none" strike="noStrike" kern="1200" cap="none" spc="0" normalizeH="0" baseline="0" noProof="0">
              <a:ln>
                <a:noFill/>
              </a:ln>
              <a:solidFill>
                <a:prstClr val="black">
                  <a:lumMod val="85000"/>
                  <a:lumOff val="15000"/>
                </a:prstClr>
              </a:solidFill>
              <a:effectLst/>
              <a:uLnTx/>
              <a:uFillTx/>
              <a:latin typeface="微软雅黑"/>
              <a:ea typeface="微软雅黑"/>
              <a:cs typeface="+mn-cs"/>
            </a:endParaRPr>
          </a:p>
        </p:txBody>
      </p:sp>
      <p:sp>
        <p:nvSpPr>
          <p:cNvPr id="13" name="文本框 5">
            <a:extLst>
              <a:ext uri="{FF2B5EF4-FFF2-40B4-BE49-F238E27FC236}">
                <a16:creationId xmlns:a16="http://schemas.microsoft.com/office/drawing/2014/main" id="{1FBAF7A0-9B63-4E87-8616-9258DDA99738}"/>
              </a:ext>
            </a:extLst>
          </p:cNvPr>
          <p:cNvSpPr txBox="1">
            <a:spLocks noChangeArrowheads="1"/>
          </p:cNvSpPr>
          <p:nvPr/>
        </p:nvSpPr>
        <p:spPr bwMode="auto">
          <a:xfrm>
            <a:off x="3222909" y="61182"/>
            <a:ext cx="269817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r>
              <a:rPr lang="zh-CN" altLang="en-US" sz="2800" b="1" dirty="0">
                <a:latin typeface="+mj-ea"/>
              </a:rPr>
              <a:t>四、实验与总结</a:t>
            </a:r>
          </a:p>
        </p:txBody>
      </p:sp>
      <p:pic>
        <p:nvPicPr>
          <p:cNvPr id="6" name="图片 5">
            <a:extLst>
              <a:ext uri="{FF2B5EF4-FFF2-40B4-BE49-F238E27FC236}">
                <a16:creationId xmlns:a16="http://schemas.microsoft.com/office/drawing/2014/main" id="{3089A7B3-493B-4078-8F0C-839A89403D2E}"/>
              </a:ext>
            </a:extLst>
          </p:cNvPr>
          <p:cNvPicPr>
            <a:picLocks noChangeAspect="1"/>
          </p:cNvPicPr>
          <p:nvPr/>
        </p:nvPicPr>
        <p:blipFill rotWithShape="1">
          <a:blip r:embed="rId3"/>
          <a:srcRect l="8067" t="1132" r="12510" b="5462"/>
          <a:stretch/>
        </p:blipFill>
        <p:spPr>
          <a:xfrm>
            <a:off x="415990" y="1117035"/>
            <a:ext cx="3265093" cy="2880000"/>
          </a:xfrm>
          <a:prstGeom prst="rect">
            <a:avLst/>
          </a:prstGeom>
        </p:spPr>
      </p:pic>
      <p:pic>
        <p:nvPicPr>
          <p:cNvPr id="8" name="图片 7">
            <a:extLst>
              <a:ext uri="{FF2B5EF4-FFF2-40B4-BE49-F238E27FC236}">
                <a16:creationId xmlns:a16="http://schemas.microsoft.com/office/drawing/2014/main" id="{8D1943F7-C102-46E9-BDC8-A8460D2023EF}"/>
              </a:ext>
            </a:extLst>
          </p:cNvPr>
          <p:cNvPicPr>
            <a:picLocks noChangeAspect="1"/>
          </p:cNvPicPr>
          <p:nvPr/>
        </p:nvPicPr>
        <p:blipFill rotWithShape="1">
          <a:blip r:embed="rId4"/>
          <a:srcRect l="9198" t="1831" r="11775" b="6914"/>
          <a:stretch/>
        </p:blipFill>
        <p:spPr>
          <a:xfrm>
            <a:off x="5362805" y="1117035"/>
            <a:ext cx="3325485" cy="2880000"/>
          </a:xfrm>
          <a:prstGeom prst="rect">
            <a:avLst/>
          </a:prstGeom>
        </p:spPr>
      </p:pic>
      <p:sp>
        <p:nvSpPr>
          <p:cNvPr id="15" name="矩形 14">
            <a:extLst>
              <a:ext uri="{FF2B5EF4-FFF2-40B4-BE49-F238E27FC236}">
                <a16:creationId xmlns:a16="http://schemas.microsoft.com/office/drawing/2014/main" id="{1DF10C7A-0483-431D-AF30-7124571148E2}"/>
              </a:ext>
            </a:extLst>
          </p:cNvPr>
          <p:cNvSpPr/>
          <p:nvPr/>
        </p:nvSpPr>
        <p:spPr>
          <a:xfrm>
            <a:off x="1225233" y="4078685"/>
            <a:ext cx="1646605" cy="646331"/>
          </a:xfrm>
          <a:prstGeom prst="rect">
            <a:avLst/>
          </a:prstGeom>
        </p:spPr>
        <p:txBody>
          <a:bodyPr wrap="none">
            <a:spAutoFit/>
          </a:bodyPr>
          <a:lstStyle/>
          <a:p>
            <a:pPr algn="ctr"/>
            <a:r>
              <a:rPr lang="zh-CN" altLang="en-US" sz="12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状态特征离线建模</a:t>
            </a:r>
            <a:endParaRPr lang="en-US" altLang="zh-CN" sz="12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endParaRPr>
          </a:p>
          <a:p>
            <a:pPr algn="ctr"/>
            <a:r>
              <a:rPr lang="en-US" altLang="zh-CN" sz="1200" b="1" dirty="0">
                <a:latin typeface="Times New Roman" panose="02020603050405020304" pitchFamily="18" charset="0"/>
                <a:ea typeface="黑体" panose="02010609060101010101" pitchFamily="49" charset="-122"/>
                <a:cs typeface="Times New Roman" panose="02020603050405020304" pitchFamily="18" charset="0"/>
              </a:rPr>
              <a:t>VB-GMM</a:t>
            </a:r>
            <a:r>
              <a:rPr lang="zh-CN" altLang="en-US" sz="1200" b="1" dirty="0">
                <a:latin typeface="Times New Roman" panose="02020603050405020304" pitchFamily="18" charset="0"/>
                <a:ea typeface="黑体" panose="02010609060101010101" pitchFamily="49" charset="-122"/>
                <a:cs typeface="Times New Roman" panose="02020603050405020304" pitchFamily="18" charset="0"/>
              </a:rPr>
              <a:t>的期望</a:t>
            </a:r>
            <a:endParaRPr lang="en-US" altLang="zh-CN" sz="1200" b="1" dirty="0">
              <a:latin typeface="Times New Roman" panose="02020603050405020304" pitchFamily="18" charset="0"/>
              <a:ea typeface="黑体" panose="02010609060101010101" pitchFamily="49" charset="-122"/>
              <a:cs typeface="Times New Roman" panose="02020603050405020304" pitchFamily="18" charset="0"/>
            </a:endParaRPr>
          </a:p>
          <a:p>
            <a:pPr algn="ctr"/>
            <a:r>
              <a:rPr lang="zh-CN" altLang="en-US" sz="1200" b="1" dirty="0">
                <a:latin typeface="Times New Roman" panose="02020603050405020304" pitchFamily="18" charset="0"/>
                <a:ea typeface="黑体" panose="02010609060101010101" pitchFamily="49" charset="-122"/>
                <a:cs typeface="Times New Roman" panose="02020603050405020304" pitchFamily="18" charset="0"/>
              </a:rPr>
              <a:t>在前</a:t>
            </a:r>
            <a:r>
              <a:rPr lang="en-US" altLang="zh-CN" sz="1200" b="1" dirty="0">
                <a:latin typeface="Times New Roman" panose="02020603050405020304" pitchFamily="18" charset="0"/>
                <a:ea typeface="黑体" panose="02010609060101010101" pitchFamily="49" charset="-122"/>
                <a:cs typeface="Times New Roman" panose="02020603050405020304" pitchFamily="18" charset="0"/>
              </a:rPr>
              <a:t>3</a:t>
            </a:r>
            <a:r>
              <a:rPr lang="zh-CN" altLang="en-US" sz="1200" b="1" dirty="0">
                <a:latin typeface="Times New Roman" panose="02020603050405020304" pitchFamily="18" charset="0"/>
                <a:ea typeface="黑体" panose="02010609060101010101" pitchFamily="49" charset="-122"/>
                <a:cs typeface="Times New Roman" panose="02020603050405020304" pitchFamily="18" charset="0"/>
              </a:rPr>
              <a:t>个主元上的投影</a:t>
            </a:r>
            <a:endParaRPr lang="zh-CN" altLang="en-US" sz="1200" dirty="0"/>
          </a:p>
        </p:txBody>
      </p:sp>
      <p:sp>
        <p:nvSpPr>
          <p:cNvPr id="16" name="矩形 15">
            <a:extLst>
              <a:ext uri="{FF2B5EF4-FFF2-40B4-BE49-F238E27FC236}">
                <a16:creationId xmlns:a16="http://schemas.microsoft.com/office/drawing/2014/main" id="{2A611DAD-8E49-45BB-A469-50CC8894475E}"/>
              </a:ext>
            </a:extLst>
          </p:cNvPr>
          <p:cNvSpPr/>
          <p:nvPr/>
        </p:nvSpPr>
        <p:spPr>
          <a:xfrm>
            <a:off x="6185928" y="4078684"/>
            <a:ext cx="1773242" cy="646331"/>
          </a:xfrm>
          <a:prstGeom prst="rect">
            <a:avLst/>
          </a:prstGeom>
        </p:spPr>
        <p:txBody>
          <a:bodyPr wrap="none">
            <a:spAutoFit/>
          </a:bodyPr>
          <a:lstStyle/>
          <a:p>
            <a:pPr algn="ctr"/>
            <a:r>
              <a:rPr lang="zh-CN" altLang="en-US" sz="12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速度状态特征离线建模</a:t>
            </a:r>
            <a:endParaRPr lang="en-US" altLang="zh-CN" sz="12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endParaRPr>
          </a:p>
          <a:p>
            <a:pPr algn="ctr"/>
            <a:r>
              <a:rPr lang="en-US" altLang="zh-CN" sz="1200" b="1" dirty="0">
                <a:latin typeface="Times New Roman" panose="02020603050405020304" pitchFamily="18" charset="0"/>
                <a:ea typeface="黑体" panose="02010609060101010101" pitchFamily="49" charset="-122"/>
                <a:cs typeface="Times New Roman" panose="02020603050405020304" pitchFamily="18" charset="0"/>
              </a:rPr>
              <a:t>VB-GMM</a:t>
            </a:r>
            <a:r>
              <a:rPr lang="zh-CN" altLang="en-US" sz="1200" b="1" dirty="0">
                <a:latin typeface="Times New Roman" panose="02020603050405020304" pitchFamily="18" charset="0"/>
                <a:ea typeface="黑体" panose="02010609060101010101" pitchFamily="49" charset="-122"/>
                <a:cs typeface="Times New Roman" panose="02020603050405020304" pitchFamily="18" charset="0"/>
              </a:rPr>
              <a:t>的期望</a:t>
            </a:r>
            <a:endParaRPr lang="en-US" altLang="zh-CN" sz="1200" b="1" dirty="0">
              <a:latin typeface="Times New Roman" panose="02020603050405020304" pitchFamily="18" charset="0"/>
              <a:ea typeface="黑体" panose="02010609060101010101" pitchFamily="49" charset="-122"/>
              <a:cs typeface="Times New Roman" panose="02020603050405020304" pitchFamily="18" charset="0"/>
            </a:endParaRPr>
          </a:p>
          <a:p>
            <a:pPr algn="ctr"/>
            <a:r>
              <a:rPr lang="zh-CN" altLang="en-US" sz="1200" b="1" dirty="0">
                <a:latin typeface="Times New Roman" panose="02020603050405020304" pitchFamily="18" charset="0"/>
                <a:ea typeface="黑体" panose="02010609060101010101" pitchFamily="49" charset="-122"/>
                <a:cs typeface="Times New Roman" panose="02020603050405020304" pitchFamily="18" charset="0"/>
              </a:rPr>
              <a:t>在前</a:t>
            </a:r>
            <a:r>
              <a:rPr lang="en-US" altLang="zh-CN" sz="1200" b="1" dirty="0">
                <a:latin typeface="Times New Roman" panose="02020603050405020304" pitchFamily="18" charset="0"/>
                <a:ea typeface="黑体" panose="02010609060101010101" pitchFamily="49" charset="-122"/>
                <a:cs typeface="Times New Roman" panose="02020603050405020304" pitchFamily="18" charset="0"/>
              </a:rPr>
              <a:t>3</a:t>
            </a:r>
            <a:r>
              <a:rPr lang="zh-CN" altLang="en-US" sz="1200" b="1" dirty="0">
                <a:latin typeface="Times New Roman" panose="02020603050405020304" pitchFamily="18" charset="0"/>
                <a:ea typeface="黑体" panose="02010609060101010101" pitchFamily="49" charset="-122"/>
                <a:cs typeface="Times New Roman" panose="02020603050405020304" pitchFamily="18" charset="0"/>
              </a:rPr>
              <a:t>个主元上的投影</a:t>
            </a:r>
          </a:p>
        </p:txBody>
      </p:sp>
      <p:sp>
        <p:nvSpPr>
          <p:cNvPr id="17" name="文本框 16">
            <a:extLst>
              <a:ext uri="{FF2B5EF4-FFF2-40B4-BE49-F238E27FC236}">
                <a16:creationId xmlns:a16="http://schemas.microsoft.com/office/drawing/2014/main" id="{B2FAB019-AD3D-4C1B-8AE2-35B510069C59}"/>
              </a:ext>
            </a:extLst>
          </p:cNvPr>
          <p:cNvSpPr txBox="1"/>
          <p:nvPr/>
        </p:nvSpPr>
        <p:spPr>
          <a:xfrm>
            <a:off x="2385306" y="658695"/>
            <a:ext cx="4907105" cy="369332"/>
          </a:xfrm>
          <a:prstGeom prst="rect">
            <a:avLst/>
          </a:prstGeom>
          <a:noFill/>
        </p:spPr>
        <p:txBody>
          <a:bodyPr wrap="square" rtlCol="0">
            <a:spAutoFit/>
          </a:bodyPr>
          <a:lstStyle/>
          <a:p>
            <a:r>
              <a:rPr lang="zh-CN" altLang="en-US" sz="1800" b="1" dirty="0">
                <a:latin typeface="+mj-ea"/>
                <a:ea typeface="+mj-ea"/>
              </a:rPr>
              <a:t>实验①：正常工况数据集</a:t>
            </a:r>
            <a:r>
              <a:rPr lang="en-US" altLang="zh-CN" sz="1800" b="1" dirty="0">
                <a:latin typeface="+mj-ea"/>
                <a:ea typeface="+mj-ea"/>
              </a:rPr>
              <a:t>T3</a:t>
            </a:r>
            <a:r>
              <a:rPr lang="zh-CN" altLang="en-US" sz="1800" b="1" dirty="0">
                <a:latin typeface="+mj-ea"/>
                <a:ea typeface="+mj-ea"/>
              </a:rPr>
              <a:t>建模监测</a:t>
            </a:r>
            <a:r>
              <a:rPr lang="en-US" altLang="zh-CN" sz="1800" b="1" dirty="0">
                <a:latin typeface="+mj-ea"/>
                <a:ea typeface="+mj-ea"/>
              </a:rPr>
              <a:t>T1</a:t>
            </a:r>
            <a:endParaRPr lang="zh-CN" altLang="en-US" sz="1800" b="1" dirty="0">
              <a:latin typeface="+mj-ea"/>
              <a:ea typeface="+mj-ea"/>
            </a:endParaRPr>
          </a:p>
        </p:txBody>
      </p:sp>
    </p:spTree>
    <p:extLst>
      <p:ext uri="{BB962C8B-B14F-4D97-AF65-F5344CB8AC3E}">
        <p14:creationId xmlns:p14="http://schemas.microsoft.com/office/powerpoint/2010/main" val="2382020010"/>
      </p:ext>
    </p:extLst>
  </p:cSld>
  <p:clrMapOvr>
    <a:masterClrMapping/>
  </p:clrMapOvr>
  <mc:AlternateContent xmlns:mc="http://schemas.openxmlformats.org/markup-compatibility/2006" xmlns:p14="http://schemas.microsoft.com/office/powerpoint/2010/main">
    <mc:Choice Requires="p14">
      <p:transition spd="slow">
        <p14:conveyor dir="l"/>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5" name="直接连接符 74"/>
          <p:cNvCxnSpPr/>
          <p:nvPr/>
        </p:nvCxnSpPr>
        <p:spPr>
          <a:xfrm>
            <a:off x="4433191" y="584402"/>
            <a:ext cx="277619"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800A2D62-4100-4726-9B56-5B6547C675A6}"/>
              </a:ext>
            </a:extLst>
          </p:cNvPr>
          <p:cNvSpPr>
            <a:spLocks noGrp="1"/>
          </p:cNvSpPr>
          <p:nvPr>
            <p:ph type="sldNum" sz="quarter" idx="12"/>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ACBECEF1-1935-4692-9C86-5FD89D9EDF46}" type="slidenum">
              <a:rPr kumimoji="0" lang="zh-CN" altLang="en-US" sz="1100" b="0" i="0" u="none" strike="noStrike" kern="1200" cap="none" spc="0" normalizeH="0" baseline="0" noProof="0" smtClean="0">
                <a:ln>
                  <a:noFill/>
                </a:ln>
                <a:solidFill>
                  <a:prstClr val="black">
                    <a:lumMod val="85000"/>
                    <a:lumOff val="15000"/>
                  </a:prstClr>
                </a:solidFill>
                <a:effectLst/>
                <a:uLnTx/>
                <a:uFillTx/>
                <a:latin typeface="微软雅黑"/>
                <a:ea typeface="微软雅黑"/>
                <a:cs typeface="+mn-cs"/>
              </a:rPr>
              <a:pPr marL="0" marR="0" lvl="0" indent="0" algn="r" defTabSz="685800" rtl="0" eaLnBrk="1" fontAlgn="auto" latinLnBrk="0" hangingPunct="1">
                <a:lnSpc>
                  <a:spcPct val="100000"/>
                </a:lnSpc>
                <a:spcBef>
                  <a:spcPts val="0"/>
                </a:spcBef>
                <a:spcAft>
                  <a:spcPts val="0"/>
                </a:spcAft>
                <a:buClrTx/>
                <a:buSzTx/>
                <a:buFontTx/>
                <a:buNone/>
                <a:tabLst/>
                <a:defRPr/>
              </a:pPr>
              <a:t>41</a:t>
            </a:fld>
            <a:endParaRPr kumimoji="0" lang="zh-CN" altLang="en-US" sz="1100" b="0" i="0" u="none" strike="noStrike" kern="1200" cap="none" spc="0" normalizeH="0" baseline="0" noProof="0">
              <a:ln>
                <a:noFill/>
              </a:ln>
              <a:solidFill>
                <a:prstClr val="black">
                  <a:lumMod val="85000"/>
                  <a:lumOff val="15000"/>
                </a:prstClr>
              </a:solidFill>
              <a:effectLst/>
              <a:uLnTx/>
              <a:uFillTx/>
              <a:latin typeface="微软雅黑"/>
              <a:ea typeface="微软雅黑"/>
              <a:cs typeface="+mn-cs"/>
            </a:endParaRPr>
          </a:p>
        </p:txBody>
      </p:sp>
      <p:sp>
        <p:nvSpPr>
          <p:cNvPr id="13" name="文本框 5">
            <a:extLst>
              <a:ext uri="{FF2B5EF4-FFF2-40B4-BE49-F238E27FC236}">
                <a16:creationId xmlns:a16="http://schemas.microsoft.com/office/drawing/2014/main" id="{1FBAF7A0-9B63-4E87-8616-9258DDA99738}"/>
              </a:ext>
            </a:extLst>
          </p:cNvPr>
          <p:cNvSpPr txBox="1">
            <a:spLocks noChangeArrowheads="1"/>
          </p:cNvSpPr>
          <p:nvPr/>
        </p:nvSpPr>
        <p:spPr bwMode="auto">
          <a:xfrm>
            <a:off x="3222909" y="61182"/>
            <a:ext cx="269817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r>
              <a:rPr lang="zh-CN" altLang="en-US" sz="2800" b="1" dirty="0">
                <a:latin typeface="+mj-ea"/>
              </a:rPr>
              <a:t>四、实验与总结</a:t>
            </a:r>
          </a:p>
        </p:txBody>
      </p:sp>
      <p:sp>
        <p:nvSpPr>
          <p:cNvPr id="10" name="文本框 9">
            <a:extLst>
              <a:ext uri="{FF2B5EF4-FFF2-40B4-BE49-F238E27FC236}">
                <a16:creationId xmlns:a16="http://schemas.microsoft.com/office/drawing/2014/main" id="{1ADEF384-A985-45D9-811E-5572A0BF73B3}"/>
              </a:ext>
            </a:extLst>
          </p:cNvPr>
          <p:cNvSpPr txBox="1"/>
          <p:nvPr/>
        </p:nvSpPr>
        <p:spPr>
          <a:xfrm>
            <a:off x="2385306" y="658695"/>
            <a:ext cx="4907105" cy="369332"/>
          </a:xfrm>
          <a:prstGeom prst="rect">
            <a:avLst/>
          </a:prstGeom>
          <a:noFill/>
        </p:spPr>
        <p:txBody>
          <a:bodyPr wrap="square" rtlCol="0">
            <a:spAutoFit/>
          </a:bodyPr>
          <a:lstStyle/>
          <a:p>
            <a:r>
              <a:rPr lang="zh-CN" altLang="en-US" sz="1800" b="1" dirty="0">
                <a:latin typeface="+mj-ea"/>
                <a:ea typeface="+mj-ea"/>
              </a:rPr>
              <a:t>实验①：正常工况数据集</a:t>
            </a:r>
            <a:r>
              <a:rPr lang="en-US" altLang="zh-CN" sz="1800" b="1" dirty="0">
                <a:latin typeface="+mj-ea"/>
                <a:ea typeface="+mj-ea"/>
              </a:rPr>
              <a:t>T3</a:t>
            </a:r>
            <a:r>
              <a:rPr lang="zh-CN" altLang="en-US" sz="1800" b="1" dirty="0">
                <a:latin typeface="+mj-ea"/>
                <a:ea typeface="+mj-ea"/>
              </a:rPr>
              <a:t>建模监测</a:t>
            </a:r>
            <a:r>
              <a:rPr lang="en-US" altLang="zh-CN" sz="1800" b="1" dirty="0">
                <a:latin typeface="+mj-ea"/>
                <a:ea typeface="+mj-ea"/>
              </a:rPr>
              <a:t>T1</a:t>
            </a:r>
            <a:endParaRPr lang="zh-CN" altLang="en-US" sz="1800" b="1" dirty="0">
              <a:latin typeface="+mj-ea"/>
              <a:ea typeface="+mj-ea"/>
            </a:endParaRPr>
          </a:p>
        </p:txBody>
      </p:sp>
      <p:pic>
        <p:nvPicPr>
          <p:cNvPr id="3" name="图片 2">
            <a:extLst>
              <a:ext uri="{FF2B5EF4-FFF2-40B4-BE49-F238E27FC236}">
                <a16:creationId xmlns:a16="http://schemas.microsoft.com/office/drawing/2014/main" id="{CA49A16B-42EE-4D3F-A1F1-14AB2D87FD25}"/>
              </a:ext>
            </a:extLst>
          </p:cNvPr>
          <p:cNvPicPr>
            <a:picLocks noChangeAspect="1"/>
          </p:cNvPicPr>
          <p:nvPr/>
        </p:nvPicPr>
        <p:blipFill>
          <a:blip r:embed="rId3"/>
          <a:stretch>
            <a:fillRect/>
          </a:stretch>
        </p:blipFill>
        <p:spPr>
          <a:xfrm>
            <a:off x="198443" y="1117035"/>
            <a:ext cx="3840000" cy="2880000"/>
          </a:xfrm>
          <a:prstGeom prst="rect">
            <a:avLst/>
          </a:prstGeom>
        </p:spPr>
      </p:pic>
      <p:pic>
        <p:nvPicPr>
          <p:cNvPr id="4" name="图片 3">
            <a:extLst>
              <a:ext uri="{FF2B5EF4-FFF2-40B4-BE49-F238E27FC236}">
                <a16:creationId xmlns:a16="http://schemas.microsoft.com/office/drawing/2014/main" id="{8D8E736C-DBE0-4F6F-A15F-901CB61A368E}"/>
              </a:ext>
            </a:extLst>
          </p:cNvPr>
          <p:cNvPicPr>
            <a:picLocks noChangeAspect="1"/>
          </p:cNvPicPr>
          <p:nvPr/>
        </p:nvPicPr>
        <p:blipFill>
          <a:blip r:embed="rId4"/>
          <a:stretch>
            <a:fillRect/>
          </a:stretch>
        </p:blipFill>
        <p:spPr>
          <a:xfrm>
            <a:off x="4927529" y="1131750"/>
            <a:ext cx="3840000" cy="2880000"/>
          </a:xfrm>
          <a:prstGeom prst="rect">
            <a:avLst/>
          </a:prstGeom>
        </p:spPr>
      </p:pic>
      <p:sp>
        <p:nvSpPr>
          <p:cNvPr id="12" name="矩形 11">
            <a:extLst>
              <a:ext uri="{FF2B5EF4-FFF2-40B4-BE49-F238E27FC236}">
                <a16:creationId xmlns:a16="http://schemas.microsoft.com/office/drawing/2014/main" id="{115872D1-2CDA-452A-A22C-D6D231337A51}"/>
              </a:ext>
            </a:extLst>
          </p:cNvPr>
          <p:cNvSpPr/>
          <p:nvPr/>
        </p:nvSpPr>
        <p:spPr>
          <a:xfrm>
            <a:off x="859762" y="4078685"/>
            <a:ext cx="2363147" cy="276999"/>
          </a:xfrm>
          <a:prstGeom prst="rect">
            <a:avLst/>
          </a:prstGeom>
        </p:spPr>
        <p:txBody>
          <a:bodyPr wrap="none">
            <a:spAutoFit/>
          </a:bodyPr>
          <a:lstStyle/>
          <a:p>
            <a:pPr algn="ctr"/>
            <a:r>
              <a:rPr lang="zh-CN" altLang="en-US" sz="12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状态特征</a:t>
            </a:r>
            <a:r>
              <a:rPr lang="en-US" altLang="zh-CN" sz="1200" b="1" dirty="0">
                <a:latin typeface="Times New Roman" panose="02020603050405020304" pitchFamily="18" charset="0"/>
                <a:ea typeface="黑体" panose="02010609060101010101" pitchFamily="49" charset="-122"/>
                <a:cs typeface="Times New Roman" panose="02020603050405020304" pitchFamily="18" charset="0"/>
              </a:rPr>
              <a:t>EVBID</a:t>
            </a:r>
            <a:r>
              <a:rPr lang="zh-CN" altLang="en-US" sz="1200" b="1" dirty="0">
                <a:latin typeface="Times New Roman" panose="02020603050405020304" pitchFamily="18" charset="0"/>
                <a:ea typeface="黑体" panose="02010609060101010101" pitchFamily="49" charset="-122"/>
                <a:cs typeface="Times New Roman" panose="02020603050405020304" pitchFamily="18" charset="0"/>
              </a:rPr>
              <a:t>直方图与控制限</a:t>
            </a:r>
            <a:endParaRPr lang="en-US" altLang="zh-CN" sz="1200" b="1"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4" name="矩形 13">
            <a:extLst>
              <a:ext uri="{FF2B5EF4-FFF2-40B4-BE49-F238E27FC236}">
                <a16:creationId xmlns:a16="http://schemas.microsoft.com/office/drawing/2014/main" id="{B6A50B32-B542-4F5A-9B39-A43901B95449}"/>
              </a:ext>
            </a:extLst>
          </p:cNvPr>
          <p:cNvSpPr/>
          <p:nvPr/>
        </p:nvSpPr>
        <p:spPr>
          <a:xfrm>
            <a:off x="5843975" y="4066441"/>
            <a:ext cx="2363146" cy="276999"/>
          </a:xfrm>
          <a:prstGeom prst="rect">
            <a:avLst/>
          </a:prstGeom>
        </p:spPr>
        <p:txBody>
          <a:bodyPr wrap="none">
            <a:spAutoFit/>
          </a:bodyPr>
          <a:lstStyle/>
          <a:p>
            <a:pPr algn="ctr"/>
            <a:r>
              <a:rPr lang="zh-CN" altLang="en-US" sz="12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速度特征</a:t>
            </a:r>
            <a:r>
              <a:rPr lang="en-US" altLang="zh-CN" sz="1200" b="1" dirty="0">
                <a:latin typeface="Times New Roman" panose="02020603050405020304" pitchFamily="18" charset="0"/>
                <a:ea typeface="黑体" panose="02010609060101010101" pitchFamily="49" charset="-122"/>
                <a:cs typeface="Times New Roman" panose="02020603050405020304" pitchFamily="18" charset="0"/>
              </a:rPr>
              <a:t>EVBID</a:t>
            </a:r>
            <a:r>
              <a:rPr lang="zh-CN" altLang="en-US" sz="1200" b="1" dirty="0">
                <a:latin typeface="Times New Roman" panose="02020603050405020304" pitchFamily="18" charset="0"/>
                <a:ea typeface="黑体" panose="02010609060101010101" pitchFamily="49" charset="-122"/>
                <a:cs typeface="Times New Roman" panose="02020603050405020304" pitchFamily="18" charset="0"/>
              </a:rPr>
              <a:t>直方图与控制限</a:t>
            </a:r>
            <a:endParaRPr lang="en-US" altLang="zh-CN" sz="1200" b="1" dirty="0">
              <a:latin typeface="Times New Roman" panose="02020603050405020304" pitchFamily="18" charset="0"/>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764335846"/>
      </p:ext>
    </p:extLst>
  </p:cSld>
  <p:clrMapOvr>
    <a:masterClrMapping/>
  </p:clrMapOvr>
  <mc:AlternateContent xmlns:mc="http://schemas.openxmlformats.org/markup-compatibility/2006" xmlns:p14="http://schemas.microsoft.com/office/powerpoint/2010/main">
    <mc:Choice Requires="p14">
      <p:transition spd="slow">
        <p14:conveyor dir="l"/>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5" name="直接连接符 74"/>
          <p:cNvCxnSpPr/>
          <p:nvPr/>
        </p:nvCxnSpPr>
        <p:spPr>
          <a:xfrm>
            <a:off x="4433191" y="584402"/>
            <a:ext cx="277619"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800A2D62-4100-4726-9B56-5B6547C675A6}"/>
              </a:ext>
            </a:extLst>
          </p:cNvPr>
          <p:cNvSpPr>
            <a:spLocks noGrp="1"/>
          </p:cNvSpPr>
          <p:nvPr>
            <p:ph type="sldNum" sz="quarter" idx="12"/>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ACBECEF1-1935-4692-9C86-5FD89D9EDF46}" type="slidenum">
              <a:rPr kumimoji="0" lang="zh-CN" altLang="en-US" sz="1100" b="0" i="0" u="none" strike="noStrike" kern="1200" cap="none" spc="0" normalizeH="0" baseline="0" noProof="0" smtClean="0">
                <a:ln>
                  <a:noFill/>
                </a:ln>
                <a:solidFill>
                  <a:prstClr val="black">
                    <a:lumMod val="85000"/>
                    <a:lumOff val="15000"/>
                  </a:prstClr>
                </a:solidFill>
                <a:effectLst/>
                <a:uLnTx/>
                <a:uFillTx/>
                <a:latin typeface="微软雅黑"/>
                <a:ea typeface="微软雅黑"/>
                <a:cs typeface="+mn-cs"/>
              </a:rPr>
              <a:pPr marL="0" marR="0" lvl="0" indent="0" algn="r" defTabSz="685800" rtl="0" eaLnBrk="1" fontAlgn="auto" latinLnBrk="0" hangingPunct="1">
                <a:lnSpc>
                  <a:spcPct val="100000"/>
                </a:lnSpc>
                <a:spcBef>
                  <a:spcPts val="0"/>
                </a:spcBef>
                <a:spcAft>
                  <a:spcPts val="0"/>
                </a:spcAft>
                <a:buClrTx/>
                <a:buSzTx/>
                <a:buFontTx/>
                <a:buNone/>
                <a:tabLst/>
                <a:defRPr/>
              </a:pPr>
              <a:t>42</a:t>
            </a:fld>
            <a:endParaRPr kumimoji="0" lang="zh-CN" altLang="en-US" sz="1100" b="0" i="0" u="none" strike="noStrike" kern="1200" cap="none" spc="0" normalizeH="0" baseline="0" noProof="0">
              <a:ln>
                <a:noFill/>
              </a:ln>
              <a:solidFill>
                <a:prstClr val="black">
                  <a:lumMod val="85000"/>
                  <a:lumOff val="15000"/>
                </a:prstClr>
              </a:solidFill>
              <a:effectLst/>
              <a:uLnTx/>
              <a:uFillTx/>
              <a:latin typeface="微软雅黑"/>
              <a:ea typeface="微软雅黑"/>
              <a:cs typeface="+mn-cs"/>
            </a:endParaRPr>
          </a:p>
        </p:txBody>
      </p:sp>
      <p:sp>
        <p:nvSpPr>
          <p:cNvPr id="13" name="文本框 5">
            <a:extLst>
              <a:ext uri="{FF2B5EF4-FFF2-40B4-BE49-F238E27FC236}">
                <a16:creationId xmlns:a16="http://schemas.microsoft.com/office/drawing/2014/main" id="{1FBAF7A0-9B63-4E87-8616-9258DDA99738}"/>
              </a:ext>
            </a:extLst>
          </p:cNvPr>
          <p:cNvSpPr txBox="1">
            <a:spLocks noChangeArrowheads="1"/>
          </p:cNvSpPr>
          <p:nvPr/>
        </p:nvSpPr>
        <p:spPr bwMode="auto">
          <a:xfrm>
            <a:off x="3222909" y="61182"/>
            <a:ext cx="269817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r>
              <a:rPr lang="zh-CN" altLang="en-US" sz="2800" b="1" dirty="0">
                <a:latin typeface="+mj-ea"/>
              </a:rPr>
              <a:t>四、实验与总结</a:t>
            </a:r>
          </a:p>
        </p:txBody>
      </p:sp>
      <p:pic>
        <p:nvPicPr>
          <p:cNvPr id="5" name="图片 4">
            <a:extLst>
              <a:ext uri="{FF2B5EF4-FFF2-40B4-BE49-F238E27FC236}">
                <a16:creationId xmlns:a16="http://schemas.microsoft.com/office/drawing/2014/main" id="{A633D704-C16A-440E-9E42-2595ADBDC658}"/>
              </a:ext>
            </a:extLst>
          </p:cNvPr>
          <p:cNvPicPr>
            <a:picLocks noChangeAspect="1"/>
          </p:cNvPicPr>
          <p:nvPr/>
        </p:nvPicPr>
        <p:blipFill>
          <a:blip r:embed="rId3"/>
          <a:stretch>
            <a:fillRect/>
          </a:stretch>
        </p:blipFill>
        <p:spPr>
          <a:xfrm>
            <a:off x="131143" y="1250432"/>
            <a:ext cx="3840000" cy="2880000"/>
          </a:xfrm>
          <a:prstGeom prst="rect">
            <a:avLst/>
          </a:prstGeom>
        </p:spPr>
      </p:pic>
      <p:sp>
        <p:nvSpPr>
          <p:cNvPr id="11" name="矩形 10">
            <a:extLst>
              <a:ext uri="{FF2B5EF4-FFF2-40B4-BE49-F238E27FC236}">
                <a16:creationId xmlns:a16="http://schemas.microsoft.com/office/drawing/2014/main" id="{478A71C9-A448-4F1F-853E-296B2DA5C1C6}"/>
              </a:ext>
            </a:extLst>
          </p:cNvPr>
          <p:cNvSpPr/>
          <p:nvPr/>
        </p:nvSpPr>
        <p:spPr>
          <a:xfrm>
            <a:off x="1303002" y="4078685"/>
            <a:ext cx="1476687" cy="276999"/>
          </a:xfrm>
          <a:prstGeom prst="rect">
            <a:avLst/>
          </a:prstGeom>
        </p:spPr>
        <p:txBody>
          <a:bodyPr wrap="none">
            <a:spAutoFit/>
          </a:bodyPr>
          <a:lstStyle/>
          <a:p>
            <a:pPr algn="ctr"/>
            <a:r>
              <a:rPr lang="en-US" altLang="zh-CN" sz="12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VB-GMM</a:t>
            </a:r>
            <a:r>
              <a:rPr lang="zh-CN" altLang="en-US" sz="12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监测结果</a:t>
            </a:r>
            <a:endParaRPr lang="en-US" altLang="zh-CN" sz="12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6" name="图片 5">
            <a:extLst>
              <a:ext uri="{FF2B5EF4-FFF2-40B4-BE49-F238E27FC236}">
                <a16:creationId xmlns:a16="http://schemas.microsoft.com/office/drawing/2014/main" id="{37DC58FC-86B3-4B78-9FB2-3C386F77EB16}"/>
              </a:ext>
            </a:extLst>
          </p:cNvPr>
          <p:cNvPicPr>
            <a:picLocks noChangeAspect="1"/>
          </p:cNvPicPr>
          <p:nvPr/>
        </p:nvPicPr>
        <p:blipFill>
          <a:blip r:embed="rId4"/>
          <a:stretch>
            <a:fillRect/>
          </a:stretch>
        </p:blipFill>
        <p:spPr>
          <a:xfrm>
            <a:off x="4781631" y="1250432"/>
            <a:ext cx="3840000" cy="2880000"/>
          </a:xfrm>
          <a:prstGeom prst="rect">
            <a:avLst/>
          </a:prstGeom>
        </p:spPr>
      </p:pic>
      <p:sp>
        <p:nvSpPr>
          <p:cNvPr id="15" name="文本框 14">
            <a:extLst>
              <a:ext uri="{FF2B5EF4-FFF2-40B4-BE49-F238E27FC236}">
                <a16:creationId xmlns:a16="http://schemas.microsoft.com/office/drawing/2014/main" id="{3C3FB0CF-BE12-46A9-A51B-4E642AE711DF}"/>
              </a:ext>
            </a:extLst>
          </p:cNvPr>
          <p:cNvSpPr txBox="1"/>
          <p:nvPr/>
        </p:nvSpPr>
        <p:spPr>
          <a:xfrm>
            <a:off x="2385306" y="658695"/>
            <a:ext cx="4907105" cy="369332"/>
          </a:xfrm>
          <a:prstGeom prst="rect">
            <a:avLst/>
          </a:prstGeom>
          <a:noFill/>
        </p:spPr>
        <p:txBody>
          <a:bodyPr wrap="square" rtlCol="0">
            <a:spAutoFit/>
          </a:bodyPr>
          <a:lstStyle/>
          <a:p>
            <a:r>
              <a:rPr lang="zh-CN" altLang="en-US" sz="1800" b="1" dirty="0">
                <a:latin typeface="+mj-ea"/>
                <a:ea typeface="+mj-ea"/>
              </a:rPr>
              <a:t>实验①：正常工况数据集</a:t>
            </a:r>
            <a:r>
              <a:rPr lang="en-US" altLang="zh-CN" sz="1800" b="1" dirty="0">
                <a:latin typeface="+mj-ea"/>
                <a:ea typeface="+mj-ea"/>
              </a:rPr>
              <a:t>T3</a:t>
            </a:r>
            <a:r>
              <a:rPr lang="zh-CN" altLang="en-US" sz="1800" b="1" dirty="0">
                <a:latin typeface="+mj-ea"/>
                <a:ea typeface="+mj-ea"/>
              </a:rPr>
              <a:t>建模监测</a:t>
            </a:r>
            <a:r>
              <a:rPr lang="en-US" altLang="zh-CN" sz="1800" b="1" dirty="0">
                <a:latin typeface="+mj-ea"/>
                <a:ea typeface="+mj-ea"/>
              </a:rPr>
              <a:t>T1</a:t>
            </a:r>
            <a:endParaRPr lang="zh-CN" altLang="en-US" sz="1800" b="1" dirty="0">
              <a:latin typeface="+mj-ea"/>
              <a:ea typeface="+mj-ea"/>
            </a:endParaRPr>
          </a:p>
        </p:txBody>
      </p:sp>
      <p:sp>
        <p:nvSpPr>
          <p:cNvPr id="16" name="矩形 15">
            <a:extLst>
              <a:ext uri="{FF2B5EF4-FFF2-40B4-BE49-F238E27FC236}">
                <a16:creationId xmlns:a16="http://schemas.microsoft.com/office/drawing/2014/main" id="{FA9AA158-B30C-418C-9DBB-3D1BCAD65285}"/>
              </a:ext>
            </a:extLst>
          </p:cNvPr>
          <p:cNvSpPr/>
          <p:nvPr/>
        </p:nvSpPr>
        <p:spPr>
          <a:xfrm>
            <a:off x="5690359" y="4075838"/>
            <a:ext cx="2314352" cy="276999"/>
          </a:xfrm>
          <a:prstGeom prst="rect">
            <a:avLst/>
          </a:prstGeom>
        </p:spPr>
        <p:txBody>
          <a:bodyPr wrap="none">
            <a:spAutoFit/>
          </a:bodyPr>
          <a:lstStyle/>
          <a:p>
            <a:pPr algn="ctr"/>
            <a:r>
              <a:rPr lang="en-US" altLang="zh-CN" sz="12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Incremental VB-GMM</a:t>
            </a:r>
            <a:r>
              <a:rPr lang="zh-CN" altLang="en-US" sz="12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监测结果</a:t>
            </a:r>
            <a:endParaRPr lang="en-US" altLang="zh-CN" sz="12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2436835732"/>
      </p:ext>
    </p:extLst>
  </p:cSld>
  <p:clrMapOvr>
    <a:masterClrMapping/>
  </p:clrMapOvr>
  <mc:AlternateContent xmlns:mc="http://schemas.openxmlformats.org/markup-compatibility/2006" xmlns:p14="http://schemas.microsoft.com/office/powerpoint/2010/main">
    <mc:Choice Requires="p14">
      <p:transition spd="slow">
        <p14:conveyor dir="l"/>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5" name="直接连接符 74"/>
          <p:cNvCxnSpPr/>
          <p:nvPr/>
        </p:nvCxnSpPr>
        <p:spPr>
          <a:xfrm>
            <a:off x="4433191" y="584402"/>
            <a:ext cx="277619"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800A2D62-4100-4726-9B56-5B6547C675A6}"/>
              </a:ext>
            </a:extLst>
          </p:cNvPr>
          <p:cNvSpPr>
            <a:spLocks noGrp="1"/>
          </p:cNvSpPr>
          <p:nvPr>
            <p:ph type="sldNum" sz="quarter" idx="12"/>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ACBECEF1-1935-4692-9C86-5FD89D9EDF46}" type="slidenum">
              <a:rPr kumimoji="0" lang="zh-CN" altLang="en-US" sz="1100" b="0" i="0" u="none" strike="noStrike" kern="1200" cap="none" spc="0" normalizeH="0" baseline="0" noProof="0" smtClean="0">
                <a:ln>
                  <a:noFill/>
                </a:ln>
                <a:solidFill>
                  <a:prstClr val="black">
                    <a:lumMod val="85000"/>
                    <a:lumOff val="15000"/>
                  </a:prstClr>
                </a:solidFill>
                <a:effectLst/>
                <a:uLnTx/>
                <a:uFillTx/>
                <a:latin typeface="微软雅黑"/>
                <a:ea typeface="微软雅黑"/>
                <a:cs typeface="+mn-cs"/>
              </a:rPr>
              <a:pPr marL="0" marR="0" lvl="0" indent="0" algn="r" defTabSz="685800" rtl="0" eaLnBrk="1" fontAlgn="auto" latinLnBrk="0" hangingPunct="1">
                <a:lnSpc>
                  <a:spcPct val="100000"/>
                </a:lnSpc>
                <a:spcBef>
                  <a:spcPts val="0"/>
                </a:spcBef>
                <a:spcAft>
                  <a:spcPts val="0"/>
                </a:spcAft>
                <a:buClrTx/>
                <a:buSzTx/>
                <a:buFontTx/>
                <a:buNone/>
                <a:tabLst/>
                <a:defRPr/>
              </a:pPr>
              <a:t>43</a:t>
            </a:fld>
            <a:endParaRPr kumimoji="0" lang="zh-CN" altLang="en-US" sz="1100" b="0" i="0" u="none" strike="noStrike" kern="1200" cap="none" spc="0" normalizeH="0" baseline="0" noProof="0">
              <a:ln>
                <a:noFill/>
              </a:ln>
              <a:solidFill>
                <a:prstClr val="black">
                  <a:lumMod val="85000"/>
                  <a:lumOff val="15000"/>
                </a:prstClr>
              </a:solidFill>
              <a:effectLst/>
              <a:uLnTx/>
              <a:uFillTx/>
              <a:latin typeface="微软雅黑"/>
              <a:ea typeface="微软雅黑"/>
              <a:cs typeface="+mn-cs"/>
            </a:endParaRPr>
          </a:p>
        </p:txBody>
      </p:sp>
      <p:sp>
        <p:nvSpPr>
          <p:cNvPr id="13" name="文本框 5">
            <a:extLst>
              <a:ext uri="{FF2B5EF4-FFF2-40B4-BE49-F238E27FC236}">
                <a16:creationId xmlns:a16="http://schemas.microsoft.com/office/drawing/2014/main" id="{1FBAF7A0-9B63-4E87-8616-9258DDA99738}"/>
              </a:ext>
            </a:extLst>
          </p:cNvPr>
          <p:cNvSpPr txBox="1">
            <a:spLocks noChangeArrowheads="1"/>
          </p:cNvSpPr>
          <p:nvPr/>
        </p:nvSpPr>
        <p:spPr bwMode="auto">
          <a:xfrm>
            <a:off x="3222909" y="61182"/>
            <a:ext cx="269817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r>
              <a:rPr lang="zh-CN" altLang="en-US" sz="2800" b="1" dirty="0">
                <a:latin typeface="+mj-ea"/>
              </a:rPr>
              <a:t>四、实验与总结</a:t>
            </a:r>
          </a:p>
        </p:txBody>
      </p:sp>
      <p:sp>
        <p:nvSpPr>
          <p:cNvPr id="15" name="文本框 14">
            <a:extLst>
              <a:ext uri="{FF2B5EF4-FFF2-40B4-BE49-F238E27FC236}">
                <a16:creationId xmlns:a16="http://schemas.microsoft.com/office/drawing/2014/main" id="{3C3FB0CF-BE12-46A9-A51B-4E642AE711DF}"/>
              </a:ext>
            </a:extLst>
          </p:cNvPr>
          <p:cNvSpPr txBox="1"/>
          <p:nvPr/>
        </p:nvSpPr>
        <p:spPr>
          <a:xfrm>
            <a:off x="2385306" y="658695"/>
            <a:ext cx="4907105" cy="369332"/>
          </a:xfrm>
          <a:prstGeom prst="rect">
            <a:avLst/>
          </a:prstGeom>
          <a:noFill/>
        </p:spPr>
        <p:txBody>
          <a:bodyPr wrap="square" rtlCol="0">
            <a:spAutoFit/>
          </a:bodyPr>
          <a:lstStyle/>
          <a:p>
            <a:r>
              <a:rPr lang="zh-CN" altLang="en-US" sz="1800" b="1" dirty="0">
                <a:latin typeface="+mj-ea"/>
                <a:ea typeface="+mj-ea"/>
              </a:rPr>
              <a:t>实验①：正常工况数据集</a:t>
            </a:r>
            <a:r>
              <a:rPr lang="en-US" altLang="zh-CN" sz="1800" b="1" dirty="0">
                <a:latin typeface="+mj-ea"/>
                <a:ea typeface="+mj-ea"/>
              </a:rPr>
              <a:t>T3</a:t>
            </a:r>
            <a:r>
              <a:rPr lang="zh-CN" altLang="en-US" sz="1800" b="1" dirty="0">
                <a:latin typeface="+mj-ea"/>
                <a:ea typeface="+mj-ea"/>
              </a:rPr>
              <a:t>建模监测</a:t>
            </a:r>
            <a:r>
              <a:rPr lang="en-US" altLang="zh-CN" sz="1800" b="1" dirty="0">
                <a:latin typeface="+mj-ea"/>
                <a:ea typeface="+mj-ea"/>
              </a:rPr>
              <a:t>T1</a:t>
            </a:r>
            <a:endParaRPr lang="zh-CN" altLang="en-US" sz="1800" b="1" dirty="0">
              <a:latin typeface="+mj-ea"/>
              <a:ea typeface="+mj-ea"/>
            </a:endParaRPr>
          </a:p>
        </p:txBody>
      </p:sp>
      <p:pic>
        <p:nvPicPr>
          <p:cNvPr id="3" name="图片 2">
            <a:extLst>
              <a:ext uri="{FF2B5EF4-FFF2-40B4-BE49-F238E27FC236}">
                <a16:creationId xmlns:a16="http://schemas.microsoft.com/office/drawing/2014/main" id="{03BA9BE0-653A-4FD6-B8C0-54CD061F0B3F}"/>
              </a:ext>
            </a:extLst>
          </p:cNvPr>
          <p:cNvPicPr>
            <a:picLocks noChangeAspect="1"/>
          </p:cNvPicPr>
          <p:nvPr/>
        </p:nvPicPr>
        <p:blipFill rotWithShape="1">
          <a:blip r:embed="rId3"/>
          <a:srcRect l="10429" t="4883" r="9442" b="7170"/>
          <a:stretch/>
        </p:blipFill>
        <p:spPr>
          <a:xfrm>
            <a:off x="1571504" y="1102319"/>
            <a:ext cx="6000983" cy="3416736"/>
          </a:xfrm>
          <a:prstGeom prst="rect">
            <a:avLst/>
          </a:prstGeom>
        </p:spPr>
      </p:pic>
      <p:sp>
        <p:nvSpPr>
          <p:cNvPr id="10" name="矩形 9">
            <a:extLst>
              <a:ext uri="{FF2B5EF4-FFF2-40B4-BE49-F238E27FC236}">
                <a16:creationId xmlns:a16="http://schemas.microsoft.com/office/drawing/2014/main" id="{AC6110ED-553B-4075-BE56-55D563692685}"/>
              </a:ext>
            </a:extLst>
          </p:cNvPr>
          <p:cNvSpPr/>
          <p:nvPr/>
        </p:nvSpPr>
        <p:spPr>
          <a:xfrm>
            <a:off x="3149684" y="4593347"/>
            <a:ext cx="3122265" cy="276999"/>
          </a:xfrm>
          <a:prstGeom prst="rect">
            <a:avLst/>
          </a:prstGeom>
        </p:spPr>
        <p:txBody>
          <a:bodyPr wrap="none">
            <a:spAutoFit/>
          </a:bodyPr>
          <a:lstStyle/>
          <a:p>
            <a:pPr algn="ctr"/>
            <a:r>
              <a:rPr lang="en-US" altLang="zh-CN" sz="12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Incremental VB-GMM </a:t>
            </a:r>
            <a:r>
              <a:rPr lang="zh-CN" altLang="en-US" sz="12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增量前后监测结果图</a:t>
            </a:r>
            <a:endParaRPr lang="en-US" altLang="zh-CN" sz="12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4" name="图片 3">
            <a:extLst>
              <a:ext uri="{FF2B5EF4-FFF2-40B4-BE49-F238E27FC236}">
                <a16:creationId xmlns:a16="http://schemas.microsoft.com/office/drawing/2014/main" id="{85AB24A4-7D7C-4A12-BCC3-998AAD7456DF}"/>
              </a:ext>
            </a:extLst>
          </p:cNvPr>
          <p:cNvPicPr>
            <a:picLocks noChangeAspect="1"/>
          </p:cNvPicPr>
          <p:nvPr/>
        </p:nvPicPr>
        <p:blipFill>
          <a:blip r:embed="rId4"/>
          <a:stretch>
            <a:fillRect/>
          </a:stretch>
        </p:blipFill>
        <p:spPr>
          <a:xfrm>
            <a:off x="-61156" y="1463825"/>
            <a:ext cx="3360000" cy="2520000"/>
          </a:xfrm>
          <a:prstGeom prst="rect">
            <a:avLst/>
          </a:prstGeom>
        </p:spPr>
      </p:pic>
      <p:pic>
        <p:nvPicPr>
          <p:cNvPr id="7" name="图片 6">
            <a:extLst>
              <a:ext uri="{FF2B5EF4-FFF2-40B4-BE49-F238E27FC236}">
                <a16:creationId xmlns:a16="http://schemas.microsoft.com/office/drawing/2014/main" id="{B6DA5EDB-890D-46DF-B908-984E07AEDC52}"/>
              </a:ext>
            </a:extLst>
          </p:cNvPr>
          <p:cNvPicPr>
            <a:picLocks noChangeAspect="1"/>
          </p:cNvPicPr>
          <p:nvPr/>
        </p:nvPicPr>
        <p:blipFill>
          <a:blip r:embed="rId5"/>
          <a:stretch>
            <a:fillRect/>
          </a:stretch>
        </p:blipFill>
        <p:spPr>
          <a:xfrm>
            <a:off x="3030810" y="1463825"/>
            <a:ext cx="3360000" cy="2520000"/>
          </a:xfrm>
          <a:prstGeom prst="rect">
            <a:avLst/>
          </a:prstGeom>
        </p:spPr>
      </p:pic>
      <p:pic>
        <p:nvPicPr>
          <p:cNvPr id="8" name="图片 7">
            <a:extLst>
              <a:ext uri="{FF2B5EF4-FFF2-40B4-BE49-F238E27FC236}">
                <a16:creationId xmlns:a16="http://schemas.microsoft.com/office/drawing/2014/main" id="{3CC2A4D9-3C2F-4162-874B-2ABC02F4182A}"/>
              </a:ext>
            </a:extLst>
          </p:cNvPr>
          <p:cNvPicPr>
            <a:picLocks noChangeAspect="1"/>
          </p:cNvPicPr>
          <p:nvPr/>
        </p:nvPicPr>
        <p:blipFill>
          <a:blip r:embed="rId6"/>
          <a:stretch>
            <a:fillRect/>
          </a:stretch>
        </p:blipFill>
        <p:spPr>
          <a:xfrm>
            <a:off x="6041385" y="1458398"/>
            <a:ext cx="3360000" cy="2520000"/>
          </a:xfrm>
          <a:prstGeom prst="rect">
            <a:avLst/>
          </a:prstGeom>
        </p:spPr>
      </p:pic>
    </p:spTree>
    <p:extLst>
      <p:ext uri="{BB962C8B-B14F-4D97-AF65-F5344CB8AC3E}">
        <p14:creationId xmlns:p14="http://schemas.microsoft.com/office/powerpoint/2010/main" val="1530823279"/>
      </p:ext>
    </p:extLst>
  </p:cSld>
  <p:clrMapOvr>
    <a:masterClrMapping/>
  </p:clrMapOvr>
  <mc:AlternateContent xmlns:mc="http://schemas.openxmlformats.org/markup-compatibility/2006" xmlns:p14="http://schemas.microsoft.com/office/powerpoint/2010/main">
    <mc:Choice Requires="p14">
      <p:transition spd="slow">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nodeType="clickEffect">
                                  <p:stCondLst>
                                    <p:cond delay="0"/>
                                  </p:stCondLst>
                                  <p:childTnLst>
                                    <p:anim calcmode="lin" valueType="num">
                                      <p:cBhvr additive="base">
                                        <p:cTn id="6" dur="500"/>
                                        <p:tgtEl>
                                          <p:spTgt spid="3"/>
                                        </p:tgtEl>
                                        <p:attrNameLst>
                                          <p:attrName>ppt_x</p:attrName>
                                        </p:attrNameLst>
                                      </p:cBhvr>
                                      <p:tavLst>
                                        <p:tav tm="0">
                                          <p:val>
                                            <p:strVal val="ppt_x"/>
                                          </p:val>
                                        </p:tav>
                                        <p:tav tm="100000">
                                          <p:val>
                                            <p:strVal val="ppt_x"/>
                                          </p:val>
                                        </p:tav>
                                      </p:tavLst>
                                    </p:anim>
                                    <p:anim calcmode="lin" valueType="num">
                                      <p:cBhvr additive="base">
                                        <p:cTn id="7" dur="500"/>
                                        <p:tgtEl>
                                          <p:spTgt spid="3"/>
                                        </p:tgtEl>
                                        <p:attrNameLst>
                                          <p:attrName>ppt_y</p:attrName>
                                        </p:attrNameLst>
                                      </p:cBhvr>
                                      <p:tavLst>
                                        <p:tav tm="0">
                                          <p:val>
                                            <p:strVal val="ppt_y"/>
                                          </p:val>
                                        </p:tav>
                                        <p:tav tm="100000">
                                          <p:val>
                                            <p:strVal val="1+ppt_h/2"/>
                                          </p:val>
                                        </p:tav>
                                      </p:tavLst>
                                    </p:anim>
                                    <p:set>
                                      <p:cBhvr>
                                        <p:cTn id="8" dur="1" fill="hold">
                                          <p:stCondLst>
                                            <p:cond delay="499"/>
                                          </p:stCondLst>
                                        </p:cTn>
                                        <p:tgtEl>
                                          <p:spTgt spid="3"/>
                                        </p:tgtEl>
                                        <p:attrNameLst>
                                          <p:attrName>style.visibility</p:attrName>
                                        </p:attrNameLst>
                                      </p:cBhvr>
                                      <p:to>
                                        <p:strVal val="hidden"/>
                                      </p:to>
                                    </p:set>
                                  </p:childTnLst>
                                </p:cTn>
                              </p:par>
                              <p:par>
                                <p:cTn id="9" presetID="2" presetClass="exit" presetSubtype="4" fill="hold" grpId="0" nodeType="withEffect">
                                  <p:stCondLst>
                                    <p:cond delay="0"/>
                                  </p:stCondLst>
                                  <p:childTnLst>
                                    <p:anim calcmode="lin" valueType="num">
                                      <p:cBhvr additive="base">
                                        <p:cTn id="10" dur="500"/>
                                        <p:tgtEl>
                                          <p:spTgt spid="10"/>
                                        </p:tgtEl>
                                        <p:attrNameLst>
                                          <p:attrName>ppt_x</p:attrName>
                                        </p:attrNameLst>
                                      </p:cBhvr>
                                      <p:tavLst>
                                        <p:tav tm="0">
                                          <p:val>
                                            <p:strVal val="ppt_x"/>
                                          </p:val>
                                        </p:tav>
                                        <p:tav tm="100000">
                                          <p:val>
                                            <p:strVal val="ppt_x"/>
                                          </p:val>
                                        </p:tav>
                                      </p:tavLst>
                                    </p:anim>
                                    <p:anim calcmode="lin" valueType="num">
                                      <p:cBhvr additive="base">
                                        <p:cTn id="11" dur="500"/>
                                        <p:tgtEl>
                                          <p:spTgt spid="10"/>
                                        </p:tgtEl>
                                        <p:attrNameLst>
                                          <p:attrName>ppt_y</p:attrName>
                                        </p:attrNameLst>
                                      </p:cBhvr>
                                      <p:tavLst>
                                        <p:tav tm="0">
                                          <p:val>
                                            <p:strVal val="ppt_y"/>
                                          </p:val>
                                        </p:tav>
                                        <p:tav tm="100000">
                                          <p:val>
                                            <p:strVal val="1+ppt_h/2"/>
                                          </p:val>
                                        </p:tav>
                                      </p:tavLst>
                                    </p:anim>
                                    <p:set>
                                      <p:cBhvr>
                                        <p:cTn id="12" dur="1" fill="hold">
                                          <p:stCondLst>
                                            <p:cond delay="499"/>
                                          </p:stCondLst>
                                        </p:cTn>
                                        <p:tgtEl>
                                          <p:spTgt spid="10"/>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250" fill="hold"/>
                                        <p:tgtEl>
                                          <p:spTgt spid="4"/>
                                        </p:tgtEl>
                                        <p:attrNameLst>
                                          <p:attrName>ppt_x</p:attrName>
                                        </p:attrNameLst>
                                      </p:cBhvr>
                                      <p:tavLst>
                                        <p:tav tm="0">
                                          <p:val>
                                            <p:strVal val="#ppt_x"/>
                                          </p:val>
                                        </p:tav>
                                        <p:tav tm="100000">
                                          <p:val>
                                            <p:strVal val="#ppt_x"/>
                                          </p:val>
                                        </p:tav>
                                      </p:tavLst>
                                    </p:anim>
                                    <p:anim calcmode="lin" valueType="num">
                                      <p:cBhvr additive="base">
                                        <p:cTn id="18" dur="250" fill="hold"/>
                                        <p:tgtEl>
                                          <p:spTgt spid="4"/>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250" fill="hold"/>
                                        <p:tgtEl>
                                          <p:spTgt spid="7"/>
                                        </p:tgtEl>
                                        <p:attrNameLst>
                                          <p:attrName>ppt_x</p:attrName>
                                        </p:attrNameLst>
                                      </p:cBhvr>
                                      <p:tavLst>
                                        <p:tav tm="0">
                                          <p:val>
                                            <p:strVal val="#ppt_x"/>
                                          </p:val>
                                        </p:tav>
                                        <p:tav tm="100000">
                                          <p:val>
                                            <p:strVal val="#ppt_x"/>
                                          </p:val>
                                        </p:tav>
                                      </p:tavLst>
                                    </p:anim>
                                    <p:anim calcmode="lin" valueType="num">
                                      <p:cBhvr additive="base">
                                        <p:cTn id="22" dur="250" fill="hold"/>
                                        <p:tgtEl>
                                          <p:spTgt spid="7"/>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250" fill="hold"/>
                                        <p:tgtEl>
                                          <p:spTgt spid="8"/>
                                        </p:tgtEl>
                                        <p:attrNameLst>
                                          <p:attrName>ppt_x</p:attrName>
                                        </p:attrNameLst>
                                      </p:cBhvr>
                                      <p:tavLst>
                                        <p:tav tm="0">
                                          <p:val>
                                            <p:strVal val="#ppt_x"/>
                                          </p:val>
                                        </p:tav>
                                        <p:tav tm="100000">
                                          <p:val>
                                            <p:strVal val="#ppt_x"/>
                                          </p:val>
                                        </p:tav>
                                      </p:tavLst>
                                    </p:anim>
                                    <p:anim calcmode="lin" valueType="num">
                                      <p:cBhvr additive="base">
                                        <p:cTn id="26" dur="25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5" name="直接连接符 74"/>
          <p:cNvCxnSpPr/>
          <p:nvPr/>
        </p:nvCxnSpPr>
        <p:spPr>
          <a:xfrm>
            <a:off x="4433191" y="584402"/>
            <a:ext cx="277619"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800A2D62-4100-4726-9B56-5B6547C675A6}"/>
              </a:ext>
            </a:extLst>
          </p:cNvPr>
          <p:cNvSpPr>
            <a:spLocks noGrp="1"/>
          </p:cNvSpPr>
          <p:nvPr>
            <p:ph type="sldNum" sz="quarter" idx="12"/>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ACBECEF1-1935-4692-9C86-5FD89D9EDF46}" type="slidenum">
              <a:rPr kumimoji="0" lang="zh-CN" altLang="en-US" sz="1100" b="0" i="0" u="none" strike="noStrike" kern="1200" cap="none" spc="0" normalizeH="0" baseline="0" noProof="0" smtClean="0">
                <a:ln>
                  <a:noFill/>
                </a:ln>
                <a:solidFill>
                  <a:prstClr val="black">
                    <a:lumMod val="85000"/>
                    <a:lumOff val="15000"/>
                  </a:prstClr>
                </a:solidFill>
                <a:effectLst/>
                <a:uLnTx/>
                <a:uFillTx/>
                <a:latin typeface="微软雅黑"/>
                <a:ea typeface="微软雅黑"/>
                <a:cs typeface="+mn-cs"/>
              </a:rPr>
              <a:pPr marL="0" marR="0" lvl="0" indent="0" algn="r" defTabSz="685800" rtl="0" eaLnBrk="1" fontAlgn="auto" latinLnBrk="0" hangingPunct="1">
                <a:lnSpc>
                  <a:spcPct val="100000"/>
                </a:lnSpc>
                <a:spcBef>
                  <a:spcPts val="0"/>
                </a:spcBef>
                <a:spcAft>
                  <a:spcPts val="0"/>
                </a:spcAft>
                <a:buClrTx/>
                <a:buSzTx/>
                <a:buFontTx/>
                <a:buNone/>
                <a:tabLst/>
                <a:defRPr/>
              </a:pPr>
              <a:t>44</a:t>
            </a:fld>
            <a:endParaRPr kumimoji="0" lang="zh-CN" altLang="en-US" sz="1100" b="0" i="0" u="none" strike="noStrike" kern="1200" cap="none" spc="0" normalizeH="0" baseline="0" noProof="0">
              <a:ln>
                <a:noFill/>
              </a:ln>
              <a:solidFill>
                <a:prstClr val="black">
                  <a:lumMod val="85000"/>
                  <a:lumOff val="15000"/>
                </a:prstClr>
              </a:solidFill>
              <a:effectLst/>
              <a:uLnTx/>
              <a:uFillTx/>
              <a:latin typeface="微软雅黑"/>
              <a:ea typeface="微软雅黑"/>
              <a:cs typeface="+mn-cs"/>
            </a:endParaRPr>
          </a:p>
        </p:txBody>
      </p:sp>
      <p:sp>
        <p:nvSpPr>
          <p:cNvPr id="13" name="文本框 5">
            <a:extLst>
              <a:ext uri="{FF2B5EF4-FFF2-40B4-BE49-F238E27FC236}">
                <a16:creationId xmlns:a16="http://schemas.microsoft.com/office/drawing/2014/main" id="{1FBAF7A0-9B63-4E87-8616-9258DDA99738}"/>
              </a:ext>
            </a:extLst>
          </p:cNvPr>
          <p:cNvSpPr txBox="1">
            <a:spLocks noChangeArrowheads="1"/>
          </p:cNvSpPr>
          <p:nvPr/>
        </p:nvSpPr>
        <p:spPr bwMode="auto">
          <a:xfrm>
            <a:off x="3222909" y="61182"/>
            <a:ext cx="269817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r>
              <a:rPr lang="zh-CN" altLang="en-US" sz="2800" b="1" dirty="0">
                <a:latin typeface="+mj-ea"/>
              </a:rPr>
              <a:t>四、实验与总结</a:t>
            </a:r>
          </a:p>
        </p:txBody>
      </p:sp>
      <p:sp>
        <p:nvSpPr>
          <p:cNvPr id="10" name="文本框 9">
            <a:extLst>
              <a:ext uri="{FF2B5EF4-FFF2-40B4-BE49-F238E27FC236}">
                <a16:creationId xmlns:a16="http://schemas.microsoft.com/office/drawing/2014/main" id="{1ADEF384-A985-45D9-811E-5572A0BF73B3}"/>
              </a:ext>
            </a:extLst>
          </p:cNvPr>
          <p:cNvSpPr txBox="1"/>
          <p:nvPr/>
        </p:nvSpPr>
        <p:spPr>
          <a:xfrm>
            <a:off x="2650538" y="689600"/>
            <a:ext cx="3842916" cy="369332"/>
          </a:xfrm>
          <a:prstGeom prst="rect">
            <a:avLst/>
          </a:prstGeom>
          <a:noFill/>
        </p:spPr>
        <p:txBody>
          <a:bodyPr wrap="square" rtlCol="0">
            <a:spAutoFit/>
          </a:bodyPr>
          <a:lstStyle/>
          <a:p>
            <a:r>
              <a:rPr lang="zh-CN" altLang="en-US" sz="1800" b="1" dirty="0">
                <a:latin typeface="+mj-ea"/>
                <a:ea typeface="+mj-ea"/>
              </a:rPr>
              <a:t>实验②：</a:t>
            </a:r>
            <a:r>
              <a:rPr lang="en-US" altLang="zh-CN" sz="1800" b="1" dirty="0">
                <a:latin typeface="+mj-ea"/>
                <a:ea typeface="+mj-ea"/>
              </a:rPr>
              <a:t>T1-T3</a:t>
            </a:r>
            <a:r>
              <a:rPr lang="zh-CN" altLang="en-US" sz="1800" b="1" dirty="0">
                <a:latin typeface="+mj-ea"/>
                <a:ea typeface="+mj-ea"/>
              </a:rPr>
              <a:t>建模监测</a:t>
            </a:r>
            <a:r>
              <a:rPr lang="en-US" altLang="zh-CN" sz="1800" b="1" dirty="0">
                <a:latin typeface="+mj-ea"/>
                <a:ea typeface="+mj-ea"/>
              </a:rPr>
              <a:t>Fault-5.2</a:t>
            </a:r>
            <a:endParaRPr lang="zh-CN" altLang="en-US" sz="1800" b="1" dirty="0">
              <a:latin typeface="+mj-ea"/>
              <a:ea typeface="+mj-ea"/>
            </a:endParaRPr>
          </a:p>
        </p:txBody>
      </p:sp>
      <p:pic>
        <p:nvPicPr>
          <p:cNvPr id="3" name="图片 2">
            <a:extLst>
              <a:ext uri="{FF2B5EF4-FFF2-40B4-BE49-F238E27FC236}">
                <a16:creationId xmlns:a16="http://schemas.microsoft.com/office/drawing/2014/main" id="{30C18DF2-8B26-4A8F-BCB6-D3244538FE37}"/>
              </a:ext>
            </a:extLst>
          </p:cNvPr>
          <p:cNvPicPr>
            <a:picLocks noChangeAspect="1"/>
          </p:cNvPicPr>
          <p:nvPr/>
        </p:nvPicPr>
        <p:blipFill>
          <a:blip r:embed="rId3"/>
          <a:stretch>
            <a:fillRect/>
          </a:stretch>
        </p:blipFill>
        <p:spPr>
          <a:xfrm>
            <a:off x="-4" y="1107622"/>
            <a:ext cx="9144000" cy="994768"/>
          </a:xfrm>
          <a:prstGeom prst="rect">
            <a:avLst/>
          </a:prstGeom>
        </p:spPr>
      </p:pic>
      <p:sp>
        <p:nvSpPr>
          <p:cNvPr id="4" name="矩形 3">
            <a:extLst>
              <a:ext uri="{FF2B5EF4-FFF2-40B4-BE49-F238E27FC236}">
                <a16:creationId xmlns:a16="http://schemas.microsoft.com/office/drawing/2014/main" id="{7E374659-5C7C-49E9-9D80-7D162A6275D3}"/>
              </a:ext>
            </a:extLst>
          </p:cNvPr>
          <p:cNvSpPr/>
          <p:nvPr/>
        </p:nvSpPr>
        <p:spPr>
          <a:xfrm>
            <a:off x="91981" y="1817979"/>
            <a:ext cx="8673273" cy="16231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a:extLst>
              <a:ext uri="{FF2B5EF4-FFF2-40B4-BE49-F238E27FC236}">
                <a16:creationId xmlns:a16="http://schemas.microsoft.com/office/drawing/2014/main" id="{12A04CA4-8D5E-4839-8AE6-2435F667F5F2}"/>
              </a:ext>
            </a:extLst>
          </p:cNvPr>
          <p:cNvPicPr>
            <a:picLocks noChangeAspect="1"/>
          </p:cNvPicPr>
          <p:nvPr/>
        </p:nvPicPr>
        <p:blipFill>
          <a:blip r:embed="rId4"/>
          <a:stretch>
            <a:fillRect/>
          </a:stretch>
        </p:blipFill>
        <p:spPr>
          <a:xfrm>
            <a:off x="2646504" y="2195059"/>
            <a:ext cx="3564225" cy="2887259"/>
          </a:xfrm>
          <a:prstGeom prst="rect">
            <a:avLst/>
          </a:prstGeom>
        </p:spPr>
      </p:pic>
    </p:spTree>
    <p:extLst>
      <p:ext uri="{BB962C8B-B14F-4D97-AF65-F5344CB8AC3E}">
        <p14:creationId xmlns:p14="http://schemas.microsoft.com/office/powerpoint/2010/main" val="804179849"/>
      </p:ext>
    </p:extLst>
  </p:cSld>
  <p:clrMapOvr>
    <a:masterClrMapping/>
  </p:clrMapOvr>
  <mc:AlternateContent xmlns:mc="http://schemas.openxmlformats.org/markup-compatibility/2006" xmlns:p14="http://schemas.microsoft.com/office/powerpoint/2010/main">
    <mc:Choice Requires="p14">
      <p:transition spd="slow">
        <p14:conveyor dir="l"/>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5" name="直接连接符 74"/>
          <p:cNvCxnSpPr/>
          <p:nvPr/>
        </p:nvCxnSpPr>
        <p:spPr>
          <a:xfrm>
            <a:off x="4433191" y="584402"/>
            <a:ext cx="277619"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800A2D62-4100-4726-9B56-5B6547C675A6}"/>
              </a:ext>
            </a:extLst>
          </p:cNvPr>
          <p:cNvSpPr>
            <a:spLocks noGrp="1"/>
          </p:cNvSpPr>
          <p:nvPr>
            <p:ph type="sldNum" sz="quarter" idx="12"/>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ACBECEF1-1935-4692-9C86-5FD89D9EDF46}" type="slidenum">
              <a:rPr kumimoji="0" lang="zh-CN" altLang="en-US" sz="1100" b="0" i="0" u="none" strike="noStrike" kern="1200" cap="none" spc="0" normalizeH="0" baseline="0" noProof="0" smtClean="0">
                <a:ln>
                  <a:noFill/>
                </a:ln>
                <a:solidFill>
                  <a:prstClr val="black">
                    <a:lumMod val="85000"/>
                    <a:lumOff val="15000"/>
                  </a:prstClr>
                </a:solidFill>
                <a:effectLst/>
                <a:uLnTx/>
                <a:uFillTx/>
                <a:latin typeface="微软雅黑"/>
                <a:ea typeface="微软雅黑"/>
                <a:cs typeface="+mn-cs"/>
              </a:rPr>
              <a:pPr marL="0" marR="0" lvl="0" indent="0" algn="r" defTabSz="685800" rtl="0" eaLnBrk="1" fontAlgn="auto" latinLnBrk="0" hangingPunct="1">
                <a:lnSpc>
                  <a:spcPct val="100000"/>
                </a:lnSpc>
                <a:spcBef>
                  <a:spcPts val="0"/>
                </a:spcBef>
                <a:spcAft>
                  <a:spcPts val="0"/>
                </a:spcAft>
                <a:buClrTx/>
                <a:buSzTx/>
                <a:buFontTx/>
                <a:buNone/>
                <a:tabLst/>
                <a:defRPr/>
              </a:pPr>
              <a:t>45</a:t>
            </a:fld>
            <a:endParaRPr kumimoji="0" lang="zh-CN" altLang="en-US" sz="1100" b="0" i="0" u="none" strike="noStrike" kern="1200" cap="none" spc="0" normalizeH="0" baseline="0" noProof="0">
              <a:ln>
                <a:noFill/>
              </a:ln>
              <a:solidFill>
                <a:prstClr val="black">
                  <a:lumMod val="85000"/>
                  <a:lumOff val="15000"/>
                </a:prstClr>
              </a:solidFill>
              <a:effectLst/>
              <a:uLnTx/>
              <a:uFillTx/>
              <a:latin typeface="微软雅黑"/>
              <a:ea typeface="微软雅黑"/>
              <a:cs typeface="+mn-cs"/>
            </a:endParaRPr>
          </a:p>
        </p:txBody>
      </p:sp>
      <p:sp>
        <p:nvSpPr>
          <p:cNvPr id="13" name="文本框 5">
            <a:extLst>
              <a:ext uri="{FF2B5EF4-FFF2-40B4-BE49-F238E27FC236}">
                <a16:creationId xmlns:a16="http://schemas.microsoft.com/office/drawing/2014/main" id="{1FBAF7A0-9B63-4E87-8616-9258DDA99738}"/>
              </a:ext>
            </a:extLst>
          </p:cNvPr>
          <p:cNvSpPr txBox="1">
            <a:spLocks noChangeArrowheads="1"/>
          </p:cNvSpPr>
          <p:nvPr/>
        </p:nvSpPr>
        <p:spPr bwMode="auto">
          <a:xfrm>
            <a:off x="3222909" y="61182"/>
            <a:ext cx="269817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r>
              <a:rPr lang="zh-CN" altLang="en-US" sz="2800" b="1" dirty="0">
                <a:latin typeface="+mj-ea"/>
              </a:rPr>
              <a:t>四、实验与总结</a:t>
            </a:r>
          </a:p>
        </p:txBody>
      </p:sp>
      <p:sp>
        <p:nvSpPr>
          <p:cNvPr id="10" name="文本框 9">
            <a:extLst>
              <a:ext uri="{FF2B5EF4-FFF2-40B4-BE49-F238E27FC236}">
                <a16:creationId xmlns:a16="http://schemas.microsoft.com/office/drawing/2014/main" id="{1ADEF384-A985-45D9-811E-5572A0BF73B3}"/>
              </a:ext>
            </a:extLst>
          </p:cNvPr>
          <p:cNvSpPr txBox="1"/>
          <p:nvPr/>
        </p:nvSpPr>
        <p:spPr>
          <a:xfrm>
            <a:off x="2650538" y="689600"/>
            <a:ext cx="3842916" cy="369332"/>
          </a:xfrm>
          <a:prstGeom prst="rect">
            <a:avLst/>
          </a:prstGeom>
          <a:noFill/>
        </p:spPr>
        <p:txBody>
          <a:bodyPr wrap="square" rtlCol="0">
            <a:spAutoFit/>
          </a:bodyPr>
          <a:lstStyle/>
          <a:p>
            <a:r>
              <a:rPr lang="zh-CN" altLang="en-US" sz="1800" b="1" dirty="0">
                <a:latin typeface="+mj-ea"/>
                <a:ea typeface="+mj-ea"/>
              </a:rPr>
              <a:t>实验②：</a:t>
            </a:r>
            <a:r>
              <a:rPr lang="en-US" altLang="zh-CN" sz="1800" b="1" dirty="0">
                <a:latin typeface="+mj-ea"/>
                <a:ea typeface="+mj-ea"/>
              </a:rPr>
              <a:t>T1-T3</a:t>
            </a:r>
            <a:r>
              <a:rPr lang="zh-CN" altLang="en-US" sz="1800" b="1" dirty="0">
                <a:latin typeface="+mj-ea"/>
                <a:ea typeface="+mj-ea"/>
              </a:rPr>
              <a:t>建模监测</a:t>
            </a:r>
            <a:r>
              <a:rPr lang="en-US" altLang="zh-CN" sz="1800" b="1" dirty="0">
                <a:latin typeface="+mj-ea"/>
                <a:ea typeface="+mj-ea"/>
              </a:rPr>
              <a:t>Fault-5.2</a:t>
            </a:r>
            <a:endParaRPr lang="zh-CN" altLang="en-US" sz="1800" b="1" dirty="0">
              <a:latin typeface="+mj-ea"/>
              <a:ea typeface="+mj-ea"/>
            </a:endParaRPr>
          </a:p>
        </p:txBody>
      </p:sp>
      <p:pic>
        <p:nvPicPr>
          <p:cNvPr id="6" name="图片 5">
            <a:extLst>
              <a:ext uri="{FF2B5EF4-FFF2-40B4-BE49-F238E27FC236}">
                <a16:creationId xmlns:a16="http://schemas.microsoft.com/office/drawing/2014/main" id="{CB10DB0A-D60B-4F6E-8955-C365D5291735}"/>
              </a:ext>
            </a:extLst>
          </p:cNvPr>
          <p:cNvPicPr>
            <a:picLocks noChangeAspect="1"/>
          </p:cNvPicPr>
          <p:nvPr/>
        </p:nvPicPr>
        <p:blipFill>
          <a:blip r:embed="rId3"/>
          <a:stretch>
            <a:fillRect/>
          </a:stretch>
        </p:blipFill>
        <p:spPr>
          <a:xfrm>
            <a:off x="2807952" y="1302691"/>
            <a:ext cx="3360000" cy="2520000"/>
          </a:xfrm>
          <a:prstGeom prst="rect">
            <a:avLst/>
          </a:prstGeom>
        </p:spPr>
      </p:pic>
      <p:pic>
        <p:nvPicPr>
          <p:cNvPr id="7" name="图片 6">
            <a:extLst>
              <a:ext uri="{FF2B5EF4-FFF2-40B4-BE49-F238E27FC236}">
                <a16:creationId xmlns:a16="http://schemas.microsoft.com/office/drawing/2014/main" id="{472164DF-33C4-472A-AC4C-EFD6734FD2FD}"/>
              </a:ext>
            </a:extLst>
          </p:cNvPr>
          <p:cNvPicPr>
            <a:picLocks noChangeAspect="1"/>
          </p:cNvPicPr>
          <p:nvPr/>
        </p:nvPicPr>
        <p:blipFill>
          <a:blip r:embed="rId4"/>
          <a:stretch>
            <a:fillRect/>
          </a:stretch>
        </p:blipFill>
        <p:spPr>
          <a:xfrm>
            <a:off x="5825539" y="1311750"/>
            <a:ext cx="3360000" cy="2520000"/>
          </a:xfrm>
          <a:prstGeom prst="rect">
            <a:avLst/>
          </a:prstGeom>
        </p:spPr>
      </p:pic>
      <p:sp>
        <p:nvSpPr>
          <p:cNvPr id="11" name="矩形 10">
            <a:extLst>
              <a:ext uri="{FF2B5EF4-FFF2-40B4-BE49-F238E27FC236}">
                <a16:creationId xmlns:a16="http://schemas.microsoft.com/office/drawing/2014/main" id="{9F9BC6D4-4121-46B2-B26F-198FC4E67796}"/>
              </a:ext>
            </a:extLst>
          </p:cNvPr>
          <p:cNvSpPr/>
          <p:nvPr/>
        </p:nvSpPr>
        <p:spPr>
          <a:xfrm>
            <a:off x="3712948" y="3937009"/>
            <a:ext cx="1476687" cy="276999"/>
          </a:xfrm>
          <a:prstGeom prst="rect">
            <a:avLst/>
          </a:prstGeom>
        </p:spPr>
        <p:txBody>
          <a:bodyPr wrap="none">
            <a:spAutoFit/>
          </a:bodyPr>
          <a:lstStyle/>
          <a:p>
            <a:pPr algn="ctr"/>
            <a:r>
              <a:rPr lang="en-US" altLang="zh-CN" sz="12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VB-GMM</a:t>
            </a:r>
            <a:r>
              <a:rPr lang="zh-CN" altLang="en-US" sz="12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监测结果</a:t>
            </a:r>
            <a:endParaRPr lang="en-US" altLang="zh-CN" sz="12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2" name="矩形 11">
            <a:extLst>
              <a:ext uri="{FF2B5EF4-FFF2-40B4-BE49-F238E27FC236}">
                <a16:creationId xmlns:a16="http://schemas.microsoft.com/office/drawing/2014/main" id="{350102B2-9F68-4AFA-860D-78296549494A}"/>
              </a:ext>
            </a:extLst>
          </p:cNvPr>
          <p:cNvSpPr/>
          <p:nvPr/>
        </p:nvSpPr>
        <p:spPr>
          <a:xfrm>
            <a:off x="6412460" y="3937009"/>
            <a:ext cx="2314352" cy="276999"/>
          </a:xfrm>
          <a:prstGeom prst="rect">
            <a:avLst/>
          </a:prstGeom>
        </p:spPr>
        <p:txBody>
          <a:bodyPr wrap="none">
            <a:spAutoFit/>
          </a:bodyPr>
          <a:lstStyle/>
          <a:p>
            <a:pPr algn="ctr"/>
            <a:r>
              <a:rPr lang="en-US" altLang="zh-CN" sz="12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Incremental VB-GMM</a:t>
            </a:r>
            <a:r>
              <a:rPr lang="zh-CN" altLang="en-US" sz="12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监测结果</a:t>
            </a:r>
            <a:endParaRPr lang="en-US" altLang="zh-CN" sz="12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8" name="图片 7">
            <a:extLst>
              <a:ext uri="{FF2B5EF4-FFF2-40B4-BE49-F238E27FC236}">
                <a16:creationId xmlns:a16="http://schemas.microsoft.com/office/drawing/2014/main" id="{7DCBEEEF-B18A-45D0-8E8E-E506AD762071}"/>
              </a:ext>
            </a:extLst>
          </p:cNvPr>
          <p:cNvPicPr>
            <a:picLocks noChangeAspect="1"/>
          </p:cNvPicPr>
          <p:nvPr/>
        </p:nvPicPr>
        <p:blipFill>
          <a:blip r:embed="rId5"/>
          <a:stretch>
            <a:fillRect/>
          </a:stretch>
        </p:blipFill>
        <p:spPr>
          <a:xfrm>
            <a:off x="43170" y="2609767"/>
            <a:ext cx="2807952" cy="1077327"/>
          </a:xfrm>
          <a:prstGeom prst="rect">
            <a:avLst/>
          </a:prstGeom>
        </p:spPr>
      </p:pic>
      <p:sp>
        <p:nvSpPr>
          <p:cNvPr id="14" name="矩形 13">
            <a:extLst>
              <a:ext uri="{FF2B5EF4-FFF2-40B4-BE49-F238E27FC236}">
                <a16:creationId xmlns:a16="http://schemas.microsoft.com/office/drawing/2014/main" id="{C724DF81-6402-4FBF-906E-7E58993C21EE}"/>
              </a:ext>
            </a:extLst>
          </p:cNvPr>
          <p:cNvSpPr/>
          <p:nvPr/>
        </p:nvSpPr>
        <p:spPr>
          <a:xfrm>
            <a:off x="1014293" y="3937008"/>
            <a:ext cx="779381" cy="276999"/>
          </a:xfrm>
          <a:prstGeom prst="rect">
            <a:avLst/>
          </a:prstGeom>
        </p:spPr>
        <p:txBody>
          <a:bodyPr wrap="none">
            <a:spAutoFit/>
          </a:bodyPr>
          <a:lstStyle/>
          <a:p>
            <a:pPr algn="ctr"/>
            <a:r>
              <a:rPr lang="en-US" altLang="zh-CN" sz="12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Fault-5.2</a:t>
            </a:r>
          </a:p>
        </p:txBody>
      </p:sp>
    </p:spTree>
    <p:extLst>
      <p:ext uri="{BB962C8B-B14F-4D97-AF65-F5344CB8AC3E}">
        <p14:creationId xmlns:p14="http://schemas.microsoft.com/office/powerpoint/2010/main" val="299577795"/>
      </p:ext>
    </p:extLst>
  </p:cSld>
  <p:clrMapOvr>
    <a:masterClrMapping/>
  </p:clrMapOvr>
  <mc:AlternateContent xmlns:mc="http://schemas.openxmlformats.org/markup-compatibility/2006" xmlns:p14="http://schemas.microsoft.com/office/powerpoint/2010/main">
    <mc:Choice Requires="p14">
      <p:transition spd="slow">
        <p14:conveyor dir="l"/>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5" name="直接连接符 74"/>
          <p:cNvCxnSpPr/>
          <p:nvPr/>
        </p:nvCxnSpPr>
        <p:spPr>
          <a:xfrm>
            <a:off x="4433191" y="584402"/>
            <a:ext cx="277619"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800A2D62-4100-4726-9B56-5B6547C675A6}"/>
              </a:ext>
            </a:extLst>
          </p:cNvPr>
          <p:cNvSpPr>
            <a:spLocks noGrp="1"/>
          </p:cNvSpPr>
          <p:nvPr>
            <p:ph type="sldNum" sz="quarter" idx="12"/>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ACBECEF1-1935-4692-9C86-5FD89D9EDF46}" type="slidenum">
              <a:rPr kumimoji="0" lang="zh-CN" altLang="en-US" sz="1100" b="0" i="0" u="none" strike="noStrike" kern="1200" cap="none" spc="0" normalizeH="0" baseline="0" noProof="0" smtClean="0">
                <a:ln>
                  <a:noFill/>
                </a:ln>
                <a:solidFill>
                  <a:prstClr val="black">
                    <a:lumMod val="85000"/>
                    <a:lumOff val="15000"/>
                  </a:prstClr>
                </a:solidFill>
                <a:effectLst/>
                <a:uLnTx/>
                <a:uFillTx/>
                <a:latin typeface="微软雅黑"/>
                <a:ea typeface="微软雅黑"/>
                <a:cs typeface="+mn-cs"/>
              </a:rPr>
              <a:pPr marL="0" marR="0" lvl="0" indent="0" algn="r" defTabSz="685800" rtl="0" eaLnBrk="1" fontAlgn="auto" latinLnBrk="0" hangingPunct="1">
                <a:lnSpc>
                  <a:spcPct val="100000"/>
                </a:lnSpc>
                <a:spcBef>
                  <a:spcPts val="0"/>
                </a:spcBef>
                <a:spcAft>
                  <a:spcPts val="0"/>
                </a:spcAft>
                <a:buClrTx/>
                <a:buSzTx/>
                <a:buFontTx/>
                <a:buNone/>
                <a:tabLst/>
                <a:defRPr/>
              </a:pPr>
              <a:t>46</a:t>
            </a:fld>
            <a:endParaRPr kumimoji="0" lang="zh-CN" altLang="en-US" sz="1100" b="0" i="0" u="none" strike="noStrike" kern="1200" cap="none" spc="0" normalizeH="0" baseline="0" noProof="0">
              <a:ln>
                <a:noFill/>
              </a:ln>
              <a:solidFill>
                <a:prstClr val="black">
                  <a:lumMod val="85000"/>
                  <a:lumOff val="15000"/>
                </a:prstClr>
              </a:solidFill>
              <a:effectLst/>
              <a:uLnTx/>
              <a:uFillTx/>
              <a:latin typeface="微软雅黑"/>
              <a:ea typeface="微软雅黑"/>
              <a:cs typeface="+mn-cs"/>
            </a:endParaRPr>
          </a:p>
        </p:txBody>
      </p:sp>
      <p:sp>
        <p:nvSpPr>
          <p:cNvPr id="13" name="文本框 5">
            <a:extLst>
              <a:ext uri="{FF2B5EF4-FFF2-40B4-BE49-F238E27FC236}">
                <a16:creationId xmlns:a16="http://schemas.microsoft.com/office/drawing/2014/main" id="{1FBAF7A0-9B63-4E87-8616-9258DDA99738}"/>
              </a:ext>
            </a:extLst>
          </p:cNvPr>
          <p:cNvSpPr txBox="1">
            <a:spLocks noChangeArrowheads="1"/>
          </p:cNvSpPr>
          <p:nvPr/>
        </p:nvSpPr>
        <p:spPr bwMode="auto">
          <a:xfrm>
            <a:off x="3222909" y="61182"/>
            <a:ext cx="269817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r>
              <a:rPr lang="zh-CN" altLang="en-US" sz="2800" b="1" dirty="0">
                <a:latin typeface="+mj-ea"/>
              </a:rPr>
              <a:t>四、实验与总结</a:t>
            </a:r>
          </a:p>
        </p:txBody>
      </p:sp>
      <p:sp>
        <p:nvSpPr>
          <p:cNvPr id="10" name="文本框 9">
            <a:extLst>
              <a:ext uri="{FF2B5EF4-FFF2-40B4-BE49-F238E27FC236}">
                <a16:creationId xmlns:a16="http://schemas.microsoft.com/office/drawing/2014/main" id="{1ADEF384-A985-45D9-811E-5572A0BF73B3}"/>
              </a:ext>
            </a:extLst>
          </p:cNvPr>
          <p:cNvSpPr txBox="1"/>
          <p:nvPr/>
        </p:nvSpPr>
        <p:spPr>
          <a:xfrm>
            <a:off x="2650538" y="689600"/>
            <a:ext cx="3842916" cy="369332"/>
          </a:xfrm>
          <a:prstGeom prst="rect">
            <a:avLst/>
          </a:prstGeom>
          <a:noFill/>
        </p:spPr>
        <p:txBody>
          <a:bodyPr wrap="square" rtlCol="0">
            <a:spAutoFit/>
          </a:bodyPr>
          <a:lstStyle/>
          <a:p>
            <a:r>
              <a:rPr lang="zh-CN" altLang="en-US" sz="1800" b="1" dirty="0">
                <a:latin typeface="+mj-ea"/>
                <a:ea typeface="+mj-ea"/>
              </a:rPr>
              <a:t>实验②：</a:t>
            </a:r>
            <a:r>
              <a:rPr lang="en-US" altLang="zh-CN" sz="1800" b="1" dirty="0">
                <a:latin typeface="+mj-ea"/>
                <a:ea typeface="+mj-ea"/>
              </a:rPr>
              <a:t>T1-T3</a:t>
            </a:r>
            <a:r>
              <a:rPr lang="zh-CN" altLang="en-US" sz="1800" b="1" dirty="0">
                <a:latin typeface="+mj-ea"/>
                <a:ea typeface="+mj-ea"/>
              </a:rPr>
              <a:t>建模监测</a:t>
            </a:r>
            <a:r>
              <a:rPr lang="en-US" altLang="zh-CN" sz="1800" b="1" dirty="0">
                <a:latin typeface="+mj-ea"/>
                <a:ea typeface="+mj-ea"/>
              </a:rPr>
              <a:t>Fault-5.2</a:t>
            </a:r>
            <a:endParaRPr lang="zh-CN" altLang="en-US" sz="1800" b="1" dirty="0">
              <a:latin typeface="+mj-ea"/>
              <a:ea typeface="+mj-ea"/>
            </a:endParaRPr>
          </a:p>
        </p:txBody>
      </p:sp>
      <p:pic>
        <p:nvPicPr>
          <p:cNvPr id="6" name="图片 5">
            <a:extLst>
              <a:ext uri="{FF2B5EF4-FFF2-40B4-BE49-F238E27FC236}">
                <a16:creationId xmlns:a16="http://schemas.microsoft.com/office/drawing/2014/main" id="{CB10DB0A-D60B-4F6E-8955-C365D5291735}"/>
              </a:ext>
            </a:extLst>
          </p:cNvPr>
          <p:cNvPicPr>
            <a:picLocks noChangeAspect="1"/>
          </p:cNvPicPr>
          <p:nvPr/>
        </p:nvPicPr>
        <p:blipFill>
          <a:blip r:embed="rId3"/>
          <a:stretch>
            <a:fillRect/>
          </a:stretch>
        </p:blipFill>
        <p:spPr>
          <a:xfrm>
            <a:off x="-80453" y="1302691"/>
            <a:ext cx="3360000" cy="2520000"/>
          </a:xfrm>
          <a:prstGeom prst="rect">
            <a:avLst/>
          </a:prstGeom>
        </p:spPr>
      </p:pic>
      <p:pic>
        <p:nvPicPr>
          <p:cNvPr id="7" name="图片 6">
            <a:extLst>
              <a:ext uri="{FF2B5EF4-FFF2-40B4-BE49-F238E27FC236}">
                <a16:creationId xmlns:a16="http://schemas.microsoft.com/office/drawing/2014/main" id="{472164DF-33C4-472A-AC4C-EFD6734FD2FD}"/>
              </a:ext>
            </a:extLst>
          </p:cNvPr>
          <p:cNvPicPr>
            <a:picLocks noChangeAspect="1"/>
          </p:cNvPicPr>
          <p:nvPr/>
        </p:nvPicPr>
        <p:blipFill>
          <a:blip r:embed="rId4"/>
          <a:stretch>
            <a:fillRect/>
          </a:stretch>
        </p:blipFill>
        <p:spPr>
          <a:xfrm>
            <a:off x="2937134" y="1311750"/>
            <a:ext cx="3360000" cy="2520000"/>
          </a:xfrm>
          <a:prstGeom prst="rect">
            <a:avLst/>
          </a:prstGeom>
        </p:spPr>
      </p:pic>
      <p:sp>
        <p:nvSpPr>
          <p:cNvPr id="11" name="矩形 10">
            <a:extLst>
              <a:ext uri="{FF2B5EF4-FFF2-40B4-BE49-F238E27FC236}">
                <a16:creationId xmlns:a16="http://schemas.microsoft.com/office/drawing/2014/main" id="{9F9BC6D4-4121-46B2-B26F-198FC4E67796}"/>
              </a:ext>
            </a:extLst>
          </p:cNvPr>
          <p:cNvSpPr/>
          <p:nvPr/>
        </p:nvSpPr>
        <p:spPr>
          <a:xfrm>
            <a:off x="824543" y="3937009"/>
            <a:ext cx="1476687" cy="276999"/>
          </a:xfrm>
          <a:prstGeom prst="rect">
            <a:avLst/>
          </a:prstGeom>
        </p:spPr>
        <p:txBody>
          <a:bodyPr wrap="none">
            <a:spAutoFit/>
          </a:bodyPr>
          <a:lstStyle/>
          <a:p>
            <a:pPr algn="ctr"/>
            <a:r>
              <a:rPr lang="en-US" altLang="zh-CN" sz="12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VB-GMM</a:t>
            </a:r>
            <a:r>
              <a:rPr lang="zh-CN" altLang="en-US" sz="12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监测结果</a:t>
            </a:r>
            <a:endParaRPr lang="en-US" altLang="zh-CN" sz="12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2" name="矩形 11">
            <a:extLst>
              <a:ext uri="{FF2B5EF4-FFF2-40B4-BE49-F238E27FC236}">
                <a16:creationId xmlns:a16="http://schemas.microsoft.com/office/drawing/2014/main" id="{350102B2-9F68-4AFA-860D-78296549494A}"/>
              </a:ext>
            </a:extLst>
          </p:cNvPr>
          <p:cNvSpPr/>
          <p:nvPr/>
        </p:nvSpPr>
        <p:spPr>
          <a:xfrm>
            <a:off x="3524055" y="3937009"/>
            <a:ext cx="2314352" cy="276999"/>
          </a:xfrm>
          <a:prstGeom prst="rect">
            <a:avLst/>
          </a:prstGeom>
        </p:spPr>
        <p:txBody>
          <a:bodyPr wrap="none">
            <a:spAutoFit/>
          </a:bodyPr>
          <a:lstStyle/>
          <a:p>
            <a:pPr algn="ctr"/>
            <a:r>
              <a:rPr lang="en-US" altLang="zh-CN" sz="12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Incremental VB-GMM</a:t>
            </a:r>
            <a:r>
              <a:rPr lang="zh-CN" altLang="en-US" sz="12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监测结果</a:t>
            </a:r>
            <a:endParaRPr lang="en-US" altLang="zh-CN" sz="12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3" name="图片 2">
            <a:extLst>
              <a:ext uri="{FF2B5EF4-FFF2-40B4-BE49-F238E27FC236}">
                <a16:creationId xmlns:a16="http://schemas.microsoft.com/office/drawing/2014/main" id="{FDD9B0E2-8CD4-4A50-A2CD-6DA7EE65ABDA}"/>
              </a:ext>
            </a:extLst>
          </p:cNvPr>
          <p:cNvPicPr>
            <a:picLocks noChangeAspect="1"/>
          </p:cNvPicPr>
          <p:nvPr/>
        </p:nvPicPr>
        <p:blipFill>
          <a:blip r:embed="rId5"/>
          <a:stretch>
            <a:fillRect/>
          </a:stretch>
        </p:blipFill>
        <p:spPr>
          <a:xfrm>
            <a:off x="5998215" y="1311750"/>
            <a:ext cx="3360000" cy="2520000"/>
          </a:xfrm>
          <a:prstGeom prst="rect">
            <a:avLst/>
          </a:prstGeom>
        </p:spPr>
      </p:pic>
      <p:sp>
        <p:nvSpPr>
          <p:cNvPr id="15" name="矩形 14">
            <a:extLst>
              <a:ext uri="{FF2B5EF4-FFF2-40B4-BE49-F238E27FC236}">
                <a16:creationId xmlns:a16="http://schemas.microsoft.com/office/drawing/2014/main" id="{AAED47BB-9F53-4688-AF92-ACE448BFAB01}"/>
              </a:ext>
            </a:extLst>
          </p:cNvPr>
          <p:cNvSpPr/>
          <p:nvPr/>
        </p:nvSpPr>
        <p:spPr>
          <a:xfrm>
            <a:off x="7318007" y="3937008"/>
            <a:ext cx="800219" cy="276999"/>
          </a:xfrm>
          <a:prstGeom prst="rect">
            <a:avLst/>
          </a:prstGeom>
        </p:spPr>
        <p:txBody>
          <a:bodyPr wrap="none">
            <a:spAutoFit/>
          </a:bodyPr>
          <a:lstStyle/>
          <a:p>
            <a:pPr algn="ctr"/>
            <a:r>
              <a:rPr lang="zh-CN" altLang="en-US" sz="12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增量过程</a:t>
            </a:r>
            <a:endParaRPr lang="en-US" altLang="zh-CN" sz="12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4" name="矩形 3">
            <a:extLst>
              <a:ext uri="{FF2B5EF4-FFF2-40B4-BE49-F238E27FC236}">
                <a16:creationId xmlns:a16="http://schemas.microsoft.com/office/drawing/2014/main" id="{F80326DE-FAD6-40F5-9549-9098F28A85AF}"/>
              </a:ext>
            </a:extLst>
          </p:cNvPr>
          <p:cNvSpPr/>
          <p:nvPr/>
        </p:nvSpPr>
        <p:spPr>
          <a:xfrm>
            <a:off x="345353" y="1510918"/>
            <a:ext cx="400295" cy="204464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a:extLst>
              <a:ext uri="{FF2B5EF4-FFF2-40B4-BE49-F238E27FC236}">
                <a16:creationId xmlns:a16="http://schemas.microsoft.com/office/drawing/2014/main" id="{698D2D5C-0089-4496-A6E1-53C4BB4E9E44}"/>
              </a:ext>
            </a:extLst>
          </p:cNvPr>
          <p:cNvSpPr/>
          <p:nvPr/>
        </p:nvSpPr>
        <p:spPr>
          <a:xfrm>
            <a:off x="3362286" y="1510918"/>
            <a:ext cx="400295" cy="204464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687421365"/>
      </p:ext>
    </p:extLst>
  </p:cSld>
  <p:clrMapOvr>
    <a:masterClrMapping/>
  </p:clrMapOvr>
  <mc:AlternateContent xmlns:mc="http://schemas.openxmlformats.org/markup-compatibility/2006" xmlns:p14="http://schemas.microsoft.com/office/powerpoint/2010/main">
    <mc:Choice Requires="p14">
      <p:transition spd="slow">
        <p14:conveyor dir="l"/>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5" name="直接连接符 74"/>
          <p:cNvCxnSpPr/>
          <p:nvPr/>
        </p:nvCxnSpPr>
        <p:spPr>
          <a:xfrm>
            <a:off x="4433191" y="481599"/>
            <a:ext cx="277619"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800A2D62-4100-4726-9B56-5B6547C675A6}"/>
              </a:ext>
            </a:extLst>
          </p:cNvPr>
          <p:cNvSpPr>
            <a:spLocks noGrp="1"/>
          </p:cNvSpPr>
          <p:nvPr>
            <p:ph type="sldNum" sz="quarter" idx="12"/>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ACBECEF1-1935-4692-9C86-5FD89D9EDF46}" type="slidenum">
              <a:rPr kumimoji="0" lang="zh-CN" altLang="en-US" sz="1100" b="0" i="0" u="none" strike="noStrike" kern="1200" cap="none" spc="0" normalizeH="0" baseline="0" noProof="0" smtClean="0">
                <a:ln>
                  <a:noFill/>
                </a:ln>
                <a:solidFill>
                  <a:prstClr val="black">
                    <a:lumMod val="85000"/>
                    <a:lumOff val="15000"/>
                  </a:prstClr>
                </a:solidFill>
                <a:effectLst/>
                <a:uLnTx/>
                <a:uFillTx/>
                <a:latin typeface="微软雅黑"/>
                <a:ea typeface="微软雅黑"/>
                <a:cs typeface="+mn-cs"/>
              </a:rPr>
              <a:pPr marL="0" marR="0" lvl="0" indent="0" algn="r" defTabSz="685800" rtl="0" eaLnBrk="1" fontAlgn="auto" latinLnBrk="0" hangingPunct="1">
                <a:lnSpc>
                  <a:spcPct val="100000"/>
                </a:lnSpc>
                <a:spcBef>
                  <a:spcPts val="0"/>
                </a:spcBef>
                <a:spcAft>
                  <a:spcPts val="0"/>
                </a:spcAft>
                <a:buClrTx/>
                <a:buSzTx/>
                <a:buFontTx/>
                <a:buNone/>
                <a:tabLst/>
                <a:defRPr/>
              </a:pPr>
              <a:t>47</a:t>
            </a:fld>
            <a:endParaRPr kumimoji="0" lang="zh-CN" altLang="en-US" sz="1100" b="0" i="0" u="none" strike="noStrike" kern="1200" cap="none" spc="0" normalizeH="0" baseline="0" noProof="0">
              <a:ln>
                <a:noFill/>
              </a:ln>
              <a:solidFill>
                <a:prstClr val="black">
                  <a:lumMod val="85000"/>
                  <a:lumOff val="15000"/>
                </a:prstClr>
              </a:solidFill>
              <a:effectLst/>
              <a:uLnTx/>
              <a:uFillTx/>
              <a:latin typeface="微软雅黑"/>
              <a:ea typeface="微软雅黑"/>
              <a:cs typeface="+mn-cs"/>
            </a:endParaRPr>
          </a:p>
        </p:txBody>
      </p:sp>
      <p:sp>
        <p:nvSpPr>
          <p:cNvPr id="13" name="文本框 5">
            <a:extLst>
              <a:ext uri="{FF2B5EF4-FFF2-40B4-BE49-F238E27FC236}">
                <a16:creationId xmlns:a16="http://schemas.microsoft.com/office/drawing/2014/main" id="{1FBAF7A0-9B63-4E87-8616-9258DDA99738}"/>
              </a:ext>
            </a:extLst>
          </p:cNvPr>
          <p:cNvSpPr txBox="1">
            <a:spLocks noChangeArrowheads="1"/>
          </p:cNvSpPr>
          <p:nvPr/>
        </p:nvSpPr>
        <p:spPr bwMode="auto">
          <a:xfrm>
            <a:off x="3222904" y="-23456"/>
            <a:ext cx="269817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r>
              <a:rPr lang="zh-CN" altLang="en-US" sz="2800" b="1" dirty="0">
                <a:latin typeface="+mj-ea"/>
              </a:rPr>
              <a:t>四、实验与总结</a:t>
            </a:r>
          </a:p>
        </p:txBody>
      </p:sp>
      <p:sp>
        <p:nvSpPr>
          <p:cNvPr id="10" name="文本框 9">
            <a:extLst>
              <a:ext uri="{FF2B5EF4-FFF2-40B4-BE49-F238E27FC236}">
                <a16:creationId xmlns:a16="http://schemas.microsoft.com/office/drawing/2014/main" id="{1ADEF384-A985-45D9-811E-5572A0BF73B3}"/>
              </a:ext>
            </a:extLst>
          </p:cNvPr>
          <p:cNvSpPr txBox="1"/>
          <p:nvPr/>
        </p:nvSpPr>
        <p:spPr>
          <a:xfrm>
            <a:off x="3960435" y="519876"/>
            <a:ext cx="1223112" cy="338554"/>
          </a:xfrm>
          <a:prstGeom prst="rect">
            <a:avLst/>
          </a:prstGeom>
          <a:noFill/>
        </p:spPr>
        <p:txBody>
          <a:bodyPr wrap="square" rtlCol="0">
            <a:spAutoFit/>
          </a:bodyPr>
          <a:lstStyle/>
          <a:p>
            <a:r>
              <a:rPr lang="zh-CN" altLang="en-US" sz="1600" b="1" dirty="0">
                <a:latin typeface="+mj-ea"/>
                <a:ea typeface="+mj-ea"/>
              </a:rPr>
              <a:t>贡献点小结</a:t>
            </a:r>
          </a:p>
        </p:txBody>
      </p:sp>
      <p:sp>
        <p:nvSpPr>
          <p:cNvPr id="7" name="文本框 6">
            <a:extLst>
              <a:ext uri="{FF2B5EF4-FFF2-40B4-BE49-F238E27FC236}">
                <a16:creationId xmlns:a16="http://schemas.microsoft.com/office/drawing/2014/main" id="{4755AD9A-D25C-4640-8B08-5A91301BA6A0}"/>
              </a:ext>
            </a:extLst>
          </p:cNvPr>
          <p:cNvSpPr txBox="1"/>
          <p:nvPr/>
        </p:nvSpPr>
        <p:spPr>
          <a:xfrm>
            <a:off x="510866" y="753679"/>
            <a:ext cx="8122253" cy="3929474"/>
          </a:xfrm>
          <a:prstGeom prst="rect">
            <a:avLst/>
          </a:prstGeom>
          <a:noFill/>
        </p:spPr>
        <p:txBody>
          <a:bodyPr wrap="square" rtlCol="0">
            <a:spAutoFit/>
          </a:bodyPr>
          <a:lstStyle/>
          <a:p>
            <a:pPr>
              <a:lnSpc>
                <a:spcPct val="150000"/>
              </a:lnSpc>
            </a:pPr>
            <a:r>
              <a:rPr lang="zh-CN" altLang="en-US" sz="1400" dirty="0">
                <a:latin typeface="Times New Roman" panose="02020603050405020304" pitchFamily="18" charset="0"/>
                <a:ea typeface="黑体" panose="02010609060101010101" pitchFamily="49" charset="-122"/>
                <a:cs typeface="Times New Roman" panose="02020603050405020304" pitchFamily="18" charset="0"/>
              </a:rPr>
              <a:t>①基于两个较弱的假设提出了一种</a:t>
            </a:r>
            <a:r>
              <a:rPr lang="zh-CN" altLang="en-US" sz="14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变分推断框架下的增量</a:t>
            </a:r>
            <a:r>
              <a:rPr lang="en-US" altLang="zh-CN" sz="14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GMM</a:t>
            </a:r>
            <a:r>
              <a:rPr lang="zh-CN" altLang="en-US" sz="14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模型，解放了</a:t>
            </a:r>
            <a:r>
              <a:rPr lang="en-US" altLang="zh-CN" sz="14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GMM</a:t>
            </a:r>
            <a:r>
              <a:rPr lang="zh-CN" altLang="en-US" sz="14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在线应用时的拟合能力上限，并可以在线自动无监督地学习样本的分布</a:t>
            </a:r>
            <a:r>
              <a:rPr lang="zh-CN" altLang="en-US" sz="1400" dirty="0">
                <a:latin typeface="Times New Roman" panose="02020603050405020304" pitchFamily="18" charset="0"/>
                <a:ea typeface="黑体" panose="02010609060101010101" pitchFamily="49" charset="-122"/>
                <a:cs typeface="Times New Roman" panose="02020603050405020304" pitchFamily="18" charset="0"/>
              </a:rPr>
              <a:t>，有非常强的通用性和在线应用场景；</a:t>
            </a:r>
            <a:endParaRPr lang="en-US" altLang="zh-CN" sz="1400" dirty="0">
              <a:latin typeface="Times New Roman" panose="02020603050405020304" pitchFamily="18" charset="0"/>
              <a:ea typeface="黑体" panose="02010609060101010101" pitchFamily="49" charset="-122"/>
              <a:cs typeface="Times New Roman" panose="02020603050405020304" pitchFamily="18" charset="0"/>
            </a:endParaRPr>
          </a:p>
          <a:p>
            <a:pPr>
              <a:lnSpc>
                <a:spcPct val="150000"/>
              </a:lnSpc>
            </a:pPr>
            <a:r>
              <a:rPr lang="zh-CN" altLang="en-US" sz="1400" dirty="0">
                <a:latin typeface="Times New Roman" panose="02020603050405020304" pitchFamily="18" charset="0"/>
                <a:ea typeface="黑体" panose="02010609060101010101" pitchFamily="49" charset="-122"/>
                <a:cs typeface="Times New Roman" panose="02020603050405020304" pitchFamily="18" charset="0"/>
              </a:rPr>
              <a:t>②相比于</a:t>
            </a:r>
            <a:r>
              <a:rPr lang="en-US" altLang="zh-CN" sz="1400" dirty="0">
                <a:latin typeface="Times New Roman" panose="02020603050405020304" pitchFamily="18" charset="0"/>
                <a:ea typeface="黑体" panose="02010609060101010101" pitchFamily="49" charset="-122"/>
                <a:cs typeface="Times New Roman" panose="02020603050405020304" pitchFamily="18" charset="0"/>
              </a:rPr>
              <a:t>Split-Merge</a:t>
            </a:r>
            <a:r>
              <a:rPr lang="zh-CN" altLang="en-US" sz="1400" dirty="0">
                <a:latin typeface="Times New Roman" panose="02020603050405020304" pitchFamily="18" charset="0"/>
                <a:ea typeface="黑体" panose="02010609060101010101" pitchFamily="49" charset="-122"/>
                <a:cs typeface="Times New Roman" panose="02020603050405020304" pitchFamily="18" charset="0"/>
              </a:rPr>
              <a:t>式的方法而言，</a:t>
            </a:r>
            <a:r>
              <a:rPr lang="zh-CN" altLang="en-US" sz="14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打破了人为规定</a:t>
            </a:r>
            <a:r>
              <a:rPr lang="en-US" altLang="zh-CN" sz="14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GMM</a:t>
            </a:r>
            <a:r>
              <a:rPr lang="zh-CN" altLang="en-US" sz="14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增量规则的桎梏</a:t>
            </a:r>
            <a:r>
              <a:rPr lang="zh-CN" altLang="en-US" sz="1400" dirty="0">
                <a:latin typeface="Times New Roman" panose="02020603050405020304" pitchFamily="18" charset="0"/>
                <a:ea typeface="黑体" panose="02010609060101010101" pitchFamily="49" charset="-122"/>
                <a:cs typeface="Times New Roman" panose="02020603050405020304" pitchFamily="18" charset="0"/>
              </a:rPr>
              <a:t>，所提增量</a:t>
            </a:r>
            <a:r>
              <a:rPr lang="en-US" altLang="zh-CN" sz="1400" dirty="0">
                <a:latin typeface="Times New Roman" panose="02020603050405020304" pitchFamily="18" charset="0"/>
                <a:ea typeface="黑体" panose="02010609060101010101" pitchFamily="49" charset="-122"/>
                <a:cs typeface="Times New Roman" panose="02020603050405020304" pitchFamily="18" charset="0"/>
              </a:rPr>
              <a:t>VB-GMM</a:t>
            </a:r>
            <a:r>
              <a:rPr lang="zh-CN" altLang="en-US" sz="1400" dirty="0">
                <a:latin typeface="Times New Roman" panose="02020603050405020304" pitchFamily="18" charset="0"/>
                <a:ea typeface="黑体" panose="02010609060101010101" pitchFamily="49" charset="-122"/>
                <a:cs typeface="Times New Roman" panose="02020603050405020304" pitchFamily="18" charset="0"/>
              </a:rPr>
              <a:t>模型同样适用于原有变分推断框架，并能从概率分布和变分优化的角度</a:t>
            </a:r>
            <a:r>
              <a:rPr lang="zh-CN" altLang="en-US" sz="14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给出各因子变分最优的非封闭式解析解；</a:t>
            </a:r>
            <a:endParaRPr lang="en-US" altLang="zh-CN" sz="14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endParaRPr>
          </a:p>
          <a:p>
            <a:pPr>
              <a:lnSpc>
                <a:spcPct val="150000"/>
              </a:lnSpc>
            </a:pPr>
            <a:r>
              <a:rPr lang="zh-CN" altLang="en-US" sz="1400" dirty="0">
                <a:latin typeface="Times New Roman" panose="02020603050405020304" pitchFamily="18" charset="0"/>
                <a:ea typeface="黑体" panose="02010609060101010101" pitchFamily="49" charset="-122"/>
                <a:cs typeface="Times New Roman" panose="02020603050405020304" pitchFamily="18" charset="0"/>
              </a:rPr>
              <a:t>③相对于</a:t>
            </a:r>
            <a:r>
              <a:rPr lang="en-US" altLang="zh-CN" sz="1400" dirty="0">
                <a:latin typeface="Times New Roman" panose="02020603050405020304" pitchFamily="18" charset="0"/>
                <a:ea typeface="黑体" panose="02010609060101010101" pitchFamily="49" charset="-122"/>
                <a:cs typeface="Times New Roman" panose="02020603050405020304" pitchFamily="18" charset="0"/>
              </a:rPr>
              <a:t>Adaptive</a:t>
            </a:r>
            <a:r>
              <a:rPr lang="zh-CN" altLang="en-US" sz="1400" dirty="0">
                <a:latin typeface="Times New Roman" panose="02020603050405020304" pitchFamily="18" charset="0"/>
                <a:ea typeface="黑体" panose="02010609060101010101" pitchFamily="49" charset="-122"/>
                <a:cs typeface="Times New Roman" panose="02020603050405020304" pitchFamily="18" charset="0"/>
              </a:rPr>
              <a:t>式的方法而言，所提方法</a:t>
            </a:r>
            <a:r>
              <a:rPr lang="zh-CN" altLang="en-US" sz="14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在线应用时的效果与样本加入的先后顺序无关，且对于噪声非常鲁棒</a:t>
            </a:r>
            <a:r>
              <a:rPr lang="zh-CN" altLang="en-US" sz="1400" dirty="0">
                <a:latin typeface="Times New Roman" panose="02020603050405020304" pitchFamily="18" charset="0"/>
                <a:ea typeface="黑体" panose="02010609060101010101" pitchFamily="49" charset="-122"/>
                <a:cs typeface="Times New Roman" panose="02020603050405020304" pitchFamily="18" charset="0"/>
              </a:rPr>
              <a:t>，具有更加稳定的效果。</a:t>
            </a:r>
            <a:endParaRPr lang="en-US" altLang="zh-CN" sz="1400" dirty="0">
              <a:latin typeface="Times New Roman" panose="02020603050405020304" pitchFamily="18" charset="0"/>
              <a:ea typeface="黑体" panose="02010609060101010101" pitchFamily="49" charset="-122"/>
              <a:cs typeface="Times New Roman" panose="02020603050405020304" pitchFamily="18" charset="0"/>
            </a:endParaRPr>
          </a:p>
          <a:p>
            <a:pPr>
              <a:lnSpc>
                <a:spcPct val="150000"/>
              </a:lnSpc>
            </a:pPr>
            <a:r>
              <a:rPr lang="zh-CN" altLang="en-US" sz="1400" dirty="0">
                <a:latin typeface="Times New Roman" panose="02020603050405020304" pitchFamily="18" charset="0"/>
                <a:ea typeface="黑体" panose="02010609060101010101" pitchFamily="49" charset="-122"/>
                <a:cs typeface="Times New Roman" panose="02020603050405020304" pitchFamily="18" charset="0"/>
              </a:rPr>
              <a:t>④所提增量监测策略</a:t>
            </a:r>
            <a:r>
              <a:rPr lang="zh-CN" altLang="en-US" sz="14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综合考虑了过程控制中系统变量的状态与速度特性</a:t>
            </a:r>
            <a:r>
              <a:rPr lang="zh-CN" altLang="en-US" sz="1400" dirty="0">
                <a:latin typeface="Times New Roman" panose="02020603050405020304" pitchFamily="18" charset="0"/>
                <a:ea typeface="黑体" panose="02010609060101010101" pitchFamily="49" charset="-122"/>
                <a:cs typeface="Times New Roman" panose="02020603050405020304" pitchFamily="18" charset="0"/>
              </a:rPr>
              <a:t>，具有物理上的可解释性，</a:t>
            </a:r>
            <a:r>
              <a:rPr lang="zh-CN" altLang="en-US" sz="14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对于多模态过程而言具有对在线应用时出现新正常模态的增量描述能力</a:t>
            </a:r>
            <a:r>
              <a:rPr lang="zh-CN" altLang="en-US" sz="1400" dirty="0">
                <a:latin typeface="Times New Roman" panose="02020603050405020304" pitchFamily="18" charset="0"/>
                <a:ea typeface="黑体" panose="02010609060101010101" pitchFamily="49" charset="-122"/>
                <a:cs typeface="Times New Roman" panose="02020603050405020304" pitchFamily="18" charset="0"/>
              </a:rPr>
              <a:t>，且具有一定的避免误更新的能力。</a:t>
            </a:r>
            <a:endParaRPr lang="en-US" altLang="zh-CN" sz="1400" dirty="0">
              <a:latin typeface="Times New Roman" panose="02020603050405020304" pitchFamily="18" charset="0"/>
              <a:ea typeface="黑体" panose="02010609060101010101" pitchFamily="49" charset="-122"/>
              <a:cs typeface="Times New Roman" panose="02020603050405020304" pitchFamily="18" charset="0"/>
            </a:endParaRPr>
          </a:p>
          <a:p>
            <a:pPr>
              <a:lnSpc>
                <a:spcPct val="150000"/>
              </a:lnSpc>
            </a:pPr>
            <a:r>
              <a:rPr lang="zh-CN" altLang="en-US" sz="1400" dirty="0">
                <a:latin typeface="Times New Roman" panose="02020603050405020304" pitchFamily="18" charset="0"/>
                <a:ea typeface="黑体" panose="02010609060101010101" pitchFamily="49" charset="-122"/>
                <a:cs typeface="Times New Roman" panose="02020603050405020304" pitchFamily="18" charset="0"/>
              </a:rPr>
              <a:t>⑤所提增量监测策略</a:t>
            </a:r>
            <a:r>
              <a:rPr lang="zh-CN" altLang="en-US" sz="14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摆脱了每个操作模态内服从高斯分布的假设</a:t>
            </a:r>
            <a:r>
              <a:rPr lang="zh-CN" altLang="en-US" sz="1400" dirty="0">
                <a:latin typeface="Times New Roman" panose="02020603050405020304" pitchFamily="18" charset="0"/>
                <a:ea typeface="黑体" panose="02010609060101010101" pitchFamily="49" charset="-122"/>
                <a:cs typeface="Times New Roman" panose="02020603050405020304" pitchFamily="18" charset="0"/>
              </a:rPr>
              <a:t>，而是利用混合模型对每个操作模态建模，具有更强的描述各个操作模态的能力。</a:t>
            </a:r>
            <a:endParaRPr lang="en-US" altLang="zh-CN" sz="1400" dirty="0">
              <a:latin typeface="Times New Roman" panose="02020603050405020304" pitchFamily="18" charset="0"/>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2680109578"/>
      </p:ext>
    </p:extLst>
  </p:cSld>
  <p:clrMapOvr>
    <a:masterClrMapping/>
  </p:clrMapOvr>
  <mc:AlternateContent xmlns:mc="http://schemas.openxmlformats.org/markup-compatibility/2006" xmlns:p14="http://schemas.microsoft.com/office/powerpoint/2010/main">
    <mc:Choice Requires="p14">
      <p:transition spd="slow">
        <p14:conveyor dir="l"/>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7" name="直角三角形 346">
            <a:extLst>
              <a:ext uri="{FF2B5EF4-FFF2-40B4-BE49-F238E27FC236}">
                <a16:creationId xmlns:a16="http://schemas.microsoft.com/office/drawing/2014/main" id="{1A9AF916-AE05-4AE2-B782-32B6C7063C37}"/>
              </a:ext>
            </a:extLst>
          </p:cNvPr>
          <p:cNvSpPr/>
          <p:nvPr/>
        </p:nvSpPr>
        <p:spPr>
          <a:xfrm rot="16200000">
            <a:off x="6427481" y="2409082"/>
            <a:ext cx="2751138" cy="2751138"/>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直角三角形 11">
            <a:extLst>
              <a:ext uri="{FF2B5EF4-FFF2-40B4-BE49-F238E27FC236}">
                <a16:creationId xmlns:a16="http://schemas.microsoft.com/office/drawing/2014/main" id="{7188C06A-1C9C-456B-AA6F-BBD0BB7FA8DE}"/>
              </a:ext>
            </a:extLst>
          </p:cNvPr>
          <p:cNvSpPr/>
          <p:nvPr/>
        </p:nvSpPr>
        <p:spPr>
          <a:xfrm rot="5400000">
            <a:off x="-28260" y="0"/>
            <a:ext cx="2751138" cy="2751138"/>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 name="组合 10">
            <a:extLst>
              <a:ext uri="{FF2B5EF4-FFF2-40B4-BE49-F238E27FC236}">
                <a16:creationId xmlns:a16="http://schemas.microsoft.com/office/drawing/2014/main" id="{4344F655-FF92-4D85-9509-CDB7FB6E3D34}"/>
              </a:ext>
            </a:extLst>
          </p:cNvPr>
          <p:cNvGrpSpPr/>
          <p:nvPr/>
        </p:nvGrpSpPr>
        <p:grpSpPr>
          <a:xfrm>
            <a:off x="149235" y="598468"/>
            <a:ext cx="8851889" cy="3954390"/>
            <a:chOff x="149236" y="598468"/>
            <a:chExt cx="8834372" cy="3946565"/>
          </a:xfrm>
        </p:grpSpPr>
        <p:pic>
          <p:nvPicPr>
            <p:cNvPr id="10" name="图片 9">
              <a:extLst>
                <a:ext uri="{FF2B5EF4-FFF2-40B4-BE49-F238E27FC236}">
                  <a16:creationId xmlns:a16="http://schemas.microsoft.com/office/drawing/2014/main" id="{93B45D41-0D0E-471B-A554-EB20F8D75C0A}"/>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20218" b="20218"/>
            <a:stretch/>
          </p:blipFill>
          <p:spPr>
            <a:xfrm>
              <a:off x="149236" y="598469"/>
              <a:ext cx="8834372" cy="3946564"/>
            </a:xfrm>
            <a:prstGeom prst="rect">
              <a:avLst/>
            </a:prstGeom>
          </p:spPr>
        </p:pic>
        <p:sp>
          <p:nvSpPr>
            <p:cNvPr id="93" name="矩形 92">
              <a:extLst>
                <a:ext uri="{FF2B5EF4-FFF2-40B4-BE49-F238E27FC236}">
                  <a16:creationId xmlns:a16="http://schemas.microsoft.com/office/drawing/2014/main" id="{5C5A02B4-8189-447B-AF33-6A3BB73FAC34}"/>
                </a:ext>
              </a:extLst>
            </p:cNvPr>
            <p:cNvSpPr/>
            <p:nvPr/>
          </p:nvSpPr>
          <p:spPr>
            <a:xfrm>
              <a:off x="149236" y="598468"/>
              <a:ext cx="8834372" cy="3946564"/>
            </a:xfrm>
            <a:prstGeom prst="rect">
              <a:avLst/>
            </a:prstGeom>
            <a:solidFill>
              <a:schemeClr val="bg1">
                <a:alpha val="80000"/>
              </a:schemeClr>
            </a:solidFill>
            <a:ln>
              <a:noFill/>
            </a:ln>
            <a:effectLst>
              <a:outerShdw blurRad="254000" dist="254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文本框 8" descr="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
          <p:cNvSpPr txBox="1">
            <a:spLocks noChangeArrowheads="1"/>
          </p:cNvSpPr>
          <p:nvPr/>
        </p:nvSpPr>
        <p:spPr bwMode="auto">
          <a:xfrm>
            <a:off x="1894687" y="1959857"/>
            <a:ext cx="5393600" cy="1369157"/>
          </a:xfrm>
          <a:prstGeom prst="rect">
            <a:avLst/>
          </a:prstGeom>
          <a:noFill/>
          <a:ln>
            <a:noFill/>
          </a:ln>
        </p:spPr>
        <p:txBody>
          <a:bodyPr wrap="squar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algn="ctr" defTabSz="514350" fontAlgn="base">
              <a:lnSpc>
                <a:spcPts val="5200"/>
              </a:lnSpc>
              <a:spcBef>
                <a:spcPct val="0"/>
              </a:spcBef>
              <a:spcAft>
                <a:spcPct val="0"/>
              </a:spcAft>
              <a:tabLst>
                <a:tab pos="2149475" algn="l"/>
              </a:tabLst>
            </a:pPr>
            <a:r>
              <a:rPr lang="zh-CN" altLang="en-US" sz="4000" b="1" dirty="0">
                <a:solidFill>
                  <a:schemeClr val="accent1"/>
                </a:solidFill>
                <a:latin typeface="+mj-ea"/>
                <a:sym typeface="Calibri" panose="020F0502020204030204" pitchFamily="34" charset="0"/>
              </a:rPr>
              <a:t>感谢观看</a:t>
            </a:r>
          </a:p>
          <a:p>
            <a:pPr algn="ctr" defTabSz="514350" fontAlgn="base">
              <a:lnSpc>
                <a:spcPts val="5200"/>
              </a:lnSpc>
              <a:spcBef>
                <a:spcPct val="0"/>
              </a:spcBef>
              <a:spcAft>
                <a:spcPct val="0"/>
              </a:spcAft>
              <a:tabLst>
                <a:tab pos="2149475" algn="l"/>
              </a:tabLst>
            </a:pPr>
            <a:r>
              <a:rPr lang="zh-CN" altLang="en-US" sz="3600" dirty="0">
                <a:solidFill>
                  <a:schemeClr val="accent1"/>
                </a:solidFill>
                <a:latin typeface="+mj-ea"/>
                <a:sym typeface="Calibri" panose="020F0502020204030204" pitchFamily="34" charset="0"/>
              </a:rPr>
              <a:t>欢迎提问与批评指正</a:t>
            </a:r>
            <a:endParaRPr lang="en-US" altLang="zh-CN" sz="3600" dirty="0">
              <a:solidFill>
                <a:schemeClr val="accent1"/>
              </a:solidFill>
              <a:latin typeface="+mj-ea"/>
              <a:sym typeface="Calibri" panose="020F0502020204030204" pitchFamily="34" charset="0"/>
            </a:endParaRPr>
          </a:p>
        </p:txBody>
      </p:sp>
      <p:cxnSp>
        <p:nvCxnSpPr>
          <p:cNvPr id="65" name="直接连接符 64"/>
          <p:cNvCxnSpPr>
            <a:cxnSpLocks/>
          </p:cNvCxnSpPr>
          <p:nvPr/>
        </p:nvCxnSpPr>
        <p:spPr>
          <a:xfrm>
            <a:off x="2045845" y="3462792"/>
            <a:ext cx="5067818"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68" name="文本框 67" descr="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
          <p:cNvSpPr txBox="1">
            <a:spLocks noChangeArrowheads="1"/>
          </p:cNvSpPr>
          <p:nvPr/>
        </p:nvSpPr>
        <p:spPr bwMode="auto">
          <a:xfrm>
            <a:off x="3029352" y="3691932"/>
            <a:ext cx="2071900" cy="307777"/>
          </a:xfrm>
          <a:prstGeom prst="rect">
            <a:avLst/>
          </a:prstGeom>
          <a:noFill/>
          <a:ln>
            <a:noFill/>
          </a:ln>
        </p:spPr>
        <p:txBody>
          <a:bodyPr wrap="squar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defTabSz="514350" fontAlgn="base">
              <a:spcBef>
                <a:spcPct val="0"/>
              </a:spcBef>
              <a:spcAft>
                <a:spcPct val="0"/>
              </a:spcAft>
              <a:tabLst>
                <a:tab pos="2149475" algn="l"/>
              </a:tabLst>
            </a:pPr>
            <a:r>
              <a:rPr lang="zh-CN" altLang="en-US" sz="1400" dirty="0">
                <a:solidFill>
                  <a:schemeClr val="accent1"/>
                </a:solidFill>
                <a:latin typeface="方正准圆简体" panose="03000509000000000000" pitchFamily="65" charset="-122"/>
                <a:ea typeface="方正准圆简体" panose="03000509000000000000" pitchFamily="65" charset="-122"/>
                <a:sym typeface="Calibri" panose="020F0502020204030204" pitchFamily="34" charset="0"/>
              </a:rPr>
              <a:t>日期：</a:t>
            </a:r>
            <a:r>
              <a:rPr lang="en-US" altLang="zh-CN" sz="1400" dirty="0">
                <a:solidFill>
                  <a:schemeClr val="accent1"/>
                </a:solidFill>
                <a:latin typeface="方正准圆简体" panose="03000509000000000000" pitchFamily="65" charset="-122"/>
                <a:ea typeface="方正准圆简体" panose="03000509000000000000" pitchFamily="65" charset="-122"/>
                <a:sym typeface="Calibri" panose="020F0502020204030204" pitchFamily="34" charset="0"/>
              </a:rPr>
              <a:t>2021.03.09</a:t>
            </a:r>
            <a:endParaRPr lang="zh-CN" altLang="en-US" sz="1400" dirty="0">
              <a:solidFill>
                <a:schemeClr val="accent1"/>
              </a:solidFill>
              <a:latin typeface="方正准圆简体" panose="03000509000000000000" pitchFamily="65" charset="-122"/>
              <a:ea typeface="方正准圆简体" panose="03000509000000000000" pitchFamily="65" charset="-122"/>
              <a:sym typeface="Calibri" panose="020F0502020204030204" pitchFamily="34" charset="0"/>
            </a:endParaRPr>
          </a:p>
        </p:txBody>
      </p:sp>
      <p:sp>
        <p:nvSpPr>
          <p:cNvPr id="70" name="文本框 69" descr="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
          <p:cNvSpPr txBox="1">
            <a:spLocks noChangeArrowheads="1"/>
          </p:cNvSpPr>
          <p:nvPr/>
        </p:nvSpPr>
        <p:spPr bwMode="auto">
          <a:xfrm>
            <a:off x="5087957" y="3688880"/>
            <a:ext cx="2308232" cy="307777"/>
          </a:xfrm>
          <a:prstGeom prst="rect">
            <a:avLst/>
          </a:prstGeom>
          <a:noFill/>
          <a:ln>
            <a:noFill/>
          </a:ln>
        </p:spPr>
        <p:txBody>
          <a:bodyPr wrap="squar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defTabSz="514350" fontAlgn="base">
              <a:spcBef>
                <a:spcPct val="0"/>
              </a:spcBef>
              <a:spcAft>
                <a:spcPct val="0"/>
              </a:spcAft>
              <a:tabLst>
                <a:tab pos="2149475" algn="l"/>
              </a:tabLst>
            </a:pPr>
            <a:r>
              <a:rPr lang="zh-CN" altLang="en-US" sz="1400" dirty="0">
                <a:solidFill>
                  <a:schemeClr val="accent1"/>
                </a:solidFill>
                <a:latin typeface="方正准圆简体" panose="03000509000000000000" pitchFamily="65" charset="-122"/>
                <a:ea typeface="方正准圆简体" panose="03000509000000000000" pitchFamily="65" charset="-122"/>
                <a:sym typeface="Calibri" panose="020F0502020204030204" pitchFamily="34" charset="0"/>
              </a:rPr>
              <a:t>汇报人：戴清阳</a:t>
            </a:r>
          </a:p>
        </p:txBody>
      </p:sp>
      <p:grpSp>
        <p:nvGrpSpPr>
          <p:cNvPr id="2" name="组合 1">
            <a:extLst>
              <a:ext uri="{FF2B5EF4-FFF2-40B4-BE49-F238E27FC236}">
                <a16:creationId xmlns:a16="http://schemas.microsoft.com/office/drawing/2014/main" id="{95225A1C-E71A-4500-84D9-2576348B3146}"/>
              </a:ext>
            </a:extLst>
          </p:cNvPr>
          <p:cNvGrpSpPr/>
          <p:nvPr/>
        </p:nvGrpSpPr>
        <p:grpSpPr>
          <a:xfrm>
            <a:off x="2691595" y="3648657"/>
            <a:ext cx="351052" cy="351052"/>
            <a:chOff x="2695012" y="3267911"/>
            <a:chExt cx="351052" cy="351052"/>
          </a:xfrm>
        </p:grpSpPr>
        <p:sp>
          <p:nvSpPr>
            <p:cNvPr id="67" name="椭圆 66"/>
            <p:cNvSpPr/>
            <p:nvPr/>
          </p:nvSpPr>
          <p:spPr>
            <a:xfrm>
              <a:off x="2695012" y="3267911"/>
              <a:ext cx="351052" cy="351052"/>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accent1"/>
                </a:solidFill>
              </a:endParaRPr>
            </a:p>
          </p:txBody>
        </p:sp>
        <p:grpSp>
          <p:nvGrpSpPr>
            <p:cNvPr id="72" name="Group 59"/>
            <p:cNvGrpSpPr>
              <a:grpSpLocks noChangeAspect="1"/>
            </p:cNvGrpSpPr>
            <p:nvPr/>
          </p:nvGrpSpPr>
          <p:grpSpPr bwMode="auto">
            <a:xfrm>
              <a:off x="2759141" y="3323138"/>
              <a:ext cx="218168" cy="238153"/>
              <a:chOff x="1066" y="1985"/>
              <a:chExt cx="262" cy="286"/>
            </a:xfrm>
            <a:solidFill>
              <a:schemeClr val="bg1"/>
            </a:solidFill>
          </p:grpSpPr>
          <p:sp>
            <p:nvSpPr>
              <p:cNvPr id="74" name="Freeform 60"/>
              <p:cNvSpPr>
                <a:spLocks noEditPoints="1"/>
              </p:cNvSpPr>
              <p:nvPr/>
            </p:nvSpPr>
            <p:spPr bwMode="auto">
              <a:xfrm>
                <a:off x="1066" y="2005"/>
                <a:ext cx="262" cy="266"/>
              </a:xfrm>
              <a:custGeom>
                <a:avLst/>
                <a:gdLst>
                  <a:gd name="T0" fmla="*/ 572 w 642"/>
                  <a:gd name="T1" fmla="*/ 655 h 655"/>
                  <a:gd name="T2" fmla="*/ 70 w 642"/>
                  <a:gd name="T3" fmla="*/ 655 h 655"/>
                  <a:gd name="T4" fmla="*/ 19 w 642"/>
                  <a:gd name="T5" fmla="*/ 630 h 655"/>
                  <a:gd name="T6" fmla="*/ 0 w 642"/>
                  <a:gd name="T7" fmla="*/ 575 h 655"/>
                  <a:gd name="T8" fmla="*/ 0 w 642"/>
                  <a:gd name="T9" fmla="*/ 80 h 655"/>
                  <a:gd name="T10" fmla="*/ 19 w 642"/>
                  <a:gd name="T11" fmla="*/ 25 h 655"/>
                  <a:gd name="T12" fmla="*/ 70 w 642"/>
                  <a:gd name="T13" fmla="*/ 0 h 655"/>
                  <a:gd name="T14" fmla="*/ 93 w 642"/>
                  <a:gd name="T15" fmla="*/ 0 h 655"/>
                  <a:gd name="T16" fmla="*/ 111 w 642"/>
                  <a:gd name="T17" fmla="*/ 18 h 655"/>
                  <a:gd name="T18" fmla="*/ 93 w 642"/>
                  <a:gd name="T19" fmla="*/ 36 h 655"/>
                  <a:gd name="T20" fmla="*/ 70 w 642"/>
                  <a:gd name="T21" fmla="*/ 36 h 655"/>
                  <a:gd name="T22" fmla="*/ 47 w 642"/>
                  <a:gd name="T23" fmla="*/ 48 h 655"/>
                  <a:gd name="T24" fmla="*/ 36 w 642"/>
                  <a:gd name="T25" fmla="*/ 80 h 655"/>
                  <a:gd name="T26" fmla="*/ 36 w 642"/>
                  <a:gd name="T27" fmla="*/ 575 h 655"/>
                  <a:gd name="T28" fmla="*/ 47 w 642"/>
                  <a:gd name="T29" fmla="*/ 607 h 655"/>
                  <a:gd name="T30" fmla="*/ 70 w 642"/>
                  <a:gd name="T31" fmla="*/ 619 h 655"/>
                  <a:gd name="T32" fmla="*/ 572 w 642"/>
                  <a:gd name="T33" fmla="*/ 619 h 655"/>
                  <a:gd name="T34" fmla="*/ 595 w 642"/>
                  <a:gd name="T35" fmla="*/ 607 h 655"/>
                  <a:gd name="T36" fmla="*/ 606 w 642"/>
                  <a:gd name="T37" fmla="*/ 575 h 655"/>
                  <a:gd name="T38" fmla="*/ 606 w 642"/>
                  <a:gd name="T39" fmla="*/ 80 h 655"/>
                  <a:gd name="T40" fmla="*/ 595 w 642"/>
                  <a:gd name="T41" fmla="*/ 48 h 655"/>
                  <a:gd name="T42" fmla="*/ 572 w 642"/>
                  <a:gd name="T43" fmla="*/ 36 h 655"/>
                  <a:gd name="T44" fmla="*/ 547 w 642"/>
                  <a:gd name="T45" fmla="*/ 36 h 655"/>
                  <a:gd name="T46" fmla="*/ 529 w 642"/>
                  <a:gd name="T47" fmla="*/ 18 h 655"/>
                  <a:gd name="T48" fmla="*/ 547 w 642"/>
                  <a:gd name="T49" fmla="*/ 0 h 655"/>
                  <a:gd name="T50" fmla="*/ 572 w 642"/>
                  <a:gd name="T51" fmla="*/ 0 h 655"/>
                  <a:gd name="T52" fmla="*/ 622 w 642"/>
                  <a:gd name="T53" fmla="*/ 25 h 655"/>
                  <a:gd name="T54" fmla="*/ 642 w 642"/>
                  <a:gd name="T55" fmla="*/ 80 h 655"/>
                  <a:gd name="T56" fmla="*/ 642 w 642"/>
                  <a:gd name="T57" fmla="*/ 575 h 655"/>
                  <a:gd name="T58" fmla="*/ 622 w 642"/>
                  <a:gd name="T59" fmla="*/ 630 h 655"/>
                  <a:gd name="T60" fmla="*/ 572 w 642"/>
                  <a:gd name="T61" fmla="*/ 655 h 655"/>
                  <a:gd name="T62" fmla="*/ 418 w 642"/>
                  <a:gd name="T63" fmla="*/ 36 h 655"/>
                  <a:gd name="T64" fmla="*/ 224 w 642"/>
                  <a:gd name="T65" fmla="*/ 36 h 655"/>
                  <a:gd name="T66" fmla="*/ 206 w 642"/>
                  <a:gd name="T67" fmla="*/ 18 h 655"/>
                  <a:gd name="T68" fmla="*/ 224 w 642"/>
                  <a:gd name="T69" fmla="*/ 0 h 655"/>
                  <a:gd name="T70" fmla="*/ 418 w 642"/>
                  <a:gd name="T71" fmla="*/ 0 h 655"/>
                  <a:gd name="T72" fmla="*/ 436 w 642"/>
                  <a:gd name="T73" fmla="*/ 18 h 655"/>
                  <a:gd name="T74" fmla="*/ 418 w 642"/>
                  <a:gd name="T75" fmla="*/ 36 h 6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2" h="655">
                    <a:moveTo>
                      <a:pt x="572" y="655"/>
                    </a:moveTo>
                    <a:cubicBezTo>
                      <a:pt x="70" y="655"/>
                      <a:pt x="70" y="655"/>
                      <a:pt x="70" y="655"/>
                    </a:cubicBezTo>
                    <a:cubicBezTo>
                      <a:pt x="51" y="655"/>
                      <a:pt x="33" y="646"/>
                      <a:pt x="19" y="630"/>
                    </a:cubicBezTo>
                    <a:cubicBezTo>
                      <a:pt x="7" y="615"/>
                      <a:pt x="0" y="596"/>
                      <a:pt x="0" y="575"/>
                    </a:cubicBezTo>
                    <a:cubicBezTo>
                      <a:pt x="0" y="80"/>
                      <a:pt x="0" y="80"/>
                      <a:pt x="0" y="80"/>
                    </a:cubicBezTo>
                    <a:cubicBezTo>
                      <a:pt x="0" y="60"/>
                      <a:pt x="7" y="40"/>
                      <a:pt x="19" y="25"/>
                    </a:cubicBezTo>
                    <a:cubicBezTo>
                      <a:pt x="33" y="9"/>
                      <a:pt x="51" y="0"/>
                      <a:pt x="70" y="0"/>
                    </a:cubicBezTo>
                    <a:cubicBezTo>
                      <a:pt x="93" y="0"/>
                      <a:pt x="93" y="0"/>
                      <a:pt x="93" y="0"/>
                    </a:cubicBezTo>
                    <a:cubicBezTo>
                      <a:pt x="103" y="0"/>
                      <a:pt x="111" y="8"/>
                      <a:pt x="111" y="18"/>
                    </a:cubicBezTo>
                    <a:cubicBezTo>
                      <a:pt x="111" y="28"/>
                      <a:pt x="103" y="36"/>
                      <a:pt x="93" y="36"/>
                    </a:cubicBezTo>
                    <a:cubicBezTo>
                      <a:pt x="70" y="36"/>
                      <a:pt x="70" y="36"/>
                      <a:pt x="70" y="36"/>
                    </a:cubicBezTo>
                    <a:cubicBezTo>
                      <a:pt x="61" y="36"/>
                      <a:pt x="53" y="40"/>
                      <a:pt x="47" y="48"/>
                    </a:cubicBezTo>
                    <a:cubicBezTo>
                      <a:pt x="40" y="56"/>
                      <a:pt x="36" y="68"/>
                      <a:pt x="36" y="80"/>
                    </a:cubicBezTo>
                    <a:cubicBezTo>
                      <a:pt x="36" y="575"/>
                      <a:pt x="36" y="575"/>
                      <a:pt x="36" y="575"/>
                    </a:cubicBezTo>
                    <a:cubicBezTo>
                      <a:pt x="36" y="587"/>
                      <a:pt x="40" y="599"/>
                      <a:pt x="47" y="607"/>
                    </a:cubicBezTo>
                    <a:cubicBezTo>
                      <a:pt x="53" y="615"/>
                      <a:pt x="61" y="619"/>
                      <a:pt x="70" y="619"/>
                    </a:cubicBezTo>
                    <a:cubicBezTo>
                      <a:pt x="572" y="619"/>
                      <a:pt x="572" y="619"/>
                      <a:pt x="572" y="619"/>
                    </a:cubicBezTo>
                    <a:cubicBezTo>
                      <a:pt x="580" y="619"/>
                      <a:pt x="588" y="615"/>
                      <a:pt x="595" y="607"/>
                    </a:cubicBezTo>
                    <a:cubicBezTo>
                      <a:pt x="602" y="599"/>
                      <a:pt x="606" y="587"/>
                      <a:pt x="606" y="575"/>
                    </a:cubicBezTo>
                    <a:cubicBezTo>
                      <a:pt x="606" y="80"/>
                      <a:pt x="606" y="80"/>
                      <a:pt x="606" y="80"/>
                    </a:cubicBezTo>
                    <a:cubicBezTo>
                      <a:pt x="606" y="68"/>
                      <a:pt x="602" y="56"/>
                      <a:pt x="595" y="48"/>
                    </a:cubicBezTo>
                    <a:cubicBezTo>
                      <a:pt x="588" y="40"/>
                      <a:pt x="580" y="36"/>
                      <a:pt x="572" y="36"/>
                    </a:cubicBezTo>
                    <a:cubicBezTo>
                      <a:pt x="547" y="36"/>
                      <a:pt x="547" y="36"/>
                      <a:pt x="547" y="36"/>
                    </a:cubicBezTo>
                    <a:cubicBezTo>
                      <a:pt x="537" y="36"/>
                      <a:pt x="529" y="28"/>
                      <a:pt x="529" y="18"/>
                    </a:cubicBezTo>
                    <a:cubicBezTo>
                      <a:pt x="529" y="8"/>
                      <a:pt x="537" y="0"/>
                      <a:pt x="547" y="0"/>
                    </a:cubicBezTo>
                    <a:cubicBezTo>
                      <a:pt x="572" y="0"/>
                      <a:pt x="572" y="0"/>
                      <a:pt x="572" y="0"/>
                    </a:cubicBezTo>
                    <a:cubicBezTo>
                      <a:pt x="591" y="0"/>
                      <a:pt x="609" y="9"/>
                      <a:pt x="622" y="25"/>
                    </a:cubicBezTo>
                    <a:cubicBezTo>
                      <a:pt x="635" y="40"/>
                      <a:pt x="642" y="60"/>
                      <a:pt x="642" y="80"/>
                    </a:cubicBezTo>
                    <a:cubicBezTo>
                      <a:pt x="642" y="575"/>
                      <a:pt x="642" y="575"/>
                      <a:pt x="642" y="575"/>
                    </a:cubicBezTo>
                    <a:cubicBezTo>
                      <a:pt x="642" y="596"/>
                      <a:pt x="635" y="615"/>
                      <a:pt x="622" y="630"/>
                    </a:cubicBezTo>
                    <a:cubicBezTo>
                      <a:pt x="609" y="646"/>
                      <a:pt x="591" y="655"/>
                      <a:pt x="572" y="655"/>
                    </a:cubicBezTo>
                    <a:close/>
                    <a:moveTo>
                      <a:pt x="418" y="36"/>
                    </a:moveTo>
                    <a:cubicBezTo>
                      <a:pt x="224" y="36"/>
                      <a:pt x="224" y="36"/>
                      <a:pt x="224" y="36"/>
                    </a:cubicBezTo>
                    <a:cubicBezTo>
                      <a:pt x="214" y="36"/>
                      <a:pt x="206" y="28"/>
                      <a:pt x="206" y="18"/>
                    </a:cubicBezTo>
                    <a:cubicBezTo>
                      <a:pt x="206" y="8"/>
                      <a:pt x="214" y="0"/>
                      <a:pt x="224" y="0"/>
                    </a:cubicBezTo>
                    <a:cubicBezTo>
                      <a:pt x="418" y="0"/>
                      <a:pt x="418" y="0"/>
                      <a:pt x="418" y="0"/>
                    </a:cubicBezTo>
                    <a:cubicBezTo>
                      <a:pt x="428" y="0"/>
                      <a:pt x="436" y="8"/>
                      <a:pt x="436" y="18"/>
                    </a:cubicBezTo>
                    <a:cubicBezTo>
                      <a:pt x="436" y="28"/>
                      <a:pt x="428" y="36"/>
                      <a:pt x="418"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accent1"/>
                  </a:solidFill>
                </a:endParaRPr>
              </a:p>
            </p:txBody>
          </p:sp>
          <p:sp>
            <p:nvSpPr>
              <p:cNvPr id="75" name="Freeform 61"/>
              <p:cNvSpPr>
                <a:spLocks noEditPoints="1"/>
              </p:cNvSpPr>
              <p:nvPr/>
            </p:nvSpPr>
            <p:spPr bwMode="auto">
              <a:xfrm>
                <a:off x="1124" y="1985"/>
                <a:ext cx="146" cy="64"/>
              </a:xfrm>
              <a:custGeom>
                <a:avLst/>
                <a:gdLst>
                  <a:gd name="T0" fmla="*/ 18 w 357"/>
                  <a:gd name="T1" fmla="*/ 0 h 157"/>
                  <a:gd name="T2" fmla="*/ 36 w 357"/>
                  <a:gd name="T3" fmla="*/ 18 h 157"/>
                  <a:gd name="T4" fmla="*/ 36 w 357"/>
                  <a:gd name="T5" fmla="*/ 139 h 157"/>
                  <a:gd name="T6" fmla="*/ 18 w 357"/>
                  <a:gd name="T7" fmla="*/ 157 h 157"/>
                  <a:gd name="T8" fmla="*/ 0 w 357"/>
                  <a:gd name="T9" fmla="*/ 139 h 157"/>
                  <a:gd name="T10" fmla="*/ 0 w 357"/>
                  <a:gd name="T11" fmla="*/ 18 h 157"/>
                  <a:gd name="T12" fmla="*/ 18 w 357"/>
                  <a:gd name="T13" fmla="*/ 0 h 157"/>
                  <a:gd name="T14" fmla="*/ 339 w 357"/>
                  <a:gd name="T15" fmla="*/ 0 h 157"/>
                  <a:gd name="T16" fmla="*/ 357 w 357"/>
                  <a:gd name="T17" fmla="*/ 18 h 157"/>
                  <a:gd name="T18" fmla="*/ 357 w 357"/>
                  <a:gd name="T19" fmla="*/ 139 h 157"/>
                  <a:gd name="T20" fmla="*/ 339 w 357"/>
                  <a:gd name="T21" fmla="*/ 157 h 157"/>
                  <a:gd name="T22" fmla="*/ 321 w 357"/>
                  <a:gd name="T23" fmla="*/ 139 h 157"/>
                  <a:gd name="T24" fmla="*/ 321 w 357"/>
                  <a:gd name="T25" fmla="*/ 18 h 157"/>
                  <a:gd name="T26" fmla="*/ 339 w 357"/>
                  <a:gd name="T27"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7" h="157">
                    <a:moveTo>
                      <a:pt x="18" y="0"/>
                    </a:moveTo>
                    <a:cubicBezTo>
                      <a:pt x="28" y="0"/>
                      <a:pt x="36" y="8"/>
                      <a:pt x="36" y="18"/>
                    </a:cubicBezTo>
                    <a:cubicBezTo>
                      <a:pt x="36" y="139"/>
                      <a:pt x="36" y="139"/>
                      <a:pt x="36" y="139"/>
                    </a:cubicBezTo>
                    <a:cubicBezTo>
                      <a:pt x="36" y="149"/>
                      <a:pt x="28" y="157"/>
                      <a:pt x="18" y="157"/>
                    </a:cubicBezTo>
                    <a:cubicBezTo>
                      <a:pt x="8" y="157"/>
                      <a:pt x="0" y="149"/>
                      <a:pt x="0" y="139"/>
                    </a:cubicBezTo>
                    <a:cubicBezTo>
                      <a:pt x="0" y="18"/>
                      <a:pt x="0" y="18"/>
                      <a:pt x="0" y="18"/>
                    </a:cubicBezTo>
                    <a:cubicBezTo>
                      <a:pt x="0" y="8"/>
                      <a:pt x="8" y="0"/>
                      <a:pt x="18" y="0"/>
                    </a:cubicBezTo>
                    <a:close/>
                    <a:moveTo>
                      <a:pt x="339" y="0"/>
                    </a:moveTo>
                    <a:cubicBezTo>
                      <a:pt x="349" y="0"/>
                      <a:pt x="357" y="8"/>
                      <a:pt x="357" y="18"/>
                    </a:cubicBezTo>
                    <a:cubicBezTo>
                      <a:pt x="357" y="139"/>
                      <a:pt x="357" y="139"/>
                      <a:pt x="357" y="139"/>
                    </a:cubicBezTo>
                    <a:cubicBezTo>
                      <a:pt x="357" y="149"/>
                      <a:pt x="349" y="157"/>
                      <a:pt x="339" y="157"/>
                    </a:cubicBezTo>
                    <a:cubicBezTo>
                      <a:pt x="329" y="157"/>
                      <a:pt x="321" y="149"/>
                      <a:pt x="321" y="139"/>
                    </a:cubicBezTo>
                    <a:cubicBezTo>
                      <a:pt x="321" y="18"/>
                      <a:pt x="321" y="18"/>
                      <a:pt x="321" y="18"/>
                    </a:cubicBezTo>
                    <a:cubicBezTo>
                      <a:pt x="321" y="8"/>
                      <a:pt x="329" y="0"/>
                      <a:pt x="33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accent1"/>
                  </a:solidFill>
                </a:endParaRPr>
              </a:p>
            </p:txBody>
          </p:sp>
          <p:sp>
            <p:nvSpPr>
              <p:cNvPr id="76" name="Freeform 62"/>
              <p:cNvSpPr>
                <a:spLocks noEditPoints="1"/>
              </p:cNvSpPr>
              <p:nvPr/>
            </p:nvSpPr>
            <p:spPr bwMode="auto">
              <a:xfrm>
                <a:off x="1074" y="2044"/>
                <a:ext cx="246" cy="183"/>
              </a:xfrm>
              <a:custGeom>
                <a:avLst/>
                <a:gdLst>
                  <a:gd name="T0" fmla="*/ 0 w 603"/>
                  <a:gd name="T1" fmla="*/ 18 h 450"/>
                  <a:gd name="T2" fmla="*/ 18 w 603"/>
                  <a:gd name="T3" fmla="*/ 0 h 450"/>
                  <a:gd name="T4" fmla="*/ 585 w 603"/>
                  <a:gd name="T5" fmla="*/ 0 h 450"/>
                  <a:gd name="T6" fmla="*/ 603 w 603"/>
                  <a:gd name="T7" fmla="*/ 18 h 450"/>
                  <a:gd name="T8" fmla="*/ 585 w 603"/>
                  <a:gd name="T9" fmla="*/ 36 h 450"/>
                  <a:gd name="T10" fmla="*/ 18 w 603"/>
                  <a:gd name="T11" fmla="*/ 36 h 450"/>
                  <a:gd name="T12" fmla="*/ 0 w 603"/>
                  <a:gd name="T13" fmla="*/ 18 h 450"/>
                  <a:gd name="T14" fmla="*/ 306 w 603"/>
                  <a:gd name="T15" fmla="*/ 450 h 450"/>
                  <a:gd name="T16" fmla="*/ 184 w 603"/>
                  <a:gd name="T17" fmla="*/ 400 h 450"/>
                  <a:gd name="T18" fmla="*/ 134 w 603"/>
                  <a:gd name="T19" fmla="*/ 279 h 450"/>
                  <a:gd name="T20" fmla="*/ 184 w 603"/>
                  <a:gd name="T21" fmla="*/ 158 h 450"/>
                  <a:gd name="T22" fmla="*/ 306 w 603"/>
                  <a:gd name="T23" fmla="*/ 107 h 450"/>
                  <a:gd name="T24" fmla="*/ 324 w 603"/>
                  <a:gd name="T25" fmla="*/ 125 h 450"/>
                  <a:gd name="T26" fmla="*/ 306 w 603"/>
                  <a:gd name="T27" fmla="*/ 143 h 450"/>
                  <a:gd name="T28" fmla="*/ 170 w 603"/>
                  <a:gd name="T29" fmla="*/ 279 h 450"/>
                  <a:gd name="T30" fmla="*/ 306 w 603"/>
                  <a:gd name="T31" fmla="*/ 414 h 450"/>
                  <a:gd name="T32" fmla="*/ 441 w 603"/>
                  <a:gd name="T33" fmla="*/ 279 h 450"/>
                  <a:gd name="T34" fmla="*/ 459 w 603"/>
                  <a:gd name="T35" fmla="*/ 261 h 450"/>
                  <a:gd name="T36" fmla="*/ 477 w 603"/>
                  <a:gd name="T37" fmla="*/ 279 h 450"/>
                  <a:gd name="T38" fmla="*/ 427 w 603"/>
                  <a:gd name="T39" fmla="*/ 400 h 450"/>
                  <a:gd name="T40" fmla="*/ 306 w 603"/>
                  <a:gd name="T41" fmla="*/ 450 h 4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03" h="450">
                    <a:moveTo>
                      <a:pt x="0" y="18"/>
                    </a:moveTo>
                    <a:cubicBezTo>
                      <a:pt x="0" y="8"/>
                      <a:pt x="8" y="0"/>
                      <a:pt x="18" y="0"/>
                    </a:cubicBezTo>
                    <a:cubicBezTo>
                      <a:pt x="585" y="0"/>
                      <a:pt x="585" y="0"/>
                      <a:pt x="585" y="0"/>
                    </a:cubicBezTo>
                    <a:cubicBezTo>
                      <a:pt x="595" y="0"/>
                      <a:pt x="603" y="8"/>
                      <a:pt x="603" y="18"/>
                    </a:cubicBezTo>
                    <a:cubicBezTo>
                      <a:pt x="603" y="28"/>
                      <a:pt x="595" y="36"/>
                      <a:pt x="585" y="36"/>
                    </a:cubicBezTo>
                    <a:cubicBezTo>
                      <a:pt x="18" y="36"/>
                      <a:pt x="18" y="36"/>
                      <a:pt x="18" y="36"/>
                    </a:cubicBezTo>
                    <a:cubicBezTo>
                      <a:pt x="8" y="36"/>
                      <a:pt x="0" y="28"/>
                      <a:pt x="0" y="18"/>
                    </a:cubicBezTo>
                    <a:close/>
                    <a:moveTo>
                      <a:pt x="306" y="450"/>
                    </a:moveTo>
                    <a:cubicBezTo>
                      <a:pt x="260" y="450"/>
                      <a:pt x="217" y="433"/>
                      <a:pt x="184" y="400"/>
                    </a:cubicBezTo>
                    <a:cubicBezTo>
                      <a:pt x="152" y="368"/>
                      <a:pt x="134" y="325"/>
                      <a:pt x="134" y="279"/>
                    </a:cubicBezTo>
                    <a:cubicBezTo>
                      <a:pt x="134" y="233"/>
                      <a:pt x="152" y="190"/>
                      <a:pt x="184" y="158"/>
                    </a:cubicBezTo>
                    <a:cubicBezTo>
                      <a:pt x="217" y="125"/>
                      <a:pt x="260" y="107"/>
                      <a:pt x="306" y="107"/>
                    </a:cubicBezTo>
                    <a:cubicBezTo>
                      <a:pt x="316" y="107"/>
                      <a:pt x="324" y="115"/>
                      <a:pt x="324" y="125"/>
                    </a:cubicBezTo>
                    <a:cubicBezTo>
                      <a:pt x="324" y="135"/>
                      <a:pt x="316" y="143"/>
                      <a:pt x="306" y="143"/>
                    </a:cubicBezTo>
                    <a:cubicBezTo>
                      <a:pt x="231" y="143"/>
                      <a:pt x="170" y="204"/>
                      <a:pt x="170" y="279"/>
                    </a:cubicBezTo>
                    <a:cubicBezTo>
                      <a:pt x="170" y="354"/>
                      <a:pt x="231" y="414"/>
                      <a:pt x="306" y="414"/>
                    </a:cubicBezTo>
                    <a:cubicBezTo>
                      <a:pt x="380" y="414"/>
                      <a:pt x="441" y="354"/>
                      <a:pt x="441" y="279"/>
                    </a:cubicBezTo>
                    <a:cubicBezTo>
                      <a:pt x="441" y="269"/>
                      <a:pt x="449" y="261"/>
                      <a:pt x="459" y="261"/>
                    </a:cubicBezTo>
                    <a:cubicBezTo>
                      <a:pt x="469" y="261"/>
                      <a:pt x="477" y="269"/>
                      <a:pt x="477" y="279"/>
                    </a:cubicBezTo>
                    <a:cubicBezTo>
                      <a:pt x="477" y="325"/>
                      <a:pt x="459" y="368"/>
                      <a:pt x="427" y="400"/>
                    </a:cubicBezTo>
                    <a:cubicBezTo>
                      <a:pt x="395" y="433"/>
                      <a:pt x="351" y="450"/>
                      <a:pt x="306" y="45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accent1"/>
                  </a:solidFill>
                </a:endParaRPr>
              </a:p>
            </p:txBody>
          </p:sp>
          <p:sp>
            <p:nvSpPr>
              <p:cNvPr id="77" name="Freeform 63"/>
              <p:cNvSpPr>
                <a:spLocks/>
              </p:cNvSpPr>
              <p:nvPr/>
            </p:nvSpPr>
            <p:spPr bwMode="auto">
              <a:xfrm>
                <a:off x="1193" y="2088"/>
                <a:ext cx="53" cy="72"/>
              </a:xfrm>
              <a:custGeom>
                <a:avLst/>
                <a:gdLst>
                  <a:gd name="T0" fmla="*/ 113 w 131"/>
                  <a:gd name="T1" fmla="*/ 176 h 176"/>
                  <a:gd name="T2" fmla="*/ 18 w 131"/>
                  <a:gd name="T3" fmla="*/ 176 h 176"/>
                  <a:gd name="T4" fmla="*/ 0 w 131"/>
                  <a:gd name="T5" fmla="*/ 158 h 176"/>
                  <a:gd name="T6" fmla="*/ 0 w 131"/>
                  <a:gd name="T7" fmla="*/ 18 h 176"/>
                  <a:gd name="T8" fmla="*/ 18 w 131"/>
                  <a:gd name="T9" fmla="*/ 0 h 176"/>
                  <a:gd name="T10" fmla="*/ 36 w 131"/>
                  <a:gd name="T11" fmla="*/ 18 h 176"/>
                  <a:gd name="T12" fmla="*/ 36 w 131"/>
                  <a:gd name="T13" fmla="*/ 140 h 176"/>
                  <a:gd name="T14" fmla="*/ 113 w 131"/>
                  <a:gd name="T15" fmla="*/ 140 h 176"/>
                  <a:gd name="T16" fmla="*/ 131 w 131"/>
                  <a:gd name="T17" fmla="*/ 158 h 176"/>
                  <a:gd name="T18" fmla="*/ 113 w 131"/>
                  <a:gd name="T19" fmla="*/ 176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176">
                    <a:moveTo>
                      <a:pt x="113" y="176"/>
                    </a:moveTo>
                    <a:cubicBezTo>
                      <a:pt x="18" y="176"/>
                      <a:pt x="18" y="176"/>
                      <a:pt x="18" y="176"/>
                    </a:cubicBezTo>
                    <a:cubicBezTo>
                      <a:pt x="8" y="176"/>
                      <a:pt x="0" y="168"/>
                      <a:pt x="0" y="158"/>
                    </a:cubicBezTo>
                    <a:cubicBezTo>
                      <a:pt x="0" y="18"/>
                      <a:pt x="0" y="18"/>
                      <a:pt x="0" y="18"/>
                    </a:cubicBezTo>
                    <a:cubicBezTo>
                      <a:pt x="0" y="8"/>
                      <a:pt x="8" y="0"/>
                      <a:pt x="18" y="0"/>
                    </a:cubicBezTo>
                    <a:cubicBezTo>
                      <a:pt x="28" y="0"/>
                      <a:pt x="36" y="8"/>
                      <a:pt x="36" y="18"/>
                    </a:cubicBezTo>
                    <a:cubicBezTo>
                      <a:pt x="36" y="140"/>
                      <a:pt x="36" y="140"/>
                      <a:pt x="36" y="140"/>
                    </a:cubicBezTo>
                    <a:cubicBezTo>
                      <a:pt x="113" y="140"/>
                      <a:pt x="113" y="140"/>
                      <a:pt x="113" y="140"/>
                    </a:cubicBezTo>
                    <a:cubicBezTo>
                      <a:pt x="123" y="140"/>
                      <a:pt x="131" y="148"/>
                      <a:pt x="131" y="158"/>
                    </a:cubicBezTo>
                    <a:cubicBezTo>
                      <a:pt x="131" y="168"/>
                      <a:pt x="123" y="176"/>
                      <a:pt x="113" y="1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accent1"/>
                  </a:solidFill>
                </a:endParaRPr>
              </a:p>
            </p:txBody>
          </p:sp>
        </p:grpSp>
      </p:grpSp>
      <p:grpSp>
        <p:nvGrpSpPr>
          <p:cNvPr id="4" name="组合 3">
            <a:extLst>
              <a:ext uri="{FF2B5EF4-FFF2-40B4-BE49-F238E27FC236}">
                <a16:creationId xmlns:a16="http://schemas.microsoft.com/office/drawing/2014/main" id="{98524BA0-88C2-41BC-8794-B09E6D414166}"/>
              </a:ext>
            </a:extLst>
          </p:cNvPr>
          <p:cNvGrpSpPr/>
          <p:nvPr/>
        </p:nvGrpSpPr>
        <p:grpSpPr>
          <a:xfrm>
            <a:off x="4750200" y="3645605"/>
            <a:ext cx="351052" cy="351052"/>
            <a:chOff x="4753617" y="3264859"/>
            <a:chExt cx="351052" cy="351052"/>
          </a:xfrm>
        </p:grpSpPr>
        <p:sp>
          <p:nvSpPr>
            <p:cNvPr id="69" name="椭圆 68"/>
            <p:cNvSpPr/>
            <p:nvPr/>
          </p:nvSpPr>
          <p:spPr>
            <a:xfrm>
              <a:off x="4753617" y="3264859"/>
              <a:ext cx="351052" cy="351052"/>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accent1"/>
                </a:solidFill>
              </a:endParaRPr>
            </a:p>
          </p:txBody>
        </p:sp>
        <p:grpSp>
          <p:nvGrpSpPr>
            <p:cNvPr id="79" name="Group 66"/>
            <p:cNvGrpSpPr>
              <a:grpSpLocks noChangeAspect="1"/>
            </p:cNvGrpSpPr>
            <p:nvPr/>
          </p:nvGrpSpPr>
          <p:grpSpPr bwMode="auto">
            <a:xfrm>
              <a:off x="4833100" y="3338400"/>
              <a:ext cx="192087" cy="207963"/>
              <a:chOff x="2111" y="2322"/>
              <a:chExt cx="121" cy="131"/>
            </a:xfrm>
            <a:solidFill>
              <a:schemeClr val="bg1"/>
            </a:solidFill>
          </p:grpSpPr>
          <p:sp>
            <p:nvSpPr>
              <p:cNvPr id="81" name="Freeform 67"/>
              <p:cNvSpPr>
                <a:spLocks/>
              </p:cNvSpPr>
              <p:nvPr/>
            </p:nvSpPr>
            <p:spPr bwMode="auto">
              <a:xfrm>
                <a:off x="2159" y="2350"/>
                <a:ext cx="40" cy="37"/>
              </a:xfrm>
              <a:custGeom>
                <a:avLst/>
                <a:gdLst>
                  <a:gd name="T0" fmla="*/ 89 w 213"/>
                  <a:gd name="T1" fmla="*/ 19 h 198"/>
                  <a:gd name="T2" fmla="*/ 196 w 213"/>
                  <a:gd name="T3" fmla="*/ 143 h 198"/>
                  <a:gd name="T4" fmla="*/ 208 w 213"/>
                  <a:gd name="T5" fmla="*/ 189 h 198"/>
                  <a:gd name="T6" fmla="*/ 206 w 213"/>
                  <a:gd name="T7" fmla="*/ 191 h 198"/>
                  <a:gd name="T8" fmla="*/ 158 w 213"/>
                  <a:gd name="T9" fmla="*/ 186 h 198"/>
                  <a:gd name="T10" fmla="*/ 22 w 213"/>
                  <a:gd name="T11" fmla="*/ 92 h 198"/>
                  <a:gd name="T12" fmla="*/ 13 w 213"/>
                  <a:gd name="T13" fmla="*/ 44 h 198"/>
                  <a:gd name="T14" fmla="*/ 40 w 213"/>
                  <a:gd name="T15" fmla="*/ 15 h 198"/>
                  <a:gd name="T16" fmla="*/ 89 w 213"/>
                  <a:gd name="T17" fmla="*/ 19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3" h="198">
                    <a:moveTo>
                      <a:pt x="89" y="19"/>
                    </a:moveTo>
                    <a:cubicBezTo>
                      <a:pt x="196" y="143"/>
                      <a:pt x="196" y="143"/>
                      <a:pt x="196" y="143"/>
                    </a:cubicBezTo>
                    <a:cubicBezTo>
                      <a:pt x="210" y="160"/>
                      <a:pt x="213" y="183"/>
                      <a:pt x="208" y="189"/>
                    </a:cubicBezTo>
                    <a:cubicBezTo>
                      <a:pt x="206" y="191"/>
                      <a:pt x="206" y="191"/>
                      <a:pt x="206" y="191"/>
                    </a:cubicBezTo>
                    <a:cubicBezTo>
                      <a:pt x="200" y="197"/>
                      <a:pt x="176" y="198"/>
                      <a:pt x="158" y="186"/>
                    </a:cubicBezTo>
                    <a:cubicBezTo>
                      <a:pt x="22" y="92"/>
                      <a:pt x="22" y="92"/>
                      <a:pt x="22" y="92"/>
                    </a:cubicBezTo>
                    <a:cubicBezTo>
                      <a:pt x="4" y="80"/>
                      <a:pt x="0" y="58"/>
                      <a:pt x="13" y="44"/>
                    </a:cubicBezTo>
                    <a:cubicBezTo>
                      <a:pt x="40" y="15"/>
                      <a:pt x="40" y="15"/>
                      <a:pt x="40" y="15"/>
                    </a:cubicBezTo>
                    <a:cubicBezTo>
                      <a:pt x="53" y="0"/>
                      <a:pt x="74" y="2"/>
                      <a:pt x="89" y="19"/>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solidFill>
                    <a:schemeClr val="accent1"/>
                  </a:solidFill>
                </a:endParaRPr>
              </a:p>
            </p:txBody>
          </p:sp>
          <p:sp>
            <p:nvSpPr>
              <p:cNvPr id="82" name="Freeform 68"/>
              <p:cNvSpPr>
                <a:spLocks noEditPoints="1"/>
              </p:cNvSpPr>
              <p:nvPr/>
            </p:nvSpPr>
            <p:spPr bwMode="auto">
              <a:xfrm>
                <a:off x="2129" y="2322"/>
                <a:ext cx="71" cy="90"/>
              </a:xfrm>
              <a:custGeom>
                <a:avLst/>
                <a:gdLst>
                  <a:gd name="T0" fmla="*/ 142 w 381"/>
                  <a:gd name="T1" fmla="*/ 449 h 481"/>
                  <a:gd name="T2" fmla="*/ 348 w 381"/>
                  <a:gd name="T3" fmla="*/ 236 h 481"/>
                  <a:gd name="T4" fmla="*/ 374 w 381"/>
                  <a:gd name="T5" fmla="*/ 235 h 481"/>
                  <a:gd name="T6" fmla="*/ 374 w 381"/>
                  <a:gd name="T7" fmla="*/ 260 h 481"/>
                  <a:gd name="T8" fmla="*/ 168 w 381"/>
                  <a:gd name="T9" fmla="*/ 474 h 481"/>
                  <a:gd name="T10" fmla="*/ 142 w 381"/>
                  <a:gd name="T11" fmla="*/ 474 h 481"/>
                  <a:gd name="T12" fmla="*/ 142 w 381"/>
                  <a:gd name="T13" fmla="*/ 449 h 481"/>
                  <a:gd name="T14" fmla="*/ 122 w 381"/>
                  <a:gd name="T15" fmla="*/ 245 h 481"/>
                  <a:gd name="T16" fmla="*/ 0 w 381"/>
                  <a:gd name="T17" fmla="*/ 123 h 481"/>
                  <a:gd name="T18" fmla="*/ 20 w 381"/>
                  <a:gd name="T19" fmla="*/ 56 h 481"/>
                  <a:gd name="T20" fmla="*/ 45 w 381"/>
                  <a:gd name="T21" fmla="*/ 51 h 481"/>
                  <a:gd name="T22" fmla="*/ 50 w 381"/>
                  <a:gd name="T23" fmla="*/ 76 h 481"/>
                  <a:gd name="T24" fmla="*/ 36 w 381"/>
                  <a:gd name="T25" fmla="*/ 123 h 481"/>
                  <a:gd name="T26" fmla="*/ 122 w 381"/>
                  <a:gd name="T27" fmla="*/ 209 h 481"/>
                  <a:gd name="T28" fmla="*/ 209 w 381"/>
                  <a:gd name="T29" fmla="*/ 123 h 481"/>
                  <a:gd name="T30" fmla="*/ 133 w 381"/>
                  <a:gd name="T31" fmla="*/ 37 h 481"/>
                  <a:gd name="T32" fmla="*/ 117 w 381"/>
                  <a:gd name="T33" fmla="*/ 17 h 481"/>
                  <a:gd name="T34" fmla="*/ 137 w 381"/>
                  <a:gd name="T35" fmla="*/ 2 h 481"/>
                  <a:gd name="T36" fmla="*/ 245 w 381"/>
                  <a:gd name="T37" fmla="*/ 123 h 481"/>
                  <a:gd name="T38" fmla="*/ 122 w 381"/>
                  <a:gd name="T39" fmla="*/ 245 h 481"/>
                  <a:gd name="T40" fmla="*/ 67 w 381"/>
                  <a:gd name="T41" fmla="*/ 52 h 481"/>
                  <a:gd name="T42" fmla="*/ 52 w 381"/>
                  <a:gd name="T43" fmla="*/ 44 h 481"/>
                  <a:gd name="T44" fmla="*/ 58 w 381"/>
                  <a:gd name="T45" fmla="*/ 19 h 481"/>
                  <a:gd name="T46" fmla="*/ 81 w 381"/>
                  <a:gd name="T47" fmla="*/ 8 h 481"/>
                  <a:gd name="T48" fmla="*/ 104 w 381"/>
                  <a:gd name="T49" fmla="*/ 19 h 481"/>
                  <a:gd name="T50" fmla="*/ 93 w 381"/>
                  <a:gd name="T51" fmla="*/ 42 h 481"/>
                  <a:gd name="T52" fmla="*/ 77 w 381"/>
                  <a:gd name="T53" fmla="*/ 50 h 481"/>
                  <a:gd name="T54" fmla="*/ 67 w 381"/>
                  <a:gd name="T55" fmla="*/ 52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81" h="481">
                    <a:moveTo>
                      <a:pt x="142" y="449"/>
                    </a:moveTo>
                    <a:cubicBezTo>
                      <a:pt x="348" y="236"/>
                      <a:pt x="348" y="236"/>
                      <a:pt x="348" y="236"/>
                    </a:cubicBezTo>
                    <a:cubicBezTo>
                      <a:pt x="355" y="228"/>
                      <a:pt x="366" y="228"/>
                      <a:pt x="374" y="235"/>
                    </a:cubicBezTo>
                    <a:cubicBezTo>
                      <a:pt x="381" y="242"/>
                      <a:pt x="381" y="253"/>
                      <a:pt x="374" y="260"/>
                    </a:cubicBezTo>
                    <a:cubicBezTo>
                      <a:pt x="168" y="474"/>
                      <a:pt x="168" y="474"/>
                      <a:pt x="168" y="474"/>
                    </a:cubicBezTo>
                    <a:cubicBezTo>
                      <a:pt x="161" y="481"/>
                      <a:pt x="150" y="481"/>
                      <a:pt x="142" y="474"/>
                    </a:cubicBezTo>
                    <a:cubicBezTo>
                      <a:pt x="135" y="467"/>
                      <a:pt x="135" y="456"/>
                      <a:pt x="142" y="449"/>
                    </a:cubicBezTo>
                    <a:close/>
                    <a:moveTo>
                      <a:pt x="122" y="245"/>
                    </a:moveTo>
                    <a:cubicBezTo>
                      <a:pt x="55" y="245"/>
                      <a:pt x="0" y="190"/>
                      <a:pt x="0" y="123"/>
                    </a:cubicBezTo>
                    <a:cubicBezTo>
                      <a:pt x="0" y="99"/>
                      <a:pt x="7" y="76"/>
                      <a:pt x="20" y="56"/>
                    </a:cubicBezTo>
                    <a:cubicBezTo>
                      <a:pt x="26" y="48"/>
                      <a:pt x="37" y="45"/>
                      <a:pt x="45" y="51"/>
                    </a:cubicBezTo>
                    <a:cubicBezTo>
                      <a:pt x="53" y="56"/>
                      <a:pt x="56" y="67"/>
                      <a:pt x="50" y="76"/>
                    </a:cubicBezTo>
                    <a:cubicBezTo>
                      <a:pt x="41" y="90"/>
                      <a:pt x="36" y="106"/>
                      <a:pt x="36" y="123"/>
                    </a:cubicBezTo>
                    <a:cubicBezTo>
                      <a:pt x="36" y="171"/>
                      <a:pt x="75" y="209"/>
                      <a:pt x="122" y="209"/>
                    </a:cubicBezTo>
                    <a:cubicBezTo>
                      <a:pt x="170" y="209"/>
                      <a:pt x="209" y="171"/>
                      <a:pt x="209" y="123"/>
                    </a:cubicBezTo>
                    <a:cubicBezTo>
                      <a:pt x="209" y="79"/>
                      <a:pt x="176" y="42"/>
                      <a:pt x="133" y="37"/>
                    </a:cubicBezTo>
                    <a:cubicBezTo>
                      <a:pt x="123" y="36"/>
                      <a:pt x="116" y="27"/>
                      <a:pt x="117" y="17"/>
                    </a:cubicBezTo>
                    <a:cubicBezTo>
                      <a:pt x="118" y="7"/>
                      <a:pt x="127" y="0"/>
                      <a:pt x="137" y="2"/>
                    </a:cubicBezTo>
                    <a:cubicBezTo>
                      <a:pt x="198" y="9"/>
                      <a:pt x="245" y="61"/>
                      <a:pt x="245" y="123"/>
                    </a:cubicBezTo>
                    <a:cubicBezTo>
                      <a:pt x="245" y="190"/>
                      <a:pt x="190" y="245"/>
                      <a:pt x="122" y="245"/>
                    </a:cubicBezTo>
                    <a:close/>
                    <a:moveTo>
                      <a:pt x="67" y="52"/>
                    </a:moveTo>
                    <a:cubicBezTo>
                      <a:pt x="61" y="52"/>
                      <a:pt x="55" y="50"/>
                      <a:pt x="52" y="44"/>
                    </a:cubicBezTo>
                    <a:cubicBezTo>
                      <a:pt x="47" y="36"/>
                      <a:pt x="49" y="25"/>
                      <a:pt x="58" y="19"/>
                    </a:cubicBezTo>
                    <a:cubicBezTo>
                      <a:pt x="65" y="15"/>
                      <a:pt x="73" y="11"/>
                      <a:pt x="81" y="8"/>
                    </a:cubicBezTo>
                    <a:cubicBezTo>
                      <a:pt x="91" y="5"/>
                      <a:pt x="101" y="9"/>
                      <a:pt x="104" y="19"/>
                    </a:cubicBezTo>
                    <a:cubicBezTo>
                      <a:pt x="107" y="28"/>
                      <a:pt x="103" y="38"/>
                      <a:pt x="93" y="42"/>
                    </a:cubicBezTo>
                    <a:cubicBezTo>
                      <a:pt x="87" y="44"/>
                      <a:pt x="82" y="47"/>
                      <a:pt x="77" y="50"/>
                    </a:cubicBezTo>
                    <a:cubicBezTo>
                      <a:pt x="74" y="52"/>
                      <a:pt x="71" y="52"/>
                      <a:pt x="67" y="5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solidFill>
                    <a:schemeClr val="accent1"/>
                  </a:solidFill>
                </a:endParaRPr>
              </a:p>
            </p:txBody>
          </p:sp>
          <p:sp>
            <p:nvSpPr>
              <p:cNvPr id="83" name="Freeform 69"/>
              <p:cNvSpPr>
                <a:spLocks noEditPoints="1"/>
              </p:cNvSpPr>
              <p:nvPr/>
            </p:nvSpPr>
            <p:spPr bwMode="auto">
              <a:xfrm>
                <a:off x="2111" y="2406"/>
                <a:ext cx="121" cy="47"/>
              </a:xfrm>
              <a:custGeom>
                <a:avLst/>
                <a:gdLst>
                  <a:gd name="T0" fmla="*/ 597 w 648"/>
                  <a:gd name="T1" fmla="*/ 249 h 249"/>
                  <a:gd name="T2" fmla="*/ 50 w 648"/>
                  <a:gd name="T3" fmla="*/ 249 h 249"/>
                  <a:gd name="T4" fmla="*/ 0 w 648"/>
                  <a:gd name="T5" fmla="*/ 198 h 249"/>
                  <a:gd name="T6" fmla="*/ 0 w 648"/>
                  <a:gd name="T7" fmla="*/ 50 h 249"/>
                  <a:gd name="T8" fmla="*/ 50 w 648"/>
                  <a:gd name="T9" fmla="*/ 0 h 249"/>
                  <a:gd name="T10" fmla="*/ 597 w 648"/>
                  <a:gd name="T11" fmla="*/ 0 h 249"/>
                  <a:gd name="T12" fmla="*/ 648 w 648"/>
                  <a:gd name="T13" fmla="*/ 50 h 249"/>
                  <a:gd name="T14" fmla="*/ 648 w 648"/>
                  <a:gd name="T15" fmla="*/ 198 h 249"/>
                  <a:gd name="T16" fmla="*/ 597 w 648"/>
                  <a:gd name="T17" fmla="*/ 249 h 249"/>
                  <a:gd name="T18" fmla="*/ 50 w 648"/>
                  <a:gd name="T19" fmla="*/ 35 h 249"/>
                  <a:gd name="T20" fmla="*/ 36 w 648"/>
                  <a:gd name="T21" fmla="*/ 50 h 249"/>
                  <a:gd name="T22" fmla="*/ 36 w 648"/>
                  <a:gd name="T23" fmla="*/ 198 h 249"/>
                  <a:gd name="T24" fmla="*/ 50 w 648"/>
                  <a:gd name="T25" fmla="*/ 213 h 249"/>
                  <a:gd name="T26" fmla="*/ 597 w 648"/>
                  <a:gd name="T27" fmla="*/ 213 h 249"/>
                  <a:gd name="T28" fmla="*/ 612 w 648"/>
                  <a:gd name="T29" fmla="*/ 198 h 249"/>
                  <a:gd name="T30" fmla="*/ 612 w 648"/>
                  <a:gd name="T31" fmla="*/ 50 h 249"/>
                  <a:gd name="T32" fmla="*/ 597 w 648"/>
                  <a:gd name="T33" fmla="*/ 35 h 249"/>
                  <a:gd name="T34" fmla="*/ 50 w 648"/>
                  <a:gd name="T35" fmla="*/ 3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48" h="249">
                    <a:moveTo>
                      <a:pt x="597" y="249"/>
                    </a:moveTo>
                    <a:cubicBezTo>
                      <a:pt x="50" y="249"/>
                      <a:pt x="50" y="249"/>
                      <a:pt x="50" y="249"/>
                    </a:cubicBezTo>
                    <a:cubicBezTo>
                      <a:pt x="22" y="249"/>
                      <a:pt x="0" y="226"/>
                      <a:pt x="0" y="198"/>
                    </a:cubicBezTo>
                    <a:cubicBezTo>
                      <a:pt x="0" y="50"/>
                      <a:pt x="0" y="50"/>
                      <a:pt x="0" y="50"/>
                    </a:cubicBezTo>
                    <a:cubicBezTo>
                      <a:pt x="0" y="22"/>
                      <a:pt x="22" y="0"/>
                      <a:pt x="50" y="0"/>
                    </a:cubicBezTo>
                    <a:cubicBezTo>
                      <a:pt x="597" y="0"/>
                      <a:pt x="597" y="0"/>
                      <a:pt x="597" y="0"/>
                    </a:cubicBezTo>
                    <a:cubicBezTo>
                      <a:pt x="625" y="0"/>
                      <a:pt x="648" y="22"/>
                      <a:pt x="648" y="50"/>
                    </a:cubicBezTo>
                    <a:cubicBezTo>
                      <a:pt x="648" y="198"/>
                      <a:pt x="648" y="198"/>
                      <a:pt x="648" y="198"/>
                    </a:cubicBezTo>
                    <a:cubicBezTo>
                      <a:pt x="648" y="226"/>
                      <a:pt x="625" y="249"/>
                      <a:pt x="597" y="249"/>
                    </a:cubicBezTo>
                    <a:close/>
                    <a:moveTo>
                      <a:pt x="50" y="35"/>
                    </a:moveTo>
                    <a:cubicBezTo>
                      <a:pt x="42" y="35"/>
                      <a:pt x="36" y="42"/>
                      <a:pt x="36" y="50"/>
                    </a:cubicBezTo>
                    <a:cubicBezTo>
                      <a:pt x="36" y="198"/>
                      <a:pt x="36" y="198"/>
                      <a:pt x="36" y="198"/>
                    </a:cubicBezTo>
                    <a:cubicBezTo>
                      <a:pt x="36" y="206"/>
                      <a:pt x="42" y="213"/>
                      <a:pt x="50" y="213"/>
                    </a:cubicBezTo>
                    <a:cubicBezTo>
                      <a:pt x="597" y="213"/>
                      <a:pt x="597" y="213"/>
                      <a:pt x="597" y="213"/>
                    </a:cubicBezTo>
                    <a:cubicBezTo>
                      <a:pt x="605" y="213"/>
                      <a:pt x="612" y="206"/>
                      <a:pt x="612" y="198"/>
                    </a:cubicBezTo>
                    <a:cubicBezTo>
                      <a:pt x="612" y="50"/>
                      <a:pt x="612" y="50"/>
                      <a:pt x="612" y="50"/>
                    </a:cubicBezTo>
                    <a:cubicBezTo>
                      <a:pt x="612" y="42"/>
                      <a:pt x="605" y="35"/>
                      <a:pt x="597" y="35"/>
                    </a:cubicBezTo>
                    <a:lnTo>
                      <a:pt x="50" y="35"/>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zh-CN" altLang="en-US">
                  <a:solidFill>
                    <a:schemeClr val="accent1"/>
                  </a:solidFill>
                </a:endParaRPr>
              </a:p>
            </p:txBody>
          </p:sp>
        </p:grpSp>
      </p:grpSp>
      <p:grpSp>
        <p:nvGrpSpPr>
          <p:cNvPr id="3" name="组合 2">
            <a:extLst>
              <a:ext uri="{FF2B5EF4-FFF2-40B4-BE49-F238E27FC236}">
                <a16:creationId xmlns:a16="http://schemas.microsoft.com/office/drawing/2014/main" id="{66D84C08-FAAF-4053-906B-62B6D6C2E1BD}"/>
              </a:ext>
            </a:extLst>
          </p:cNvPr>
          <p:cNvGrpSpPr/>
          <p:nvPr/>
        </p:nvGrpSpPr>
        <p:grpSpPr>
          <a:xfrm>
            <a:off x="3302807" y="1034911"/>
            <a:ext cx="2457878" cy="799669"/>
            <a:chOff x="3302807" y="1034911"/>
            <a:chExt cx="2457878" cy="799669"/>
          </a:xfrm>
          <a:solidFill>
            <a:schemeClr val="accent1"/>
          </a:solidFill>
        </p:grpSpPr>
        <p:sp>
          <p:nvSpPr>
            <p:cNvPr id="278" name="íṡḷîḍê">
              <a:extLst>
                <a:ext uri="{FF2B5EF4-FFF2-40B4-BE49-F238E27FC236}">
                  <a16:creationId xmlns:a16="http://schemas.microsoft.com/office/drawing/2014/main" id="{287A9F6B-8EFF-476A-A972-9CED8F55B288}"/>
                </a:ext>
              </a:extLst>
            </p:cNvPr>
            <p:cNvSpPr/>
            <p:nvPr/>
          </p:nvSpPr>
          <p:spPr bwMode="auto">
            <a:xfrm>
              <a:off x="3518669" y="1287918"/>
              <a:ext cx="364442" cy="336408"/>
            </a:xfrm>
            <a:custGeom>
              <a:avLst/>
              <a:gdLst>
                <a:gd name="T0" fmla="*/ 154 w 159"/>
                <a:gd name="T1" fmla="*/ 43 h 146"/>
                <a:gd name="T2" fmla="*/ 133 w 159"/>
                <a:gd name="T3" fmla="*/ 41 h 146"/>
                <a:gd name="T4" fmla="*/ 159 w 159"/>
                <a:gd name="T5" fmla="*/ 25 h 146"/>
                <a:gd name="T6" fmla="*/ 133 w 159"/>
                <a:gd name="T7" fmla="*/ 24 h 146"/>
                <a:gd name="T8" fmla="*/ 97 w 159"/>
                <a:gd name="T9" fmla="*/ 38 h 146"/>
                <a:gd name="T10" fmla="*/ 106 w 159"/>
                <a:gd name="T11" fmla="*/ 24 h 146"/>
                <a:gd name="T12" fmla="*/ 72 w 159"/>
                <a:gd name="T13" fmla="*/ 34 h 146"/>
                <a:gd name="T14" fmla="*/ 66 w 159"/>
                <a:gd name="T15" fmla="*/ 36 h 146"/>
                <a:gd name="T16" fmla="*/ 0 w 159"/>
                <a:gd name="T17" fmla="*/ 23 h 146"/>
                <a:gd name="T18" fmla="*/ 28 w 159"/>
                <a:gd name="T19" fmla="*/ 34 h 146"/>
                <a:gd name="T20" fmla="*/ 30 w 159"/>
                <a:gd name="T21" fmla="*/ 41 h 146"/>
                <a:gd name="T22" fmla="*/ 11 w 159"/>
                <a:gd name="T23" fmla="*/ 40 h 146"/>
                <a:gd name="T24" fmla="*/ 41 w 159"/>
                <a:gd name="T25" fmla="*/ 60 h 146"/>
                <a:gd name="T26" fmla="*/ 24 w 159"/>
                <a:gd name="T27" fmla="*/ 60 h 146"/>
                <a:gd name="T28" fmla="*/ 46 w 159"/>
                <a:gd name="T29" fmla="*/ 79 h 146"/>
                <a:gd name="T30" fmla="*/ 35 w 159"/>
                <a:gd name="T31" fmla="*/ 78 h 146"/>
                <a:gd name="T32" fmla="*/ 54 w 159"/>
                <a:gd name="T33" fmla="*/ 92 h 146"/>
                <a:gd name="T34" fmla="*/ 54 w 159"/>
                <a:gd name="T35" fmla="*/ 96 h 146"/>
                <a:gd name="T36" fmla="*/ 46 w 159"/>
                <a:gd name="T37" fmla="*/ 96 h 146"/>
                <a:gd name="T38" fmla="*/ 64 w 159"/>
                <a:gd name="T39" fmla="*/ 108 h 146"/>
                <a:gd name="T40" fmla="*/ 64 w 159"/>
                <a:gd name="T41" fmla="*/ 114 h 146"/>
                <a:gd name="T42" fmla="*/ 60 w 159"/>
                <a:gd name="T43" fmla="*/ 115 h 146"/>
                <a:gd name="T44" fmla="*/ 81 w 159"/>
                <a:gd name="T45" fmla="*/ 146 h 146"/>
                <a:gd name="T46" fmla="*/ 103 w 159"/>
                <a:gd name="T47" fmla="*/ 117 h 146"/>
                <a:gd name="T48" fmla="*/ 98 w 159"/>
                <a:gd name="T49" fmla="*/ 114 h 146"/>
                <a:gd name="T50" fmla="*/ 99 w 159"/>
                <a:gd name="T51" fmla="*/ 107 h 146"/>
                <a:gd name="T52" fmla="*/ 115 w 159"/>
                <a:gd name="T53" fmla="*/ 97 h 146"/>
                <a:gd name="T54" fmla="*/ 112 w 159"/>
                <a:gd name="T55" fmla="*/ 92 h 146"/>
                <a:gd name="T56" fmla="*/ 131 w 159"/>
                <a:gd name="T57" fmla="*/ 79 h 146"/>
                <a:gd name="T58" fmla="*/ 119 w 159"/>
                <a:gd name="T59" fmla="*/ 79 h 146"/>
                <a:gd name="T60" fmla="*/ 117 w 159"/>
                <a:gd name="T61" fmla="*/ 75 h 146"/>
                <a:gd name="T62" fmla="*/ 141 w 159"/>
                <a:gd name="T63" fmla="*/ 59 h 146"/>
                <a:gd name="T64" fmla="*/ 125 w 159"/>
                <a:gd name="T65" fmla="*/ 58 h 146"/>
                <a:gd name="T66" fmla="*/ 124 w 159"/>
                <a:gd name="T67" fmla="*/ 54 h 146"/>
                <a:gd name="T68" fmla="*/ 154 w 159"/>
                <a:gd name="T69" fmla="*/ 43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59" h="146">
                  <a:moveTo>
                    <a:pt x="154" y="43"/>
                  </a:moveTo>
                  <a:cubicBezTo>
                    <a:pt x="133" y="41"/>
                    <a:pt x="133" y="41"/>
                    <a:pt x="133" y="41"/>
                  </a:cubicBezTo>
                  <a:cubicBezTo>
                    <a:pt x="137" y="34"/>
                    <a:pt x="155" y="37"/>
                    <a:pt x="159" y="25"/>
                  </a:cubicBezTo>
                  <a:cubicBezTo>
                    <a:pt x="133" y="24"/>
                    <a:pt x="133" y="24"/>
                    <a:pt x="133" y="24"/>
                  </a:cubicBezTo>
                  <a:cubicBezTo>
                    <a:pt x="114" y="21"/>
                    <a:pt x="107" y="39"/>
                    <a:pt x="97" y="38"/>
                  </a:cubicBezTo>
                  <a:cubicBezTo>
                    <a:pt x="88" y="29"/>
                    <a:pt x="100" y="28"/>
                    <a:pt x="106" y="24"/>
                  </a:cubicBezTo>
                  <a:cubicBezTo>
                    <a:pt x="80" y="0"/>
                    <a:pt x="72" y="32"/>
                    <a:pt x="72" y="34"/>
                  </a:cubicBezTo>
                  <a:cubicBezTo>
                    <a:pt x="71" y="37"/>
                    <a:pt x="68" y="38"/>
                    <a:pt x="66" y="36"/>
                  </a:cubicBezTo>
                  <a:cubicBezTo>
                    <a:pt x="58" y="12"/>
                    <a:pt x="33" y="22"/>
                    <a:pt x="0" y="23"/>
                  </a:cubicBezTo>
                  <a:cubicBezTo>
                    <a:pt x="8" y="31"/>
                    <a:pt x="17" y="32"/>
                    <a:pt x="28" y="34"/>
                  </a:cubicBezTo>
                  <a:cubicBezTo>
                    <a:pt x="30" y="36"/>
                    <a:pt x="32" y="38"/>
                    <a:pt x="30" y="41"/>
                  </a:cubicBezTo>
                  <a:cubicBezTo>
                    <a:pt x="11" y="40"/>
                    <a:pt x="11" y="40"/>
                    <a:pt x="11" y="40"/>
                  </a:cubicBezTo>
                  <a:cubicBezTo>
                    <a:pt x="19" y="58"/>
                    <a:pt x="35" y="49"/>
                    <a:pt x="41" y="60"/>
                  </a:cubicBezTo>
                  <a:cubicBezTo>
                    <a:pt x="24" y="60"/>
                    <a:pt x="24" y="60"/>
                    <a:pt x="24" y="60"/>
                  </a:cubicBezTo>
                  <a:cubicBezTo>
                    <a:pt x="25" y="75"/>
                    <a:pt x="41" y="68"/>
                    <a:pt x="46" y="79"/>
                  </a:cubicBezTo>
                  <a:cubicBezTo>
                    <a:pt x="35" y="78"/>
                    <a:pt x="35" y="78"/>
                    <a:pt x="35" y="78"/>
                  </a:cubicBezTo>
                  <a:cubicBezTo>
                    <a:pt x="40" y="90"/>
                    <a:pt x="48" y="91"/>
                    <a:pt x="54" y="92"/>
                  </a:cubicBezTo>
                  <a:cubicBezTo>
                    <a:pt x="54" y="96"/>
                    <a:pt x="54" y="96"/>
                    <a:pt x="54" y="96"/>
                  </a:cubicBezTo>
                  <a:cubicBezTo>
                    <a:pt x="46" y="96"/>
                    <a:pt x="46" y="96"/>
                    <a:pt x="46" y="96"/>
                  </a:cubicBezTo>
                  <a:cubicBezTo>
                    <a:pt x="46" y="104"/>
                    <a:pt x="57" y="109"/>
                    <a:pt x="64" y="108"/>
                  </a:cubicBezTo>
                  <a:cubicBezTo>
                    <a:pt x="64" y="114"/>
                    <a:pt x="64" y="114"/>
                    <a:pt x="64" y="114"/>
                  </a:cubicBezTo>
                  <a:cubicBezTo>
                    <a:pt x="60" y="115"/>
                    <a:pt x="60" y="115"/>
                    <a:pt x="60" y="115"/>
                  </a:cubicBezTo>
                  <a:cubicBezTo>
                    <a:pt x="81" y="146"/>
                    <a:pt x="81" y="146"/>
                    <a:pt x="81" y="146"/>
                  </a:cubicBezTo>
                  <a:cubicBezTo>
                    <a:pt x="103" y="117"/>
                    <a:pt x="103" y="117"/>
                    <a:pt x="103" y="117"/>
                  </a:cubicBezTo>
                  <a:cubicBezTo>
                    <a:pt x="98" y="114"/>
                    <a:pt x="98" y="114"/>
                    <a:pt x="98" y="114"/>
                  </a:cubicBezTo>
                  <a:cubicBezTo>
                    <a:pt x="99" y="107"/>
                    <a:pt x="99" y="107"/>
                    <a:pt x="99" y="107"/>
                  </a:cubicBezTo>
                  <a:cubicBezTo>
                    <a:pt x="105" y="108"/>
                    <a:pt x="111" y="106"/>
                    <a:pt x="115" y="97"/>
                  </a:cubicBezTo>
                  <a:cubicBezTo>
                    <a:pt x="114" y="95"/>
                    <a:pt x="99" y="99"/>
                    <a:pt x="112" y="92"/>
                  </a:cubicBezTo>
                  <a:cubicBezTo>
                    <a:pt x="120" y="91"/>
                    <a:pt x="125" y="85"/>
                    <a:pt x="131" y="79"/>
                  </a:cubicBezTo>
                  <a:cubicBezTo>
                    <a:pt x="119" y="79"/>
                    <a:pt x="119" y="79"/>
                    <a:pt x="119" y="79"/>
                  </a:cubicBezTo>
                  <a:cubicBezTo>
                    <a:pt x="117" y="78"/>
                    <a:pt x="116" y="76"/>
                    <a:pt x="117" y="75"/>
                  </a:cubicBezTo>
                  <a:cubicBezTo>
                    <a:pt x="125" y="74"/>
                    <a:pt x="137" y="70"/>
                    <a:pt x="141" y="59"/>
                  </a:cubicBezTo>
                  <a:cubicBezTo>
                    <a:pt x="125" y="58"/>
                    <a:pt x="125" y="58"/>
                    <a:pt x="125" y="58"/>
                  </a:cubicBezTo>
                  <a:cubicBezTo>
                    <a:pt x="122" y="57"/>
                    <a:pt x="123" y="55"/>
                    <a:pt x="124" y="54"/>
                  </a:cubicBezTo>
                  <a:cubicBezTo>
                    <a:pt x="134" y="54"/>
                    <a:pt x="145" y="50"/>
                    <a:pt x="154"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279" name="íŝḻiḍè">
              <a:extLst>
                <a:ext uri="{FF2B5EF4-FFF2-40B4-BE49-F238E27FC236}">
                  <a16:creationId xmlns:a16="http://schemas.microsoft.com/office/drawing/2014/main" id="{806AF0E9-31DF-4E56-A171-A75B54509FFB}"/>
                </a:ext>
              </a:extLst>
            </p:cNvPr>
            <p:cNvSpPr/>
            <p:nvPr/>
          </p:nvSpPr>
          <p:spPr bwMode="auto">
            <a:xfrm>
              <a:off x="3344157" y="1504480"/>
              <a:ext cx="93914" cy="74290"/>
            </a:xfrm>
            <a:custGeom>
              <a:avLst/>
              <a:gdLst>
                <a:gd name="T0" fmla="*/ 6 w 41"/>
                <a:gd name="T1" fmla="*/ 15 h 32"/>
                <a:gd name="T2" fmla="*/ 9 w 41"/>
                <a:gd name="T3" fmla="*/ 16 h 32"/>
                <a:gd name="T4" fmla="*/ 37 w 41"/>
                <a:gd name="T5" fmla="*/ 18 h 32"/>
                <a:gd name="T6" fmla="*/ 41 w 41"/>
                <a:gd name="T7" fmla="*/ 16 h 32"/>
                <a:gd name="T8" fmla="*/ 32 w 41"/>
                <a:gd name="T9" fmla="*/ 0 h 32"/>
                <a:gd name="T10" fmla="*/ 28 w 41"/>
                <a:gd name="T11" fmla="*/ 1 h 32"/>
                <a:gd name="T12" fmla="*/ 35 w 41"/>
                <a:gd name="T13" fmla="*/ 14 h 32"/>
                <a:gd name="T14" fmla="*/ 30 w 41"/>
                <a:gd name="T15" fmla="*/ 13 h 32"/>
                <a:gd name="T16" fmla="*/ 4 w 41"/>
                <a:gd name="T17" fmla="*/ 12 h 32"/>
                <a:gd name="T18" fmla="*/ 0 w 41"/>
                <a:gd name="T19" fmla="*/ 14 h 32"/>
                <a:gd name="T20" fmla="*/ 10 w 41"/>
                <a:gd name="T21" fmla="*/ 32 h 32"/>
                <a:gd name="T22" fmla="*/ 14 w 41"/>
                <a:gd name="T23" fmla="*/ 30 h 32"/>
                <a:gd name="T24" fmla="*/ 6 w 41"/>
                <a:gd name="T25" fmla="*/ 1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 h="32">
                  <a:moveTo>
                    <a:pt x="6" y="15"/>
                  </a:moveTo>
                  <a:cubicBezTo>
                    <a:pt x="9" y="16"/>
                    <a:pt x="9" y="16"/>
                    <a:pt x="9" y="16"/>
                  </a:cubicBezTo>
                  <a:cubicBezTo>
                    <a:pt x="37" y="18"/>
                    <a:pt x="37" y="18"/>
                    <a:pt x="37" y="18"/>
                  </a:cubicBezTo>
                  <a:cubicBezTo>
                    <a:pt x="41" y="16"/>
                    <a:pt x="41" y="16"/>
                    <a:pt x="41" y="16"/>
                  </a:cubicBezTo>
                  <a:cubicBezTo>
                    <a:pt x="32" y="0"/>
                    <a:pt x="32" y="0"/>
                    <a:pt x="32" y="0"/>
                  </a:cubicBezTo>
                  <a:cubicBezTo>
                    <a:pt x="28" y="1"/>
                    <a:pt x="28" y="1"/>
                    <a:pt x="28" y="1"/>
                  </a:cubicBezTo>
                  <a:cubicBezTo>
                    <a:pt x="35" y="14"/>
                    <a:pt x="35" y="14"/>
                    <a:pt x="35" y="14"/>
                  </a:cubicBezTo>
                  <a:cubicBezTo>
                    <a:pt x="34" y="14"/>
                    <a:pt x="32" y="14"/>
                    <a:pt x="30" y="13"/>
                  </a:cubicBezTo>
                  <a:cubicBezTo>
                    <a:pt x="4" y="12"/>
                    <a:pt x="4" y="12"/>
                    <a:pt x="4" y="12"/>
                  </a:cubicBezTo>
                  <a:cubicBezTo>
                    <a:pt x="0" y="14"/>
                    <a:pt x="0" y="14"/>
                    <a:pt x="0" y="14"/>
                  </a:cubicBezTo>
                  <a:cubicBezTo>
                    <a:pt x="10" y="32"/>
                    <a:pt x="10" y="32"/>
                    <a:pt x="10" y="32"/>
                  </a:cubicBezTo>
                  <a:cubicBezTo>
                    <a:pt x="14" y="30"/>
                    <a:pt x="14" y="30"/>
                    <a:pt x="14" y="30"/>
                  </a:cubicBezTo>
                  <a:lnTo>
                    <a:pt x="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280" name="îS1iďê">
              <a:extLst>
                <a:ext uri="{FF2B5EF4-FFF2-40B4-BE49-F238E27FC236}">
                  <a16:creationId xmlns:a16="http://schemas.microsoft.com/office/drawing/2014/main" id="{C556A509-69A3-4631-99A5-0878612F3C34}"/>
                </a:ext>
              </a:extLst>
            </p:cNvPr>
            <p:cNvSpPr/>
            <p:nvPr/>
          </p:nvSpPr>
          <p:spPr bwMode="auto">
            <a:xfrm>
              <a:off x="3369388" y="1550736"/>
              <a:ext cx="91811" cy="71487"/>
            </a:xfrm>
            <a:custGeom>
              <a:avLst/>
              <a:gdLst>
                <a:gd name="T0" fmla="*/ 128 w 131"/>
                <a:gd name="T1" fmla="*/ 46 h 102"/>
                <a:gd name="T2" fmla="*/ 85 w 131"/>
                <a:gd name="T3" fmla="*/ 66 h 102"/>
                <a:gd name="T4" fmla="*/ 66 w 131"/>
                <a:gd name="T5" fmla="*/ 30 h 102"/>
                <a:gd name="T6" fmla="*/ 108 w 131"/>
                <a:gd name="T7" fmla="*/ 10 h 102"/>
                <a:gd name="T8" fmla="*/ 105 w 131"/>
                <a:gd name="T9" fmla="*/ 0 h 102"/>
                <a:gd name="T10" fmla="*/ 0 w 131"/>
                <a:gd name="T11" fmla="*/ 46 h 102"/>
                <a:gd name="T12" fmla="*/ 7 w 131"/>
                <a:gd name="T13" fmla="*/ 56 h 102"/>
                <a:gd name="T14" fmla="*/ 56 w 131"/>
                <a:gd name="T15" fmla="*/ 33 h 102"/>
                <a:gd name="T16" fmla="*/ 72 w 131"/>
                <a:gd name="T17" fmla="*/ 73 h 102"/>
                <a:gd name="T18" fmla="*/ 23 w 131"/>
                <a:gd name="T19" fmla="*/ 92 h 102"/>
                <a:gd name="T20" fmla="*/ 30 w 131"/>
                <a:gd name="T21" fmla="*/ 102 h 102"/>
                <a:gd name="T22" fmla="*/ 131 w 131"/>
                <a:gd name="T23" fmla="*/ 56 h 102"/>
                <a:gd name="T24" fmla="*/ 128 w 131"/>
                <a:gd name="T25" fmla="*/ 46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1" h="102">
                  <a:moveTo>
                    <a:pt x="128" y="46"/>
                  </a:moveTo>
                  <a:lnTo>
                    <a:pt x="85" y="66"/>
                  </a:lnTo>
                  <a:lnTo>
                    <a:pt x="66" y="30"/>
                  </a:lnTo>
                  <a:lnTo>
                    <a:pt x="108" y="10"/>
                  </a:lnTo>
                  <a:lnTo>
                    <a:pt x="105" y="0"/>
                  </a:lnTo>
                  <a:lnTo>
                    <a:pt x="0" y="46"/>
                  </a:lnTo>
                  <a:lnTo>
                    <a:pt x="7" y="56"/>
                  </a:lnTo>
                  <a:lnTo>
                    <a:pt x="56" y="33"/>
                  </a:lnTo>
                  <a:lnTo>
                    <a:pt x="72" y="73"/>
                  </a:lnTo>
                  <a:lnTo>
                    <a:pt x="23" y="92"/>
                  </a:lnTo>
                  <a:lnTo>
                    <a:pt x="30" y="102"/>
                  </a:lnTo>
                  <a:lnTo>
                    <a:pt x="131" y="56"/>
                  </a:lnTo>
                  <a:lnTo>
                    <a:pt x="128" y="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281" name="i$ḷíḓe">
              <a:extLst>
                <a:ext uri="{FF2B5EF4-FFF2-40B4-BE49-F238E27FC236}">
                  <a16:creationId xmlns:a16="http://schemas.microsoft.com/office/drawing/2014/main" id="{40936E26-89BF-4616-B5A3-11B7CED6C419}"/>
                </a:ext>
              </a:extLst>
            </p:cNvPr>
            <p:cNvSpPr/>
            <p:nvPr/>
          </p:nvSpPr>
          <p:spPr bwMode="auto">
            <a:xfrm>
              <a:off x="3394618" y="1599095"/>
              <a:ext cx="91811" cy="71487"/>
            </a:xfrm>
            <a:custGeom>
              <a:avLst/>
              <a:gdLst>
                <a:gd name="T0" fmla="*/ 72 w 131"/>
                <a:gd name="T1" fmla="*/ 76 h 102"/>
                <a:gd name="T2" fmla="*/ 85 w 131"/>
                <a:gd name="T3" fmla="*/ 69 h 102"/>
                <a:gd name="T4" fmla="*/ 66 w 131"/>
                <a:gd name="T5" fmla="*/ 30 h 102"/>
                <a:gd name="T6" fmla="*/ 98 w 131"/>
                <a:gd name="T7" fmla="*/ 17 h 102"/>
                <a:gd name="T8" fmla="*/ 118 w 131"/>
                <a:gd name="T9" fmla="*/ 56 h 102"/>
                <a:gd name="T10" fmla="*/ 131 w 131"/>
                <a:gd name="T11" fmla="*/ 53 h 102"/>
                <a:gd name="T12" fmla="*/ 105 w 131"/>
                <a:gd name="T13" fmla="*/ 0 h 102"/>
                <a:gd name="T14" fmla="*/ 0 w 131"/>
                <a:gd name="T15" fmla="*/ 50 h 102"/>
                <a:gd name="T16" fmla="*/ 30 w 131"/>
                <a:gd name="T17" fmla="*/ 102 h 102"/>
                <a:gd name="T18" fmla="*/ 39 w 131"/>
                <a:gd name="T19" fmla="*/ 96 h 102"/>
                <a:gd name="T20" fmla="*/ 20 w 131"/>
                <a:gd name="T21" fmla="*/ 53 h 102"/>
                <a:gd name="T22" fmla="*/ 52 w 131"/>
                <a:gd name="T23" fmla="*/ 36 h 102"/>
                <a:gd name="T24" fmla="*/ 72 w 131"/>
                <a:gd name="T25" fmla="*/ 76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1" h="102">
                  <a:moveTo>
                    <a:pt x="72" y="76"/>
                  </a:moveTo>
                  <a:lnTo>
                    <a:pt x="85" y="69"/>
                  </a:lnTo>
                  <a:lnTo>
                    <a:pt x="66" y="30"/>
                  </a:lnTo>
                  <a:lnTo>
                    <a:pt x="98" y="17"/>
                  </a:lnTo>
                  <a:lnTo>
                    <a:pt x="118" y="56"/>
                  </a:lnTo>
                  <a:lnTo>
                    <a:pt x="131" y="53"/>
                  </a:lnTo>
                  <a:lnTo>
                    <a:pt x="105" y="0"/>
                  </a:lnTo>
                  <a:lnTo>
                    <a:pt x="0" y="50"/>
                  </a:lnTo>
                  <a:lnTo>
                    <a:pt x="30" y="102"/>
                  </a:lnTo>
                  <a:lnTo>
                    <a:pt x="39" y="96"/>
                  </a:lnTo>
                  <a:lnTo>
                    <a:pt x="20" y="53"/>
                  </a:lnTo>
                  <a:lnTo>
                    <a:pt x="52" y="36"/>
                  </a:lnTo>
                  <a:lnTo>
                    <a:pt x="72" y="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282" name="îş1íḍé">
              <a:extLst>
                <a:ext uri="{FF2B5EF4-FFF2-40B4-BE49-F238E27FC236}">
                  <a16:creationId xmlns:a16="http://schemas.microsoft.com/office/drawing/2014/main" id="{9C7C8CEC-E4C4-4AD2-B8C1-02466B3A8EA3}"/>
                </a:ext>
              </a:extLst>
            </p:cNvPr>
            <p:cNvSpPr/>
            <p:nvPr/>
          </p:nvSpPr>
          <p:spPr bwMode="auto">
            <a:xfrm>
              <a:off x="3431063" y="1647453"/>
              <a:ext cx="73589" cy="53265"/>
            </a:xfrm>
            <a:custGeom>
              <a:avLst/>
              <a:gdLst>
                <a:gd name="T0" fmla="*/ 32 w 32"/>
                <a:gd name="T1" fmla="*/ 3 h 23"/>
                <a:gd name="T2" fmla="*/ 30 w 32"/>
                <a:gd name="T3" fmla="*/ 0 h 23"/>
                <a:gd name="T4" fmla="*/ 13 w 32"/>
                <a:gd name="T5" fmla="*/ 16 h 23"/>
                <a:gd name="T6" fmla="*/ 10 w 32"/>
                <a:gd name="T7" fmla="*/ 19 h 23"/>
                <a:gd name="T8" fmla="*/ 7 w 32"/>
                <a:gd name="T9" fmla="*/ 20 h 23"/>
                <a:gd name="T10" fmla="*/ 5 w 32"/>
                <a:gd name="T11" fmla="*/ 19 h 23"/>
                <a:gd name="T12" fmla="*/ 4 w 32"/>
                <a:gd name="T13" fmla="*/ 16 h 23"/>
                <a:gd name="T14" fmla="*/ 7 w 32"/>
                <a:gd name="T15" fmla="*/ 11 h 23"/>
                <a:gd name="T16" fmla="*/ 5 w 32"/>
                <a:gd name="T17" fmla="*/ 10 h 23"/>
                <a:gd name="T18" fmla="*/ 0 w 32"/>
                <a:gd name="T19" fmla="*/ 16 h 23"/>
                <a:gd name="T20" fmla="*/ 2 w 32"/>
                <a:gd name="T21" fmla="*/ 21 h 23"/>
                <a:gd name="T22" fmla="*/ 6 w 32"/>
                <a:gd name="T23" fmla="*/ 23 h 23"/>
                <a:gd name="T24" fmla="*/ 10 w 32"/>
                <a:gd name="T25" fmla="*/ 22 h 23"/>
                <a:gd name="T26" fmla="*/ 15 w 32"/>
                <a:gd name="T27" fmla="*/ 18 h 23"/>
                <a:gd name="T28" fmla="*/ 32 w 32"/>
                <a:gd name="T29" fmla="*/ 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 h="23">
                  <a:moveTo>
                    <a:pt x="32" y="3"/>
                  </a:moveTo>
                  <a:cubicBezTo>
                    <a:pt x="30" y="0"/>
                    <a:pt x="30" y="0"/>
                    <a:pt x="30" y="0"/>
                  </a:cubicBezTo>
                  <a:cubicBezTo>
                    <a:pt x="13" y="16"/>
                    <a:pt x="13" y="16"/>
                    <a:pt x="13" y="16"/>
                  </a:cubicBezTo>
                  <a:cubicBezTo>
                    <a:pt x="11" y="18"/>
                    <a:pt x="10" y="19"/>
                    <a:pt x="10" y="19"/>
                  </a:cubicBezTo>
                  <a:cubicBezTo>
                    <a:pt x="9" y="19"/>
                    <a:pt x="8" y="20"/>
                    <a:pt x="7" y="20"/>
                  </a:cubicBezTo>
                  <a:cubicBezTo>
                    <a:pt x="6" y="20"/>
                    <a:pt x="6" y="19"/>
                    <a:pt x="5" y="19"/>
                  </a:cubicBezTo>
                  <a:cubicBezTo>
                    <a:pt x="4" y="18"/>
                    <a:pt x="4" y="17"/>
                    <a:pt x="4" y="16"/>
                  </a:cubicBezTo>
                  <a:cubicBezTo>
                    <a:pt x="4" y="15"/>
                    <a:pt x="6" y="13"/>
                    <a:pt x="7" y="11"/>
                  </a:cubicBezTo>
                  <a:cubicBezTo>
                    <a:pt x="5" y="10"/>
                    <a:pt x="5" y="10"/>
                    <a:pt x="5" y="10"/>
                  </a:cubicBezTo>
                  <a:cubicBezTo>
                    <a:pt x="2" y="12"/>
                    <a:pt x="1" y="14"/>
                    <a:pt x="0" y="16"/>
                  </a:cubicBezTo>
                  <a:cubicBezTo>
                    <a:pt x="0" y="18"/>
                    <a:pt x="1" y="20"/>
                    <a:pt x="2" y="21"/>
                  </a:cubicBezTo>
                  <a:cubicBezTo>
                    <a:pt x="3" y="22"/>
                    <a:pt x="4" y="23"/>
                    <a:pt x="6" y="23"/>
                  </a:cubicBezTo>
                  <a:cubicBezTo>
                    <a:pt x="7" y="23"/>
                    <a:pt x="9" y="23"/>
                    <a:pt x="10" y="22"/>
                  </a:cubicBezTo>
                  <a:cubicBezTo>
                    <a:pt x="12" y="22"/>
                    <a:pt x="13" y="20"/>
                    <a:pt x="15" y="18"/>
                  </a:cubicBezTo>
                  <a:lnTo>
                    <a:pt x="32"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283" name="išḻïde">
              <a:extLst>
                <a:ext uri="{FF2B5EF4-FFF2-40B4-BE49-F238E27FC236}">
                  <a16:creationId xmlns:a16="http://schemas.microsoft.com/office/drawing/2014/main" id="{B844B0D7-8F6F-43FA-9A6C-676324F2F824}"/>
                </a:ext>
              </a:extLst>
            </p:cNvPr>
            <p:cNvSpPr/>
            <p:nvPr/>
          </p:nvSpPr>
          <p:spPr bwMode="auto">
            <a:xfrm>
              <a:off x="3465404" y="1659368"/>
              <a:ext cx="60273" cy="59572"/>
            </a:xfrm>
            <a:custGeom>
              <a:avLst/>
              <a:gdLst>
                <a:gd name="T0" fmla="*/ 79 w 86"/>
                <a:gd name="T1" fmla="*/ 0 h 85"/>
                <a:gd name="T2" fmla="*/ 0 w 86"/>
                <a:gd name="T3" fmla="*/ 79 h 85"/>
                <a:gd name="T4" fmla="*/ 7 w 86"/>
                <a:gd name="T5" fmla="*/ 85 h 85"/>
                <a:gd name="T6" fmla="*/ 86 w 86"/>
                <a:gd name="T7" fmla="*/ 6 h 85"/>
                <a:gd name="T8" fmla="*/ 79 w 86"/>
                <a:gd name="T9" fmla="*/ 0 h 85"/>
              </a:gdLst>
              <a:ahLst/>
              <a:cxnLst>
                <a:cxn ang="0">
                  <a:pos x="T0" y="T1"/>
                </a:cxn>
                <a:cxn ang="0">
                  <a:pos x="T2" y="T3"/>
                </a:cxn>
                <a:cxn ang="0">
                  <a:pos x="T4" y="T5"/>
                </a:cxn>
                <a:cxn ang="0">
                  <a:pos x="T6" y="T7"/>
                </a:cxn>
                <a:cxn ang="0">
                  <a:pos x="T8" y="T9"/>
                </a:cxn>
              </a:cxnLst>
              <a:rect l="0" t="0" r="r" b="b"/>
              <a:pathLst>
                <a:path w="86" h="85">
                  <a:moveTo>
                    <a:pt x="79" y="0"/>
                  </a:moveTo>
                  <a:lnTo>
                    <a:pt x="0" y="79"/>
                  </a:lnTo>
                  <a:lnTo>
                    <a:pt x="7" y="85"/>
                  </a:lnTo>
                  <a:lnTo>
                    <a:pt x="86" y="6"/>
                  </a:lnTo>
                  <a:lnTo>
                    <a:pt x="7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284" name="ís1ïḓè">
              <a:extLst>
                <a:ext uri="{FF2B5EF4-FFF2-40B4-BE49-F238E27FC236}">
                  <a16:creationId xmlns:a16="http://schemas.microsoft.com/office/drawing/2014/main" id="{3FE775D4-DE8A-4CE9-A114-CDBEAD4F1AD2}"/>
                </a:ext>
              </a:extLst>
            </p:cNvPr>
            <p:cNvSpPr/>
            <p:nvPr/>
          </p:nvSpPr>
          <p:spPr bwMode="auto">
            <a:xfrm>
              <a:off x="3477319" y="1675487"/>
              <a:ext cx="73589" cy="80598"/>
            </a:xfrm>
            <a:custGeom>
              <a:avLst/>
              <a:gdLst>
                <a:gd name="T0" fmla="*/ 29 w 32"/>
                <a:gd name="T1" fmla="*/ 0 h 35"/>
                <a:gd name="T2" fmla="*/ 0 w 32"/>
                <a:gd name="T3" fmla="*/ 21 h 35"/>
                <a:gd name="T4" fmla="*/ 3 w 32"/>
                <a:gd name="T5" fmla="*/ 23 h 35"/>
                <a:gd name="T6" fmla="*/ 12 w 32"/>
                <a:gd name="T7" fmla="*/ 17 h 35"/>
                <a:gd name="T8" fmla="*/ 20 w 32"/>
                <a:gd name="T9" fmla="*/ 23 h 35"/>
                <a:gd name="T10" fmla="*/ 16 w 32"/>
                <a:gd name="T11" fmla="*/ 33 h 35"/>
                <a:gd name="T12" fmla="*/ 19 w 32"/>
                <a:gd name="T13" fmla="*/ 35 h 35"/>
                <a:gd name="T14" fmla="*/ 32 w 32"/>
                <a:gd name="T15" fmla="*/ 3 h 35"/>
                <a:gd name="T16" fmla="*/ 29 w 32"/>
                <a:gd name="T17" fmla="*/ 0 h 35"/>
                <a:gd name="T18" fmla="*/ 25 w 32"/>
                <a:gd name="T19" fmla="*/ 11 h 35"/>
                <a:gd name="T20" fmla="*/ 22 w 32"/>
                <a:gd name="T21" fmla="*/ 20 h 35"/>
                <a:gd name="T22" fmla="*/ 15 w 32"/>
                <a:gd name="T23" fmla="*/ 15 h 35"/>
                <a:gd name="T24" fmla="*/ 23 w 32"/>
                <a:gd name="T25" fmla="*/ 8 h 35"/>
                <a:gd name="T26" fmla="*/ 28 w 32"/>
                <a:gd name="T27" fmla="*/ 4 h 35"/>
                <a:gd name="T28" fmla="*/ 25 w 32"/>
                <a:gd name="T29" fmla="*/ 11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 h="35">
                  <a:moveTo>
                    <a:pt x="29" y="0"/>
                  </a:moveTo>
                  <a:cubicBezTo>
                    <a:pt x="0" y="21"/>
                    <a:pt x="0" y="21"/>
                    <a:pt x="0" y="21"/>
                  </a:cubicBezTo>
                  <a:cubicBezTo>
                    <a:pt x="3" y="23"/>
                    <a:pt x="3" y="23"/>
                    <a:pt x="3" y="23"/>
                  </a:cubicBezTo>
                  <a:cubicBezTo>
                    <a:pt x="12" y="17"/>
                    <a:pt x="12" y="17"/>
                    <a:pt x="12" y="17"/>
                  </a:cubicBezTo>
                  <a:cubicBezTo>
                    <a:pt x="20" y="23"/>
                    <a:pt x="20" y="23"/>
                    <a:pt x="20" y="23"/>
                  </a:cubicBezTo>
                  <a:cubicBezTo>
                    <a:pt x="16" y="33"/>
                    <a:pt x="16" y="33"/>
                    <a:pt x="16" y="33"/>
                  </a:cubicBezTo>
                  <a:cubicBezTo>
                    <a:pt x="19" y="35"/>
                    <a:pt x="19" y="35"/>
                    <a:pt x="19" y="35"/>
                  </a:cubicBezTo>
                  <a:cubicBezTo>
                    <a:pt x="32" y="3"/>
                    <a:pt x="32" y="3"/>
                    <a:pt x="32" y="3"/>
                  </a:cubicBezTo>
                  <a:lnTo>
                    <a:pt x="29" y="0"/>
                  </a:lnTo>
                  <a:close/>
                  <a:moveTo>
                    <a:pt x="25" y="11"/>
                  </a:moveTo>
                  <a:cubicBezTo>
                    <a:pt x="22" y="20"/>
                    <a:pt x="22" y="20"/>
                    <a:pt x="22" y="20"/>
                  </a:cubicBezTo>
                  <a:cubicBezTo>
                    <a:pt x="15" y="15"/>
                    <a:pt x="15" y="15"/>
                    <a:pt x="15" y="15"/>
                  </a:cubicBezTo>
                  <a:cubicBezTo>
                    <a:pt x="23" y="8"/>
                    <a:pt x="23" y="8"/>
                    <a:pt x="23" y="8"/>
                  </a:cubicBezTo>
                  <a:cubicBezTo>
                    <a:pt x="25" y="7"/>
                    <a:pt x="27" y="6"/>
                    <a:pt x="28" y="4"/>
                  </a:cubicBezTo>
                  <a:cubicBezTo>
                    <a:pt x="28" y="6"/>
                    <a:pt x="27" y="8"/>
                    <a:pt x="2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285" name="ïṩlïďê">
              <a:extLst>
                <a:ext uri="{FF2B5EF4-FFF2-40B4-BE49-F238E27FC236}">
                  <a16:creationId xmlns:a16="http://schemas.microsoft.com/office/drawing/2014/main" id="{8265CF8C-E95C-483D-92F8-D862150EC3F0}"/>
                </a:ext>
              </a:extLst>
            </p:cNvPr>
            <p:cNvSpPr/>
            <p:nvPr/>
          </p:nvSpPr>
          <p:spPr bwMode="auto">
            <a:xfrm>
              <a:off x="3529882" y="1688803"/>
              <a:ext cx="80598" cy="87606"/>
            </a:xfrm>
            <a:custGeom>
              <a:avLst/>
              <a:gdLst>
                <a:gd name="T0" fmla="*/ 108 w 115"/>
                <a:gd name="T1" fmla="*/ 27 h 125"/>
                <a:gd name="T2" fmla="*/ 62 w 115"/>
                <a:gd name="T3" fmla="*/ 102 h 125"/>
                <a:gd name="T4" fmla="*/ 69 w 115"/>
                <a:gd name="T5" fmla="*/ 7 h 125"/>
                <a:gd name="T6" fmla="*/ 59 w 115"/>
                <a:gd name="T7" fmla="*/ 0 h 125"/>
                <a:gd name="T8" fmla="*/ 0 w 115"/>
                <a:gd name="T9" fmla="*/ 96 h 125"/>
                <a:gd name="T10" fmla="*/ 10 w 115"/>
                <a:gd name="T11" fmla="*/ 99 h 125"/>
                <a:gd name="T12" fmla="*/ 56 w 115"/>
                <a:gd name="T13" fmla="*/ 27 h 125"/>
                <a:gd name="T14" fmla="*/ 49 w 115"/>
                <a:gd name="T15" fmla="*/ 122 h 125"/>
                <a:gd name="T16" fmla="*/ 59 w 115"/>
                <a:gd name="T17" fmla="*/ 125 h 125"/>
                <a:gd name="T18" fmla="*/ 115 w 115"/>
                <a:gd name="T19" fmla="*/ 33 h 125"/>
                <a:gd name="T20" fmla="*/ 108 w 115"/>
                <a:gd name="T21" fmla="*/ 27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5" h="125">
                  <a:moveTo>
                    <a:pt x="108" y="27"/>
                  </a:moveTo>
                  <a:lnTo>
                    <a:pt x="62" y="102"/>
                  </a:lnTo>
                  <a:lnTo>
                    <a:pt x="69" y="7"/>
                  </a:lnTo>
                  <a:lnTo>
                    <a:pt x="59" y="0"/>
                  </a:lnTo>
                  <a:lnTo>
                    <a:pt x="0" y="96"/>
                  </a:lnTo>
                  <a:lnTo>
                    <a:pt x="10" y="99"/>
                  </a:lnTo>
                  <a:lnTo>
                    <a:pt x="56" y="27"/>
                  </a:lnTo>
                  <a:lnTo>
                    <a:pt x="49" y="122"/>
                  </a:lnTo>
                  <a:lnTo>
                    <a:pt x="59" y="125"/>
                  </a:lnTo>
                  <a:lnTo>
                    <a:pt x="115" y="33"/>
                  </a:lnTo>
                  <a:lnTo>
                    <a:pt x="108"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286" name="íSliḋê">
              <a:extLst>
                <a:ext uri="{FF2B5EF4-FFF2-40B4-BE49-F238E27FC236}">
                  <a16:creationId xmlns:a16="http://schemas.microsoft.com/office/drawing/2014/main" id="{A75CA723-E7C4-46E8-B750-13300D48208D}"/>
                </a:ext>
              </a:extLst>
            </p:cNvPr>
            <p:cNvSpPr/>
            <p:nvPr/>
          </p:nvSpPr>
          <p:spPr bwMode="auto">
            <a:xfrm>
              <a:off x="3594360" y="1714735"/>
              <a:ext cx="56769" cy="77794"/>
            </a:xfrm>
            <a:custGeom>
              <a:avLst/>
              <a:gdLst>
                <a:gd name="T0" fmla="*/ 19 w 25"/>
                <a:gd name="T1" fmla="*/ 1 h 34"/>
                <a:gd name="T2" fmla="*/ 13 w 25"/>
                <a:gd name="T3" fmla="*/ 1 h 34"/>
                <a:gd name="T4" fmla="*/ 8 w 25"/>
                <a:gd name="T5" fmla="*/ 5 h 34"/>
                <a:gd name="T6" fmla="*/ 3 w 25"/>
                <a:gd name="T7" fmla="*/ 13 h 34"/>
                <a:gd name="T8" fmla="*/ 1 w 25"/>
                <a:gd name="T9" fmla="*/ 22 h 34"/>
                <a:gd name="T10" fmla="*/ 2 w 25"/>
                <a:gd name="T11" fmla="*/ 29 h 34"/>
                <a:gd name="T12" fmla="*/ 6 w 25"/>
                <a:gd name="T13" fmla="*/ 33 h 34"/>
                <a:gd name="T14" fmla="*/ 11 w 25"/>
                <a:gd name="T15" fmla="*/ 33 h 34"/>
                <a:gd name="T16" fmla="*/ 17 w 25"/>
                <a:gd name="T17" fmla="*/ 31 h 34"/>
                <a:gd name="T18" fmla="*/ 21 w 25"/>
                <a:gd name="T19" fmla="*/ 20 h 34"/>
                <a:gd name="T20" fmla="*/ 13 w 25"/>
                <a:gd name="T21" fmla="*/ 17 h 34"/>
                <a:gd name="T22" fmla="*/ 11 w 25"/>
                <a:gd name="T23" fmla="*/ 20 h 34"/>
                <a:gd name="T24" fmla="*/ 17 w 25"/>
                <a:gd name="T25" fmla="*/ 22 h 34"/>
                <a:gd name="T26" fmla="*/ 15 w 25"/>
                <a:gd name="T27" fmla="*/ 28 h 34"/>
                <a:gd name="T28" fmla="*/ 12 w 25"/>
                <a:gd name="T29" fmla="*/ 29 h 34"/>
                <a:gd name="T30" fmla="*/ 8 w 25"/>
                <a:gd name="T31" fmla="*/ 29 h 34"/>
                <a:gd name="T32" fmla="*/ 5 w 25"/>
                <a:gd name="T33" fmla="*/ 26 h 34"/>
                <a:gd name="T34" fmla="*/ 4 w 25"/>
                <a:gd name="T35" fmla="*/ 21 h 34"/>
                <a:gd name="T36" fmla="*/ 6 w 25"/>
                <a:gd name="T37" fmla="*/ 14 h 34"/>
                <a:gd name="T38" fmla="*/ 9 w 25"/>
                <a:gd name="T39" fmla="*/ 8 h 34"/>
                <a:gd name="T40" fmla="*/ 11 w 25"/>
                <a:gd name="T41" fmla="*/ 5 h 34"/>
                <a:gd name="T42" fmla="*/ 15 w 25"/>
                <a:gd name="T43" fmla="*/ 4 h 34"/>
                <a:gd name="T44" fmla="*/ 18 w 25"/>
                <a:gd name="T45" fmla="*/ 4 h 34"/>
                <a:gd name="T46" fmla="*/ 20 w 25"/>
                <a:gd name="T47" fmla="*/ 6 h 34"/>
                <a:gd name="T48" fmla="*/ 21 w 25"/>
                <a:gd name="T49" fmla="*/ 9 h 34"/>
                <a:gd name="T50" fmla="*/ 21 w 25"/>
                <a:gd name="T51" fmla="*/ 13 h 34"/>
                <a:gd name="T52" fmla="*/ 24 w 25"/>
                <a:gd name="T53" fmla="*/ 13 h 34"/>
                <a:gd name="T54" fmla="*/ 24 w 25"/>
                <a:gd name="T55" fmla="*/ 7 h 34"/>
                <a:gd name="T56" fmla="*/ 23 w 25"/>
                <a:gd name="T57" fmla="*/ 3 h 34"/>
                <a:gd name="T58" fmla="*/ 19 w 25"/>
                <a:gd name="T59" fmla="*/ 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5" h="34">
                  <a:moveTo>
                    <a:pt x="19" y="1"/>
                  </a:moveTo>
                  <a:cubicBezTo>
                    <a:pt x="18" y="0"/>
                    <a:pt x="15" y="0"/>
                    <a:pt x="13" y="1"/>
                  </a:cubicBezTo>
                  <a:cubicBezTo>
                    <a:pt x="11" y="1"/>
                    <a:pt x="9" y="3"/>
                    <a:pt x="8" y="5"/>
                  </a:cubicBezTo>
                  <a:cubicBezTo>
                    <a:pt x="6" y="7"/>
                    <a:pt x="4" y="10"/>
                    <a:pt x="3" y="13"/>
                  </a:cubicBezTo>
                  <a:cubicBezTo>
                    <a:pt x="2" y="16"/>
                    <a:pt x="1" y="19"/>
                    <a:pt x="1" y="22"/>
                  </a:cubicBezTo>
                  <a:cubicBezTo>
                    <a:pt x="0" y="25"/>
                    <a:pt x="1" y="27"/>
                    <a:pt x="2" y="29"/>
                  </a:cubicBezTo>
                  <a:cubicBezTo>
                    <a:pt x="3" y="31"/>
                    <a:pt x="4" y="32"/>
                    <a:pt x="6" y="33"/>
                  </a:cubicBezTo>
                  <a:cubicBezTo>
                    <a:pt x="8" y="34"/>
                    <a:pt x="9" y="34"/>
                    <a:pt x="11" y="33"/>
                  </a:cubicBezTo>
                  <a:cubicBezTo>
                    <a:pt x="13" y="33"/>
                    <a:pt x="15" y="32"/>
                    <a:pt x="17" y="31"/>
                  </a:cubicBezTo>
                  <a:cubicBezTo>
                    <a:pt x="21" y="20"/>
                    <a:pt x="21" y="20"/>
                    <a:pt x="21" y="20"/>
                  </a:cubicBezTo>
                  <a:cubicBezTo>
                    <a:pt x="13" y="17"/>
                    <a:pt x="13" y="17"/>
                    <a:pt x="13" y="17"/>
                  </a:cubicBezTo>
                  <a:cubicBezTo>
                    <a:pt x="11" y="20"/>
                    <a:pt x="11" y="20"/>
                    <a:pt x="11" y="20"/>
                  </a:cubicBezTo>
                  <a:cubicBezTo>
                    <a:pt x="17" y="22"/>
                    <a:pt x="17" y="22"/>
                    <a:pt x="17" y="22"/>
                  </a:cubicBezTo>
                  <a:cubicBezTo>
                    <a:pt x="15" y="28"/>
                    <a:pt x="15" y="28"/>
                    <a:pt x="15" y="28"/>
                  </a:cubicBezTo>
                  <a:cubicBezTo>
                    <a:pt x="14" y="29"/>
                    <a:pt x="13" y="29"/>
                    <a:pt x="12" y="29"/>
                  </a:cubicBezTo>
                  <a:cubicBezTo>
                    <a:pt x="10" y="30"/>
                    <a:pt x="9" y="30"/>
                    <a:pt x="8" y="29"/>
                  </a:cubicBezTo>
                  <a:cubicBezTo>
                    <a:pt x="6" y="29"/>
                    <a:pt x="5" y="28"/>
                    <a:pt x="5" y="26"/>
                  </a:cubicBezTo>
                  <a:cubicBezTo>
                    <a:pt x="4" y="25"/>
                    <a:pt x="3" y="23"/>
                    <a:pt x="4" y="21"/>
                  </a:cubicBezTo>
                  <a:cubicBezTo>
                    <a:pt x="4" y="19"/>
                    <a:pt x="4" y="17"/>
                    <a:pt x="6" y="14"/>
                  </a:cubicBezTo>
                  <a:cubicBezTo>
                    <a:pt x="7" y="12"/>
                    <a:pt x="8" y="10"/>
                    <a:pt x="9" y="8"/>
                  </a:cubicBezTo>
                  <a:cubicBezTo>
                    <a:pt x="10" y="7"/>
                    <a:pt x="11" y="6"/>
                    <a:pt x="11" y="5"/>
                  </a:cubicBezTo>
                  <a:cubicBezTo>
                    <a:pt x="12" y="5"/>
                    <a:pt x="13" y="4"/>
                    <a:pt x="15" y="4"/>
                  </a:cubicBezTo>
                  <a:cubicBezTo>
                    <a:pt x="16" y="4"/>
                    <a:pt x="17" y="4"/>
                    <a:pt x="18" y="4"/>
                  </a:cubicBezTo>
                  <a:cubicBezTo>
                    <a:pt x="19" y="5"/>
                    <a:pt x="20" y="5"/>
                    <a:pt x="20" y="6"/>
                  </a:cubicBezTo>
                  <a:cubicBezTo>
                    <a:pt x="21" y="7"/>
                    <a:pt x="21" y="8"/>
                    <a:pt x="21" y="9"/>
                  </a:cubicBezTo>
                  <a:cubicBezTo>
                    <a:pt x="22" y="10"/>
                    <a:pt x="21" y="11"/>
                    <a:pt x="21" y="13"/>
                  </a:cubicBezTo>
                  <a:cubicBezTo>
                    <a:pt x="24" y="13"/>
                    <a:pt x="24" y="13"/>
                    <a:pt x="24" y="13"/>
                  </a:cubicBezTo>
                  <a:cubicBezTo>
                    <a:pt x="24" y="11"/>
                    <a:pt x="25" y="9"/>
                    <a:pt x="24" y="7"/>
                  </a:cubicBezTo>
                  <a:cubicBezTo>
                    <a:pt x="24" y="6"/>
                    <a:pt x="24" y="4"/>
                    <a:pt x="23" y="3"/>
                  </a:cubicBezTo>
                  <a:cubicBezTo>
                    <a:pt x="22" y="2"/>
                    <a:pt x="21" y="1"/>
                    <a:pt x="19"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287" name="ísļîdè">
              <a:extLst>
                <a:ext uri="{FF2B5EF4-FFF2-40B4-BE49-F238E27FC236}">
                  <a16:creationId xmlns:a16="http://schemas.microsoft.com/office/drawing/2014/main" id="{64D0D206-53E3-455D-A472-959181932798}"/>
                </a:ext>
              </a:extLst>
            </p:cNvPr>
            <p:cNvSpPr/>
            <p:nvPr/>
          </p:nvSpPr>
          <p:spPr bwMode="auto">
            <a:xfrm>
              <a:off x="3681266" y="1716837"/>
              <a:ext cx="45555" cy="78495"/>
            </a:xfrm>
            <a:custGeom>
              <a:avLst/>
              <a:gdLst>
                <a:gd name="T0" fmla="*/ 17 w 20"/>
                <a:gd name="T1" fmla="*/ 19 h 34"/>
                <a:gd name="T2" fmla="*/ 15 w 20"/>
                <a:gd name="T3" fmla="*/ 27 h 34"/>
                <a:gd name="T4" fmla="*/ 10 w 20"/>
                <a:gd name="T5" fmla="*/ 30 h 34"/>
                <a:gd name="T6" fmla="*/ 7 w 20"/>
                <a:gd name="T7" fmla="*/ 29 h 34"/>
                <a:gd name="T8" fmla="*/ 4 w 20"/>
                <a:gd name="T9" fmla="*/ 25 h 34"/>
                <a:gd name="T10" fmla="*/ 4 w 20"/>
                <a:gd name="T11" fmla="*/ 19 h 34"/>
                <a:gd name="T12" fmla="*/ 4 w 20"/>
                <a:gd name="T13" fmla="*/ 0 h 34"/>
                <a:gd name="T14" fmla="*/ 0 w 20"/>
                <a:gd name="T15" fmla="*/ 0 h 34"/>
                <a:gd name="T16" fmla="*/ 0 w 20"/>
                <a:gd name="T17" fmla="*/ 19 h 34"/>
                <a:gd name="T18" fmla="*/ 1 w 20"/>
                <a:gd name="T19" fmla="*/ 27 h 34"/>
                <a:gd name="T20" fmla="*/ 5 w 20"/>
                <a:gd name="T21" fmla="*/ 32 h 34"/>
                <a:gd name="T22" fmla="*/ 10 w 20"/>
                <a:gd name="T23" fmla="*/ 34 h 34"/>
                <a:gd name="T24" fmla="*/ 16 w 20"/>
                <a:gd name="T25" fmla="*/ 32 h 34"/>
                <a:gd name="T26" fmla="*/ 19 w 20"/>
                <a:gd name="T27" fmla="*/ 27 h 34"/>
                <a:gd name="T28" fmla="*/ 20 w 20"/>
                <a:gd name="T29" fmla="*/ 19 h 34"/>
                <a:gd name="T30" fmla="*/ 20 w 20"/>
                <a:gd name="T31" fmla="*/ 0 h 34"/>
                <a:gd name="T32" fmla="*/ 17 w 20"/>
                <a:gd name="T33" fmla="*/ 0 h 34"/>
                <a:gd name="T34" fmla="*/ 17 w 20"/>
                <a:gd name="T35" fmla="*/ 19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 h="34">
                  <a:moveTo>
                    <a:pt x="17" y="19"/>
                  </a:moveTo>
                  <a:cubicBezTo>
                    <a:pt x="17" y="23"/>
                    <a:pt x="16" y="26"/>
                    <a:pt x="15" y="27"/>
                  </a:cubicBezTo>
                  <a:cubicBezTo>
                    <a:pt x="14" y="29"/>
                    <a:pt x="13" y="30"/>
                    <a:pt x="10" y="30"/>
                  </a:cubicBezTo>
                  <a:cubicBezTo>
                    <a:pt x="9" y="30"/>
                    <a:pt x="8" y="29"/>
                    <a:pt x="7" y="29"/>
                  </a:cubicBezTo>
                  <a:cubicBezTo>
                    <a:pt x="6" y="28"/>
                    <a:pt x="5" y="27"/>
                    <a:pt x="4" y="25"/>
                  </a:cubicBezTo>
                  <a:cubicBezTo>
                    <a:pt x="4" y="24"/>
                    <a:pt x="4" y="22"/>
                    <a:pt x="4" y="19"/>
                  </a:cubicBezTo>
                  <a:cubicBezTo>
                    <a:pt x="4" y="0"/>
                    <a:pt x="4" y="0"/>
                    <a:pt x="4" y="0"/>
                  </a:cubicBezTo>
                  <a:cubicBezTo>
                    <a:pt x="0" y="0"/>
                    <a:pt x="0" y="0"/>
                    <a:pt x="0" y="0"/>
                  </a:cubicBezTo>
                  <a:cubicBezTo>
                    <a:pt x="0" y="19"/>
                    <a:pt x="0" y="19"/>
                    <a:pt x="0" y="19"/>
                  </a:cubicBezTo>
                  <a:cubicBezTo>
                    <a:pt x="0" y="23"/>
                    <a:pt x="1" y="25"/>
                    <a:pt x="1" y="27"/>
                  </a:cubicBezTo>
                  <a:cubicBezTo>
                    <a:pt x="2" y="29"/>
                    <a:pt x="3" y="31"/>
                    <a:pt x="5" y="32"/>
                  </a:cubicBezTo>
                  <a:cubicBezTo>
                    <a:pt x="6" y="33"/>
                    <a:pt x="8" y="34"/>
                    <a:pt x="10" y="34"/>
                  </a:cubicBezTo>
                  <a:cubicBezTo>
                    <a:pt x="13" y="34"/>
                    <a:pt x="15" y="33"/>
                    <a:pt x="16" y="32"/>
                  </a:cubicBezTo>
                  <a:cubicBezTo>
                    <a:pt x="18" y="31"/>
                    <a:pt x="19" y="29"/>
                    <a:pt x="19" y="27"/>
                  </a:cubicBezTo>
                  <a:cubicBezTo>
                    <a:pt x="20" y="25"/>
                    <a:pt x="20" y="22"/>
                    <a:pt x="20" y="19"/>
                  </a:cubicBezTo>
                  <a:cubicBezTo>
                    <a:pt x="20" y="0"/>
                    <a:pt x="20" y="0"/>
                    <a:pt x="20" y="0"/>
                  </a:cubicBezTo>
                  <a:cubicBezTo>
                    <a:pt x="17" y="0"/>
                    <a:pt x="17" y="0"/>
                    <a:pt x="17" y="0"/>
                  </a:cubicBezTo>
                  <a:lnTo>
                    <a:pt x="1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288" name="îSlíḋé">
              <a:extLst>
                <a:ext uri="{FF2B5EF4-FFF2-40B4-BE49-F238E27FC236}">
                  <a16:creationId xmlns:a16="http://schemas.microsoft.com/office/drawing/2014/main" id="{C7A17BAC-77F4-45D2-BB08-88603BC65283}"/>
                </a:ext>
              </a:extLst>
            </p:cNvPr>
            <p:cNvSpPr/>
            <p:nvPr/>
          </p:nvSpPr>
          <p:spPr bwMode="auto">
            <a:xfrm>
              <a:off x="3733829" y="1709829"/>
              <a:ext cx="55367" cy="80598"/>
            </a:xfrm>
            <a:custGeom>
              <a:avLst/>
              <a:gdLst>
                <a:gd name="T0" fmla="*/ 53 w 79"/>
                <a:gd name="T1" fmla="*/ 0 h 115"/>
                <a:gd name="T2" fmla="*/ 62 w 79"/>
                <a:gd name="T3" fmla="*/ 86 h 115"/>
                <a:gd name="T4" fmla="*/ 10 w 79"/>
                <a:gd name="T5" fmla="*/ 3 h 115"/>
                <a:gd name="T6" fmla="*/ 0 w 79"/>
                <a:gd name="T7" fmla="*/ 7 h 115"/>
                <a:gd name="T8" fmla="*/ 13 w 79"/>
                <a:gd name="T9" fmla="*/ 115 h 115"/>
                <a:gd name="T10" fmla="*/ 23 w 79"/>
                <a:gd name="T11" fmla="*/ 115 h 115"/>
                <a:gd name="T12" fmla="*/ 13 w 79"/>
                <a:gd name="T13" fmla="*/ 30 h 115"/>
                <a:gd name="T14" fmla="*/ 66 w 79"/>
                <a:gd name="T15" fmla="*/ 109 h 115"/>
                <a:gd name="T16" fmla="*/ 79 w 79"/>
                <a:gd name="T17" fmla="*/ 109 h 115"/>
                <a:gd name="T18" fmla="*/ 62 w 79"/>
                <a:gd name="T19" fmla="*/ 0 h 115"/>
                <a:gd name="T20" fmla="*/ 53 w 79"/>
                <a:gd name="T21"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 h="115">
                  <a:moveTo>
                    <a:pt x="53" y="0"/>
                  </a:moveTo>
                  <a:lnTo>
                    <a:pt x="62" y="86"/>
                  </a:lnTo>
                  <a:lnTo>
                    <a:pt x="10" y="3"/>
                  </a:lnTo>
                  <a:lnTo>
                    <a:pt x="0" y="7"/>
                  </a:lnTo>
                  <a:lnTo>
                    <a:pt x="13" y="115"/>
                  </a:lnTo>
                  <a:lnTo>
                    <a:pt x="23" y="115"/>
                  </a:lnTo>
                  <a:lnTo>
                    <a:pt x="13" y="30"/>
                  </a:lnTo>
                  <a:lnTo>
                    <a:pt x="66" y="109"/>
                  </a:lnTo>
                  <a:lnTo>
                    <a:pt x="79" y="109"/>
                  </a:lnTo>
                  <a:lnTo>
                    <a:pt x="62" y="0"/>
                  </a:lnTo>
                  <a:lnTo>
                    <a:pt x="5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289" name="íŝ1ïḓê">
              <a:extLst>
                <a:ext uri="{FF2B5EF4-FFF2-40B4-BE49-F238E27FC236}">
                  <a16:creationId xmlns:a16="http://schemas.microsoft.com/office/drawing/2014/main" id="{750395B6-DCDC-42E7-AC59-4D24666A5BA4}"/>
                </a:ext>
              </a:extLst>
            </p:cNvPr>
            <p:cNvSpPr/>
            <p:nvPr/>
          </p:nvSpPr>
          <p:spPr bwMode="auto">
            <a:xfrm>
              <a:off x="3782188" y="1695812"/>
              <a:ext cx="32239" cy="76393"/>
            </a:xfrm>
            <a:custGeom>
              <a:avLst/>
              <a:gdLst>
                <a:gd name="T0" fmla="*/ 0 w 46"/>
                <a:gd name="T1" fmla="*/ 4 h 109"/>
                <a:gd name="T2" fmla="*/ 36 w 46"/>
                <a:gd name="T3" fmla="*/ 109 h 109"/>
                <a:gd name="T4" fmla="*/ 46 w 46"/>
                <a:gd name="T5" fmla="*/ 106 h 109"/>
                <a:gd name="T6" fmla="*/ 10 w 46"/>
                <a:gd name="T7" fmla="*/ 0 h 109"/>
                <a:gd name="T8" fmla="*/ 0 w 46"/>
                <a:gd name="T9" fmla="*/ 4 h 109"/>
              </a:gdLst>
              <a:ahLst/>
              <a:cxnLst>
                <a:cxn ang="0">
                  <a:pos x="T0" y="T1"/>
                </a:cxn>
                <a:cxn ang="0">
                  <a:pos x="T2" y="T3"/>
                </a:cxn>
                <a:cxn ang="0">
                  <a:pos x="T4" y="T5"/>
                </a:cxn>
                <a:cxn ang="0">
                  <a:pos x="T6" y="T7"/>
                </a:cxn>
                <a:cxn ang="0">
                  <a:pos x="T8" y="T9"/>
                </a:cxn>
              </a:cxnLst>
              <a:rect l="0" t="0" r="r" b="b"/>
              <a:pathLst>
                <a:path w="46" h="109">
                  <a:moveTo>
                    <a:pt x="0" y="4"/>
                  </a:moveTo>
                  <a:lnTo>
                    <a:pt x="36" y="109"/>
                  </a:lnTo>
                  <a:lnTo>
                    <a:pt x="46" y="106"/>
                  </a:lnTo>
                  <a:lnTo>
                    <a:pt x="10" y="0"/>
                  </a:lnTo>
                  <a:lnTo>
                    <a:pt x="0"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290" name="ï$ľíḑè">
              <a:extLst>
                <a:ext uri="{FF2B5EF4-FFF2-40B4-BE49-F238E27FC236}">
                  <a16:creationId xmlns:a16="http://schemas.microsoft.com/office/drawing/2014/main" id="{58AFBF27-B8EE-47A3-B972-70390167E4A3}"/>
                </a:ext>
              </a:extLst>
            </p:cNvPr>
            <p:cNvSpPr/>
            <p:nvPr/>
          </p:nvSpPr>
          <p:spPr bwMode="auto">
            <a:xfrm>
              <a:off x="3793401" y="1679692"/>
              <a:ext cx="55367" cy="83401"/>
            </a:xfrm>
            <a:custGeom>
              <a:avLst/>
              <a:gdLst>
                <a:gd name="T0" fmla="*/ 17 w 24"/>
                <a:gd name="T1" fmla="*/ 1 h 36"/>
                <a:gd name="T2" fmla="*/ 20 w 24"/>
                <a:gd name="T3" fmla="*/ 26 h 36"/>
                <a:gd name="T4" fmla="*/ 21 w 24"/>
                <a:gd name="T5" fmla="*/ 32 h 36"/>
                <a:gd name="T6" fmla="*/ 18 w 24"/>
                <a:gd name="T7" fmla="*/ 27 h 36"/>
                <a:gd name="T8" fmla="*/ 3 w 24"/>
                <a:gd name="T9" fmla="*/ 7 h 36"/>
                <a:gd name="T10" fmla="*/ 0 w 24"/>
                <a:gd name="T11" fmla="*/ 8 h 36"/>
                <a:gd name="T12" fmla="*/ 21 w 24"/>
                <a:gd name="T13" fmla="*/ 36 h 36"/>
                <a:gd name="T14" fmla="*/ 24 w 24"/>
                <a:gd name="T15" fmla="*/ 35 h 36"/>
                <a:gd name="T16" fmla="*/ 19 w 24"/>
                <a:gd name="T17" fmla="*/ 0 h 36"/>
                <a:gd name="T18" fmla="*/ 17 w 24"/>
                <a:gd name="T19" fmla="*/ 1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36">
                  <a:moveTo>
                    <a:pt x="17" y="1"/>
                  </a:moveTo>
                  <a:cubicBezTo>
                    <a:pt x="20" y="26"/>
                    <a:pt x="20" y="26"/>
                    <a:pt x="20" y="26"/>
                  </a:cubicBezTo>
                  <a:cubicBezTo>
                    <a:pt x="20" y="28"/>
                    <a:pt x="21" y="30"/>
                    <a:pt x="21" y="32"/>
                  </a:cubicBezTo>
                  <a:cubicBezTo>
                    <a:pt x="20" y="30"/>
                    <a:pt x="19" y="29"/>
                    <a:pt x="18" y="27"/>
                  </a:cubicBezTo>
                  <a:cubicBezTo>
                    <a:pt x="3" y="7"/>
                    <a:pt x="3" y="7"/>
                    <a:pt x="3" y="7"/>
                  </a:cubicBezTo>
                  <a:cubicBezTo>
                    <a:pt x="0" y="8"/>
                    <a:pt x="0" y="8"/>
                    <a:pt x="0" y="8"/>
                  </a:cubicBezTo>
                  <a:cubicBezTo>
                    <a:pt x="21" y="36"/>
                    <a:pt x="21" y="36"/>
                    <a:pt x="21" y="36"/>
                  </a:cubicBezTo>
                  <a:cubicBezTo>
                    <a:pt x="24" y="35"/>
                    <a:pt x="24" y="35"/>
                    <a:pt x="24" y="35"/>
                  </a:cubicBezTo>
                  <a:cubicBezTo>
                    <a:pt x="19" y="0"/>
                    <a:pt x="19" y="0"/>
                    <a:pt x="19" y="0"/>
                  </a:cubicBezTo>
                  <a:lnTo>
                    <a:pt x="1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291" name="ïṧ1íḓè">
              <a:extLst>
                <a:ext uri="{FF2B5EF4-FFF2-40B4-BE49-F238E27FC236}">
                  <a16:creationId xmlns:a16="http://schemas.microsoft.com/office/drawing/2014/main" id="{4B782E1E-5ACD-47A8-9659-4A6DBA5F423E}"/>
                </a:ext>
              </a:extLst>
            </p:cNvPr>
            <p:cNvSpPr/>
            <p:nvPr/>
          </p:nvSpPr>
          <p:spPr bwMode="auto">
            <a:xfrm>
              <a:off x="3843863" y="1661470"/>
              <a:ext cx="68683" cy="78495"/>
            </a:xfrm>
            <a:custGeom>
              <a:avLst/>
              <a:gdLst>
                <a:gd name="T0" fmla="*/ 62 w 98"/>
                <a:gd name="T1" fmla="*/ 99 h 112"/>
                <a:gd name="T2" fmla="*/ 40 w 98"/>
                <a:gd name="T3" fmla="*/ 66 h 112"/>
                <a:gd name="T4" fmla="*/ 66 w 98"/>
                <a:gd name="T5" fmla="*/ 49 h 112"/>
                <a:gd name="T6" fmla="*/ 59 w 98"/>
                <a:gd name="T7" fmla="*/ 39 h 112"/>
                <a:gd name="T8" fmla="*/ 33 w 98"/>
                <a:gd name="T9" fmla="*/ 56 h 112"/>
                <a:gd name="T10" fmla="*/ 13 w 98"/>
                <a:gd name="T11" fmla="*/ 26 h 112"/>
                <a:gd name="T12" fmla="*/ 40 w 98"/>
                <a:gd name="T13" fmla="*/ 10 h 112"/>
                <a:gd name="T14" fmla="*/ 33 w 98"/>
                <a:gd name="T15" fmla="*/ 0 h 112"/>
                <a:gd name="T16" fmla="*/ 0 w 98"/>
                <a:gd name="T17" fmla="*/ 20 h 112"/>
                <a:gd name="T18" fmla="*/ 62 w 98"/>
                <a:gd name="T19" fmla="*/ 112 h 112"/>
                <a:gd name="T20" fmla="*/ 98 w 98"/>
                <a:gd name="T21" fmla="*/ 92 h 112"/>
                <a:gd name="T22" fmla="*/ 89 w 98"/>
                <a:gd name="T23" fmla="*/ 79 h 112"/>
                <a:gd name="T24" fmla="*/ 62 w 98"/>
                <a:gd name="T25" fmla="*/ 99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8" h="112">
                  <a:moveTo>
                    <a:pt x="62" y="99"/>
                  </a:moveTo>
                  <a:lnTo>
                    <a:pt x="40" y="66"/>
                  </a:lnTo>
                  <a:lnTo>
                    <a:pt x="66" y="49"/>
                  </a:lnTo>
                  <a:lnTo>
                    <a:pt x="59" y="39"/>
                  </a:lnTo>
                  <a:lnTo>
                    <a:pt x="33" y="56"/>
                  </a:lnTo>
                  <a:lnTo>
                    <a:pt x="13" y="26"/>
                  </a:lnTo>
                  <a:lnTo>
                    <a:pt x="40" y="10"/>
                  </a:lnTo>
                  <a:lnTo>
                    <a:pt x="33" y="0"/>
                  </a:lnTo>
                  <a:lnTo>
                    <a:pt x="0" y="20"/>
                  </a:lnTo>
                  <a:lnTo>
                    <a:pt x="62" y="112"/>
                  </a:lnTo>
                  <a:lnTo>
                    <a:pt x="98" y="92"/>
                  </a:lnTo>
                  <a:lnTo>
                    <a:pt x="89" y="79"/>
                  </a:lnTo>
                  <a:lnTo>
                    <a:pt x="62" y="9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292" name="işļïḑê">
              <a:extLst>
                <a:ext uri="{FF2B5EF4-FFF2-40B4-BE49-F238E27FC236}">
                  <a16:creationId xmlns:a16="http://schemas.microsoft.com/office/drawing/2014/main" id="{3239B61C-0776-49E3-A798-22C07F513D45}"/>
                </a:ext>
              </a:extLst>
            </p:cNvPr>
            <p:cNvSpPr/>
            <p:nvPr/>
          </p:nvSpPr>
          <p:spPr bwMode="auto">
            <a:xfrm>
              <a:off x="3876102" y="1636239"/>
              <a:ext cx="82700" cy="78495"/>
            </a:xfrm>
            <a:custGeom>
              <a:avLst/>
              <a:gdLst>
                <a:gd name="T0" fmla="*/ 22 w 36"/>
                <a:gd name="T1" fmla="*/ 16 h 34"/>
                <a:gd name="T2" fmla="*/ 20 w 36"/>
                <a:gd name="T3" fmla="*/ 16 h 34"/>
                <a:gd name="T4" fmla="*/ 22 w 36"/>
                <a:gd name="T5" fmla="*/ 11 h 34"/>
                <a:gd name="T6" fmla="*/ 19 w 36"/>
                <a:gd name="T7" fmla="*/ 5 h 34"/>
                <a:gd name="T8" fmla="*/ 15 w 36"/>
                <a:gd name="T9" fmla="*/ 2 h 34"/>
                <a:gd name="T10" fmla="*/ 12 w 36"/>
                <a:gd name="T11" fmla="*/ 0 h 34"/>
                <a:gd name="T12" fmla="*/ 8 w 36"/>
                <a:gd name="T13" fmla="*/ 2 h 34"/>
                <a:gd name="T14" fmla="*/ 0 w 36"/>
                <a:gd name="T15" fmla="*/ 7 h 34"/>
                <a:gd name="T16" fmla="*/ 21 w 36"/>
                <a:gd name="T17" fmla="*/ 34 h 34"/>
                <a:gd name="T18" fmla="*/ 23 w 36"/>
                <a:gd name="T19" fmla="*/ 33 h 34"/>
                <a:gd name="T20" fmla="*/ 14 w 36"/>
                <a:gd name="T21" fmla="*/ 21 h 34"/>
                <a:gd name="T22" fmla="*/ 16 w 36"/>
                <a:gd name="T23" fmla="*/ 19 h 34"/>
                <a:gd name="T24" fmla="*/ 18 w 36"/>
                <a:gd name="T25" fmla="*/ 18 h 34"/>
                <a:gd name="T26" fmla="*/ 19 w 36"/>
                <a:gd name="T27" fmla="*/ 18 h 34"/>
                <a:gd name="T28" fmla="*/ 22 w 36"/>
                <a:gd name="T29" fmla="*/ 19 h 34"/>
                <a:gd name="T30" fmla="*/ 26 w 36"/>
                <a:gd name="T31" fmla="*/ 22 h 34"/>
                <a:gd name="T32" fmla="*/ 33 w 36"/>
                <a:gd name="T33" fmla="*/ 26 h 34"/>
                <a:gd name="T34" fmla="*/ 36 w 36"/>
                <a:gd name="T35" fmla="*/ 24 h 34"/>
                <a:gd name="T36" fmla="*/ 27 w 36"/>
                <a:gd name="T37" fmla="*/ 19 h 34"/>
                <a:gd name="T38" fmla="*/ 22 w 36"/>
                <a:gd name="T39" fmla="*/ 16 h 34"/>
                <a:gd name="T40" fmla="*/ 18 w 36"/>
                <a:gd name="T41" fmla="*/ 12 h 34"/>
                <a:gd name="T42" fmla="*/ 16 w 36"/>
                <a:gd name="T43" fmla="*/ 14 h 34"/>
                <a:gd name="T44" fmla="*/ 12 w 36"/>
                <a:gd name="T45" fmla="*/ 18 h 34"/>
                <a:gd name="T46" fmla="*/ 5 w 36"/>
                <a:gd name="T47" fmla="*/ 9 h 34"/>
                <a:gd name="T48" fmla="*/ 10 w 36"/>
                <a:gd name="T49" fmla="*/ 5 h 34"/>
                <a:gd name="T50" fmla="*/ 14 w 36"/>
                <a:gd name="T51" fmla="*/ 4 h 34"/>
                <a:gd name="T52" fmla="*/ 17 w 36"/>
                <a:gd name="T53" fmla="*/ 7 h 34"/>
                <a:gd name="T54" fmla="*/ 18 w 36"/>
                <a:gd name="T55" fmla="*/ 10 h 34"/>
                <a:gd name="T56" fmla="*/ 18 w 36"/>
                <a:gd name="T57" fmla="*/ 1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6" h="34">
                  <a:moveTo>
                    <a:pt x="22" y="16"/>
                  </a:moveTo>
                  <a:cubicBezTo>
                    <a:pt x="22" y="16"/>
                    <a:pt x="21" y="16"/>
                    <a:pt x="20" y="16"/>
                  </a:cubicBezTo>
                  <a:cubicBezTo>
                    <a:pt x="21" y="14"/>
                    <a:pt x="22" y="13"/>
                    <a:pt x="22" y="11"/>
                  </a:cubicBezTo>
                  <a:cubicBezTo>
                    <a:pt x="22" y="9"/>
                    <a:pt x="21" y="7"/>
                    <a:pt x="19" y="5"/>
                  </a:cubicBezTo>
                  <a:cubicBezTo>
                    <a:pt x="18" y="4"/>
                    <a:pt x="17" y="3"/>
                    <a:pt x="15" y="2"/>
                  </a:cubicBezTo>
                  <a:cubicBezTo>
                    <a:pt x="14" y="1"/>
                    <a:pt x="13" y="0"/>
                    <a:pt x="12" y="0"/>
                  </a:cubicBezTo>
                  <a:cubicBezTo>
                    <a:pt x="11" y="0"/>
                    <a:pt x="9" y="1"/>
                    <a:pt x="8" y="2"/>
                  </a:cubicBezTo>
                  <a:cubicBezTo>
                    <a:pt x="0" y="7"/>
                    <a:pt x="0" y="7"/>
                    <a:pt x="0" y="7"/>
                  </a:cubicBezTo>
                  <a:cubicBezTo>
                    <a:pt x="21" y="34"/>
                    <a:pt x="21" y="34"/>
                    <a:pt x="21" y="34"/>
                  </a:cubicBezTo>
                  <a:cubicBezTo>
                    <a:pt x="23" y="33"/>
                    <a:pt x="23" y="33"/>
                    <a:pt x="23" y="33"/>
                  </a:cubicBezTo>
                  <a:cubicBezTo>
                    <a:pt x="14" y="21"/>
                    <a:pt x="14" y="21"/>
                    <a:pt x="14" y="21"/>
                  </a:cubicBezTo>
                  <a:cubicBezTo>
                    <a:pt x="16" y="19"/>
                    <a:pt x="16" y="19"/>
                    <a:pt x="16" y="19"/>
                  </a:cubicBezTo>
                  <a:cubicBezTo>
                    <a:pt x="17" y="19"/>
                    <a:pt x="17" y="18"/>
                    <a:pt x="18" y="18"/>
                  </a:cubicBezTo>
                  <a:cubicBezTo>
                    <a:pt x="18" y="18"/>
                    <a:pt x="19" y="18"/>
                    <a:pt x="19" y="18"/>
                  </a:cubicBezTo>
                  <a:cubicBezTo>
                    <a:pt x="20" y="18"/>
                    <a:pt x="21" y="19"/>
                    <a:pt x="22" y="19"/>
                  </a:cubicBezTo>
                  <a:cubicBezTo>
                    <a:pt x="23" y="20"/>
                    <a:pt x="24" y="21"/>
                    <a:pt x="26" y="22"/>
                  </a:cubicBezTo>
                  <a:cubicBezTo>
                    <a:pt x="33" y="26"/>
                    <a:pt x="33" y="26"/>
                    <a:pt x="33" y="26"/>
                  </a:cubicBezTo>
                  <a:cubicBezTo>
                    <a:pt x="36" y="24"/>
                    <a:pt x="36" y="24"/>
                    <a:pt x="36" y="24"/>
                  </a:cubicBezTo>
                  <a:cubicBezTo>
                    <a:pt x="27" y="19"/>
                    <a:pt x="27" y="19"/>
                    <a:pt x="27" y="19"/>
                  </a:cubicBezTo>
                  <a:cubicBezTo>
                    <a:pt x="25" y="18"/>
                    <a:pt x="24" y="17"/>
                    <a:pt x="22" y="16"/>
                  </a:cubicBezTo>
                  <a:close/>
                  <a:moveTo>
                    <a:pt x="18" y="12"/>
                  </a:moveTo>
                  <a:cubicBezTo>
                    <a:pt x="18" y="13"/>
                    <a:pt x="17" y="14"/>
                    <a:pt x="16" y="14"/>
                  </a:cubicBezTo>
                  <a:cubicBezTo>
                    <a:pt x="12" y="18"/>
                    <a:pt x="12" y="18"/>
                    <a:pt x="12" y="18"/>
                  </a:cubicBezTo>
                  <a:cubicBezTo>
                    <a:pt x="5" y="9"/>
                    <a:pt x="5" y="9"/>
                    <a:pt x="5" y="9"/>
                  </a:cubicBezTo>
                  <a:cubicBezTo>
                    <a:pt x="10" y="5"/>
                    <a:pt x="10" y="5"/>
                    <a:pt x="10" y="5"/>
                  </a:cubicBezTo>
                  <a:cubicBezTo>
                    <a:pt x="11" y="4"/>
                    <a:pt x="13" y="4"/>
                    <a:pt x="14" y="4"/>
                  </a:cubicBezTo>
                  <a:cubicBezTo>
                    <a:pt x="15" y="5"/>
                    <a:pt x="16" y="6"/>
                    <a:pt x="17" y="7"/>
                  </a:cubicBezTo>
                  <a:cubicBezTo>
                    <a:pt x="18" y="8"/>
                    <a:pt x="18" y="9"/>
                    <a:pt x="18" y="10"/>
                  </a:cubicBezTo>
                  <a:cubicBezTo>
                    <a:pt x="19" y="11"/>
                    <a:pt x="19" y="11"/>
                    <a:pt x="1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293" name="îŝ1îdé">
              <a:extLst>
                <a:ext uri="{FF2B5EF4-FFF2-40B4-BE49-F238E27FC236}">
                  <a16:creationId xmlns:a16="http://schemas.microsoft.com/office/drawing/2014/main" id="{8879627C-D934-460F-A3B3-8902653D5E50}"/>
                </a:ext>
              </a:extLst>
            </p:cNvPr>
            <p:cNvSpPr/>
            <p:nvPr/>
          </p:nvSpPr>
          <p:spPr bwMode="auto">
            <a:xfrm>
              <a:off x="3915349" y="1611009"/>
              <a:ext cx="77794" cy="61675"/>
            </a:xfrm>
            <a:custGeom>
              <a:avLst/>
              <a:gdLst>
                <a:gd name="T0" fmla="*/ 28 w 34"/>
                <a:gd name="T1" fmla="*/ 10 h 27"/>
                <a:gd name="T2" fmla="*/ 24 w 34"/>
                <a:gd name="T3" fmla="*/ 8 h 27"/>
                <a:gd name="T4" fmla="*/ 19 w 34"/>
                <a:gd name="T5" fmla="*/ 9 h 27"/>
                <a:gd name="T6" fmla="*/ 14 w 34"/>
                <a:gd name="T7" fmla="*/ 12 h 27"/>
                <a:gd name="T8" fmla="*/ 10 w 34"/>
                <a:gd name="T9" fmla="*/ 14 h 27"/>
                <a:gd name="T10" fmla="*/ 7 w 34"/>
                <a:gd name="T11" fmla="*/ 13 h 27"/>
                <a:gd name="T12" fmla="*/ 4 w 34"/>
                <a:gd name="T13" fmla="*/ 10 h 27"/>
                <a:gd name="T14" fmla="*/ 5 w 34"/>
                <a:gd name="T15" fmla="*/ 6 h 27"/>
                <a:gd name="T16" fmla="*/ 9 w 34"/>
                <a:gd name="T17" fmla="*/ 4 h 27"/>
                <a:gd name="T18" fmla="*/ 14 w 34"/>
                <a:gd name="T19" fmla="*/ 5 h 27"/>
                <a:gd name="T20" fmla="*/ 15 w 34"/>
                <a:gd name="T21" fmla="*/ 3 h 27"/>
                <a:gd name="T22" fmla="*/ 10 w 34"/>
                <a:gd name="T23" fmla="*/ 1 h 27"/>
                <a:gd name="T24" fmla="*/ 5 w 34"/>
                <a:gd name="T25" fmla="*/ 1 h 27"/>
                <a:gd name="T26" fmla="*/ 2 w 34"/>
                <a:gd name="T27" fmla="*/ 4 h 27"/>
                <a:gd name="T28" fmla="*/ 0 w 34"/>
                <a:gd name="T29" fmla="*/ 8 h 27"/>
                <a:gd name="T30" fmla="*/ 2 w 34"/>
                <a:gd name="T31" fmla="*/ 13 h 27"/>
                <a:gd name="T32" fmla="*/ 5 w 34"/>
                <a:gd name="T33" fmla="*/ 16 h 27"/>
                <a:gd name="T34" fmla="*/ 9 w 34"/>
                <a:gd name="T35" fmla="*/ 18 h 27"/>
                <a:gd name="T36" fmla="*/ 14 w 34"/>
                <a:gd name="T37" fmla="*/ 17 h 27"/>
                <a:gd name="T38" fmla="*/ 18 w 34"/>
                <a:gd name="T39" fmla="*/ 15 h 27"/>
                <a:gd name="T40" fmla="*/ 21 w 34"/>
                <a:gd name="T41" fmla="*/ 12 h 27"/>
                <a:gd name="T42" fmla="*/ 24 w 34"/>
                <a:gd name="T43" fmla="*/ 11 h 27"/>
                <a:gd name="T44" fmla="*/ 27 w 34"/>
                <a:gd name="T45" fmla="*/ 12 h 27"/>
                <a:gd name="T46" fmla="*/ 29 w 34"/>
                <a:gd name="T47" fmla="*/ 14 h 27"/>
                <a:gd name="T48" fmla="*/ 30 w 34"/>
                <a:gd name="T49" fmla="*/ 17 h 27"/>
                <a:gd name="T50" fmla="*/ 29 w 34"/>
                <a:gd name="T51" fmla="*/ 20 h 27"/>
                <a:gd name="T52" fmla="*/ 26 w 34"/>
                <a:gd name="T53" fmla="*/ 22 h 27"/>
                <a:gd name="T54" fmla="*/ 23 w 34"/>
                <a:gd name="T55" fmla="*/ 23 h 27"/>
                <a:gd name="T56" fmla="*/ 19 w 34"/>
                <a:gd name="T57" fmla="*/ 22 h 27"/>
                <a:gd name="T58" fmla="*/ 17 w 34"/>
                <a:gd name="T59" fmla="*/ 24 h 27"/>
                <a:gd name="T60" fmla="*/ 23 w 34"/>
                <a:gd name="T61" fmla="*/ 26 h 27"/>
                <a:gd name="T62" fmla="*/ 29 w 34"/>
                <a:gd name="T63" fmla="*/ 26 h 27"/>
                <a:gd name="T64" fmla="*/ 33 w 34"/>
                <a:gd name="T65" fmla="*/ 22 h 27"/>
                <a:gd name="T66" fmla="*/ 34 w 34"/>
                <a:gd name="T67" fmla="*/ 18 h 27"/>
                <a:gd name="T68" fmla="*/ 32 w 34"/>
                <a:gd name="T69" fmla="*/ 13 h 27"/>
                <a:gd name="T70" fmla="*/ 28 w 34"/>
                <a:gd name="T71" fmla="*/ 1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4" h="27">
                  <a:moveTo>
                    <a:pt x="28" y="10"/>
                  </a:moveTo>
                  <a:cubicBezTo>
                    <a:pt x="27" y="9"/>
                    <a:pt x="25" y="8"/>
                    <a:pt x="24" y="8"/>
                  </a:cubicBezTo>
                  <a:cubicBezTo>
                    <a:pt x="22" y="8"/>
                    <a:pt x="20" y="8"/>
                    <a:pt x="19" y="9"/>
                  </a:cubicBezTo>
                  <a:cubicBezTo>
                    <a:pt x="18" y="9"/>
                    <a:pt x="16" y="10"/>
                    <a:pt x="14" y="12"/>
                  </a:cubicBezTo>
                  <a:cubicBezTo>
                    <a:pt x="12" y="13"/>
                    <a:pt x="11" y="14"/>
                    <a:pt x="10" y="14"/>
                  </a:cubicBezTo>
                  <a:cubicBezTo>
                    <a:pt x="9" y="14"/>
                    <a:pt x="8" y="14"/>
                    <a:pt x="7" y="13"/>
                  </a:cubicBezTo>
                  <a:cubicBezTo>
                    <a:pt x="5" y="13"/>
                    <a:pt x="5" y="12"/>
                    <a:pt x="4" y="10"/>
                  </a:cubicBezTo>
                  <a:cubicBezTo>
                    <a:pt x="4" y="9"/>
                    <a:pt x="4" y="8"/>
                    <a:pt x="5" y="6"/>
                  </a:cubicBezTo>
                  <a:cubicBezTo>
                    <a:pt x="6" y="5"/>
                    <a:pt x="7" y="4"/>
                    <a:pt x="9" y="4"/>
                  </a:cubicBezTo>
                  <a:cubicBezTo>
                    <a:pt x="10" y="4"/>
                    <a:pt x="12" y="4"/>
                    <a:pt x="14" y="5"/>
                  </a:cubicBezTo>
                  <a:cubicBezTo>
                    <a:pt x="15" y="3"/>
                    <a:pt x="15" y="3"/>
                    <a:pt x="15" y="3"/>
                  </a:cubicBezTo>
                  <a:cubicBezTo>
                    <a:pt x="13" y="2"/>
                    <a:pt x="12" y="1"/>
                    <a:pt x="10" y="1"/>
                  </a:cubicBezTo>
                  <a:cubicBezTo>
                    <a:pt x="8" y="0"/>
                    <a:pt x="6" y="1"/>
                    <a:pt x="5" y="1"/>
                  </a:cubicBezTo>
                  <a:cubicBezTo>
                    <a:pt x="4" y="2"/>
                    <a:pt x="2" y="3"/>
                    <a:pt x="2" y="4"/>
                  </a:cubicBezTo>
                  <a:cubicBezTo>
                    <a:pt x="1" y="6"/>
                    <a:pt x="0" y="7"/>
                    <a:pt x="0" y="8"/>
                  </a:cubicBezTo>
                  <a:cubicBezTo>
                    <a:pt x="0" y="10"/>
                    <a:pt x="1" y="11"/>
                    <a:pt x="2" y="13"/>
                  </a:cubicBezTo>
                  <a:cubicBezTo>
                    <a:pt x="3" y="14"/>
                    <a:pt x="4" y="15"/>
                    <a:pt x="5" y="16"/>
                  </a:cubicBezTo>
                  <a:cubicBezTo>
                    <a:pt x="7" y="17"/>
                    <a:pt x="8" y="17"/>
                    <a:pt x="9" y="18"/>
                  </a:cubicBezTo>
                  <a:cubicBezTo>
                    <a:pt x="11" y="18"/>
                    <a:pt x="12" y="18"/>
                    <a:pt x="14" y="17"/>
                  </a:cubicBezTo>
                  <a:cubicBezTo>
                    <a:pt x="15" y="17"/>
                    <a:pt x="16" y="16"/>
                    <a:pt x="18" y="15"/>
                  </a:cubicBezTo>
                  <a:cubicBezTo>
                    <a:pt x="20" y="13"/>
                    <a:pt x="21" y="12"/>
                    <a:pt x="21" y="12"/>
                  </a:cubicBezTo>
                  <a:cubicBezTo>
                    <a:pt x="22" y="12"/>
                    <a:pt x="23" y="11"/>
                    <a:pt x="24" y="11"/>
                  </a:cubicBezTo>
                  <a:cubicBezTo>
                    <a:pt x="25" y="11"/>
                    <a:pt x="26" y="12"/>
                    <a:pt x="27" y="12"/>
                  </a:cubicBezTo>
                  <a:cubicBezTo>
                    <a:pt x="28" y="13"/>
                    <a:pt x="29" y="14"/>
                    <a:pt x="29" y="14"/>
                  </a:cubicBezTo>
                  <a:cubicBezTo>
                    <a:pt x="30" y="15"/>
                    <a:pt x="30" y="16"/>
                    <a:pt x="30" y="17"/>
                  </a:cubicBezTo>
                  <a:cubicBezTo>
                    <a:pt x="30" y="18"/>
                    <a:pt x="30" y="19"/>
                    <a:pt x="29" y="20"/>
                  </a:cubicBezTo>
                  <a:cubicBezTo>
                    <a:pt x="28" y="21"/>
                    <a:pt x="27" y="22"/>
                    <a:pt x="26" y="22"/>
                  </a:cubicBezTo>
                  <a:cubicBezTo>
                    <a:pt x="25" y="23"/>
                    <a:pt x="24" y="23"/>
                    <a:pt x="23" y="23"/>
                  </a:cubicBezTo>
                  <a:cubicBezTo>
                    <a:pt x="21" y="23"/>
                    <a:pt x="20" y="22"/>
                    <a:pt x="19" y="22"/>
                  </a:cubicBezTo>
                  <a:cubicBezTo>
                    <a:pt x="17" y="24"/>
                    <a:pt x="17" y="24"/>
                    <a:pt x="17" y="24"/>
                  </a:cubicBezTo>
                  <a:cubicBezTo>
                    <a:pt x="19" y="25"/>
                    <a:pt x="21" y="26"/>
                    <a:pt x="23" y="26"/>
                  </a:cubicBezTo>
                  <a:cubicBezTo>
                    <a:pt x="25" y="27"/>
                    <a:pt x="27" y="26"/>
                    <a:pt x="29" y="26"/>
                  </a:cubicBezTo>
                  <a:cubicBezTo>
                    <a:pt x="30" y="25"/>
                    <a:pt x="31" y="24"/>
                    <a:pt x="33" y="22"/>
                  </a:cubicBezTo>
                  <a:cubicBezTo>
                    <a:pt x="33" y="21"/>
                    <a:pt x="34" y="19"/>
                    <a:pt x="34" y="18"/>
                  </a:cubicBezTo>
                  <a:cubicBezTo>
                    <a:pt x="34" y="16"/>
                    <a:pt x="33" y="15"/>
                    <a:pt x="32" y="13"/>
                  </a:cubicBezTo>
                  <a:cubicBezTo>
                    <a:pt x="31" y="12"/>
                    <a:pt x="30" y="11"/>
                    <a:pt x="28"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294" name="iṩlîḍe">
              <a:extLst>
                <a:ext uri="{FF2B5EF4-FFF2-40B4-BE49-F238E27FC236}">
                  <a16:creationId xmlns:a16="http://schemas.microsoft.com/office/drawing/2014/main" id="{A7A4A252-D490-4E3F-8F80-8AD4291766B6}"/>
                </a:ext>
              </a:extLst>
            </p:cNvPr>
            <p:cNvSpPr/>
            <p:nvPr/>
          </p:nvSpPr>
          <p:spPr bwMode="auto">
            <a:xfrm>
              <a:off x="3940580" y="1585778"/>
              <a:ext cx="75692" cy="43453"/>
            </a:xfrm>
            <a:custGeom>
              <a:avLst/>
              <a:gdLst>
                <a:gd name="T0" fmla="*/ 0 w 108"/>
                <a:gd name="T1" fmla="*/ 9 h 62"/>
                <a:gd name="T2" fmla="*/ 101 w 108"/>
                <a:gd name="T3" fmla="*/ 62 h 62"/>
                <a:gd name="T4" fmla="*/ 108 w 108"/>
                <a:gd name="T5" fmla="*/ 52 h 62"/>
                <a:gd name="T6" fmla="*/ 6 w 108"/>
                <a:gd name="T7" fmla="*/ 0 h 62"/>
                <a:gd name="T8" fmla="*/ 0 w 108"/>
                <a:gd name="T9" fmla="*/ 9 h 62"/>
              </a:gdLst>
              <a:ahLst/>
              <a:cxnLst>
                <a:cxn ang="0">
                  <a:pos x="T0" y="T1"/>
                </a:cxn>
                <a:cxn ang="0">
                  <a:pos x="T2" y="T3"/>
                </a:cxn>
                <a:cxn ang="0">
                  <a:pos x="T4" y="T5"/>
                </a:cxn>
                <a:cxn ang="0">
                  <a:pos x="T6" y="T7"/>
                </a:cxn>
                <a:cxn ang="0">
                  <a:pos x="T8" y="T9"/>
                </a:cxn>
              </a:cxnLst>
              <a:rect l="0" t="0" r="r" b="b"/>
              <a:pathLst>
                <a:path w="108" h="62">
                  <a:moveTo>
                    <a:pt x="0" y="9"/>
                  </a:moveTo>
                  <a:lnTo>
                    <a:pt x="101" y="62"/>
                  </a:lnTo>
                  <a:lnTo>
                    <a:pt x="108" y="52"/>
                  </a:lnTo>
                  <a:lnTo>
                    <a:pt x="6" y="0"/>
                  </a:lnTo>
                  <a:lnTo>
                    <a:pt x="0"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295" name="ïṣlíḋe">
              <a:extLst>
                <a:ext uri="{FF2B5EF4-FFF2-40B4-BE49-F238E27FC236}">
                  <a16:creationId xmlns:a16="http://schemas.microsoft.com/office/drawing/2014/main" id="{46722948-E4EA-41BD-ABF1-EAFDD7F63170}"/>
                </a:ext>
              </a:extLst>
            </p:cNvPr>
            <p:cNvSpPr/>
            <p:nvPr/>
          </p:nvSpPr>
          <p:spPr bwMode="auto">
            <a:xfrm>
              <a:off x="3951793" y="1539522"/>
              <a:ext cx="82700" cy="55367"/>
            </a:xfrm>
            <a:custGeom>
              <a:avLst/>
              <a:gdLst>
                <a:gd name="T0" fmla="*/ 39 w 118"/>
                <a:gd name="T1" fmla="*/ 6 h 79"/>
                <a:gd name="T2" fmla="*/ 26 w 118"/>
                <a:gd name="T3" fmla="*/ 0 h 79"/>
                <a:gd name="T4" fmla="*/ 0 w 118"/>
                <a:gd name="T5" fmla="*/ 52 h 79"/>
                <a:gd name="T6" fmla="*/ 13 w 118"/>
                <a:gd name="T7" fmla="*/ 59 h 79"/>
                <a:gd name="T8" fmla="*/ 23 w 118"/>
                <a:gd name="T9" fmla="*/ 36 h 79"/>
                <a:gd name="T10" fmla="*/ 115 w 118"/>
                <a:gd name="T11" fmla="*/ 79 h 79"/>
                <a:gd name="T12" fmla="*/ 118 w 118"/>
                <a:gd name="T13" fmla="*/ 69 h 79"/>
                <a:gd name="T14" fmla="*/ 26 w 118"/>
                <a:gd name="T15" fmla="*/ 29 h 79"/>
                <a:gd name="T16" fmla="*/ 39 w 118"/>
                <a:gd name="T17" fmla="*/ 6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8" h="79">
                  <a:moveTo>
                    <a:pt x="39" y="6"/>
                  </a:moveTo>
                  <a:lnTo>
                    <a:pt x="26" y="0"/>
                  </a:lnTo>
                  <a:lnTo>
                    <a:pt x="0" y="52"/>
                  </a:lnTo>
                  <a:lnTo>
                    <a:pt x="13" y="59"/>
                  </a:lnTo>
                  <a:lnTo>
                    <a:pt x="23" y="36"/>
                  </a:lnTo>
                  <a:lnTo>
                    <a:pt x="115" y="79"/>
                  </a:lnTo>
                  <a:lnTo>
                    <a:pt x="118" y="69"/>
                  </a:lnTo>
                  <a:lnTo>
                    <a:pt x="26" y="29"/>
                  </a:lnTo>
                  <a:lnTo>
                    <a:pt x="39"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296" name="ísļiďè">
              <a:extLst>
                <a:ext uri="{FF2B5EF4-FFF2-40B4-BE49-F238E27FC236}">
                  <a16:creationId xmlns:a16="http://schemas.microsoft.com/office/drawing/2014/main" id="{B8D2E2CB-F6A4-47A8-9C7B-F2B62544AD98}"/>
                </a:ext>
              </a:extLst>
            </p:cNvPr>
            <p:cNvSpPr/>
            <p:nvPr/>
          </p:nvSpPr>
          <p:spPr bwMode="auto">
            <a:xfrm>
              <a:off x="3573335" y="1604000"/>
              <a:ext cx="39248" cy="52564"/>
            </a:xfrm>
            <a:custGeom>
              <a:avLst/>
              <a:gdLst>
                <a:gd name="T0" fmla="*/ 17 w 17"/>
                <a:gd name="T1" fmla="*/ 1 h 23"/>
                <a:gd name="T2" fmla="*/ 17 w 17"/>
                <a:gd name="T3" fmla="*/ 0 h 23"/>
                <a:gd name="T4" fmla="*/ 10 w 17"/>
                <a:gd name="T5" fmla="*/ 0 h 23"/>
                <a:gd name="T6" fmla="*/ 10 w 17"/>
                <a:gd name="T7" fmla="*/ 1 h 23"/>
                <a:gd name="T8" fmla="*/ 12 w 17"/>
                <a:gd name="T9" fmla="*/ 1 h 23"/>
                <a:gd name="T10" fmla="*/ 13 w 17"/>
                <a:gd name="T11" fmla="*/ 2 h 23"/>
                <a:gd name="T12" fmla="*/ 13 w 17"/>
                <a:gd name="T13" fmla="*/ 3 h 23"/>
                <a:gd name="T14" fmla="*/ 11 w 17"/>
                <a:gd name="T15" fmla="*/ 5 h 23"/>
                <a:gd name="T16" fmla="*/ 5 w 17"/>
                <a:gd name="T17" fmla="*/ 16 h 23"/>
                <a:gd name="T18" fmla="*/ 3 w 17"/>
                <a:gd name="T19" fmla="*/ 18 h 23"/>
                <a:gd name="T20" fmla="*/ 2 w 17"/>
                <a:gd name="T21" fmla="*/ 19 h 23"/>
                <a:gd name="T22" fmla="*/ 0 w 17"/>
                <a:gd name="T23" fmla="*/ 18 h 23"/>
                <a:gd name="T24" fmla="*/ 0 w 17"/>
                <a:gd name="T25" fmla="*/ 19 h 23"/>
                <a:gd name="T26" fmla="*/ 8 w 17"/>
                <a:gd name="T27" fmla="*/ 23 h 23"/>
                <a:gd name="T28" fmla="*/ 8 w 17"/>
                <a:gd name="T29" fmla="*/ 22 h 23"/>
                <a:gd name="T30" fmla="*/ 6 w 17"/>
                <a:gd name="T31" fmla="*/ 21 h 23"/>
                <a:gd name="T32" fmla="*/ 6 w 17"/>
                <a:gd name="T33" fmla="*/ 20 h 23"/>
                <a:gd name="T34" fmla="*/ 7 w 17"/>
                <a:gd name="T35" fmla="*/ 18 h 23"/>
                <a:gd name="T36" fmla="*/ 17 w 17"/>
                <a:gd name="T37"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7" h="23">
                  <a:moveTo>
                    <a:pt x="17" y="1"/>
                  </a:moveTo>
                  <a:cubicBezTo>
                    <a:pt x="17" y="0"/>
                    <a:pt x="17" y="0"/>
                    <a:pt x="17" y="0"/>
                  </a:cubicBezTo>
                  <a:cubicBezTo>
                    <a:pt x="10" y="0"/>
                    <a:pt x="10" y="0"/>
                    <a:pt x="10" y="0"/>
                  </a:cubicBezTo>
                  <a:cubicBezTo>
                    <a:pt x="10" y="1"/>
                    <a:pt x="10" y="1"/>
                    <a:pt x="10" y="1"/>
                  </a:cubicBezTo>
                  <a:cubicBezTo>
                    <a:pt x="11" y="1"/>
                    <a:pt x="12" y="1"/>
                    <a:pt x="12" y="1"/>
                  </a:cubicBezTo>
                  <a:cubicBezTo>
                    <a:pt x="12" y="1"/>
                    <a:pt x="13" y="1"/>
                    <a:pt x="13" y="2"/>
                  </a:cubicBezTo>
                  <a:cubicBezTo>
                    <a:pt x="13" y="2"/>
                    <a:pt x="13" y="2"/>
                    <a:pt x="13" y="3"/>
                  </a:cubicBezTo>
                  <a:cubicBezTo>
                    <a:pt x="13" y="3"/>
                    <a:pt x="12" y="4"/>
                    <a:pt x="11" y="5"/>
                  </a:cubicBezTo>
                  <a:cubicBezTo>
                    <a:pt x="5" y="16"/>
                    <a:pt x="5" y="16"/>
                    <a:pt x="5" y="16"/>
                  </a:cubicBezTo>
                  <a:cubicBezTo>
                    <a:pt x="4" y="18"/>
                    <a:pt x="4" y="18"/>
                    <a:pt x="3" y="18"/>
                  </a:cubicBezTo>
                  <a:cubicBezTo>
                    <a:pt x="3" y="19"/>
                    <a:pt x="3" y="19"/>
                    <a:pt x="2" y="19"/>
                  </a:cubicBezTo>
                  <a:cubicBezTo>
                    <a:pt x="2" y="19"/>
                    <a:pt x="1" y="18"/>
                    <a:pt x="0" y="18"/>
                  </a:cubicBezTo>
                  <a:cubicBezTo>
                    <a:pt x="0" y="19"/>
                    <a:pt x="0" y="19"/>
                    <a:pt x="0" y="19"/>
                  </a:cubicBezTo>
                  <a:cubicBezTo>
                    <a:pt x="8" y="23"/>
                    <a:pt x="8" y="23"/>
                    <a:pt x="8" y="23"/>
                  </a:cubicBezTo>
                  <a:cubicBezTo>
                    <a:pt x="8" y="22"/>
                    <a:pt x="8" y="22"/>
                    <a:pt x="8" y="22"/>
                  </a:cubicBezTo>
                  <a:cubicBezTo>
                    <a:pt x="7" y="22"/>
                    <a:pt x="7" y="21"/>
                    <a:pt x="6" y="21"/>
                  </a:cubicBezTo>
                  <a:cubicBezTo>
                    <a:pt x="6" y="21"/>
                    <a:pt x="6" y="20"/>
                    <a:pt x="6" y="20"/>
                  </a:cubicBezTo>
                  <a:cubicBezTo>
                    <a:pt x="6" y="20"/>
                    <a:pt x="7" y="19"/>
                    <a:pt x="7" y="18"/>
                  </a:cubicBezTo>
                  <a:lnTo>
                    <a:pt x="1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297" name="íṡlïde">
              <a:extLst>
                <a:ext uri="{FF2B5EF4-FFF2-40B4-BE49-F238E27FC236}">
                  <a16:creationId xmlns:a16="http://schemas.microsoft.com/office/drawing/2014/main" id="{AB47814B-BB21-4887-94E7-F46908DCD681}"/>
                </a:ext>
              </a:extLst>
            </p:cNvPr>
            <p:cNvSpPr/>
            <p:nvPr/>
          </p:nvSpPr>
          <p:spPr bwMode="auto">
            <a:xfrm>
              <a:off x="3646924" y="1622223"/>
              <a:ext cx="34342" cy="57470"/>
            </a:xfrm>
            <a:custGeom>
              <a:avLst/>
              <a:gdLst>
                <a:gd name="T0" fmla="*/ 9 w 15"/>
                <a:gd name="T1" fmla="*/ 1 h 25"/>
                <a:gd name="T2" fmla="*/ 4 w 15"/>
                <a:gd name="T3" fmla="*/ 2 h 25"/>
                <a:gd name="T4" fmla="*/ 2 w 15"/>
                <a:gd name="T5" fmla="*/ 5 h 25"/>
                <a:gd name="T6" fmla="*/ 2 w 15"/>
                <a:gd name="T7" fmla="*/ 8 h 25"/>
                <a:gd name="T8" fmla="*/ 5 w 15"/>
                <a:gd name="T9" fmla="*/ 12 h 25"/>
                <a:gd name="T10" fmla="*/ 1 w 15"/>
                <a:gd name="T11" fmla="*/ 15 h 25"/>
                <a:gd name="T12" fmla="*/ 0 w 15"/>
                <a:gd name="T13" fmla="*/ 18 h 25"/>
                <a:gd name="T14" fmla="*/ 1 w 15"/>
                <a:gd name="T15" fmla="*/ 22 h 25"/>
                <a:gd name="T16" fmla="*/ 6 w 15"/>
                <a:gd name="T17" fmla="*/ 25 h 25"/>
                <a:gd name="T18" fmla="*/ 11 w 15"/>
                <a:gd name="T19" fmla="*/ 24 h 25"/>
                <a:gd name="T20" fmla="*/ 14 w 15"/>
                <a:gd name="T21" fmla="*/ 20 h 25"/>
                <a:gd name="T22" fmla="*/ 13 w 15"/>
                <a:gd name="T23" fmla="*/ 16 h 25"/>
                <a:gd name="T24" fmla="*/ 9 w 15"/>
                <a:gd name="T25" fmla="*/ 12 h 25"/>
                <a:gd name="T26" fmla="*/ 14 w 15"/>
                <a:gd name="T27" fmla="*/ 9 h 25"/>
                <a:gd name="T28" fmla="*/ 15 w 15"/>
                <a:gd name="T29" fmla="*/ 7 h 25"/>
                <a:gd name="T30" fmla="*/ 14 w 15"/>
                <a:gd name="T31" fmla="*/ 3 h 25"/>
                <a:gd name="T32" fmla="*/ 9 w 15"/>
                <a:gd name="T33" fmla="*/ 1 h 25"/>
                <a:gd name="T34" fmla="*/ 11 w 15"/>
                <a:gd name="T35" fmla="*/ 19 h 25"/>
                <a:gd name="T36" fmla="*/ 11 w 15"/>
                <a:gd name="T37" fmla="*/ 21 h 25"/>
                <a:gd name="T38" fmla="*/ 10 w 15"/>
                <a:gd name="T39" fmla="*/ 23 h 25"/>
                <a:gd name="T40" fmla="*/ 6 w 15"/>
                <a:gd name="T41" fmla="*/ 24 h 25"/>
                <a:gd name="T42" fmla="*/ 3 w 15"/>
                <a:gd name="T43" fmla="*/ 22 h 25"/>
                <a:gd name="T44" fmla="*/ 3 w 15"/>
                <a:gd name="T45" fmla="*/ 18 h 25"/>
                <a:gd name="T46" fmla="*/ 4 w 15"/>
                <a:gd name="T47" fmla="*/ 15 h 25"/>
                <a:gd name="T48" fmla="*/ 6 w 15"/>
                <a:gd name="T49" fmla="*/ 13 h 25"/>
                <a:gd name="T50" fmla="*/ 11 w 15"/>
                <a:gd name="T51" fmla="*/ 19 h 25"/>
                <a:gd name="T52" fmla="*/ 12 w 15"/>
                <a:gd name="T53" fmla="*/ 8 h 25"/>
                <a:gd name="T54" fmla="*/ 8 w 15"/>
                <a:gd name="T55" fmla="*/ 11 h 25"/>
                <a:gd name="T56" fmla="*/ 6 w 15"/>
                <a:gd name="T57" fmla="*/ 8 h 25"/>
                <a:gd name="T58" fmla="*/ 5 w 15"/>
                <a:gd name="T59" fmla="*/ 6 h 25"/>
                <a:gd name="T60" fmla="*/ 5 w 15"/>
                <a:gd name="T61" fmla="*/ 5 h 25"/>
                <a:gd name="T62" fmla="*/ 6 w 15"/>
                <a:gd name="T63" fmla="*/ 2 h 25"/>
                <a:gd name="T64" fmla="*/ 9 w 15"/>
                <a:gd name="T65" fmla="*/ 2 h 25"/>
                <a:gd name="T66" fmla="*/ 12 w 15"/>
                <a:gd name="T67" fmla="*/ 3 h 25"/>
                <a:gd name="T68" fmla="*/ 12 w 15"/>
                <a:gd name="T69" fmla="*/ 6 h 25"/>
                <a:gd name="T70" fmla="*/ 12 w 15"/>
                <a:gd name="T71" fmla="*/ 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5" h="25">
                  <a:moveTo>
                    <a:pt x="9" y="1"/>
                  </a:moveTo>
                  <a:cubicBezTo>
                    <a:pt x="7" y="0"/>
                    <a:pt x="6" y="1"/>
                    <a:pt x="4" y="2"/>
                  </a:cubicBezTo>
                  <a:cubicBezTo>
                    <a:pt x="3" y="3"/>
                    <a:pt x="2" y="4"/>
                    <a:pt x="2" y="5"/>
                  </a:cubicBezTo>
                  <a:cubicBezTo>
                    <a:pt x="2" y="6"/>
                    <a:pt x="2" y="7"/>
                    <a:pt x="2" y="8"/>
                  </a:cubicBezTo>
                  <a:cubicBezTo>
                    <a:pt x="3" y="9"/>
                    <a:pt x="4" y="11"/>
                    <a:pt x="5" y="12"/>
                  </a:cubicBezTo>
                  <a:cubicBezTo>
                    <a:pt x="4" y="13"/>
                    <a:pt x="2" y="14"/>
                    <a:pt x="1" y="15"/>
                  </a:cubicBezTo>
                  <a:cubicBezTo>
                    <a:pt x="0" y="16"/>
                    <a:pt x="0" y="17"/>
                    <a:pt x="0" y="18"/>
                  </a:cubicBezTo>
                  <a:cubicBezTo>
                    <a:pt x="0" y="19"/>
                    <a:pt x="0" y="21"/>
                    <a:pt x="1" y="22"/>
                  </a:cubicBezTo>
                  <a:cubicBezTo>
                    <a:pt x="2" y="24"/>
                    <a:pt x="4" y="24"/>
                    <a:pt x="6" y="25"/>
                  </a:cubicBezTo>
                  <a:cubicBezTo>
                    <a:pt x="8" y="25"/>
                    <a:pt x="10" y="25"/>
                    <a:pt x="11" y="24"/>
                  </a:cubicBezTo>
                  <a:cubicBezTo>
                    <a:pt x="13" y="23"/>
                    <a:pt x="14" y="21"/>
                    <a:pt x="14" y="20"/>
                  </a:cubicBezTo>
                  <a:cubicBezTo>
                    <a:pt x="14" y="18"/>
                    <a:pt x="14" y="17"/>
                    <a:pt x="13" y="16"/>
                  </a:cubicBezTo>
                  <a:cubicBezTo>
                    <a:pt x="12" y="15"/>
                    <a:pt x="11" y="14"/>
                    <a:pt x="9" y="12"/>
                  </a:cubicBezTo>
                  <a:cubicBezTo>
                    <a:pt x="11" y="11"/>
                    <a:pt x="13" y="10"/>
                    <a:pt x="14" y="9"/>
                  </a:cubicBezTo>
                  <a:cubicBezTo>
                    <a:pt x="14" y="8"/>
                    <a:pt x="15" y="7"/>
                    <a:pt x="15" y="7"/>
                  </a:cubicBezTo>
                  <a:cubicBezTo>
                    <a:pt x="15" y="5"/>
                    <a:pt x="15" y="4"/>
                    <a:pt x="14" y="3"/>
                  </a:cubicBezTo>
                  <a:cubicBezTo>
                    <a:pt x="13" y="2"/>
                    <a:pt x="11" y="1"/>
                    <a:pt x="9" y="1"/>
                  </a:cubicBezTo>
                  <a:close/>
                  <a:moveTo>
                    <a:pt x="11" y="19"/>
                  </a:moveTo>
                  <a:cubicBezTo>
                    <a:pt x="11" y="19"/>
                    <a:pt x="11" y="20"/>
                    <a:pt x="11" y="21"/>
                  </a:cubicBezTo>
                  <a:cubicBezTo>
                    <a:pt x="11" y="22"/>
                    <a:pt x="10" y="23"/>
                    <a:pt x="10" y="23"/>
                  </a:cubicBezTo>
                  <a:cubicBezTo>
                    <a:pt x="9" y="24"/>
                    <a:pt x="8" y="24"/>
                    <a:pt x="6" y="24"/>
                  </a:cubicBezTo>
                  <a:cubicBezTo>
                    <a:pt x="5" y="24"/>
                    <a:pt x="4" y="23"/>
                    <a:pt x="3" y="22"/>
                  </a:cubicBezTo>
                  <a:cubicBezTo>
                    <a:pt x="3" y="21"/>
                    <a:pt x="2" y="20"/>
                    <a:pt x="3" y="18"/>
                  </a:cubicBezTo>
                  <a:cubicBezTo>
                    <a:pt x="3" y="17"/>
                    <a:pt x="3" y="16"/>
                    <a:pt x="4" y="15"/>
                  </a:cubicBezTo>
                  <a:cubicBezTo>
                    <a:pt x="4" y="15"/>
                    <a:pt x="5" y="14"/>
                    <a:pt x="6" y="13"/>
                  </a:cubicBezTo>
                  <a:cubicBezTo>
                    <a:pt x="9" y="15"/>
                    <a:pt x="10" y="17"/>
                    <a:pt x="11" y="19"/>
                  </a:cubicBezTo>
                  <a:close/>
                  <a:moveTo>
                    <a:pt x="12" y="8"/>
                  </a:moveTo>
                  <a:cubicBezTo>
                    <a:pt x="11" y="9"/>
                    <a:pt x="10" y="10"/>
                    <a:pt x="8" y="11"/>
                  </a:cubicBezTo>
                  <a:cubicBezTo>
                    <a:pt x="6" y="8"/>
                    <a:pt x="6" y="8"/>
                    <a:pt x="6" y="8"/>
                  </a:cubicBezTo>
                  <a:cubicBezTo>
                    <a:pt x="5" y="8"/>
                    <a:pt x="5" y="7"/>
                    <a:pt x="5" y="6"/>
                  </a:cubicBezTo>
                  <a:cubicBezTo>
                    <a:pt x="5" y="6"/>
                    <a:pt x="4" y="5"/>
                    <a:pt x="5" y="5"/>
                  </a:cubicBezTo>
                  <a:cubicBezTo>
                    <a:pt x="5" y="4"/>
                    <a:pt x="5" y="3"/>
                    <a:pt x="6" y="2"/>
                  </a:cubicBezTo>
                  <a:cubicBezTo>
                    <a:pt x="7" y="2"/>
                    <a:pt x="8" y="2"/>
                    <a:pt x="9" y="2"/>
                  </a:cubicBezTo>
                  <a:cubicBezTo>
                    <a:pt x="10" y="2"/>
                    <a:pt x="11" y="2"/>
                    <a:pt x="12" y="3"/>
                  </a:cubicBezTo>
                  <a:cubicBezTo>
                    <a:pt x="12" y="4"/>
                    <a:pt x="13" y="5"/>
                    <a:pt x="12" y="6"/>
                  </a:cubicBezTo>
                  <a:cubicBezTo>
                    <a:pt x="12" y="7"/>
                    <a:pt x="12" y="8"/>
                    <a:pt x="12"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298" name="iṩlide">
              <a:extLst>
                <a:ext uri="{FF2B5EF4-FFF2-40B4-BE49-F238E27FC236}">
                  <a16:creationId xmlns:a16="http://schemas.microsoft.com/office/drawing/2014/main" id="{591E070F-5DE4-4251-A7B3-F0C3E376A4A1}"/>
                </a:ext>
              </a:extLst>
            </p:cNvPr>
            <p:cNvSpPr/>
            <p:nvPr/>
          </p:nvSpPr>
          <p:spPr bwMode="auto">
            <a:xfrm>
              <a:off x="3717710" y="1622223"/>
              <a:ext cx="37145" cy="60273"/>
            </a:xfrm>
            <a:custGeom>
              <a:avLst/>
              <a:gdLst>
                <a:gd name="T0" fmla="*/ 15 w 16"/>
                <a:gd name="T1" fmla="*/ 16 h 26"/>
                <a:gd name="T2" fmla="*/ 15 w 16"/>
                <a:gd name="T3" fmla="*/ 9 h 26"/>
                <a:gd name="T4" fmla="*/ 12 w 16"/>
                <a:gd name="T5" fmla="*/ 2 h 26"/>
                <a:gd name="T6" fmla="*/ 6 w 16"/>
                <a:gd name="T7" fmla="*/ 1 h 26"/>
                <a:gd name="T8" fmla="*/ 1 w 16"/>
                <a:gd name="T9" fmla="*/ 4 h 26"/>
                <a:gd name="T10" fmla="*/ 0 w 16"/>
                <a:gd name="T11" fmla="*/ 10 h 26"/>
                <a:gd name="T12" fmla="*/ 3 w 16"/>
                <a:gd name="T13" fmla="*/ 15 h 26"/>
                <a:gd name="T14" fmla="*/ 8 w 16"/>
                <a:gd name="T15" fmla="*/ 16 h 26"/>
                <a:gd name="T16" fmla="*/ 12 w 16"/>
                <a:gd name="T17" fmla="*/ 13 h 26"/>
                <a:gd name="T18" fmla="*/ 11 w 16"/>
                <a:gd name="T19" fmla="*/ 19 h 26"/>
                <a:gd name="T20" fmla="*/ 8 w 16"/>
                <a:gd name="T21" fmla="*/ 23 h 26"/>
                <a:gd name="T22" fmla="*/ 4 w 16"/>
                <a:gd name="T23" fmla="*/ 25 h 26"/>
                <a:gd name="T24" fmla="*/ 4 w 16"/>
                <a:gd name="T25" fmla="*/ 26 h 26"/>
                <a:gd name="T26" fmla="*/ 5 w 16"/>
                <a:gd name="T27" fmla="*/ 26 h 26"/>
                <a:gd name="T28" fmla="*/ 11 w 16"/>
                <a:gd name="T29" fmla="*/ 23 h 26"/>
                <a:gd name="T30" fmla="*/ 15 w 16"/>
                <a:gd name="T31" fmla="*/ 16 h 26"/>
                <a:gd name="T32" fmla="*/ 11 w 16"/>
                <a:gd name="T33" fmla="*/ 13 h 26"/>
                <a:gd name="T34" fmla="*/ 9 w 16"/>
                <a:gd name="T35" fmla="*/ 14 h 26"/>
                <a:gd name="T36" fmla="*/ 6 w 16"/>
                <a:gd name="T37" fmla="*/ 13 h 26"/>
                <a:gd name="T38" fmla="*/ 3 w 16"/>
                <a:gd name="T39" fmla="*/ 8 h 26"/>
                <a:gd name="T40" fmla="*/ 3 w 16"/>
                <a:gd name="T41" fmla="*/ 4 h 26"/>
                <a:gd name="T42" fmla="*/ 6 w 16"/>
                <a:gd name="T43" fmla="*/ 2 h 26"/>
                <a:gd name="T44" fmla="*/ 8 w 16"/>
                <a:gd name="T45" fmla="*/ 2 h 26"/>
                <a:gd name="T46" fmla="*/ 11 w 16"/>
                <a:gd name="T47" fmla="*/ 5 h 26"/>
                <a:gd name="T48" fmla="*/ 12 w 16"/>
                <a:gd name="T49" fmla="*/ 8 h 26"/>
                <a:gd name="T50" fmla="*/ 12 w 16"/>
                <a:gd name="T51" fmla="*/ 12 h 26"/>
                <a:gd name="T52" fmla="*/ 11 w 16"/>
                <a:gd name="T53"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 h="26">
                  <a:moveTo>
                    <a:pt x="15" y="16"/>
                  </a:moveTo>
                  <a:cubicBezTo>
                    <a:pt x="16" y="14"/>
                    <a:pt x="16" y="11"/>
                    <a:pt x="15" y="9"/>
                  </a:cubicBezTo>
                  <a:cubicBezTo>
                    <a:pt x="15" y="6"/>
                    <a:pt x="14" y="4"/>
                    <a:pt x="12" y="2"/>
                  </a:cubicBezTo>
                  <a:cubicBezTo>
                    <a:pt x="10" y="1"/>
                    <a:pt x="8" y="0"/>
                    <a:pt x="6" y="1"/>
                  </a:cubicBezTo>
                  <a:cubicBezTo>
                    <a:pt x="4" y="1"/>
                    <a:pt x="2" y="2"/>
                    <a:pt x="1" y="4"/>
                  </a:cubicBezTo>
                  <a:cubicBezTo>
                    <a:pt x="0" y="6"/>
                    <a:pt x="0" y="8"/>
                    <a:pt x="0" y="10"/>
                  </a:cubicBezTo>
                  <a:cubicBezTo>
                    <a:pt x="1" y="12"/>
                    <a:pt x="1" y="14"/>
                    <a:pt x="3" y="15"/>
                  </a:cubicBezTo>
                  <a:cubicBezTo>
                    <a:pt x="4" y="16"/>
                    <a:pt x="6" y="16"/>
                    <a:pt x="8" y="16"/>
                  </a:cubicBezTo>
                  <a:cubicBezTo>
                    <a:pt x="9" y="16"/>
                    <a:pt x="11" y="15"/>
                    <a:pt x="12" y="13"/>
                  </a:cubicBezTo>
                  <a:cubicBezTo>
                    <a:pt x="12" y="15"/>
                    <a:pt x="12" y="17"/>
                    <a:pt x="11" y="19"/>
                  </a:cubicBezTo>
                  <a:cubicBezTo>
                    <a:pt x="10" y="21"/>
                    <a:pt x="9" y="22"/>
                    <a:pt x="8" y="23"/>
                  </a:cubicBezTo>
                  <a:cubicBezTo>
                    <a:pt x="6" y="24"/>
                    <a:pt x="5" y="25"/>
                    <a:pt x="4" y="25"/>
                  </a:cubicBezTo>
                  <a:cubicBezTo>
                    <a:pt x="4" y="26"/>
                    <a:pt x="4" y="26"/>
                    <a:pt x="4" y="26"/>
                  </a:cubicBezTo>
                  <a:cubicBezTo>
                    <a:pt x="5" y="26"/>
                    <a:pt x="5" y="26"/>
                    <a:pt x="5" y="26"/>
                  </a:cubicBezTo>
                  <a:cubicBezTo>
                    <a:pt x="7" y="25"/>
                    <a:pt x="9" y="24"/>
                    <a:pt x="11" y="23"/>
                  </a:cubicBezTo>
                  <a:cubicBezTo>
                    <a:pt x="13" y="21"/>
                    <a:pt x="14" y="19"/>
                    <a:pt x="15" y="16"/>
                  </a:cubicBezTo>
                  <a:close/>
                  <a:moveTo>
                    <a:pt x="11" y="13"/>
                  </a:moveTo>
                  <a:cubicBezTo>
                    <a:pt x="10" y="14"/>
                    <a:pt x="9" y="14"/>
                    <a:pt x="9" y="14"/>
                  </a:cubicBezTo>
                  <a:cubicBezTo>
                    <a:pt x="8" y="14"/>
                    <a:pt x="7" y="14"/>
                    <a:pt x="6" y="13"/>
                  </a:cubicBezTo>
                  <a:cubicBezTo>
                    <a:pt x="4" y="12"/>
                    <a:pt x="3" y="10"/>
                    <a:pt x="3" y="8"/>
                  </a:cubicBezTo>
                  <a:cubicBezTo>
                    <a:pt x="3" y="6"/>
                    <a:pt x="3" y="5"/>
                    <a:pt x="3" y="4"/>
                  </a:cubicBezTo>
                  <a:cubicBezTo>
                    <a:pt x="4" y="3"/>
                    <a:pt x="5" y="2"/>
                    <a:pt x="6" y="2"/>
                  </a:cubicBezTo>
                  <a:cubicBezTo>
                    <a:pt x="7" y="2"/>
                    <a:pt x="8" y="2"/>
                    <a:pt x="8" y="2"/>
                  </a:cubicBezTo>
                  <a:cubicBezTo>
                    <a:pt x="9" y="3"/>
                    <a:pt x="10" y="4"/>
                    <a:pt x="11" y="5"/>
                  </a:cubicBezTo>
                  <a:cubicBezTo>
                    <a:pt x="11" y="6"/>
                    <a:pt x="12" y="7"/>
                    <a:pt x="12" y="8"/>
                  </a:cubicBezTo>
                  <a:cubicBezTo>
                    <a:pt x="12" y="9"/>
                    <a:pt x="12" y="10"/>
                    <a:pt x="12" y="12"/>
                  </a:cubicBezTo>
                  <a:cubicBezTo>
                    <a:pt x="12" y="13"/>
                    <a:pt x="11" y="13"/>
                    <a:pt x="11"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299" name="îs1ïde">
              <a:extLst>
                <a:ext uri="{FF2B5EF4-FFF2-40B4-BE49-F238E27FC236}">
                  <a16:creationId xmlns:a16="http://schemas.microsoft.com/office/drawing/2014/main" id="{72B7F43E-D701-4C65-87C9-08765272CDA2}"/>
                </a:ext>
              </a:extLst>
            </p:cNvPr>
            <p:cNvSpPr/>
            <p:nvPr/>
          </p:nvSpPr>
          <p:spPr bwMode="auto">
            <a:xfrm>
              <a:off x="3782188" y="1613112"/>
              <a:ext cx="32239" cy="57470"/>
            </a:xfrm>
            <a:custGeom>
              <a:avLst/>
              <a:gdLst>
                <a:gd name="T0" fmla="*/ 11 w 14"/>
                <a:gd name="T1" fmla="*/ 24 h 25"/>
                <a:gd name="T2" fmla="*/ 14 w 14"/>
                <a:gd name="T3" fmla="*/ 0 h 25"/>
                <a:gd name="T4" fmla="*/ 14 w 14"/>
                <a:gd name="T5" fmla="*/ 0 h 25"/>
                <a:gd name="T6" fmla="*/ 1 w 14"/>
                <a:gd name="T7" fmla="*/ 2 h 25"/>
                <a:gd name="T8" fmla="*/ 0 w 14"/>
                <a:gd name="T9" fmla="*/ 8 h 25"/>
                <a:gd name="T10" fmla="*/ 0 w 14"/>
                <a:gd name="T11" fmla="*/ 8 h 25"/>
                <a:gd name="T12" fmla="*/ 2 w 14"/>
                <a:gd name="T13" fmla="*/ 5 h 25"/>
                <a:gd name="T14" fmla="*/ 5 w 14"/>
                <a:gd name="T15" fmla="*/ 4 h 25"/>
                <a:gd name="T16" fmla="*/ 12 w 14"/>
                <a:gd name="T17" fmla="*/ 3 h 25"/>
                <a:gd name="T18" fmla="*/ 9 w 14"/>
                <a:gd name="T19" fmla="*/ 25 h 25"/>
                <a:gd name="T20" fmla="*/ 11 w 14"/>
                <a:gd name="T21" fmla="*/ 2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 h="25">
                  <a:moveTo>
                    <a:pt x="11" y="24"/>
                  </a:moveTo>
                  <a:cubicBezTo>
                    <a:pt x="14" y="0"/>
                    <a:pt x="14" y="0"/>
                    <a:pt x="14" y="0"/>
                  </a:cubicBezTo>
                  <a:cubicBezTo>
                    <a:pt x="14" y="0"/>
                    <a:pt x="14" y="0"/>
                    <a:pt x="14" y="0"/>
                  </a:cubicBezTo>
                  <a:cubicBezTo>
                    <a:pt x="1" y="2"/>
                    <a:pt x="1" y="2"/>
                    <a:pt x="1" y="2"/>
                  </a:cubicBezTo>
                  <a:cubicBezTo>
                    <a:pt x="0" y="8"/>
                    <a:pt x="0" y="8"/>
                    <a:pt x="0" y="8"/>
                  </a:cubicBezTo>
                  <a:cubicBezTo>
                    <a:pt x="0" y="8"/>
                    <a:pt x="0" y="8"/>
                    <a:pt x="0" y="8"/>
                  </a:cubicBezTo>
                  <a:cubicBezTo>
                    <a:pt x="1" y="7"/>
                    <a:pt x="1" y="6"/>
                    <a:pt x="2" y="5"/>
                  </a:cubicBezTo>
                  <a:cubicBezTo>
                    <a:pt x="3" y="5"/>
                    <a:pt x="4" y="4"/>
                    <a:pt x="5" y="4"/>
                  </a:cubicBezTo>
                  <a:cubicBezTo>
                    <a:pt x="12" y="3"/>
                    <a:pt x="12" y="3"/>
                    <a:pt x="12" y="3"/>
                  </a:cubicBezTo>
                  <a:cubicBezTo>
                    <a:pt x="9" y="25"/>
                    <a:pt x="9" y="25"/>
                    <a:pt x="9" y="25"/>
                  </a:cubicBezTo>
                  <a:lnTo>
                    <a:pt x="11"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300" name="i$ľïḑe">
              <a:extLst>
                <a:ext uri="{FF2B5EF4-FFF2-40B4-BE49-F238E27FC236}">
                  <a16:creationId xmlns:a16="http://schemas.microsoft.com/office/drawing/2014/main" id="{63AF60DB-7FC7-42D5-96A5-3722F48BC7B5}"/>
                </a:ext>
              </a:extLst>
            </p:cNvPr>
            <p:cNvSpPr/>
            <p:nvPr/>
          </p:nvSpPr>
          <p:spPr bwMode="auto">
            <a:xfrm>
              <a:off x="3349063" y="1294926"/>
              <a:ext cx="34342" cy="23128"/>
            </a:xfrm>
            <a:custGeom>
              <a:avLst/>
              <a:gdLst>
                <a:gd name="T0" fmla="*/ 8 w 15"/>
                <a:gd name="T1" fmla="*/ 7 h 10"/>
                <a:gd name="T2" fmla="*/ 12 w 15"/>
                <a:gd name="T3" fmla="*/ 10 h 10"/>
                <a:gd name="T4" fmla="*/ 14 w 15"/>
                <a:gd name="T5" fmla="*/ 3 h 10"/>
                <a:gd name="T6" fmla="*/ 10 w 15"/>
                <a:gd name="T7" fmla="*/ 0 h 10"/>
                <a:gd name="T8" fmla="*/ 0 w 15"/>
                <a:gd name="T9" fmla="*/ 2 h 10"/>
                <a:gd name="T10" fmla="*/ 8 w 15"/>
                <a:gd name="T11" fmla="*/ 7 h 10"/>
              </a:gdLst>
              <a:ahLst/>
              <a:cxnLst>
                <a:cxn ang="0">
                  <a:pos x="T0" y="T1"/>
                </a:cxn>
                <a:cxn ang="0">
                  <a:pos x="T2" y="T3"/>
                </a:cxn>
                <a:cxn ang="0">
                  <a:pos x="T4" y="T5"/>
                </a:cxn>
                <a:cxn ang="0">
                  <a:pos x="T6" y="T7"/>
                </a:cxn>
                <a:cxn ang="0">
                  <a:pos x="T8" y="T9"/>
                </a:cxn>
                <a:cxn ang="0">
                  <a:pos x="T10" y="T11"/>
                </a:cxn>
              </a:cxnLst>
              <a:rect l="0" t="0" r="r" b="b"/>
              <a:pathLst>
                <a:path w="15" h="10">
                  <a:moveTo>
                    <a:pt x="8" y="7"/>
                  </a:moveTo>
                  <a:cubicBezTo>
                    <a:pt x="12" y="10"/>
                    <a:pt x="12" y="10"/>
                    <a:pt x="12" y="10"/>
                  </a:cubicBezTo>
                  <a:cubicBezTo>
                    <a:pt x="12" y="7"/>
                    <a:pt x="15" y="5"/>
                    <a:pt x="14" y="3"/>
                  </a:cubicBezTo>
                  <a:cubicBezTo>
                    <a:pt x="10" y="0"/>
                    <a:pt x="10" y="0"/>
                    <a:pt x="10" y="0"/>
                  </a:cubicBezTo>
                  <a:cubicBezTo>
                    <a:pt x="7" y="0"/>
                    <a:pt x="3" y="0"/>
                    <a:pt x="0" y="2"/>
                  </a:cubicBezTo>
                  <a:cubicBezTo>
                    <a:pt x="1" y="4"/>
                    <a:pt x="4" y="8"/>
                    <a:pt x="8"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301" name="iŝļíḍè">
              <a:extLst>
                <a:ext uri="{FF2B5EF4-FFF2-40B4-BE49-F238E27FC236}">
                  <a16:creationId xmlns:a16="http://schemas.microsoft.com/office/drawing/2014/main" id="{16894C3E-B152-41AC-A778-A76EFDBE9B90}"/>
                </a:ext>
              </a:extLst>
            </p:cNvPr>
            <p:cNvSpPr/>
            <p:nvPr/>
          </p:nvSpPr>
          <p:spPr bwMode="auto">
            <a:xfrm>
              <a:off x="3378499" y="1327165"/>
              <a:ext cx="27333" cy="18923"/>
            </a:xfrm>
            <a:custGeom>
              <a:avLst/>
              <a:gdLst>
                <a:gd name="T0" fmla="*/ 7 w 12"/>
                <a:gd name="T1" fmla="*/ 7 h 8"/>
                <a:gd name="T2" fmla="*/ 9 w 12"/>
                <a:gd name="T3" fmla="*/ 8 h 8"/>
                <a:gd name="T4" fmla="*/ 12 w 12"/>
                <a:gd name="T5" fmla="*/ 6 h 8"/>
                <a:gd name="T6" fmla="*/ 11 w 12"/>
                <a:gd name="T7" fmla="*/ 2 h 8"/>
                <a:gd name="T8" fmla="*/ 8 w 12"/>
                <a:gd name="T9" fmla="*/ 0 h 8"/>
                <a:gd name="T10" fmla="*/ 0 w 12"/>
                <a:gd name="T11" fmla="*/ 3 h 8"/>
                <a:gd name="T12" fmla="*/ 7 w 12"/>
                <a:gd name="T13" fmla="*/ 7 h 8"/>
              </a:gdLst>
              <a:ahLst/>
              <a:cxnLst>
                <a:cxn ang="0">
                  <a:pos x="T0" y="T1"/>
                </a:cxn>
                <a:cxn ang="0">
                  <a:pos x="T2" y="T3"/>
                </a:cxn>
                <a:cxn ang="0">
                  <a:pos x="T4" y="T5"/>
                </a:cxn>
                <a:cxn ang="0">
                  <a:pos x="T6" y="T7"/>
                </a:cxn>
                <a:cxn ang="0">
                  <a:pos x="T8" y="T9"/>
                </a:cxn>
                <a:cxn ang="0">
                  <a:pos x="T10" y="T11"/>
                </a:cxn>
                <a:cxn ang="0">
                  <a:pos x="T12" y="T13"/>
                </a:cxn>
              </a:cxnLst>
              <a:rect l="0" t="0" r="r" b="b"/>
              <a:pathLst>
                <a:path w="12" h="8">
                  <a:moveTo>
                    <a:pt x="7" y="7"/>
                  </a:moveTo>
                  <a:cubicBezTo>
                    <a:pt x="9" y="8"/>
                    <a:pt x="9" y="8"/>
                    <a:pt x="9" y="8"/>
                  </a:cubicBezTo>
                  <a:cubicBezTo>
                    <a:pt x="10" y="8"/>
                    <a:pt x="11" y="6"/>
                    <a:pt x="12" y="6"/>
                  </a:cubicBezTo>
                  <a:cubicBezTo>
                    <a:pt x="12" y="4"/>
                    <a:pt x="11" y="2"/>
                    <a:pt x="11" y="2"/>
                  </a:cubicBezTo>
                  <a:cubicBezTo>
                    <a:pt x="11" y="0"/>
                    <a:pt x="9" y="1"/>
                    <a:pt x="8" y="0"/>
                  </a:cubicBezTo>
                  <a:cubicBezTo>
                    <a:pt x="5" y="1"/>
                    <a:pt x="1" y="0"/>
                    <a:pt x="0" y="3"/>
                  </a:cubicBezTo>
                  <a:cubicBezTo>
                    <a:pt x="2" y="5"/>
                    <a:pt x="5" y="6"/>
                    <a:pt x="7"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302" name="íṩḻîḋê">
              <a:extLst>
                <a:ext uri="{FF2B5EF4-FFF2-40B4-BE49-F238E27FC236}">
                  <a16:creationId xmlns:a16="http://schemas.microsoft.com/office/drawing/2014/main" id="{B55C85F1-4CDD-4FEE-BA42-FB9BC2DD3578}"/>
                </a:ext>
              </a:extLst>
            </p:cNvPr>
            <p:cNvSpPr/>
            <p:nvPr/>
          </p:nvSpPr>
          <p:spPr bwMode="auto">
            <a:xfrm>
              <a:off x="3394618" y="1244465"/>
              <a:ext cx="100922" cy="166101"/>
            </a:xfrm>
            <a:custGeom>
              <a:avLst/>
              <a:gdLst>
                <a:gd name="T0" fmla="*/ 9 w 44"/>
                <a:gd name="T1" fmla="*/ 32 h 72"/>
                <a:gd name="T2" fmla="*/ 12 w 44"/>
                <a:gd name="T3" fmla="*/ 31 h 72"/>
                <a:gd name="T4" fmla="*/ 15 w 44"/>
                <a:gd name="T5" fmla="*/ 33 h 72"/>
                <a:gd name="T6" fmla="*/ 13 w 44"/>
                <a:gd name="T7" fmla="*/ 44 h 72"/>
                <a:gd name="T8" fmla="*/ 8 w 44"/>
                <a:gd name="T9" fmla="*/ 41 h 72"/>
                <a:gd name="T10" fmla="*/ 14 w 44"/>
                <a:gd name="T11" fmla="*/ 68 h 72"/>
                <a:gd name="T12" fmla="*/ 26 w 44"/>
                <a:gd name="T13" fmla="*/ 72 h 72"/>
                <a:gd name="T14" fmla="*/ 27 w 44"/>
                <a:gd name="T15" fmla="*/ 69 h 72"/>
                <a:gd name="T16" fmla="*/ 15 w 44"/>
                <a:gd name="T17" fmla="*/ 52 h 72"/>
                <a:gd name="T18" fmla="*/ 21 w 44"/>
                <a:gd name="T19" fmla="*/ 49 h 72"/>
                <a:gd name="T20" fmla="*/ 21 w 44"/>
                <a:gd name="T21" fmla="*/ 40 h 72"/>
                <a:gd name="T22" fmla="*/ 26 w 44"/>
                <a:gd name="T23" fmla="*/ 45 h 72"/>
                <a:gd name="T24" fmla="*/ 19 w 44"/>
                <a:gd name="T25" fmla="*/ 31 h 72"/>
                <a:gd name="T26" fmla="*/ 19 w 44"/>
                <a:gd name="T27" fmla="*/ 21 h 72"/>
                <a:gd name="T28" fmla="*/ 30 w 44"/>
                <a:gd name="T29" fmla="*/ 30 h 72"/>
                <a:gd name="T30" fmla="*/ 26 w 44"/>
                <a:gd name="T31" fmla="*/ 19 h 72"/>
                <a:gd name="T32" fmla="*/ 29 w 44"/>
                <a:gd name="T33" fmla="*/ 16 h 72"/>
                <a:gd name="T34" fmla="*/ 43 w 44"/>
                <a:gd name="T35" fmla="*/ 28 h 72"/>
                <a:gd name="T36" fmla="*/ 29 w 44"/>
                <a:gd name="T37" fmla="*/ 8 h 72"/>
                <a:gd name="T38" fmla="*/ 24 w 44"/>
                <a:gd name="T39" fmla="*/ 6 h 72"/>
                <a:gd name="T40" fmla="*/ 24 w 44"/>
                <a:gd name="T41" fmla="*/ 13 h 72"/>
                <a:gd name="T42" fmla="*/ 17 w 44"/>
                <a:gd name="T43" fmla="*/ 11 h 72"/>
                <a:gd name="T44" fmla="*/ 16 w 44"/>
                <a:gd name="T45" fmla="*/ 0 h 72"/>
                <a:gd name="T46" fmla="*/ 14 w 44"/>
                <a:gd name="T47" fmla="*/ 6 h 72"/>
                <a:gd name="T48" fmla="*/ 9 w 44"/>
                <a:gd name="T49" fmla="*/ 8 h 72"/>
                <a:gd name="T50" fmla="*/ 16 w 44"/>
                <a:gd name="T51" fmla="*/ 16 h 72"/>
                <a:gd name="T52" fmla="*/ 16 w 44"/>
                <a:gd name="T53" fmla="*/ 25 h 72"/>
                <a:gd name="T54" fmla="*/ 11 w 44"/>
                <a:gd name="T55" fmla="*/ 20 h 72"/>
                <a:gd name="T56" fmla="*/ 0 w 44"/>
                <a:gd name="T57" fmla="*/ 19 h 72"/>
                <a:gd name="T58" fmla="*/ 9 w 44"/>
                <a:gd name="T59" fmla="*/ 28 h 72"/>
                <a:gd name="T60" fmla="*/ 9 w 44"/>
                <a:gd name="T61" fmla="*/ 3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4" h="72">
                  <a:moveTo>
                    <a:pt x="9" y="32"/>
                  </a:moveTo>
                  <a:cubicBezTo>
                    <a:pt x="10" y="33"/>
                    <a:pt x="11" y="32"/>
                    <a:pt x="12" y="31"/>
                  </a:cubicBezTo>
                  <a:cubicBezTo>
                    <a:pt x="15" y="33"/>
                    <a:pt x="15" y="33"/>
                    <a:pt x="15" y="33"/>
                  </a:cubicBezTo>
                  <a:cubicBezTo>
                    <a:pt x="16" y="37"/>
                    <a:pt x="15" y="41"/>
                    <a:pt x="13" y="44"/>
                  </a:cubicBezTo>
                  <a:cubicBezTo>
                    <a:pt x="11" y="46"/>
                    <a:pt x="10" y="42"/>
                    <a:pt x="8" y="41"/>
                  </a:cubicBezTo>
                  <a:cubicBezTo>
                    <a:pt x="10" y="50"/>
                    <a:pt x="15" y="60"/>
                    <a:pt x="14" y="68"/>
                  </a:cubicBezTo>
                  <a:cubicBezTo>
                    <a:pt x="20" y="72"/>
                    <a:pt x="24" y="72"/>
                    <a:pt x="26" y="72"/>
                  </a:cubicBezTo>
                  <a:cubicBezTo>
                    <a:pt x="27" y="69"/>
                    <a:pt x="27" y="69"/>
                    <a:pt x="27" y="69"/>
                  </a:cubicBezTo>
                  <a:cubicBezTo>
                    <a:pt x="19" y="64"/>
                    <a:pt x="16" y="54"/>
                    <a:pt x="15" y="52"/>
                  </a:cubicBezTo>
                  <a:cubicBezTo>
                    <a:pt x="21" y="49"/>
                    <a:pt x="21" y="49"/>
                    <a:pt x="21" y="49"/>
                  </a:cubicBezTo>
                  <a:cubicBezTo>
                    <a:pt x="21" y="46"/>
                    <a:pt x="20" y="41"/>
                    <a:pt x="21" y="40"/>
                  </a:cubicBezTo>
                  <a:cubicBezTo>
                    <a:pt x="24" y="41"/>
                    <a:pt x="25" y="43"/>
                    <a:pt x="26" y="45"/>
                  </a:cubicBezTo>
                  <a:cubicBezTo>
                    <a:pt x="33" y="42"/>
                    <a:pt x="22" y="36"/>
                    <a:pt x="19" y="31"/>
                  </a:cubicBezTo>
                  <a:cubicBezTo>
                    <a:pt x="19" y="27"/>
                    <a:pt x="19" y="24"/>
                    <a:pt x="19" y="21"/>
                  </a:cubicBezTo>
                  <a:cubicBezTo>
                    <a:pt x="23" y="22"/>
                    <a:pt x="27" y="27"/>
                    <a:pt x="30" y="30"/>
                  </a:cubicBezTo>
                  <a:cubicBezTo>
                    <a:pt x="33" y="27"/>
                    <a:pt x="27" y="23"/>
                    <a:pt x="26" y="19"/>
                  </a:cubicBezTo>
                  <a:cubicBezTo>
                    <a:pt x="25" y="17"/>
                    <a:pt x="27" y="17"/>
                    <a:pt x="29" y="16"/>
                  </a:cubicBezTo>
                  <a:cubicBezTo>
                    <a:pt x="43" y="28"/>
                    <a:pt x="43" y="28"/>
                    <a:pt x="43" y="28"/>
                  </a:cubicBezTo>
                  <a:cubicBezTo>
                    <a:pt x="44" y="21"/>
                    <a:pt x="34" y="15"/>
                    <a:pt x="29" y="8"/>
                  </a:cubicBezTo>
                  <a:cubicBezTo>
                    <a:pt x="30" y="6"/>
                    <a:pt x="29" y="4"/>
                    <a:pt x="24" y="6"/>
                  </a:cubicBezTo>
                  <a:cubicBezTo>
                    <a:pt x="22" y="6"/>
                    <a:pt x="19" y="7"/>
                    <a:pt x="24" y="13"/>
                  </a:cubicBezTo>
                  <a:cubicBezTo>
                    <a:pt x="21" y="17"/>
                    <a:pt x="19" y="12"/>
                    <a:pt x="17" y="11"/>
                  </a:cubicBezTo>
                  <a:cubicBezTo>
                    <a:pt x="18" y="6"/>
                    <a:pt x="20" y="1"/>
                    <a:pt x="16" y="0"/>
                  </a:cubicBezTo>
                  <a:cubicBezTo>
                    <a:pt x="16" y="2"/>
                    <a:pt x="16" y="4"/>
                    <a:pt x="14" y="6"/>
                  </a:cubicBezTo>
                  <a:cubicBezTo>
                    <a:pt x="9" y="8"/>
                    <a:pt x="9" y="8"/>
                    <a:pt x="9" y="8"/>
                  </a:cubicBezTo>
                  <a:cubicBezTo>
                    <a:pt x="9" y="10"/>
                    <a:pt x="14" y="13"/>
                    <a:pt x="16" y="16"/>
                  </a:cubicBezTo>
                  <a:cubicBezTo>
                    <a:pt x="17" y="20"/>
                    <a:pt x="16" y="23"/>
                    <a:pt x="16" y="25"/>
                  </a:cubicBezTo>
                  <a:cubicBezTo>
                    <a:pt x="12" y="27"/>
                    <a:pt x="13" y="22"/>
                    <a:pt x="11" y="20"/>
                  </a:cubicBezTo>
                  <a:cubicBezTo>
                    <a:pt x="7" y="17"/>
                    <a:pt x="2" y="18"/>
                    <a:pt x="0" y="19"/>
                  </a:cubicBezTo>
                  <a:cubicBezTo>
                    <a:pt x="9" y="28"/>
                    <a:pt x="9" y="28"/>
                    <a:pt x="9" y="28"/>
                  </a:cubicBezTo>
                  <a:cubicBezTo>
                    <a:pt x="9" y="29"/>
                    <a:pt x="6" y="32"/>
                    <a:pt x="9"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303" name="íṡľiḑê">
              <a:extLst>
                <a:ext uri="{FF2B5EF4-FFF2-40B4-BE49-F238E27FC236}">
                  <a16:creationId xmlns:a16="http://schemas.microsoft.com/office/drawing/2014/main" id="{50FACC87-0893-4050-A8D0-EAB4B8908B71}"/>
                </a:ext>
              </a:extLst>
            </p:cNvPr>
            <p:cNvSpPr/>
            <p:nvPr/>
          </p:nvSpPr>
          <p:spPr bwMode="auto">
            <a:xfrm>
              <a:off x="3589455" y="1092381"/>
              <a:ext cx="30137" cy="30137"/>
            </a:xfrm>
            <a:custGeom>
              <a:avLst/>
              <a:gdLst>
                <a:gd name="T0" fmla="*/ 2 w 13"/>
                <a:gd name="T1" fmla="*/ 13 h 13"/>
                <a:gd name="T2" fmla="*/ 9 w 13"/>
                <a:gd name="T3" fmla="*/ 13 h 13"/>
                <a:gd name="T4" fmla="*/ 3 w 13"/>
                <a:gd name="T5" fmla="*/ 0 h 13"/>
                <a:gd name="T6" fmla="*/ 2 w 13"/>
                <a:gd name="T7" fmla="*/ 8 h 13"/>
                <a:gd name="T8" fmla="*/ 2 w 13"/>
                <a:gd name="T9" fmla="*/ 13 h 13"/>
              </a:gdLst>
              <a:ahLst/>
              <a:cxnLst>
                <a:cxn ang="0">
                  <a:pos x="T0" y="T1"/>
                </a:cxn>
                <a:cxn ang="0">
                  <a:pos x="T2" y="T3"/>
                </a:cxn>
                <a:cxn ang="0">
                  <a:pos x="T4" y="T5"/>
                </a:cxn>
                <a:cxn ang="0">
                  <a:pos x="T6" y="T7"/>
                </a:cxn>
                <a:cxn ang="0">
                  <a:pos x="T8" y="T9"/>
                </a:cxn>
              </a:cxnLst>
              <a:rect l="0" t="0" r="r" b="b"/>
              <a:pathLst>
                <a:path w="13" h="13">
                  <a:moveTo>
                    <a:pt x="2" y="13"/>
                  </a:moveTo>
                  <a:cubicBezTo>
                    <a:pt x="4" y="13"/>
                    <a:pt x="6" y="13"/>
                    <a:pt x="9" y="13"/>
                  </a:cubicBezTo>
                  <a:cubicBezTo>
                    <a:pt x="13" y="8"/>
                    <a:pt x="6" y="3"/>
                    <a:pt x="3" y="0"/>
                  </a:cubicBezTo>
                  <a:cubicBezTo>
                    <a:pt x="0" y="1"/>
                    <a:pt x="2" y="6"/>
                    <a:pt x="2" y="8"/>
                  </a:cubicBezTo>
                  <a:cubicBezTo>
                    <a:pt x="2" y="9"/>
                    <a:pt x="1" y="11"/>
                    <a:pt x="2"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304" name="iṥļiḓe">
              <a:extLst>
                <a:ext uri="{FF2B5EF4-FFF2-40B4-BE49-F238E27FC236}">
                  <a16:creationId xmlns:a16="http://schemas.microsoft.com/office/drawing/2014/main" id="{84664816-6511-4C67-A1B7-4C4FAC399B69}"/>
                </a:ext>
              </a:extLst>
            </p:cNvPr>
            <p:cNvSpPr/>
            <p:nvPr/>
          </p:nvSpPr>
          <p:spPr bwMode="auto">
            <a:xfrm>
              <a:off x="3578241" y="1138637"/>
              <a:ext cx="18222" cy="25231"/>
            </a:xfrm>
            <a:custGeom>
              <a:avLst/>
              <a:gdLst>
                <a:gd name="T0" fmla="*/ 2 w 8"/>
                <a:gd name="T1" fmla="*/ 11 h 11"/>
                <a:gd name="T2" fmla="*/ 8 w 8"/>
                <a:gd name="T3" fmla="*/ 9 h 11"/>
                <a:gd name="T4" fmla="*/ 7 w 8"/>
                <a:gd name="T5" fmla="*/ 4 h 11"/>
                <a:gd name="T6" fmla="*/ 3 w 8"/>
                <a:gd name="T7" fmla="*/ 0 h 11"/>
                <a:gd name="T8" fmla="*/ 1 w 8"/>
                <a:gd name="T9" fmla="*/ 5 h 11"/>
                <a:gd name="T10" fmla="*/ 2 w 8"/>
                <a:gd name="T11" fmla="*/ 11 h 11"/>
              </a:gdLst>
              <a:ahLst/>
              <a:cxnLst>
                <a:cxn ang="0">
                  <a:pos x="T0" y="T1"/>
                </a:cxn>
                <a:cxn ang="0">
                  <a:pos x="T2" y="T3"/>
                </a:cxn>
                <a:cxn ang="0">
                  <a:pos x="T4" y="T5"/>
                </a:cxn>
                <a:cxn ang="0">
                  <a:pos x="T6" y="T7"/>
                </a:cxn>
                <a:cxn ang="0">
                  <a:pos x="T8" y="T9"/>
                </a:cxn>
                <a:cxn ang="0">
                  <a:pos x="T10" y="T11"/>
                </a:cxn>
              </a:cxnLst>
              <a:rect l="0" t="0" r="r" b="b"/>
              <a:pathLst>
                <a:path w="8" h="11">
                  <a:moveTo>
                    <a:pt x="2" y="11"/>
                  </a:moveTo>
                  <a:cubicBezTo>
                    <a:pt x="4" y="11"/>
                    <a:pt x="6" y="10"/>
                    <a:pt x="8" y="9"/>
                  </a:cubicBezTo>
                  <a:cubicBezTo>
                    <a:pt x="8" y="7"/>
                    <a:pt x="8" y="6"/>
                    <a:pt x="7" y="4"/>
                  </a:cubicBezTo>
                  <a:cubicBezTo>
                    <a:pt x="6" y="3"/>
                    <a:pt x="5" y="1"/>
                    <a:pt x="3" y="0"/>
                  </a:cubicBezTo>
                  <a:cubicBezTo>
                    <a:pt x="3" y="0"/>
                    <a:pt x="0" y="1"/>
                    <a:pt x="1" y="5"/>
                  </a:cubicBezTo>
                  <a:cubicBezTo>
                    <a:pt x="2" y="8"/>
                    <a:pt x="2" y="9"/>
                    <a:pt x="2"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305" name="iŝ1îḋé">
              <a:extLst>
                <a:ext uri="{FF2B5EF4-FFF2-40B4-BE49-F238E27FC236}">
                  <a16:creationId xmlns:a16="http://schemas.microsoft.com/office/drawing/2014/main" id="{5517A43A-F938-4992-80B9-AD7C3EAC6ED5}"/>
                </a:ext>
              </a:extLst>
            </p:cNvPr>
            <p:cNvSpPr/>
            <p:nvPr/>
          </p:nvSpPr>
          <p:spPr bwMode="auto">
            <a:xfrm>
              <a:off x="3628702" y="1117611"/>
              <a:ext cx="41350" cy="39248"/>
            </a:xfrm>
            <a:custGeom>
              <a:avLst/>
              <a:gdLst>
                <a:gd name="T0" fmla="*/ 5 w 18"/>
                <a:gd name="T1" fmla="*/ 11 h 17"/>
                <a:gd name="T2" fmla="*/ 7 w 18"/>
                <a:gd name="T3" fmla="*/ 11 h 17"/>
                <a:gd name="T4" fmla="*/ 7 w 18"/>
                <a:gd name="T5" fmla="*/ 17 h 17"/>
                <a:gd name="T6" fmla="*/ 8 w 18"/>
                <a:gd name="T7" fmla="*/ 17 h 17"/>
                <a:gd name="T8" fmla="*/ 12 w 18"/>
                <a:gd name="T9" fmla="*/ 14 h 17"/>
                <a:gd name="T10" fmla="*/ 13 w 18"/>
                <a:gd name="T11" fmla="*/ 12 h 17"/>
                <a:gd name="T12" fmla="*/ 17 w 18"/>
                <a:gd name="T13" fmla="*/ 7 h 17"/>
                <a:gd name="T14" fmla="*/ 13 w 18"/>
                <a:gd name="T15" fmla="*/ 0 h 17"/>
                <a:gd name="T16" fmla="*/ 2 w 18"/>
                <a:gd name="T17" fmla="*/ 3 h 17"/>
                <a:gd name="T18" fmla="*/ 5 w 18"/>
                <a:gd name="T19" fmla="*/ 11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 h="17">
                  <a:moveTo>
                    <a:pt x="5" y="11"/>
                  </a:moveTo>
                  <a:cubicBezTo>
                    <a:pt x="7" y="11"/>
                    <a:pt x="7" y="11"/>
                    <a:pt x="7" y="11"/>
                  </a:cubicBezTo>
                  <a:cubicBezTo>
                    <a:pt x="7" y="13"/>
                    <a:pt x="7" y="15"/>
                    <a:pt x="7" y="17"/>
                  </a:cubicBezTo>
                  <a:cubicBezTo>
                    <a:pt x="8" y="17"/>
                    <a:pt x="8" y="17"/>
                    <a:pt x="8" y="17"/>
                  </a:cubicBezTo>
                  <a:cubicBezTo>
                    <a:pt x="9" y="15"/>
                    <a:pt x="11" y="15"/>
                    <a:pt x="12" y="14"/>
                  </a:cubicBezTo>
                  <a:cubicBezTo>
                    <a:pt x="13" y="12"/>
                    <a:pt x="13" y="12"/>
                    <a:pt x="13" y="12"/>
                  </a:cubicBezTo>
                  <a:cubicBezTo>
                    <a:pt x="17" y="7"/>
                    <a:pt x="17" y="7"/>
                    <a:pt x="17" y="7"/>
                  </a:cubicBezTo>
                  <a:cubicBezTo>
                    <a:pt x="18" y="5"/>
                    <a:pt x="17" y="2"/>
                    <a:pt x="13" y="0"/>
                  </a:cubicBezTo>
                  <a:cubicBezTo>
                    <a:pt x="10" y="1"/>
                    <a:pt x="7" y="2"/>
                    <a:pt x="2" y="3"/>
                  </a:cubicBezTo>
                  <a:cubicBezTo>
                    <a:pt x="0" y="7"/>
                    <a:pt x="3" y="10"/>
                    <a:pt x="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306" name="iṩḷiḓè">
              <a:extLst>
                <a:ext uri="{FF2B5EF4-FFF2-40B4-BE49-F238E27FC236}">
                  <a16:creationId xmlns:a16="http://schemas.microsoft.com/office/drawing/2014/main" id="{A82762AE-EC0C-467C-8F9F-1CE8CEEE0EBF}"/>
                </a:ext>
              </a:extLst>
            </p:cNvPr>
            <p:cNvSpPr/>
            <p:nvPr/>
          </p:nvSpPr>
          <p:spPr bwMode="auto">
            <a:xfrm>
              <a:off x="3628702" y="1154756"/>
              <a:ext cx="38547" cy="29436"/>
            </a:xfrm>
            <a:custGeom>
              <a:avLst/>
              <a:gdLst>
                <a:gd name="T0" fmla="*/ 6 w 17"/>
                <a:gd name="T1" fmla="*/ 13 h 13"/>
                <a:gd name="T2" fmla="*/ 15 w 17"/>
                <a:gd name="T3" fmla="*/ 4 h 13"/>
                <a:gd name="T4" fmla="*/ 16 w 17"/>
                <a:gd name="T5" fmla="*/ 0 h 13"/>
                <a:gd name="T6" fmla="*/ 1 w 17"/>
                <a:gd name="T7" fmla="*/ 5 h 13"/>
                <a:gd name="T8" fmla="*/ 6 w 17"/>
                <a:gd name="T9" fmla="*/ 13 h 13"/>
              </a:gdLst>
              <a:ahLst/>
              <a:cxnLst>
                <a:cxn ang="0">
                  <a:pos x="T0" y="T1"/>
                </a:cxn>
                <a:cxn ang="0">
                  <a:pos x="T2" y="T3"/>
                </a:cxn>
                <a:cxn ang="0">
                  <a:pos x="T4" y="T5"/>
                </a:cxn>
                <a:cxn ang="0">
                  <a:pos x="T6" y="T7"/>
                </a:cxn>
                <a:cxn ang="0">
                  <a:pos x="T8" y="T9"/>
                </a:cxn>
              </a:cxnLst>
              <a:rect l="0" t="0" r="r" b="b"/>
              <a:pathLst>
                <a:path w="17" h="13">
                  <a:moveTo>
                    <a:pt x="6" y="13"/>
                  </a:moveTo>
                  <a:cubicBezTo>
                    <a:pt x="9" y="10"/>
                    <a:pt x="13" y="8"/>
                    <a:pt x="15" y="4"/>
                  </a:cubicBezTo>
                  <a:cubicBezTo>
                    <a:pt x="16" y="3"/>
                    <a:pt x="17" y="2"/>
                    <a:pt x="16" y="0"/>
                  </a:cubicBezTo>
                  <a:cubicBezTo>
                    <a:pt x="11" y="0"/>
                    <a:pt x="6" y="5"/>
                    <a:pt x="1" y="5"/>
                  </a:cubicBezTo>
                  <a:cubicBezTo>
                    <a:pt x="0" y="10"/>
                    <a:pt x="4" y="11"/>
                    <a:pt x="6"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307" name="îṥ1ïďé">
              <a:extLst>
                <a:ext uri="{FF2B5EF4-FFF2-40B4-BE49-F238E27FC236}">
                  <a16:creationId xmlns:a16="http://schemas.microsoft.com/office/drawing/2014/main" id="{7487ACBC-01EA-4FA4-989F-B8CF52D26E66}"/>
                </a:ext>
              </a:extLst>
            </p:cNvPr>
            <p:cNvSpPr/>
            <p:nvPr/>
          </p:nvSpPr>
          <p:spPr bwMode="auto">
            <a:xfrm>
              <a:off x="3548104" y="1165970"/>
              <a:ext cx="53265" cy="73589"/>
            </a:xfrm>
            <a:custGeom>
              <a:avLst/>
              <a:gdLst>
                <a:gd name="T0" fmla="*/ 7 w 23"/>
                <a:gd name="T1" fmla="*/ 32 h 32"/>
                <a:gd name="T2" fmla="*/ 23 w 23"/>
                <a:gd name="T3" fmla="*/ 0 h 32"/>
                <a:gd name="T4" fmla="*/ 3 w 23"/>
                <a:gd name="T5" fmla="*/ 23 h 32"/>
                <a:gd name="T6" fmla="*/ 7 w 23"/>
                <a:gd name="T7" fmla="*/ 32 h 32"/>
              </a:gdLst>
              <a:ahLst/>
              <a:cxnLst>
                <a:cxn ang="0">
                  <a:pos x="T0" y="T1"/>
                </a:cxn>
                <a:cxn ang="0">
                  <a:pos x="T2" y="T3"/>
                </a:cxn>
                <a:cxn ang="0">
                  <a:pos x="T4" y="T5"/>
                </a:cxn>
                <a:cxn ang="0">
                  <a:pos x="T6" y="T7"/>
                </a:cxn>
              </a:cxnLst>
              <a:rect l="0" t="0" r="r" b="b"/>
              <a:pathLst>
                <a:path w="23" h="32">
                  <a:moveTo>
                    <a:pt x="7" y="32"/>
                  </a:moveTo>
                  <a:cubicBezTo>
                    <a:pt x="13" y="23"/>
                    <a:pt x="20" y="11"/>
                    <a:pt x="23" y="0"/>
                  </a:cubicBezTo>
                  <a:cubicBezTo>
                    <a:pt x="17" y="9"/>
                    <a:pt x="11" y="18"/>
                    <a:pt x="3" y="23"/>
                  </a:cubicBezTo>
                  <a:cubicBezTo>
                    <a:pt x="0" y="28"/>
                    <a:pt x="6" y="31"/>
                    <a:pt x="7"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308" name="iSḷiḍé">
              <a:extLst>
                <a:ext uri="{FF2B5EF4-FFF2-40B4-BE49-F238E27FC236}">
                  <a16:creationId xmlns:a16="http://schemas.microsoft.com/office/drawing/2014/main" id="{85E0CC62-9C02-4B92-8F0F-645386D60E7E}"/>
                </a:ext>
              </a:extLst>
            </p:cNvPr>
            <p:cNvSpPr/>
            <p:nvPr/>
          </p:nvSpPr>
          <p:spPr bwMode="auto">
            <a:xfrm>
              <a:off x="3773077" y="1117611"/>
              <a:ext cx="93914" cy="101623"/>
            </a:xfrm>
            <a:custGeom>
              <a:avLst/>
              <a:gdLst>
                <a:gd name="T0" fmla="*/ 9 w 41"/>
                <a:gd name="T1" fmla="*/ 38 h 44"/>
                <a:gd name="T2" fmla="*/ 22 w 41"/>
                <a:gd name="T3" fmla="*/ 33 h 44"/>
                <a:gd name="T4" fmla="*/ 12 w 41"/>
                <a:gd name="T5" fmla="*/ 44 h 44"/>
                <a:gd name="T6" fmla="*/ 29 w 41"/>
                <a:gd name="T7" fmla="*/ 31 h 44"/>
                <a:gd name="T8" fmla="*/ 39 w 41"/>
                <a:gd name="T9" fmla="*/ 26 h 44"/>
                <a:gd name="T10" fmla="*/ 40 w 41"/>
                <a:gd name="T11" fmla="*/ 22 h 44"/>
                <a:gd name="T12" fmla="*/ 39 w 41"/>
                <a:gd name="T13" fmla="*/ 22 h 44"/>
                <a:gd name="T14" fmla="*/ 36 w 41"/>
                <a:gd name="T15" fmla="*/ 24 h 44"/>
                <a:gd name="T16" fmla="*/ 34 w 41"/>
                <a:gd name="T17" fmla="*/ 23 h 44"/>
                <a:gd name="T18" fmla="*/ 37 w 41"/>
                <a:gd name="T19" fmla="*/ 18 h 44"/>
                <a:gd name="T20" fmla="*/ 40 w 41"/>
                <a:gd name="T21" fmla="*/ 14 h 44"/>
                <a:gd name="T22" fmla="*/ 37 w 41"/>
                <a:gd name="T23" fmla="*/ 0 h 44"/>
                <a:gd name="T24" fmla="*/ 29 w 41"/>
                <a:gd name="T25" fmla="*/ 23 h 44"/>
                <a:gd name="T26" fmla="*/ 23 w 41"/>
                <a:gd name="T27" fmla="*/ 27 h 44"/>
                <a:gd name="T28" fmla="*/ 6 w 41"/>
                <a:gd name="T29" fmla="*/ 29 h 44"/>
                <a:gd name="T30" fmla="*/ 4 w 41"/>
                <a:gd name="T31" fmla="*/ 28 h 44"/>
                <a:gd name="T32" fmla="*/ 6 w 41"/>
                <a:gd name="T33" fmla="*/ 37 h 44"/>
                <a:gd name="T34" fmla="*/ 9 w 41"/>
                <a:gd name="T35" fmla="*/ 38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1" h="44">
                  <a:moveTo>
                    <a:pt x="9" y="38"/>
                  </a:moveTo>
                  <a:cubicBezTo>
                    <a:pt x="14" y="36"/>
                    <a:pt x="18" y="33"/>
                    <a:pt x="22" y="33"/>
                  </a:cubicBezTo>
                  <a:cubicBezTo>
                    <a:pt x="22" y="37"/>
                    <a:pt x="15" y="41"/>
                    <a:pt x="12" y="44"/>
                  </a:cubicBezTo>
                  <a:cubicBezTo>
                    <a:pt x="22" y="43"/>
                    <a:pt x="26" y="37"/>
                    <a:pt x="29" y="31"/>
                  </a:cubicBezTo>
                  <a:cubicBezTo>
                    <a:pt x="32" y="28"/>
                    <a:pt x="36" y="27"/>
                    <a:pt x="39" y="26"/>
                  </a:cubicBezTo>
                  <a:cubicBezTo>
                    <a:pt x="40" y="25"/>
                    <a:pt x="41" y="25"/>
                    <a:pt x="40" y="22"/>
                  </a:cubicBezTo>
                  <a:cubicBezTo>
                    <a:pt x="40" y="22"/>
                    <a:pt x="39" y="22"/>
                    <a:pt x="39" y="22"/>
                  </a:cubicBezTo>
                  <a:cubicBezTo>
                    <a:pt x="38" y="23"/>
                    <a:pt x="37" y="24"/>
                    <a:pt x="36" y="24"/>
                  </a:cubicBezTo>
                  <a:cubicBezTo>
                    <a:pt x="35" y="25"/>
                    <a:pt x="33" y="25"/>
                    <a:pt x="34" y="23"/>
                  </a:cubicBezTo>
                  <a:cubicBezTo>
                    <a:pt x="35" y="21"/>
                    <a:pt x="36" y="19"/>
                    <a:pt x="37" y="18"/>
                  </a:cubicBezTo>
                  <a:cubicBezTo>
                    <a:pt x="40" y="14"/>
                    <a:pt x="40" y="14"/>
                    <a:pt x="40" y="14"/>
                  </a:cubicBezTo>
                  <a:cubicBezTo>
                    <a:pt x="40" y="11"/>
                    <a:pt x="40" y="3"/>
                    <a:pt x="37" y="0"/>
                  </a:cubicBezTo>
                  <a:cubicBezTo>
                    <a:pt x="33" y="3"/>
                    <a:pt x="31" y="15"/>
                    <a:pt x="29" y="23"/>
                  </a:cubicBezTo>
                  <a:cubicBezTo>
                    <a:pt x="27" y="27"/>
                    <a:pt x="25" y="27"/>
                    <a:pt x="23" y="27"/>
                  </a:cubicBezTo>
                  <a:cubicBezTo>
                    <a:pt x="18" y="28"/>
                    <a:pt x="10" y="30"/>
                    <a:pt x="6" y="29"/>
                  </a:cubicBezTo>
                  <a:cubicBezTo>
                    <a:pt x="4" y="28"/>
                    <a:pt x="4" y="28"/>
                    <a:pt x="4" y="28"/>
                  </a:cubicBezTo>
                  <a:cubicBezTo>
                    <a:pt x="0" y="32"/>
                    <a:pt x="5" y="35"/>
                    <a:pt x="6" y="37"/>
                  </a:cubicBezTo>
                  <a:lnTo>
                    <a:pt x="9" y="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309" name="îşļíďê">
              <a:extLst>
                <a:ext uri="{FF2B5EF4-FFF2-40B4-BE49-F238E27FC236}">
                  <a16:creationId xmlns:a16="http://schemas.microsoft.com/office/drawing/2014/main" id="{7223658F-FEF1-400D-9732-A04932804B6A}"/>
                </a:ext>
              </a:extLst>
            </p:cNvPr>
            <p:cNvSpPr/>
            <p:nvPr/>
          </p:nvSpPr>
          <p:spPr bwMode="auto">
            <a:xfrm>
              <a:off x="3846666" y="1210123"/>
              <a:ext cx="22427" cy="32239"/>
            </a:xfrm>
            <a:custGeom>
              <a:avLst/>
              <a:gdLst>
                <a:gd name="T0" fmla="*/ 4 w 10"/>
                <a:gd name="T1" fmla="*/ 14 h 14"/>
                <a:gd name="T2" fmla="*/ 9 w 10"/>
                <a:gd name="T3" fmla="*/ 12 h 14"/>
                <a:gd name="T4" fmla="*/ 2 w 10"/>
                <a:gd name="T5" fmla="*/ 0 h 14"/>
                <a:gd name="T6" fmla="*/ 1 w 10"/>
                <a:gd name="T7" fmla="*/ 10 h 14"/>
                <a:gd name="T8" fmla="*/ 4 w 10"/>
                <a:gd name="T9" fmla="*/ 14 h 14"/>
              </a:gdLst>
              <a:ahLst/>
              <a:cxnLst>
                <a:cxn ang="0">
                  <a:pos x="T0" y="T1"/>
                </a:cxn>
                <a:cxn ang="0">
                  <a:pos x="T2" y="T3"/>
                </a:cxn>
                <a:cxn ang="0">
                  <a:pos x="T4" y="T5"/>
                </a:cxn>
                <a:cxn ang="0">
                  <a:pos x="T6" y="T7"/>
                </a:cxn>
                <a:cxn ang="0">
                  <a:pos x="T8" y="T9"/>
                </a:cxn>
              </a:cxnLst>
              <a:rect l="0" t="0" r="r" b="b"/>
              <a:pathLst>
                <a:path w="10" h="14">
                  <a:moveTo>
                    <a:pt x="4" y="14"/>
                  </a:moveTo>
                  <a:cubicBezTo>
                    <a:pt x="6" y="14"/>
                    <a:pt x="7" y="14"/>
                    <a:pt x="9" y="12"/>
                  </a:cubicBezTo>
                  <a:cubicBezTo>
                    <a:pt x="10" y="7"/>
                    <a:pt x="8" y="2"/>
                    <a:pt x="2" y="0"/>
                  </a:cubicBezTo>
                  <a:cubicBezTo>
                    <a:pt x="0" y="3"/>
                    <a:pt x="2" y="6"/>
                    <a:pt x="1" y="10"/>
                  </a:cubicBezTo>
                  <a:cubicBezTo>
                    <a:pt x="0" y="13"/>
                    <a:pt x="3" y="12"/>
                    <a:pt x="4"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310" name="îš1íḍê">
              <a:extLst>
                <a:ext uri="{FF2B5EF4-FFF2-40B4-BE49-F238E27FC236}">
                  <a16:creationId xmlns:a16="http://schemas.microsoft.com/office/drawing/2014/main" id="{229F980D-0870-4CA7-9899-1F53A3142C07}"/>
                </a:ext>
              </a:extLst>
            </p:cNvPr>
            <p:cNvSpPr/>
            <p:nvPr/>
          </p:nvSpPr>
          <p:spPr bwMode="auto">
            <a:xfrm>
              <a:off x="3944785" y="1278806"/>
              <a:ext cx="21025" cy="21025"/>
            </a:xfrm>
            <a:custGeom>
              <a:avLst/>
              <a:gdLst>
                <a:gd name="T0" fmla="*/ 7 w 9"/>
                <a:gd name="T1" fmla="*/ 6 h 9"/>
                <a:gd name="T2" fmla="*/ 8 w 9"/>
                <a:gd name="T3" fmla="*/ 1 h 9"/>
                <a:gd name="T4" fmla="*/ 2 w 9"/>
                <a:gd name="T5" fmla="*/ 2 h 9"/>
                <a:gd name="T6" fmla="*/ 0 w 9"/>
                <a:gd name="T7" fmla="*/ 6 h 9"/>
                <a:gd name="T8" fmla="*/ 7 w 9"/>
                <a:gd name="T9" fmla="*/ 6 h 9"/>
              </a:gdLst>
              <a:ahLst/>
              <a:cxnLst>
                <a:cxn ang="0">
                  <a:pos x="T0" y="T1"/>
                </a:cxn>
                <a:cxn ang="0">
                  <a:pos x="T2" y="T3"/>
                </a:cxn>
                <a:cxn ang="0">
                  <a:pos x="T4" y="T5"/>
                </a:cxn>
                <a:cxn ang="0">
                  <a:pos x="T6" y="T7"/>
                </a:cxn>
                <a:cxn ang="0">
                  <a:pos x="T8" y="T9"/>
                </a:cxn>
              </a:cxnLst>
              <a:rect l="0" t="0" r="r" b="b"/>
              <a:pathLst>
                <a:path w="9" h="9">
                  <a:moveTo>
                    <a:pt x="7" y="6"/>
                  </a:moveTo>
                  <a:cubicBezTo>
                    <a:pt x="8" y="4"/>
                    <a:pt x="9" y="2"/>
                    <a:pt x="8" y="1"/>
                  </a:cubicBezTo>
                  <a:cubicBezTo>
                    <a:pt x="6" y="0"/>
                    <a:pt x="4" y="2"/>
                    <a:pt x="2" y="2"/>
                  </a:cubicBezTo>
                  <a:cubicBezTo>
                    <a:pt x="0" y="3"/>
                    <a:pt x="0" y="5"/>
                    <a:pt x="0" y="6"/>
                  </a:cubicBezTo>
                  <a:cubicBezTo>
                    <a:pt x="1" y="9"/>
                    <a:pt x="4" y="8"/>
                    <a:pt x="7"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311" name="íŝliḓê">
              <a:extLst>
                <a:ext uri="{FF2B5EF4-FFF2-40B4-BE49-F238E27FC236}">
                  <a16:creationId xmlns:a16="http://schemas.microsoft.com/office/drawing/2014/main" id="{6312F1A9-AC96-442B-9132-B510DF926A4C}"/>
                </a:ext>
              </a:extLst>
            </p:cNvPr>
            <p:cNvSpPr/>
            <p:nvPr/>
          </p:nvSpPr>
          <p:spPr bwMode="auto">
            <a:xfrm>
              <a:off x="3910443" y="1308943"/>
              <a:ext cx="61675" cy="62376"/>
            </a:xfrm>
            <a:custGeom>
              <a:avLst/>
              <a:gdLst>
                <a:gd name="T0" fmla="*/ 6 w 27"/>
                <a:gd name="T1" fmla="*/ 10 h 27"/>
                <a:gd name="T2" fmla="*/ 14 w 27"/>
                <a:gd name="T3" fmla="*/ 14 h 27"/>
                <a:gd name="T4" fmla="*/ 9 w 27"/>
                <a:gd name="T5" fmla="*/ 18 h 27"/>
                <a:gd name="T6" fmla="*/ 4 w 27"/>
                <a:gd name="T7" fmla="*/ 16 h 27"/>
                <a:gd name="T8" fmla="*/ 2 w 27"/>
                <a:gd name="T9" fmla="*/ 17 h 27"/>
                <a:gd name="T10" fmla="*/ 8 w 27"/>
                <a:gd name="T11" fmla="*/ 27 h 27"/>
                <a:gd name="T12" fmla="*/ 22 w 27"/>
                <a:gd name="T13" fmla="*/ 17 h 27"/>
                <a:gd name="T14" fmla="*/ 25 w 27"/>
                <a:gd name="T15" fmla="*/ 18 h 27"/>
                <a:gd name="T16" fmla="*/ 26 w 27"/>
                <a:gd name="T17" fmla="*/ 16 h 27"/>
                <a:gd name="T18" fmla="*/ 24 w 27"/>
                <a:gd name="T19" fmla="*/ 14 h 27"/>
                <a:gd name="T20" fmla="*/ 24 w 27"/>
                <a:gd name="T21" fmla="*/ 11 h 27"/>
                <a:gd name="T22" fmla="*/ 23 w 27"/>
                <a:gd name="T23" fmla="*/ 9 h 27"/>
                <a:gd name="T24" fmla="*/ 19 w 27"/>
                <a:gd name="T25" fmla="*/ 12 h 27"/>
                <a:gd name="T26" fmla="*/ 11 w 27"/>
                <a:gd name="T27" fmla="*/ 7 h 27"/>
                <a:gd name="T28" fmla="*/ 4 w 27"/>
                <a:gd name="T29" fmla="*/ 2 h 27"/>
                <a:gd name="T30" fmla="*/ 0 w 27"/>
                <a:gd name="T31" fmla="*/ 3 h 27"/>
                <a:gd name="T32" fmla="*/ 6 w 27"/>
                <a:gd name="T33" fmla="*/ 1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 h="27">
                  <a:moveTo>
                    <a:pt x="6" y="10"/>
                  </a:moveTo>
                  <a:cubicBezTo>
                    <a:pt x="9" y="11"/>
                    <a:pt x="12" y="12"/>
                    <a:pt x="14" y="14"/>
                  </a:cubicBezTo>
                  <a:cubicBezTo>
                    <a:pt x="14" y="15"/>
                    <a:pt x="11" y="17"/>
                    <a:pt x="9" y="18"/>
                  </a:cubicBezTo>
                  <a:cubicBezTo>
                    <a:pt x="7" y="19"/>
                    <a:pt x="6" y="16"/>
                    <a:pt x="4" y="16"/>
                  </a:cubicBezTo>
                  <a:cubicBezTo>
                    <a:pt x="3" y="15"/>
                    <a:pt x="2" y="15"/>
                    <a:pt x="2" y="17"/>
                  </a:cubicBezTo>
                  <a:cubicBezTo>
                    <a:pt x="4" y="20"/>
                    <a:pt x="4" y="25"/>
                    <a:pt x="8" y="27"/>
                  </a:cubicBezTo>
                  <a:cubicBezTo>
                    <a:pt x="13" y="23"/>
                    <a:pt x="17" y="20"/>
                    <a:pt x="22" y="17"/>
                  </a:cubicBezTo>
                  <a:cubicBezTo>
                    <a:pt x="25" y="18"/>
                    <a:pt x="25" y="18"/>
                    <a:pt x="25" y="18"/>
                  </a:cubicBezTo>
                  <a:cubicBezTo>
                    <a:pt x="26" y="18"/>
                    <a:pt x="27" y="17"/>
                    <a:pt x="26" y="16"/>
                  </a:cubicBezTo>
                  <a:cubicBezTo>
                    <a:pt x="26" y="16"/>
                    <a:pt x="25" y="14"/>
                    <a:pt x="24" y="14"/>
                  </a:cubicBezTo>
                  <a:cubicBezTo>
                    <a:pt x="24" y="11"/>
                    <a:pt x="24" y="11"/>
                    <a:pt x="24" y="11"/>
                  </a:cubicBezTo>
                  <a:cubicBezTo>
                    <a:pt x="23" y="9"/>
                    <a:pt x="23" y="9"/>
                    <a:pt x="23" y="9"/>
                  </a:cubicBezTo>
                  <a:cubicBezTo>
                    <a:pt x="22" y="10"/>
                    <a:pt x="20" y="11"/>
                    <a:pt x="19" y="12"/>
                  </a:cubicBezTo>
                  <a:cubicBezTo>
                    <a:pt x="16" y="10"/>
                    <a:pt x="13" y="9"/>
                    <a:pt x="11" y="7"/>
                  </a:cubicBezTo>
                  <a:cubicBezTo>
                    <a:pt x="8" y="6"/>
                    <a:pt x="6" y="4"/>
                    <a:pt x="4" y="2"/>
                  </a:cubicBezTo>
                  <a:cubicBezTo>
                    <a:pt x="1" y="0"/>
                    <a:pt x="0" y="1"/>
                    <a:pt x="0" y="3"/>
                  </a:cubicBezTo>
                  <a:cubicBezTo>
                    <a:pt x="0" y="9"/>
                    <a:pt x="3" y="10"/>
                    <a:pt x="6"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312" name="iṡļiḍe">
              <a:extLst>
                <a:ext uri="{FF2B5EF4-FFF2-40B4-BE49-F238E27FC236}">
                  <a16:creationId xmlns:a16="http://schemas.microsoft.com/office/drawing/2014/main" id="{34D809A2-78E6-4EF1-8C7D-47377D6568A8}"/>
                </a:ext>
              </a:extLst>
            </p:cNvPr>
            <p:cNvSpPr/>
            <p:nvPr/>
          </p:nvSpPr>
          <p:spPr bwMode="auto">
            <a:xfrm>
              <a:off x="3935674" y="1271798"/>
              <a:ext cx="124051" cy="76393"/>
            </a:xfrm>
            <a:custGeom>
              <a:avLst/>
              <a:gdLst>
                <a:gd name="T0" fmla="*/ 52 w 54"/>
                <a:gd name="T1" fmla="*/ 10 h 33"/>
                <a:gd name="T2" fmla="*/ 41 w 54"/>
                <a:gd name="T3" fmla="*/ 13 h 33"/>
                <a:gd name="T4" fmla="*/ 37 w 54"/>
                <a:gd name="T5" fmla="*/ 11 h 33"/>
                <a:gd name="T6" fmla="*/ 35 w 54"/>
                <a:gd name="T7" fmla="*/ 12 h 33"/>
                <a:gd name="T8" fmla="*/ 29 w 54"/>
                <a:gd name="T9" fmla="*/ 15 h 33"/>
                <a:gd name="T10" fmla="*/ 28 w 54"/>
                <a:gd name="T11" fmla="*/ 13 h 33"/>
                <a:gd name="T12" fmla="*/ 23 w 54"/>
                <a:gd name="T13" fmla="*/ 15 h 33"/>
                <a:gd name="T14" fmla="*/ 19 w 54"/>
                <a:gd name="T15" fmla="*/ 15 h 33"/>
                <a:gd name="T16" fmla="*/ 26 w 54"/>
                <a:gd name="T17" fmla="*/ 0 h 33"/>
                <a:gd name="T18" fmla="*/ 19 w 54"/>
                <a:gd name="T19" fmla="*/ 6 h 33"/>
                <a:gd name="T20" fmla="*/ 14 w 54"/>
                <a:gd name="T21" fmla="*/ 10 h 33"/>
                <a:gd name="T22" fmla="*/ 10 w 54"/>
                <a:gd name="T23" fmla="*/ 15 h 33"/>
                <a:gd name="T24" fmla="*/ 17 w 54"/>
                <a:gd name="T25" fmla="*/ 16 h 33"/>
                <a:gd name="T26" fmla="*/ 24 w 54"/>
                <a:gd name="T27" fmla="*/ 19 h 33"/>
                <a:gd name="T28" fmla="*/ 23 w 54"/>
                <a:gd name="T29" fmla="*/ 23 h 33"/>
                <a:gd name="T30" fmla="*/ 3 w 54"/>
                <a:gd name="T31" fmla="*/ 13 h 33"/>
                <a:gd name="T32" fmla="*/ 0 w 54"/>
                <a:gd name="T33" fmla="*/ 15 h 33"/>
                <a:gd name="T34" fmla="*/ 4 w 54"/>
                <a:gd name="T35" fmla="*/ 21 h 33"/>
                <a:gd name="T36" fmla="*/ 8 w 54"/>
                <a:gd name="T37" fmla="*/ 22 h 33"/>
                <a:gd name="T38" fmla="*/ 24 w 54"/>
                <a:gd name="T39" fmla="*/ 27 h 33"/>
                <a:gd name="T40" fmla="*/ 14 w 54"/>
                <a:gd name="T41" fmla="*/ 26 h 33"/>
                <a:gd name="T42" fmla="*/ 21 w 54"/>
                <a:gd name="T43" fmla="*/ 30 h 33"/>
                <a:gd name="T44" fmla="*/ 29 w 54"/>
                <a:gd name="T45" fmla="*/ 33 h 33"/>
                <a:gd name="T46" fmla="*/ 34 w 54"/>
                <a:gd name="T47" fmla="*/ 28 h 33"/>
                <a:gd name="T48" fmla="*/ 45 w 54"/>
                <a:gd name="T49" fmla="*/ 28 h 33"/>
                <a:gd name="T50" fmla="*/ 46 w 54"/>
                <a:gd name="T51" fmla="*/ 23 h 33"/>
                <a:gd name="T52" fmla="*/ 42 w 54"/>
                <a:gd name="T53" fmla="*/ 19 h 33"/>
                <a:gd name="T54" fmla="*/ 43 w 54"/>
                <a:gd name="T55" fmla="*/ 18 h 33"/>
                <a:gd name="T56" fmla="*/ 50 w 54"/>
                <a:gd name="T57" fmla="*/ 17 h 33"/>
                <a:gd name="T58" fmla="*/ 52 w 54"/>
                <a:gd name="T59" fmla="*/ 10 h 33"/>
                <a:gd name="T60" fmla="*/ 38 w 54"/>
                <a:gd name="T61" fmla="*/ 23 h 33"/>
                <a:gd name="T62" fmla="*/ 30 w 54"/>
                <a:gd name="T63" fmla="*/ 24 h 33"/>
                <a:gd name="T64" fmla="*/ 33 w 54"/>
                <a:gd name="T65" fmla="*/ 23 h 33"/>
                <a:gd name="T66" fmla="*/ 35 w 54"/>
                <a:gd name="T67" fmla="*/ 21 h 33"/>
                <a:gd name="T68" fmla="*/ 31 w 54"/>
                <a:gd name="T69" fmla="*/ 20 h 33"/>
                <a:gd name="T70" fmla="*/ 30 w 54"/>
                <a:gd name="T71" fmla="*/ 19 h 33"/>
                <a:gd name="T72" fmla="*/ 33 w 54"/>
                <a:gd name="T73" fmla="*/ 17 h 33"/>
                <a:gd name="T74" fmla="*/ 37 w 54"/>
                <a:gd name="T75" fmla="*/ 17 h 33"/>
                <a:gd name="T76" fmla="*/ 38 w 54"/>
                <a:gd name="T77" fmla="*/ 2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4" h="33">
                  <a:moveTo>
                    <a:pt x="52" y="10"/>
                  </a:moveTo>
                  <a:cubicBezTo>
                    <a:pt x="49" y="11"/>
                    <a:pt x="45" y="11"/>
                    <a:pt x="41" y="13"/>
                  </a:cubicBezTo>
                  <a:cubicBezTo>
                    <a:pt x="39" y="13"/>
                    <a:pt x="38" y="12"/>
                    <a:pt x="37" y="11"/>
                  </a:cubicBezTo>
                  <a:cubicBezTo>
                    <a:pt x="35" y="11"/>
                    <a:pt x="34" y="11"/>
                    <a:pt x="35" y="12"/>
                  </a:cubicBezTo>
                  <a:cubicBezTo>
                    <a:pt x="33" y="14"/>
                    <a:pt x="31" y="15"/>
                    <a:pt x="29" y="15"/>
                  </a:cubicBezTo>
                  <a:cubicBezTo>
                    <a:pt x="28" y="13"/>
                    <a:pt x="28" y="13"/>
                    <a:pt x="28" y="13"/>
                  </a:cubicBezTo>
                  <a:cubicBezTo>
                    <a:pt x="25" y="12"/>
                    <a:pt x="25" y="14"/>
                    <a:pt x="23" y="15"/>
                  </a:cubicBezTo>
                  <a:cubicBezTo>
                    <a:pt x="23" y="14"/>
                    <a:pt x="19" y="16"/>
                    <a:pt x="19" y="15"/>
                  </a:cubicBezTo>
                  <a:cubicBezTo>
                    <a:pt x="21" y="11"/>
                    <a:pt x="26" y="5"/>
                    <a:pt x="26" y="0"/>
                  </a:cubicBezTo>
                  <a:cubicBezTo>
                    <a:pt x="23" y="0"/>
                    <a:pt x="22" y="3"/>
                    <a:pt x="19" y="6"/>
                  </a:cubicBezTo>
                  <a:cubicBezTo>
                    <a:pt x="14" y="10"/>
                    <a:pt x="14" y="10"/>
                    <a:pt x="14" y="10"/>
                  </a:cubicBezTo>
                  <a:cubicBezTo>
                    <a:pt x="12" y="12"/>
                    <a:pt x="10" y="13"/>
                    <a:pt x="10" y="15"/>
                  </a:cubicBezTo>
                  <a:cubicBezTo>
                    <a:pt x="12" y="15"/>
                    <a:pt x="14" y="16"/>
                    <a:pt x="17" y="16"/>
                  </a:cubicBezTo>
                  <a:cubicBezTo>
                    <a:pt x="20" y="18"/>
                    <a:pt x="21" y="19"/>
                    <a:pt x="24" y="19"/>
                  </a:cubicBezTo>
                  <a:cubicBezTo>
                    <a:pt x="25" y="21"/>
                    <a:pt x="24" y="22"/>
                    <a:pt x="23" y="23"/>
                  </a:cubicBezTo>
                  <a:cubicBezTo>
                    <a:pt x="16" y="20"/>
                    <a:pt x="9" y="16"/>
                    <a:pt x="3" y="13"/>
                  </a:cubicBezTo>
                  <a:cubicBezTo>
                    <a:pt x="1" y="13"/>
                    <a:pt x="1" y="14"/>
                    <a:pt x="0" y="15"/>
                  </a:cubicBezTo>
                  <a:cubicBezTo>
                    <a:pt x="2" y="17"/>
                    <a:pt x="3" y="20"/>
                    <a:pt x="4" y="21"/>
                  </a:cubicBezTo>
                  <a:cubicBezTo>
                    <a:pt x="8" y="22"/>
                    <a:pt x="8" y="22"/>
                    <a:pt x="8" y="22"/>
                  </a:cubicBezTo>
                  <a:cubicBezTo>
                    <a:pt x="9" y="22"/>
                    <a:pt x="20" y="25"/>
                    <a:pt x="24" y="27"/>
                  </a:cubicBezTo>
                  <a:cubicBezTo>
                    <a:pt x="23" y="29"/>
                    <a:pt x="15" y="25"/>
                    <a:pt x="14" y="26"/>
                  </a:cubicBezTo>
                  <a:cubicBezTo>
                    <a:pt x="16" y="29"/>
                    <a:pt x="19" y="28"/>
                    <a:pt x="21" y="30"/>
                  </a:cubicBezTo>
                  <a:cubicBezTo>
                    <a:pt x="24" y="31"/>
                    <a:pt x="27" y="32"/>
                    <a:pt x="29" y="33"/>
                  </a:cubicBezTo>
                  <a:cubicBezTo>
                    <a:pt x="31" y="31"/>
                    <a:pt x="32" y="28"/>
                    <a:pt x="34" y="28"/>
                  </a:cubicBezTo>
                  <a:cubicBezTo>
                    <a:pt x="37" y="28"/>
                    <a:pt x="42" y="30"/>
                    <a:pt x="45" y="28"/>
                  </a:cubicBezTo>
                  <a:cubicBezTo>
                    <a:pt x="45" y="26"/>
                    <a:pt x="46" y="24"/>
                    <a:pt x="46" y="23"/>
                  </a:cubicBezTo>
                  <a:cubicBezTo>
                    <a:pt x="45" y="21"/>
                    <a:pt x="42" y="20"/>
                    <a:pt x="42" y="19"/>
                  </a:cubicBezTo>
                  <a:cubicBezTo>
                    <a:pt x="42" y="19"/>
                    <a:pt x="42" y="18"/>
                    <a:pt x="43" y="18"/>
                  </a:cubicBezTo>
                  <a:cubicBezTo>
                    <a:pt x="46" y="18"/>
                    <a:pt x="48" y="18"/>
                    <a:pt x="50" y="17"/>
                  </a:cubicBezTo>
                  <a:cubicBezTo>
                    <a:pt x="51" y="18"/>
                    <a:pt x="54" y="12"/>
                    <a:pt x="52" y="10"/>
                  </a:cubicBezTo>
                  <a:close/>
                  <a:moveTo>
                    <a:pt x="38" y="23"/>
                  </a:moveTo>
                  <a:cubicBezTo>
                    <a:pt x="36" y="24"/>
                    <a:pt x="33" y="24"/>
                    <a:pt x="30" y="24"/>
                  </a:cubicBezTo>
                  <a:cubicBezTo>
                    <a:pt x="29" y="23"/>
                    <a:pt x="32" y="23"/>
                    <a:pt x="33" y="23"/>
                  </a:cubicBezTo>
                  <a:cubicBezTo>
                    <a:pt x="34" y="22"/>
                    <a:pt x="34" y="22"/>
                    <a:pt x="35" y="21"/>
                  </a:cubicBezTo>
                  <a:cubicBezTo>
                    <a:pt x="34" y="20"/>
                    <a:pt x="33" y="19"/>
                    <a:pt x="31" y="20"/>
                  </a:cubicBezTo>
                  <a:cubicBezTo>
                    <a:pt x="30" y="20"/>
                    <a:pt x="29" y="19"/>
                    <a:pt x="30" y="19"/>
                  </a:cubicBezTo>
                  <a:cubicBezTo>
                    <a:pt x="31" y="19"/>
                    <a:pt x="32" y="18"/>
                    <a:pt x="33" y="17"/>
                  </a:cubicBezTo>
                  <a:cubicBezTo>
                    <a:pt x="34" y="17"/>
                    <a:pt x="35" y="17"/>
                    <a:pt x="37" y="17"/>
                  </a:cubicBezTo>
                  <a:cubicBezTo>
                    <a:pt x="37" y="19"/>
                    <a:pt x="39" y="21"/>
                    <a:pt x="38"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313" name="ï$ļïdé">
              <a:extLst>
                <a:ext uri="{FF2B5EF4-FFF2-40B4-BE49-F238E27FC236}">
                  <a16:creationId xmlns:a16="http://schemas.microsoft.com/office/drawing/2014/main" id="{0CB37F2C-A43C-4A1A-971A-3E96BB5168F0}"/>
                </a:ext>
              </a:extLst>
            </p:cNvPr>
            <p:cNvSpPr/>
            <p:nvPr/>
          </p:nvSpPr>
          <p:spPr bwMode="auto">
            <a:xfrm>
              <a:off x="3302807" y="1034911"/>
              <a:ext cx="795464" cy="799669"/>
            </a:xfrm>
            <a:custGeom>
              <a:avLst/>
              <a:gdLst>
                <a:gd name="T0" fmla="*/ 174 w 347"/>
                <a:gd name="T1" fmla="*/ 0 h 347"/>
                <a:gd name="T2" fmla="*/ 0 w 347"/>
                <a:gd name="T3" fmla="*/ 173 h 347"/>
                <a:gd name="T4" fmla="*/ 174 w 347"/>
                <a:gd name="T5" fmla="*/ 347 h 347"/>
                <a:gd name="T6" fmla="*/ 347 w 347"/>
                <a:gd name="T7" fmla="*/ 173 h 347"/>
                <a:gd name="T8" fmla="*/ 174 w 347"/>
                <a:gd name="T9" fmla="*/ 0 h 347"/>
                <a:gd name="T10" fmla="*/ 174 w 347"/>
                <a:gd name="T11" fmla="*/ 343 h 347"/>
                <a:gd name="T12" fmla="*/ 4 w 347"/>
                <a:gd name="T13" fmla="*/ 173 h 347"/>
                <a:gd name="T14" fmla="*/ 174 w 347"/>
                <a:gd name="T15" fmla="*/ 4 h 347"/>
                <a:gd name="T16" fmla="*/ 343 w 347"/>
                <a:gd name="T17" fmla="*/ 173 h 347"/>
                <a:gd name="T18" fmla="*/ 174 w 347"/>
                <a:gd name="T19" fmla="*/ 343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7" h="347">
                  <a:moveTo>
                    <a:pt x="174" y="0"/>
                  </a:moveTo>
                  <a:cubicBezTo>
                    <a:pt x="78" y="0"/>
                    <a:pt x="0" y="78"/>
                    <a:pt x="0" y="173"/>
                  </a:cubicBezTo>
                  <a:cubicBezTo>
                    <a:pt x="0" y="269"/>
                    <a:pt x="78" y="347"/>
                    <a:pt x="174" y="347"/>
                  </a:cubicBezTo>
                  <a:cubicBezTo>
                    <a:pt x="269" y="347"/>
                    <a:pt x="347" y="269"/>
                    <a:pt x="347" y="173"/>
                  </a:cubicBezTo>
                  <a:cubicBezTo>
                    <a:pt x="347" y="78"/>
                    <a:pt x="269" y="0"/>
                    <a:pt x="174" y="0"/>
                  </a:cubicBezTo>
                  <a:close/>
                  <a:moveTo>
                    <a:pt x="174" y="343"/>
                  </a:moveTo>
                  <a:cubicBezTo>
                    <a:pt x="80" y="343"/>
                    <a:pt x="4" y="267"/>
                    <a:pt x="4" y="173"/>
                  </a:cubicBezTo>
                  <a:cubicBezTo>
                    <a:pt x="4" y="80"/>
                    <a:pt x="80" y="4"/>
                    <a:pt x="174" y="4"/>
                  </a:cubicBezTo>
                  <a:cubicBezTo>
                    <a:pt x="267" y="4"/>
                    <a:pt x="343" y="80"/>
                    <a:pt x="343" y="173"/>
                  </a:cubicBezTo>
                  <a:cubicBezTo>
                    <a:pt x="343" y="267"/>
                    <a:pt x="267" y="343"/>
                    <a:pt x="174" y="3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314" name="íšlíḓe">
              <a:extLst>
                <a:ext uri="{FF2B5EF4-FFF2-40B4-BE49-F238E27FC236}">
                  <a16:creationId xmlns:a16="http://schemas.microsoft.com/office/drawing/2014/main" id="{9746FD95-CF7F-489F-B774-C66741CD815D}"/>
                </a:ext>
              </a:extLst>
            </p:cNvPr>
            <p:cNvSpPr/>
            <p:nvPr/>
          </p:nvSpPr>
          <p:spPr bwMode="auto">
            <a:xfrm>
              <a:off x="3481524" y="1212226"/>
              <a:ext cx="440834" cy="377758"/>
            </a:xfrm>
            <a:custGeom>
              <a:avLst/>
              <a:gdLst>
                <a:gd name="T0" fmla="*/ 28 w 192"/>
                <a:gd name="T1" fmla="*/ 164 h 164"/>
                <a:gd name="T2" fmla="*/ 31 w 192"/>
                <a:gd name="T3" fmla="*/ 164 h 164"/>
                <a:gd name="T4" fmla="*/ 2 w 192"/>
                <a:gd name="T5" fmla="*/ 96 h 164"/>
                <a:gd name="T6" fmla="*/ 96 w 192"/>
                <a:gd name="T7" fmla="*/ 2 h 164"/>
                <a:gd name="T8" fmla="*/ 190 w 192"/>
                <a:gd name="T9" fmla="*/ 96 h 164"/>
                <a:gd name="T10" fmla="*/ 160 w 192"/>
                <a:gd name="T11" fmla="*/ 164 h 164"/>
                <a:gd name="T12" fmla="*/ 163 w 192"/>
                <a:gd name="T13" fmla="*/ 164 h 164"/>
                <a:gd name="T14" fmla="*/ 192 w 192"/>
                <a:gd name="T15" fmla="*/ 96 h 164"/>
                <a:gd name="T16" fmla="*/ 96 w 192"/>
                <a:gd name="T17" fmla="*/ 0 h 164"/>
                <a:gd name="T18" fmla="*/ 0 w 192"/>
                <a:gd name="T19" fmla="*/ 96 h 164"/>
                <a:gd name="T20" fmla="*/ 28 w 192"/>
                <a:gd name="T21" fmla="*/ 16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2" h="164">
                  <a:moveTo>
                    <a:pt x="28" y="164"/>
                  </a:moveTo>
                  <a:cubicBezTo>
                    <a:pt x="31" y="164"/>
                    <a:pt x="31" y="164"/>
                    <a:pt x="31" y="164"/>
                  </a:cubicBezTo>
                  <a:cubicBezTo>
                    <a:pt x="13" y="147"/>
                    <a:pt x="2" y="123"/>
                    <a:pt x="2" y="96"/>
                  </a:cubicBezTo>
                  <a:cubicBezTo>
                    <a:pt x="2" y="45"/>
                    <a:pt x="44" y="2"/>
                    <a:pt x="96" y="2"/>
                  </a:cubicBezTo>
                  <a:cubicBezTo>
                    <a:pt x="147" y="2"/>
                    <a:pt x="190" y="45"/>
                    <a:pt x="190" y="96"/>
                  </a:cubicBezTo>
                  <a:cubicBezTo>
                    <a:pt x="190" y="123"/>
                    <a:pt x="178" y="147"/>
                    <a:pt x="160" y="164"/>
                  </a:cubicBezTo>
                  <a:cubicBezTo>
                    <a:pt x="163" y="164"/>
                    <a:pt x="163" y="164"/>
                    <a:pt x="163" y="164"/>
                  </a:cubicBezTo>
                  <a:cubicBezTo>
                    <a:pt x="181" y="147"/>
                    <a:pt x="192" y="123"/>
                    <a:pt x="192" y="96"/>
                  </a:cubicBezTo>
                  <a:cubicBezTo>
                    <a:pt x="192" y="43"/>
                    <a:pt x="148" y="0"/>
                    <a:pt x="96" y="0"/>
                  </a:cubicBezTo>
                  <a:cubicBezTo>
                    <a:pt x="43" y="0"/>
                    <a:pt x="0" y="43"/>
                    <a:pt x="0" y="96"/>
                  </a:cubicBezTo>
                  <a:cubicBezTo>
                    <a:pt x="0" y="123"/>
                    <a:pt x="11" y="147"/>
                    <a:pt x="28" y="1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315" name="ïṣļïḍê">
              <a:extLst>
                <a:ext uri="{FF2B5EF4-FFF2-40B4-BE49-F238E27FC236}">
                  <a16:creationId xmlns:a16="http://schemas.microsoft.com/office/drawing/2014/main" id="{3CB9ADD3-D595-4AA6-AE19-F32EF6BDAE17}"/>
                </a:ext>
              </a:extLst>
            </p:cNvPr>
            <p:cNvSpPr/>
            <p:nvPr/>
          </p:nvSpPr>
          <p:spPr bwMode="auto">
            <a:xfrm>
              <a:off x="3972118" y="1573864"/>
              <a:ext cx="85504" cy="46256"/>
            </a:xfrm>
            <a:custGeom>
              <a:avLst/>
              <a:gdLst>
                <a:gd name="T0" fmla="*/ 36 w 37"/>
                <a:gd name="T1" fmla="*/ 20 h 20"/>
                <a:gd name="T2" fmla="*/ 22 w 37"/>
                <a:gd name="T3" fmla="*/ 16 h 20"/>
                <a:gd name="T4" fmla="*/ 0 w 37"/>
                <a:gd name="T5" fmla="*/ 20 h 20"/>
                <a:gd name="T6" fmla="*/ 1 w 37"/>
                <a:gd name="T7" fmla="*/ 16 h 20"/>
                <a:gd name="T8" fmla="*/ 12 w 37"/>
                <a:gd name="T9" fmla="*/ 14 h 20"/>
                <a:gd name="T10" fmla="*/ 19 w 37"/>
                <a:gd name="T11" fmla="*/ 14 h 20"/>
                <a:gd name="T12" fmla="*/ 13 w 37"/>
                <a:gd name="T13" fmla="*/ 10 h 20"/>
                <a:gd name="T14" fmla="*/ 5 w 37"/>
                <a:gd name="T15" fmla="*/ 3 h 20"/>
                <a:gd name="T16" fmla="*/ 6 w 37"/>
                <a:gd name="T17" fmla="*/ 0 h 20"/>
                <a:gd name="T18" fmla="*/ 23 w 37"/>
                <a:gd name="T19" fmla="*/ 13 h 20"/>
                <a:gd name="T20" fmla="*/ 37 w 37"/>
                <a:gd name="T21" fmla="*/ 17 h 20"/>
                <a:gd name="T22" fmla="*/ 36 w 37"/>
                <a:gd name="T23"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20">
                  <a:moveTo>
                    <a:pt x="36" y="20"/>
                  </a:moveTo>
                  <a:cubicBezTo>
                    <a:pt x="22" y="16"/>
                    <a:pt x="22" y="16"/>
                    <a:pt x="22" y="16"/>
                  </a:cubicBezTo>
                  <a:cubicBezTo>
                    <a:pt x="0" y="20"/>
                    <a:pt x="0" y="20"/>
                    <a:pt x="0" y="20"/>
                  </a:cubicBezTo>
                  <a:cubicBezTo>
                    <a:pt x="1" y="16"/>
                    <a:pt x="1" y="16"/>
                    <a:pt x="1" y="16"/>
                  </a:cubicBezTo>
                  <a:cubicBezTo>
                    <a:pt x="12" y="14"/>
                    <a:pt x="12" y="14"/>
                    <a:pt x="12" y="14"/>
                  </a:cubicBezTo>
                  <a:cubicBezTo>
                    <a:pt x="14" y="14"/>
                    <a:pt x="17" y="14"/>
                    <a:pt x="19" y="14"/>
                  </a:cubicBezTo>
                  <a:cubicBezTo>
                    <a:pt x="17" y="13"/>
                    <a:pt x="15" y="11"/>
                    <a:pt x="13" y="10"/>
                  </a:cubicBezTo>
                  <a:cubicBezTo>
                    <a:pt x="5" y="3"/>
                    <a:pt x="5" y="3"/>
                    <a:pt x="5" y="3"/>
                  </a:cubicBezTo>
                  <a:cubicBezTo>
                    <a:pt x="6" y="0"/>
                    <a:pt x="6" y="0"/>
                    <a:pt x="6" y="0"/>
                  </a:cubicBezTo>
                  <a:cubicBezTo>
                    <a:pt x="23" y="13"/>
                    <a:pt x="23" y="13"/>
                    <a:pt x="23" y="13"/>
                  </a:cubicBezTo>
                  <a:cubicBezTo>
                    <a:pt x="37" y="17"/>
                    <a:pt x="37" y="17"/>
                    <a:pt x="37" y="17"/>
                  </a:cubicBezTo>
                  <a:lnTo>
                    <a:pt x="36"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316" name="ís1íḍe">
              <a:extLst>
                <a:ext uri="{FF2B5EF4-FFF2-40B4-BE49-F238E27FC236}">
                  <a16:creationId xmlns:a16="http://schemas.microsoft.com/office/drawing/2014/main" id="{887333CD-D7F8-458C-824B-FBBEB7C39283}"/>
                </a:ext>
              </a:extLst>
            </p:cNvPr>
            <p:cNvSpPr/>
            <p:nvPr/>
          </p:nvSpPr>
          <p:spPr bwMode="auto">
            <a:xfrm>
              <a:off x="4302919" y="1198209"/>
              <a:ext cx="54666" cy="94615"/>
            </a:xfrm>
            <a:custGeom>
              <a:avLst/>
              <a:gdLst>
                <a:gd name="T0" fmla="*/ 20 w 24"/>
                <a:gd name="T1" fmla="*/ 28 h 41"/>
                <a:gd name="T2" fmla="*/ 14 w 24"/>
                <a:gd name="T3" fmla="*/ 9 h 41"/>
                <a:gd name="T4" fmla="*/ 4 w 24"/>
                <a:gd name="T5" fmla="*/ 10 h 41"/>
                <a:gd name="T6" fmla="*/ 5 w 24"/>
                <a:gd name="T7" fmla="*/ 32 h 41"/>
                <a:gd name="T8" fmla="*/ 20 w 24"/>
                <a:gd name="T9" fmla="*/ 28 h 41"/>
              </a:gdLst>
              <a:ahLst/>
              <a:cxnLst>
                <a:cxn ang="0">
                  <a:pos x="T0" y="T1"/>
                </a:cxn>
                <a:cxn ang="0">
                  <a:pos x="T2" y="T3"/>
                </a:cxn>
                <a:cxn ang="0">
                  <a:pos x="T4" y="T5"/>
                </a:cxn>
                <a:cxn ang="0">
                  <a:pos x="T6" y="T7"/>
                </a:cxn>
                <a:cxn ang="0">
                  <a:pos x="T8" y="T9"/>
                </a:cxn>
              </a:cxnLst>
              <a:rect l="0" t="0" r="r" b="b"/>
              <a:pathLst>
                <a:path w="24" h="41">
                  <a:moveTo>
                    <a:pt x="20" y="28"/>
                  </a:moveTo>
                  <a:cubicBezTo>
                    <a:pt x="24" y="20"/>
                    <a:pt x="14" y="9"/>
                    <a:pt x="14" y="9"/>
                  </a:cubicBezTo>
                  <a:cubicBezTo>
                    <a:pt x="14" y="9"/>
                    <a:pt x="8" y="0"/>
                    <a:pt x="4" y="10"/>
                  </a:cubicBezTo>
                  <a:cubicBezTo>
                    <a:pt x="0" y="20"/>
                    <a:pt x="0" y="23"/>
                    <a:pt x="5" y="32"/>
                  </a:cubicBezTo>
                  <a:cubicBezTo>
                    <a:pt x="9" y="41"/>
                    <a:pt x="16" y="35"/>
                    <a:pt x="20"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317" name="íşlïḋe">
              <a:extLst>
                <a:ext uri="{FF2B5EF4-FFF2-40B4-BE49-F238E27FC236}">
                  <a16:creationId xmlns:a16="http://schemas.microsoft.com/office/drawing/2014/main" id="{BE51D723-58D3-490E-864F-9654C16DCA7E}"/>
                </a:ext>
              </a:extLst>
            </p:cNvPr>
            <p:cNvSpPr/>
            <p:nvPr/>
          </p:nvSpPr>
          <p:spPr bwMode="auto">
            <a:xfrm>
              <a:off x="4279791" y="1281610"/>
              <a:ext cx="57470" cy="91811"/>
            </a:xfrm>
            <a:custGeom>
              <a:avLst/>
              <a:gdLst>
                <a:gd name="T0" fmla="*/ 4 w 25"/>
                <a:gd name="T1" fmla="*/ 34 h 40"/>
                <a:gd name="T2" fmla="*/ 13 w 25"/>
                <a:gd name="T3" fmla="*/ 36 h 40"/>
                <a:gd name="T4" fmla="*/ 21 w 25"/>
                <a:gd name="T5" fmla="*/ 17 h 40"/>
                <a:gd name="T6" fmla="*/ 14 w 25"/>
                <a:gd name="T7" fmla="*/ 10 h 40"/>
                <a:gd name="T8" fmla="*/ 10 w 25"/>
                <a:gd name="T9" fmla="*/ 4 h 40"/>
                <a:gd name="T10" fmla="*/ 0 w 25"/>
                <a:gd name="T11" fmla="*/ 13 h 40"/>
                <a:gd name="T12" fmla="*/ 5 w 25"/>
                <a:gd name="T13" fmla="*/ 25 h 40"/>
                <a:gd name="T14" fmla="*/ 4 w 25"/>
                <a:gd name="T15" fmla="*/ 34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40">
                  <a:moveTo>
                    <a:pt x="4" y="34"/>
                  </a:moveTo>
                  <a:cubicBezTo>
                    <a:pt x="4" y="34"/>
                    <a:pt x="2" y="40"/>
                    <a:pt x="13" y="36"/>
                  </a:cubicBezTo>
                  <a:cubicBezTo>
                    <a:pt x="23" y="31"/>
                    <a:pt x="25" y="21"/>
                    <a:pt x="21" y="17"/>
                  </a:cubicBezTo>
                  <a:cubicBezTo>
                    <a:pt x="18" y="12"/>
                    <a:pt x="14" y="10"/>
                    <a:pt x="14" y="10"/>
                  </a:cubicBezTo>
                  <a:cubicBezTo>
                    <a:pt x="14" y="10"/>
                    <a:pt x="11" y="8"/>
                    <a:pt x="10" y="4"/>
                  </a:cubicBezTo>
                  <a:cubicBezTo>
                    <a:pt x="9" y="0"/>
                    <a:pt x="1" y="9"/>
                    <a:pt x="0" y="13"/>
                  </a:cubicBezTo>
                  <a:cubicBezTo>
                    <a:pt x="0" y="18"/>
                    <a:pt x="1" y="20"/>
                    <a:pt x="5" y="25"/>
                  </a:cubicBezTo>
                  <a:cubicBezTo>
                    <a:pt x="8" y="30"/>
                    <a:pt x="4" y="34"/>
                    <a:pt x="4"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318" name="iŝļîḍé">
              <a:extLst>
                <a:ext uri="{FF2B5EF4-FFF2-40B4-BE49-F238E27FC236}">
                  <a16:creationId xmlns:a16="http://schemas.microsoft.com/office/drawing/2014/main" id="{CD432CB2-B0D0-4622-B992-13AA75B01E45}"/>
                </a:ext>
              </a:extLst>
            </p:cNvPr>
            <p:cNvSpPr/>
            <p:nvPr/>
          </p:nvSpPr>
          <p:spPr bwMode="auto">
            <a:xfrm>
              <a:off x="4231432" y="1248670"/>
              <a:ext cx="330100" cy="295058"/>
            </a:xfrm>
            <a:custGeom>
              <a:avLst/>
              <a:gdLst>
                <a:gd name="T0" fmla="*/ 138 w 144"/>
                <a:gd name="T1" fmla="*/ 24 h 128"/>
                <a:gd name="T2" fmla="*/ 135 w 144"/>
                <a:gd name="T3" fmla="*/ 20 h 128"/>
                <a:gd name="T4" fmla="*/ 126 w 144"/>
                <a:gd name="T5" fmla="*/ 23 h 128"/>
                <a:gd name="T6" fmla="*/ 117 w 144"/>
                <a:gd name="T7" fmla="*/ 29 h 128"/>
                <a:gd name="T8" fmla="*/ 120 w 144"/>
                <a:gd name="T9" fmla="*/ 23 h 128"/>
                <a:gd name="T10" fmla="*/ 131 w 144"/>
                <a:gd name="T11" fmla="*/ 15 h 128"/>
                <a:gd name="T12" fmla="*/ 138 w 144"/>
                <a:gd name="T13" fmla="*/ 9 h 128"/>
                <a:gd name="T14" fmla="*/ 127 w 144"/>
                <a:gd name="T15" fmla="*/ 5 h 128"/>
                <a:gd name="T16" fmla="*/ 112 w 144"/>
                <a:gd name="T17" fmla="*/ 5 h 128"/>
                <a:gd name="T18" fmla="*/ 102 w 144"/>
                <a:gd name="T19" fmla="*/ 8 h 128"/>
                <a:gd name="T20" fmla="*/ 100 w 144"/>
                <a:gd name="T21" fmla="*/ 24 h 128"/>
                <a:gd name="T22" fmla="*/ 88 w 144"/>
                <a:gd name="T23" fmla="*/ 33 h 128"/>
                <a:gd name="T24" fmla="*/ 83 w 144"/>
                <a:gd name="T25" fmla="*/ 31 h 128"/>
                <a:gd name="T26" fmla="*/ 91 w 144"/>
                <a:gd name="T27" fmla="*/ 26 h 128"/>
                <a:gd name="T28" fmla="*/ 91 w 144"/>
                <a:gd name="T29" fmla="*/ 21 h 128"/>
                <a:gd name="T30" fmla="*/ 82 w 144"/>
                <a:gd name="T31" fmla="*/ 10 h 128"/>
                <a:gd name="T32" fmla="*/ 70 w 144"/>
                <a:gd name="T33" fmla="*/ 12 h 128"/>
                <a:gd name="T34" fmla="*/ 63 w 144"/>
                <a:gd name="T35" fmla="*/ 30 h 128"/>
                <a:gd name="T36" fmla="*/ 58 w 144"/>
                <a:gd name="T37" fmla="*/ 42 h 128"/>
                <a:gd name="T38" fmla="*/ 58 w 144"/>
                <a:gd name="T39" fmla="*/ 52 h 128"/>
                <a:gd name="T40" fmla="*/ 39 w 144"/>
                <a:gd name="T41" fmla="*/ 61 h 128"/>
                <a:gd name="T42" fmla="*/ 35 w 144"/>
                <a:gd name="T43" fmla="*/ 58 h 128"/>
                <a:gd name="T44" fmla="*/ 9 w 144"/>
                <a:gd name="T45" fmla="*/ 90 h 128"/>
                <a:gd name="T46" fmla="*/ 3 w 144"/>
                <a:gd name="T47" fmla="*/ 115 h 128"/>
                <a:gd name="T48" fmla="*/ 20 w 144"/>
                <a:gd name="T49" fmla="*/ 114 h 128"/>
                <a:gd name="T50" fmla="*/ 33 w 144"/>
                <a:gd name="T51" fmla="*/ 82 h 128"/>
                <a:gd name="T52" fmla="*/ 42 w 144"/>
                <a:gd name="T53" fmla="*/ 80 h 128"/>
                <a:gd name="T54" fmla="*/ 56 w 144"/>
                <a:gd name="T55" fmla="*/ 73 h 128"/>
                <a:gd name="T56" fmla="*/ 58 w 144"/>
                <a:gd name="T57" fmla="*/ 79 h 128"/>
                <a:gd name="T58" fmla="*/ 58 w 144"/>
                <a:gd name="T59" fmla="*/ 89 h 128"/>
                <a:gd name="T60" fmla="*/ 76 w 144"/>
                <a:gd name="T61" fmla="*/ 70 h 128"/>
                <a:gd name="T62" fmla="*/ 77 w 144"/>
                <a:gd name="T63" fmla="*/ 60 h 128"/>
                <a:gd name="T64" fmla="*/ 95 w 144"/>
                <a:gd name="T65" fmla="*/ 42 h 128"/>
                <a:gd name="T66" fmla="*/ 95 w 144"/>
                <a:gd name="T67" fmla="*/ 53 h 128"/>
                <a:gd name="T68" fmla="*/ 96 w 144"/>
                <a:gd name="T69" fmla="*/ 67 h 128"/>
                <a:gd name="T70" fmla="*/ 113 w 144"/>
                <a:gd name="T71" fmla="*/ 50 h 128"/>
                <a:gd name="T72" fmla="*/ 116 w 144"/>
                <a:gd name="T73" fmla="*/ 50 h 128"/>
                <a:gd name="T74" fmla="*/ 117 w 144"/>
                <a:gd name="T75" fmla="*/ 87 h 128"/>
                <a:gd name="T76" fmla="*/ 135 w 144"/>
                <a:gd name="T77" fmla="*/ 66 h 128"/>
                <a:gd name="T78" fmla="*/ 134 w 144"/>
                <a:gd name="T79" fmla="*/ 40 h 128"/>
                <a:gd name="T80" fmla="*/ 144 w 144"/>
                <a:gd name="T81" fmla="*/ 28 h 128"/>
                <a:gd name="T82" fmla="*/ 138 w 144"/>
                <a:gd name="T83" fmla="*/ 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44" h="128">
                  <a:moveTo>
                    <a:pt x="138" y="24"/>
                  </a:moveTo>
                  <a:cubicBezTo>
                    <a:pt x="138" y="24"/>
                    <a:pt x="135" y="23"/>
                    <a:pt x="135" y="20"/>
                  </a:cubicBezTo>
                  <a:cubicBezTo>
                    <a:pt x="135" y="20"/>
                    <a:pt x="130" y="17"/>
                    <a:pt x="126" y="23"/>
                  </a:cubicBezTo>
                  <a:cubicBezTo>
                    <a:pt x="122" y="28"/>
                    <a:pt x="120" y="30"/>
                    <a:pt x="117" y="29"/>
                  </a:cubicBezTo>
                  <a:cubicBezTo>
                    <a:pt x="114" y="28"/>
                    <a:pt x="118" y="25"/>
                    <a:pt x="120" y="23"/>
                  </a:cubicBezTo>
                  <a:cubicBezTo>
                    <a:pt x="123" y="22"/>
                    <a:pt x="127" y="16"/>
                    <a:pt x="131" y="15"/>
                  </a:cubicBezTo>
                  <a:cubicBezTo>
                    <a:pt x="136" y="14"/>
                    <a:pt x="138" y="14"/>
                    <a:pt x="138" y="9"/>
                  </a:cubicBezTo>
                  <a:cubicBezTo>
                    <a:pt x="138" y="5"/>
                    <a:pt x="137" y="0"/>
                    <a:pt x="127" y="5"/>
                  </a:cubicBezTo>
                  <a:cubicBezTo>
                    <a:pt x="117" y="10"/>
                    <a:pt x="114" y="9"/>
                    <a:pt x="112" y="5"/>
                  </a:cubicBezTo>
                  <a:cubicBezTo>
                    <a:pt x="109" y="0"/>
                    <a:pt x="103" y="1"/>
                    <a:pt x="102" y="8"/>
                  </a:cubicBezTo>
                  <a:cubicBezTo>
                    <a:pt x="102" y="16"/>
                    <a:pt x="100" y="24"/>
                    <a:pt x="100" y="24"/>
                  </a:cubicBezTo>
                  <a:cubicBezTo>
                    <a:pt x="88" y="33"/>
                    <a:pt x="88" y="33"/>
                    <a:pt x="88" y="33"/>
                  </a:cubicBezTo>
                  <a:cubicBezTo>
                    <a:pt x="88" y="33"/>
                    <a:pt x="79" y="34"/>
                    <a:pt x="83" y="31"/>
                  </a:cubicBezTo>
                  <a:cubicBezTo>
                    <a:pt x="87" y="27"/>
                    <a:pt x="91" y="26"/>
                    <a:pt x="91" y="26"/>
                  </a:cubicBezTo>
                  <a:cubicBezTo>
                    <a:pt x="91" y="21"/>
                    <a:pt x="91" y="21"/>
                    <a:pt x="91" y="21"/>
                  </a:cubicBezTo>
                  <a:cubicBezTo>
                    <a:pt x="91" y="21"/>
                    <a:pt x="84" y="15"/>
                    <a:pt x="82" y="10"/>
                  </a:cubicBezTo>
                  <a:cubicBezTo>
                    <a:pt x="80" y="4"/>
                    <a:pt x="71" y="2"/>
                    <a:pt x="70" y="12"/>
                  </a:cubicBezTo>
                  <a:cubicBezTo>
                    <a:pt x="69" y="22"/>
                    <a:pt x="68" y="27"/>
                    <a:pt x="63" y="30"/>
                  </a:cubicBezTo>
                  <a:cubicBezTo>
                    <a:pt x="58" y="34"/>
                    <a:pt x="48" y="39"/>
                    <a:pt x="58" y="42"/>
                  </a:cubicBezTo>
                  <a:cubicBezTo>
                    <a:pt x="67" y="45"/>
                    <a:pt x="61" y="48"/>
                    <a:pt x="58" y="52"/>
                  </a:cubicBezTo>
                  <a:cubicBezTo>
                    <a:pt x="54" y="56"/>
                    <a:pt x="42" y="65"/>
                    <a:pt x="39" y="61"/>
                  </a:cubicBezTo>
                  <a:cubicBezTo>
                    <a:pt x="35" y="58"/>
                    <a:pt x="35" y="58"/>
                    <a:pt x="35" y="58"/>
                  </a:cubicBezTo>
                  <a:cubicBezTo>
                    <a:pt x="35" y="58"/>
                    <a:pt x="18" y="82"/>
                    <a:pt x="9" y="90"/>
                  </a:cubicBezTo>
                  <a:cubicBezTo>
                    <a:pt x="1" y="97"/>
                    <a:pt x="0" y="105"/>
                    <a:pt x="3" y="115"/>
                  </a:cubicBezTo>
                  <a:cubicBezTo>
                    <a:pt x="5" y="126"/>
                    <a:pt x="17" y="128"/>
                    <a:pt x="20" y="114"/>
                  </a:cubicBezTo>
                  <a:cubicBezTo>
                    <a:pt x="22" y="100"/>
                    <a:pt x="29" y="88"/>
                    <a:pt x="33" y="82"/>
                  </a:cubicBezTo>
                  <a:cubicBezTo>
                    <a:pt x="37" y="75"/>
                    <a:pt x="42" y="80"/>
                    <a:pt x="42" y="80"/>
                  </a:cubicBezTo>
                  <a:cubicBezTo>
                    <a:pt x="42" y="80"/>
                    <a:pt x="51" y="80"/>
                    <a:pt x="56" y="73"/>
                  </a:cubicBezTo>
                  <a:cubicBezTo>
                    <a:pt x="60" y="66"/>
                    <a:pt x="60" y="76"/>
                    <a:pt x="58" y="79"/>
                  </a:cubicBezTo>
                  <a:cubicBezTo>
                    <a:pt x="56" y="82"/>
                    <a:pt x="49" y="89"/>
                    <a:pt x="58" y="89"/>
                  </a:cubicBezTo>
                  <a:cubicBezTo>
                    <a:pt x="66" y="89"/>
                    <a:pt x="73" y="80"/>
                    <a:pt x="76" y="70"/>
                  </a:cubicBezTo>
                  <a:cubicBezTo>
                    <a:pt x="77" y="60"/>
                    <a:pt x="77" y="60"/>
                    <a:pt x="77" y="60"/>
                  </a:cubicBezTo>
                  <a:cubicBezTo>
                    <a:pt x="77" y="60"/>
                    <a:pt x="88" y="47"/>
                    <a:pt x="95" y="42"/>
                  </a:cubicBezTo>
                  <a:cubicBezTo>
                    <a:pt x="95" y="53"/>
                    <a:pt x="95" y="53"/>
                    <a:pt x="95" y="53"/>
                  </a:cubicBezTo>
                  <a:cubicBezTo>
                    <a:pt x="95" y="53"/>
                    <a:pt x="86" y="65"/>
                    <a:pt x="96" y="67"/>
                  </a:cubicBezTo>
                  <a:cubicBezTo>
                    <a:pt x="106" y="69"/>
                    <a:pt x="110" y="61"/>
                    <a:pt x="113" y="50"/>
                  </a:cubicBezTo>
                  <a:cubicBezTo>
                    <a:pt x="116" y="50"/>
                    <a:pt x="116" y="50"/>
                    <a:pt x="116" y="50"/>
                  </a:cubicBezTo>
                  <a:cubicBezTo>
                    <a:pt x="117" y="87"/>
                    <a:pt x="117" y="87"/>
                    <a:pt x="117" y="87"/>
                  </a:cubicBezTo>
                  <a:cubicBezTo>
                    <a:pt x="117" y="87"/>
                    <a:pt x="132" y="87"/>
                    <a:pt x="135" y="66"/>
                  </a:cubicBezTo>
                  <a:cubicBezTo>
                    <a:pt x="134" y="40"/>
                    <a:pt x="134" y="40"/>
                    <a:pt x="134" y="40"/>
                  </a:cubicBezTo>
                  <a:cubicBezTo>
                    <a:pt x="134" y="40"/>
                    <a:pt x="143" y="34"/>
                    <a:pt x="144" y="28"/>
                  </a:cubicBezTo>
                  <a:cubicBezTo>
                    <a:pt x="144" y="23"/>
                    <a:pt x="138" y="24"/>
                    <a:pt x="138"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319" name="íṧḷídé">
              <a:extLst>
                <a:ext uri="{FF2B5EF4-FFF2-40B4-BE49-F238E27FC236}">
                  <a16:creationId xmlns:a16="http://schemas.microsoft.com/office/drawing/2014/main" id="{D828B031-5F62-4931-981F-212BE078F3B5}"/>
                </a:ext>
              </a:extLst>
            </p:cNvPr>
            <p:cNvSpPr/>
            <p:nvPr/>
          </p:nvSpPr>
          <p:spPr bwMode="auto">
            <a:xfrm>
              <a:off x="4768283" y="1194004"/>
              <a:ext cx="52564" cy="82700"/>
            </a:xfrm>
            <a:custGeom>
              <a:avLst/>
              <a:gdLst>
                <a:gd name="T0" fmla="*/ 10 w 23"/>
                <a:gd name="T1" fmla="*/ 6 h 36"/>
                <a:gd name="T2" fmla="*/ 3 w 23"/>
                <a:gd name="T3" fmla="*/ 10 h 36"/>
                <a:gd name="T4" fmla="*/ 3 w 23"/>
                <a:gd name="T5" fmla="*/ 30 h 36"/>
                <a:gd name="T6" fmla="*/ 19 w 23"/>
                <a:gd name="T7" fmla="*/ 30 h 36"/>
                <a:gd name="T8" fmla="*/ 18 w 23"/>
                <a:gd name="T9" fmla="*/ 14 h 36"/>
                <a:gd name="T10" fmla="*/ 10 w 23"/>
                <a:gd name="T11" fmla="*/ 6 h 36"/>
              </a:gdLst>
              <a:ahLst/>
              <a:cxnLst>
                <a:cxn ang="0">
                  <a:pos x="T0" y="T1"/>
                </a:cxn>
                <a:cxn ang="0">
                  <a:pos x="T2" y="T3"/>
                </a:cxn>
                <a:cxn ang="0">
                  <a:pos x="T4" y="T5"/>
                </a:cxn>
                <a:cxn ang="0">
                  <a:pos x="T6" y="T7"/>
                </a:cxn>
                <a:cxn ang="0">
                  <a:pos x="T8" y="T9"/>
                </a:cxn>
                <a:cxn ang="0">
                  <a:pos x="T10" y="T11"/>
                </a:cxn>
              </a:cxnLst>
              <a:rect l="0" t="0" r="r" b="b"/>
              <a:pathLst>
                <a:path w="23" h="36">
                  <a:moveTo>
                    <a:pt x="10" y="6"/>
                  </a:moveTo>
                  <a:cubicBezTo>
                    <a:pt x="10" y="6"/>
                    <a:pt x="6" y="0"/>
                    <a:pt x="3" y="10"/>
                  </a:cubicBezTo>
                  <a:cubicBezTo>
                    <a:pt x="0" y="19"/>
                    <a:pt x="4" y="24"/>
                    <a:pt x="3" y="30"/>
                  </a:cubicBezTo>
                  <a:cubicBezTo>
                    <a:pt x="2" y="36"/>
                    <a:pt x="15" y="34"/>
                    <a:pt x="19" y="30"/>
                  </a:cubicBezTo>
                  <a:cubicBezTo>
                    <a:pt x="23" y="27"/>
                    <a:pt x="23" y="18"/>
                    <a:pt x="18" y="14"/>
                  </a:cubicBezTo>
                  <a:cubicBezTo>
                    <a:pt x="12" y="9"/>
                    <a:pt x="10" y="6"/>
                    <a:pt x="1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320" name="îSḻiḋe">
              <a:extLst>
                <a:ext uri="{FF2B5EF4-FFF2-40B4-BE49-F238E27FC236}">
                  <a16:creationId xmlns:a16="http://schemas.microsoft.com/office/drawing/2014/main" id="{8D93F6B1-44C7-45E8-AB04-E2865EBA0988}"/>
                </a:ext>
              </a:extLst>
            </p:cNvPr>
            <p:cNvSpPr/>
            <p:nvPr/>
          </p:nvSpPr>
          <p:spPr bwMode="auto">
            <a:xfrm>
              <a:off x="4726932" y="1285815"/>
              <a:ext cx="61675" cy="80598"/>
            </a:xfrm>
            <a:custGeom>
              <a:avLst/>
              <a:gdLst>
                <a:gd name="T0" fmla="*/ 8 w 27"/>
                <a:gd name="T1" fmla="*/ 31 h 35"/>
                <a:gd name="T2" fmla="*/ 21 w 27"/>
                <a:gd name="T3" fmla="*/ 25 h 35"/>
                <a:gd name="T4" fmla="*/ 16 w 27"/>
                <a:gd name="T5" fmla="*/ 8 h 35"/>
                <a:gd name="T6" fmla="*/ 8 w 27"/>
                <a:gd name="T7" fmla="*/ 4 h 35"/>
                <a:gd name="T8" fmla="*/ 2 w 27"/>
                <a:gd name="T9" fmla="*/ 19 h 35"/>
                <a:gd name="T10" fmla="*/ 8 w 27"/>
                <a:gd name="T11" fmla="*/ 31 h 35"/>
              </a:gdLst>
              <a:ahLst/>
              <a:cxnLst>
                <a:cxn ang="0">
                  <a:pos x="T0" y="T1"/>
                </a:cxn>
                <a:cxn ang="0">
                  <a:pos x="T2" y="T3"/>
                </a:cxn>
                <a:cxn ang="0">
                  <a:pos x="T4" y="T5"/>
                </a:cxn>
                <a:cxn ang="0">
                  <a:pos x="T6" y="T7"/>
                </a:cxn>
                <a:cxn ang="0">
                  <a:pos x="T8" y="T9"/>
                </a:cxn>
                <a:cxn ang="0">
                  <a:pos x="T10" y="T11"/>
                </a:cxn>
              </a:cxnLst>
              <a:rect l="0" t="0" r="r" b="b"/>
              <a:pathLst>
                <a:path w="27" h="35">
                  <a:moveTo>
                    <a:pt x="8" y="31"/>
                  </a:moveTo>
                  <a:cubicBezTo>
                    <a:pt x="8" y="31"/>
                    <a:pt x="15" y="35"/>
                    <a:pt x="21" y="25"/>
                  </a:cubicBezTo>
                  <a:cubicBezTo>
                    <a:pt x="27" y="14"/>
                    <a:pt x="16" y="8"/>
                    <a:pt x="16" y="8"/>
                  </a:cubicBezTo>
                  <a:cubicBezTo>
                    <a:pt x="16" y="8"/>
                    <a:pt x="13" y="0"/>
                    <a:pt x="8" y="4"/>
                  </a:cubicBezTo>
                  <a:cubicBezTo>
                    <a:pt x="3" y="7"/>
                    <a:pt x="0" y="13"/>
                    <a:pt x="2" y="19"/>
                  </a:cubicBezTo>
                  <a:cubicBezTo>
                    <a:pt x="5" y="25"/>
                    <a:pt x="7" y="23"/>
                    <a:pt x="8" y="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321" name="í$ḻîḓè">
              <a:extLst>
                <a:ext uri="{FF2B5EF4-FFF2-40B4-BE49-F238E27FC236}">
                  <a16:creationId xmlns:a16="http://schemas.microsoft.com/office/drawing/2014/main" id="{9D83C036-5005-4576-9BB0-41DAF431CD46}"/>
                </a:ext>
              </a:extLst>
            </p:cNvPr>
            <p:cNvSpPr/>
            <p:nvPr/>
          </p:nvSpPr>
          <p:spPr bwMode="auto">
            <a:xfrm>
              <a:off x="4635121" y="1341182"/>
              <a:ext cx="160495" cy="198341"/>
            </a:xfrm>
            <a:custGeom>
              <a:avLst/>
              <a:gdLst>
                <a:gd name="T0" fmla="*/ 63 w 70"/>
                <a:gd name="T1" fmla="*/ 12 h 86"/>
                <a:gd name="T2" fmla="*/ 15 w 70"/>
                <a:gd name="T3" fmla="*/ 58 h 86"/>
                <a:gd name="T4" fmla="*/ 17 w 70"/>
                <a:gd name="T5" fmla="*/ 76 h 86"/>
                <a:gd name="T6" fmla="*/ 33 w 70"/>
                <a:gd name="T7" fmla="*/ 73 h 86"/>
                <a:gd name="T8" fmla="*/ 70 w 70"/>
                <a:gd name="T9" fmla="*/ 14 h 86"/>
                <a:gd name="T10" fmla="*/ 70 w 70"/>
                <a:gd name="T11" fmla="*/ 10 h 86"/>
                <a:gd name="T12" fmla="*/ 63 w 70"/>
                <a:gd name="T13" fmla="*/ 12 h 86"/>
              </a:gdLst>
              <a:ahLst/>
              <a:cxnLst>
                <a:cxn ang="0">
                  <a:pos x="T0" y="T1"/>
                </a:cxn>
                <a:cxn ang="0">
                  <a:pos x="T2" y="T3"/>
                </a:cxn>
                <a:cxn ang="0">
                  <a:pos x="T4" y="T5"/>
                </a:cxn>
                <a:cxn ang="0">
                  <a:pos x="T6" y="T7"/>
                </a:cxn>
                <a:cxn ang="0">
                  <a:pos x="T8" y="T9"/>
                </a:cxn>
                <a:cxn ang="0">
                  <a:pos x="T10" y="T11"/>
                </a:cxn>
                <a:cxn ang="0">
                  <a:pos x="T12" y="T13"/>
                </a:cxn>
              </a:cxnLst>
              <a:rect l="0" t="0" r="r" b="b"/>
              <a:pathLst>
                <a:path w="70" h="86">
                  <a:moveTo>
                    <a:pt x="63" y="12"/>
                  </a:moveTo>
                  <a:cubicBezTo>
                    <a:pt x="56" y="25"/>
                    <a:pt x="29" y="52"/>
                    <a:pt x="15" y="58"/>
                  </a:cubicBezTo>
                  <a:cubicBezTo>
                    <a:pt x="0" y="64"/>
                    <a:pt x="17" y="76"/>
                    <a:pt x="17" y="76"/>
                  </a:cubicBezTo>
                  <a:cubicBezTo>
                    <a:pt x="17" y="76"/>
                    <a:pt x="24" y="86"/>
                    <a:pt x="33" y="73"/>
                  </a:cubicBezTo>
                  <a:cubicBezTo>
                    <a:pt x="43" y="60"/>
                    <a:pt x="59" y="40"/>
                    <a:pt x="70" y="14"/>
                  </a:cubicBezTo>
                  <a:cubicBezTo>
                    <a:pt x="70" y="12"/>
                    <a:pt x="70" y="10"/>
                    <a:pt x="70" y="10"/>
                  </a:cubicBezTo>
                  <a:cubicBezTo>
                    <a:pt x="70" y="10"/>
                    <a:pt x="70" y="0"/>
                    <a:pt x="63"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322" name="ïŝḷíḍe">
              <a:extLst>
                <a:ext uri="{FF2B5EF4-FFF2-40B4-BE49-F238E27FC236}">
                  <a16:creationId xmlns:a16="http://schemas.microsoft.com/office/drawing/2014/main" id="{BF409861-028C-4A4B-8C86-BE4D2487C441}"/>
                </a:ext>
              </a:extLst>
            </p:cNvPr>
            <p:cNvSpPr/>
            <p:nvPr/>
          </p:nvSpPr>
          <p:spPr bwMode="auto">
            <a:xfrm>
              <a:off x="4850282" y="1255679"/>
              <a:ext cx="119845" cy="108632"/>
            </a:xfrm>
            <a:custGeom>
              <a:avLst/>
              <a:gdLst>
                <a:gd name="T0" fmla="*/ 37 w 52"/>
                <a:gd name="T1" fmla="*/ 2 h 47"/>
                <a:gd name="T2" fmla="*/ 10 w 52"/>
                <a:gd name="T3" fmla="*/ 11 h 47"/>
                <a:gd name="T4" fmla="*/ 6 w 52"/>
                <a:gd name="T5" fmla="*/ 21 h 47"/>
                <a:gd name="T6" fmla="*/ 19 w 52"/>
                <a:gd name="T7" fmla="*/ 29 h 47"/>
                <a:gd name="T8" fmla="*/ 25 w 52"/>
                <a:gd name="T9" fmla="*/ 32 h 47"/>
                <a:gd name="T10" fmla="*/ 20 w 52"/>
                <a:gd name="T11" fmla="*/ 47 h 47"/>
                <a:gd name="T12" fmla="*/ 36 w 52"/>
                <a:gd name="T13" fmla="*/ 41 h 47"/>
                <a:gd name="T14" fmla="*/ 51 w 52"/>
                <a:gd name="T15" fmla="*/ 17 h 47"/>
                <a:gd name="T16" fmla="*/ 37 w 52"/>
                <a:gd name="T17" fmla="*/ 2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47">
                  <a:moveTo>
                    <a:pt x="37" y="2"/>
                  </a:moveTo>
                  <a:cubicBezTo>
                    <a:pt x="27" y="5"/>
                    <a:pt x="10" y="11"/>
                    <a:pt x="10" y="11"/>
                  </a:cubicBezTo>
                  <a:cubicBezTo>
                    <a:pt x="10" y="11"/>
                    <a:pt x="0" y="14"/>
                    <a:pt x="6" y="21"/>
                  </a:cubicBezTo>
                  <a:cubicBezTo>
                    <a:pt x="12" y="28"/>
                    <a:pt x="12" y="33"/>
                    <a:pt x="19" y="29"/>
                  </a:cubicBezTo>
                  <a:cubicBezTo>
                    <a:pt x="27" y="26"/>
                    <a:pt x="27" y="28"/>
                    <a:pt x="25" y="32"/>
                  </a:cubicBezTo>
                  <a:cubicBezTo>
                    <a:pt x="24" y="36"/>
                    <a:pt x="19" y="43"/>
                    <a:pt x="20" y="47"/>
                  </a:cubicBezTo>
                  <a:cubicBezTo>
                    <a:pt x="20" y="47"/>
                    <a:pt x="32" y="46"/>
                    <a:pt x="36" y="41"/>
                  </a:cubicBezTo>
                  <a:cubicBezTo>
                    <a:pt x="39" y="35"/>
                    <a:pt x="50" y="24"/>
                    <a:pt x="51" y="17"/>
                  </a:cubicBezTo>
                  <a:cubicBezTo>
                    <a:pt x="52" y="9"/>
                    <a:pt x="46" y="0"/>
                    <a:pt x="3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323" name="íṩļiḋe">
              <a:extLst>
                <a:ext uri="{FF2B5EF4-FFF2-40B4-BE49-F238E27FC236}">
                  <a16:creationId xmlns:a16="http://schemas.microsoft.com/office/drawing/2014/main" id="{4187BC23-1FA4-4FB9-A8FB-AD7706B65F86}"/>
                </a:ext>
              </a:extLst>
            </p:cNvPr>
            <p:cNvSpPr/>
            <p:nvPr/>
          </p:nvSpPr>
          <p:spPr bwMode="auto">
            <a:xfrm>
              <a:off x="4839068" y="1362208"/>
              <a:ext cx="100922" cy="66581"/>
            </a:xfrm>
            <a:custGeom>
              <a:avLst/>
              <a:gdLst>
                <a:gd name="T0" fmla="*/ 31 w 44"/>
                <a:gd name="T1" fmla="*/ 3 h 29"/>
                <a:gd name="T2" fmla="*/ 8 w 44"/>
                <a:gd name="T3" fmla="*/ 9 h 29"/>
                <a:gd name="T4" fmla="*/ 7 w 44"/>
                <a:gd name="T5" fmla="*/ 20 h 29"/>
                <a:gd name="T6" fmla="*/ 31 w 44"/>
                <a:gd name="T7" fmla="*/ 23 h 29"/>
                <a:gd name="T8" fmla="*/ 44 w 44"/>
                <a:gd name="T9" fmla="*/ 2 h 29"/>
                <a:gd name="T10" fmla="*/ 31 w 44"/>
                <a:gd name="T11" fmla="*/ 3 h 29"/>
              </a:gdLst>
              <a:ahLst/>
              <a:cxnLst>
                <a:cxn ang="0">
                  <a:pos x="T0" y="T1"/>
                </a:cxn>
                <a:cxn ang="0">
                  <a:pos x="T2" y="T3"/>
                </a:cxn>
                <a:cxn ang="0">
                  <a:pos x="T4" y="T5"/>
                </a:cxn>
                <a:cxn ang="0">
                  <a:pos x="T6" y="T7"/>
                </a:cxn>
                <a:cxn ang="0">
                  <a:pos x="T8" y="T9"/>
                </a:cxn>
                <a:cxn ang="0">
                  <a:pos x="T10" y="T11"/>
                </a:cxn>
              </a:cxnLst>
              <a:rect l="0" t="0" r="r" b="b"/>
              <a:pathLst>
                <a:path w="44" h="29">
                  <a:moveTo>
                    <a:pt x="31" y="3"/>
                  </a:moveTo>
                  <a:cubicBezTo>
                    <a:pt x="24" y="6"/>
                    <a:pt x="8" y="9"/>
                    <a:pt x="8" y="9"/>
                  </a:cubicBezTo>
                  <a:cubicBezTo>
                    <a:pt x="8" y="9"/>
                    <a:pt x="0" y="13"/>
                    <a:pt x="7" y="20"/>
                  </a:cubicBezTo>
                  <a:cubicBezTo>
                    <a:pt x="13" y="27"/>
                    <a:pt x="22" y="29"/>
                    <a:pt x="31" y="23"/>
                  </a:cubicBezTo>
                  <a:cubicBezTo>
                    <a:pt x="41" y="17"/>
                    <a:pt x="43" y="13"/>
                    <a:pt x="44" y="2"/>
                  </a:cubicBezTo>
                  <a:cubicBezTo>
                    <a:pt x="44" y="2"/>
                    <a:pt x="38" y="0"/>
                    <a:pt x="3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324" name="îṡlïḍé">
              <a:extLst>
                <a:ext uri="{FF2B5EF4-FFF2-40B4-BE49-F238E27FC236}">
                  <a16:creationId xmlns:a16="http://schemas.microsoft.com/office/drawing/2014/main" id="{3BBC0D06-AB07-47BD-B194-99E2CD4F1F27}"/>
                </a:ext>
              </a:extLst>
            </p:cNvPr>
            <p:cNvSpPr/>
            <p:nvPr/>
          </p:nvSpPr>
          <p:spPr bwMode="auto">
            <a:xfrm>
              <a:off x="5091374" y="1186995"/>
              <a:ext cx="250203" cy="276135"/>
            </a:xfrm>
            <a:custGeom>
              <a:avLst/>
              <a:gdLst>
                <a:gd name="T0" fmla="*/ 108 w 109"/>
                <a:gd name="T1" fmla="*/ 54 h 120"/>
                <a:gd name="T2" fmla="*/ 97 w 109"/>
                <a:gd name="T3" fmla="*/ 52 h 120"/>
                <a:gd name="T4" fmla="*/ 84 w 109"/>
                <a:gd name="T5" fmla="*/ 58 h 120"/>
                <a:gd name="T6" fmla="*/ 89 w 109"/>
                <a:gd name="T7" fmla="*/ 43 h 120"/>
                <a:gd name="T8" fmla="*/ 85 w 109"/>
                <a:gd name="T9" fmla="*/ 10 h 120"/>
                <a:gd name="T10" fmla="*/ 70 w 109"/>
                <a:gd name="T11" fmla="*/ 16 h 120"/>
                <a:gd name="T12" fmla="*/ 68 w 109"/>
                <a:gd name="T13" fmla="*/ 53 h 120"/>
                <a:gd name="T14" fmla="*/ 53 w 109"/>
                <a:gd name="T15" fmla="*/ 72 h 120"/>
                <a:gd name="T16" fmla="*/ 11 w 109"/>
                <a:gd name="T17" fmla="*/ 79 h 120"/>
                <a:gd name="T18" fmla="*/ 2 w 109"/>
                <a:gd name="T19" fmla="*/ 89 h 120"/>
                <a:gd name="T20" fmla="*/ 20 w 109"/>
                <a:gd name="T21" fmla="*/ 100 h 120"/>
                <a:gd name="T22" fmla="*/ 31 w 109"/>
                <a:gd name="T23" fmla="*/ 98 h 120"/>
                <a:gd name="T24" fmla="*/ 41 w 109"/>
                <a:gd name="T25" fmla="*/ 94 h 120"/>
                <a:gd name="T26" fmla="*/ 49 w 109"/>
                <a:gd name="T27" fmla="*/ 90 h 120"/>
                <a:gd name="T28" fmla="*/ 54 w 109"/>
                <a:gd name="T29" fmla="*/ 92 h 120"/>
                <a:gd name="T30" fmla="*/ 32 w 109"/>
                <a:gd name="T31" fmla="*/ 110 h 120"/>
                <a:gd name="T32" fmla="*/ 35 w 109"/>
                <a:gd name="T33" fmla="*/ 119 h 120"/>
                <a:gd name="T34" fmla="*/ 70 w 109"/>
                <a:gd name="T35" fmla="*/ 92 h 120"/>
                <a:gd name="T36" fmla="*/ 89 w 109"/>
                <a:gd name="T37" fmla="*/ 72 h 120"/>
                <a:gd name="T38" fmla="*/ 108 w 109"/>
                <a:gd name="T39" fmla="*/ 54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9" h="120">
                  <a:moveTo>
                    <a:pt x="108" y="54"/>
                  </a:moveTo>
                  <a:cubicBezTo>
                    <a:pt x="109" y="45"/>
                    <a:pt x="101" y="49"/>
                    <a:pt x="97" y="52"/>
                  </a:cubicBezTo>
                  <a:cubicBezTo>
                    <a:pt x="94" y="54"/>
                    <a:pt x="86" y="57"/>
                    <a:pt x="84" y="58"/>
                  </a:cubicBezTo>
                  <a:cubicBezTo>
                    <a:pt x="84" y="58"/>
                    <a:pt x="86" y="48"/>
                    <a:pt x="89" y="43"/>
                  </a:cubicBezTo>
                  <a:cubicBezTo>
                    <a:pt x="92" y="37"/>
                    <a:pt x="96" y="21"/>
                    <a:pt x="85" y="10"/>
                  </a:cubicBezTo>
                  <a:cubicBezTo>
                    <a:pt x="74" y="0"/>
                    <a:pt x="72" y="5"/>
                    <a:pt x="70" y="16"/>
                  </a:cubicBezTo>
                  <a:cubicBezTo>
                    <a:pt x="67" y="26"/>
                    <a:pt x="72" y="36"/>
                    <a:pt x="68" y="53"/>
                  </a:cubicBezTo>
                  <a:cubicBezTo>
                    <a:pt x="64" y="70"/>
                    <a:pt x="64" y="68"/>
                    <a:pt x="53" y="72"/>
                  </a:cubicBezTo>
                  <a:cubicBezTo>
                    <a:pt x="42" y="76"/>
                    <a:pt x="27" y="81"/>
                    <a:pt x="11" y="79"/>
                  </a:cubicBezTo>
                  <a:cubicBezTo>
                    <a:pt x="3" y="78"/>
                    <a:pt x="0" y="75"/>
                    <a:pt x="2" y="89"/>
                  </a:cubicBezTo>
                  <a:cubicBezTo>
                    <a:pt x="2" y="89"/>
                    <a:pt x="4" y="97"/>
                    <a:pt x="20" y="100"/>
                  </a:cubicBezTo>
                  <a:cubicBezTo>
                    <a:pt x="24" y="101"/>
                    <a:pt x="27" y="99"/>
                    <a:pt x="31" y="98"/>
                  </a:cubicBezTo>
                  <a:cubicBezTo>
                    <a:pt x="35" y="98"/>
                    <a:pt x="38" y="96"/>
                    <a:pt x="41" y="94"/>
                  </a:cubicBezTo>
                  <a:cubicBezTo>
                    <a:pt x="46" y="92"/>
                    <a:pt x="49" y="90"/>
                    <a:pt x="49" y="90"/>
                  </a:cubicBezTo>
                  <a:cubicBezTo>
                    <a:pt x="49" y="90"/>
                    <a:pt x="55" y="89"/>
                    <a:pt x="54" y="92"/>
                  </a:cubicBezTo>
                  <a:cubicBezTo>
                    <a:pt x="53" y="95"/>
                    <a:pt x="47" y="104"/>
                    <a:pt x="32" y="110"/>
                  </a:cubicBezTo>
                  <a:cubicBezTo>
                    <a:pt x="17" y="116"/>
                    <a:pt x="29" y="120"/>
                    <a:pt x="35" y="119"/>
                  </a:cubicBezTo>
                  <a:cubicBezTo>
                    <a:pt x="40" y="118"/>
                    <a:pt x="61" y="116"/>
                    <a:pt x="70" y="92"/>
                  </a:cubicBezTo>
                  <a:cubicBezTo>
                    <a:pt x="80" y="69"/>
                    <a:pt x="89" y="72"/>
                    <a:pt x="89" y="72"/>
                  </a:cubicBezTo>
                  <a:cubicBezTo>
                    <a:pt x="89" y="72"/>
                    <a:pt x="107" y="63"/>
                    <a:pt x="108"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325" name="iS1îḓè">
              <a:extLst>
                <a:ext uri="{FF2B5EF4-FFF2-40B4-BE49-F238E27FC236}">
                  <a16:creationId xmlns:a16="http://schemas.microsoft.com/office/drawing/2014/main" id="{52FD45E1-E0E9-4862-9373-4589A2865D40}"/>
                </a:ext>
              </a:extLst>
            </p:cNvPr>
            <p:cNvSpPr/>
            <p:nvPr/>
          </p:nvSpPr>
          <p:spPr bwMode="auto">
            <a:xfrm>
              <a:off x="5288313" y="1394447"/>
              <a:ext cx="71487" cy="82700"/>
            </a:xfrm>
            <a:custGeom>
              <a:avLst/>
              <a:gdLst>
                <a:gd name="T0" fmla="*/ 17 w 31"/>
                <a:gd name="T1" fmla="*/ 6 h 36"/>
                <a:gd name="T2" fmla="*/ 3 w 31"/>
                <a:gd name="T3" fmla="*/ 7 h 36"/>
                <a:gd name="T4" fmla="*/ 9 w 31"/>
                <a:gd name="T5" fmla="*/ 27 h 36"/>
                <a:gd name="T6" fmla="*/ 12 w 31"/>
                <a:gd name="T7" fmla="*/ 36 h 36"/>
                <a:gd name="T8" fmla="*/ 26 w 31"/>
                <a:gd name="T9" fmla="*/ 17 h 36"/>
                <a:gd name="T10" fmla="*/ 17 w 31"/>
                <a:gd name="T11" fmla="*/ 6 h 36"/>
              </a:gdLst>
              <a:ahLst/>
              <a:cxnLst>
                <a:cxn ang="0">
                  <a:pos x="T0" y="T1"/>
                </a:cxn>
                <a:cxn ang="0">
                  <a:pos x="T2" y="T3"/>
                </a:cxn>
                <a:cxn ang="0">
                  <a:pos x="T4" y="T5"/>
                </a:cxn>
                <a:cxn ang="0">
                  <a:pos x="T6" y="T7"/>
                </a:cxn>
                <a:cxn ang="0">
                  <a:pos x="T8" y="T9"/>
                </a:cxn>
                <a:cxn ang="0">
                  <a:pos x="T10" y="T11"/>
                </a:cxn>
              </a:cxnLst>
              <a:rect l="0" t="0" r="r" b="b"/>
              <a:pathLst>
                <a:path w="31" h="36">
                  <a:moveTo>
                    <a:pt x="17" y="6"/>
                  </a:moveTo>
                  <a:cubicBezTo>
                    <a:pt x="17" y="6"/>
                    <a:pt x="6" y="0"/>
                    <a:pt x="3" y="7"/>
                  </a:cubicBezTo>
                  <a:cubicBezTo>
                    <a:pt x="0" y="14"/>
                    <a:pt x="6" y="23"/>
                    <a:pt x="9" y="27"/>
                  </a:cubicBezTo>
                  <a:cubicBezTo>
                    <a:pt x="12" y="31"/>
                    <a:pt x="5" y="36"/>
                    <a:pt x="12" y="36"/>
                  </a:cubicBezTo>
                  <a:cubicBezTo>
                    <a:pt x="20" y="36"/>
                    <a:pt x="31" y="33"/>
                    <a:pt x="26" y="17"/>
                  </a:cubicBezTo>
                  <a:cubicBezTo>
                    <a:pt x="23" y="10"/>
                    <a:pt x="17" y="6"/>
                    <a:pt x="17"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326" name="íṡḷiḑê">
              <a:extLst>
                <a:ext uri="{FF2B5EF4-FFF2-40B4-BE49-F238E27FC236}">
                  <a16:creationId xmlns:a16="http://schemas.microsoft.com/office/drawing/2014/main" id="{E691A876-345F-4701-81CB-BD37AC60EF36}"/>
                </a:ext>
              </a:extLst>
            </p:cNvPr>
            <p:cNvSpPr/>
            <p:nvPr/>
          </p:nvSpPr>
          <p:spPr bwMode="auto">
            <a:xfrm>
              <a:off x="5490157" y="1294926"/>
              <a:ext cx="41350" cy="64478"/>
            </a:xfrm>
            <a:custGeom>
              <a:avLst/>
              <a:gdLst>
                <a:gd name="T0" fmla="*/ 11 w 18"/>
                <a:gd name="T1" fmla="*/ 27 h 28"/>
                <a:gd name="T2" fmla="*/ 17 w 18"/>
                <a:gd name="T3" fmla="*/ 10 h 28"/>
                <a:gd name="T4" fmla="*/ 14 w 18"/>
                <a:gd name="T5" fmla="*/ 4 h 28"/>
                <a:gd name="T6" fmla="*/ 8 w 18"/>
                <a:gd name="T7" fmla="*/ 0 h 28"/>
                <a:gd name="T8" fmla="*/ 1 w 18"/>
                <a:gd name="T9" fmla="*/ 12 h 28"/>
                <a:gd name="T10" fmla="*/ 11 w 18"/>
                <a:gd name="T11" fmla="*/ 27 h 28"/>
              </a:gdLst>
              <a:ahLst/>
              <a:cxnLst>
                <a:cxn ang="0">
                  <a:pos x="T0" y="T1"/>
                </a:cxn>
                <a:cxn ang="0">
                  <a:pos x="T2" y="T3"/>
                </a:cxn>
                <a:cxn ang="0">
                  <a:pos x="T4" y="T5"/>
                </a:cxn>
                <a:cxn ang="0">
                  <a:pos x="T6" y="T7"/>
                </a:cxn>
                <a:cxn ang="0">
                  <a:pos x="T8" y="T9"/>
                </a:cxn>
                <a:cxn ang="0">
                  <a:pos x="T10" y="T11"/>
                </a:cxn>
              </a:cxnLst>
              <a:rect l="0" t="0" r="r" b="b"/>
              <a:pathLst>
                <a:path w="18" h="28">
                  <a:moveTo>
                    <a:pt x="11" y="27"/>
                  </a:moveTo>
                  <a:cubicBezTo>
                    <a:pt x="15" y="25"/>
                    <a:pt x="18" y="21"/>
                    <a:pt x="17" y="10"/>
                  </a:cubicBezTo>
                  <a:cubicBezTo>
                    <a:pt x="16" y="7"/>
                    <a:pt x="15" y="6"/>
                    <a:pt x="14" y="4"/>
                  </a:cubicBezTo>
                  <a:cubicBezTo>
                    <a:pt x="11" y="2"/>
                    <a:pt x="9" y="0"/>
                    <a:pt x="8" y="0"/>
                  </a:cubicBezTo>
                  <a:cubicBezTo>
                    <a:pt x="6" y="0"/>
                    <a:pt x="0" y="2"/>
                    <a:pt x="1" y="12"/>
                  </a:cubicBezTo>
                  <a:cubicBezTo>
                    <a:pt x="2" y="21"/>
                    <a:pt x="7" y="28"/>
                    <a:pt x="11"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327" name="iṩ1íḓê">
              <a:extLst>
                <a:ext uri="{FF2B5EF4-FFF2-40B4-BE49-F238E27FC236}">
                  <a16:creationId xmlns:a16="http://schemas.microsoft.com/office/drawing/2014/main" id="{3A9BCC3F-C22C-476C-BB6C-4DF2BD2F2633}"/>
                </a:ext>
              </a:extLst>
            </p:cNvPr>
            <p:cNvSpPr/>
            <p:nvPr/>
          </p:nvSpPr>
          <p:spPr bwMode="auto">
            <a:xfrm>
              <a:off x="5464927" y="1142842"/>
              <a:ext cx="275434" cy="373553"/>
            </a:xfrm>
            <a:custGeom>
              <a:avLst/>
              <a:gdLst>
                <a:gd name="T0" fmla="*/ 100 w 120"/>
                <a:gd name="T1" fmla="*/ 60 h 162"/>
                <a:gd name="T2" fmla="*/ 107 w 120"/>
                <a:gd name="T3" fmla="*/ 27 h 162"/>
                <a:gd name="T4" fmla="*/ 95 w 120"/>
                <a:gd name="T5" fmla="*/ 23 h 162"/>
                <a:gd name="T6" fmla="*/ 91 w 120"/>
                <a:gd name="T7" fmla="*/ 3 h 162"/>
                <a:gd name="T8" fmla="*/ 84 w 120"/>
                <a:gd name="T9" fmla="*/ 9 h 162"/>
                <a:gd name="T10" fmla="*/ 77 w 120"/>
                <a:gd name="T11" fmla="*/ 19 h 162"/>
                <a:gd name="T12" fmla="*/ 69 w 120"/>
                <a:gd name="T13" fmla="*/ 19 h 162"/>
                <a:gd name="T14" fmla="*/ 56 w 120"/>
                <a:gd name="T15" fmla="*/ 28 h 162"/>
                <a:gd name="T16" fmla="*/ 60 w 120"/>
                <a:gd name="T17" fmla="*/ 33 h 162"/>
                <a:gd name="T18" fmla="*/ 59 w 120"/>
                <a:gd name="T19" fmla="*/ 43 h 162"/>
                <a:gd name="T20" fmla="*/ 50 w 120"/>
                <a:gd name="T21" fmla="*/ 52 h 162"/>
                <a:gd name="T22" fmla="*/ 52 w 120"/>
                <a:gd name="T23" fmla="*/ 60 h 162"/>
                <a:gd name="T24" fmla="*/ 48 w 120"/>
                <a:gd name="T25" fmla="*/ 56 h 162"/>
                <a:gd name="T26" fmla="*/ 32 w 120"/>
                <a:gd name="T27" fmla="*/ 37 h 162"/>
                <a:gd name="T28" fmla="*/ 26 w 120"/>
                <a:gd name="T29" fmla="*/ 50 h 162"/>
                <a:gd name="T30" fmla="*/ 33 w 120"/>
                <a:gd name="T31" fmla="*/ 76 h 162"/>
                <a:gd name="T32" fmla="*/ 45 w 120"/>
                <a:gd name="T33" fmla="*/ 77 h 162"/>
                <a:gd name="T34" fmla="*/ 58 w 120"/>
                <a:gd name="T35" fmla="*/ 72 h 162"/>
                <a:gd name="T36" fmla="*/ 62 w 120"/>
                <a:gd name="T37" fmla="*/ 75 h 162"/>
                <a:gd name="T38" fmla="*/ 22 w 120"/>
                <a:gd name="T39" fmla="*/ 101 h 162"/>
                <a:gd name="T40" fmla="*/ 25 w 120"/>
                <a:gd name="T41" fmla="*/ 111 h 162"/>
                <a:gd name="T42" fmla="*/ 55 w 120"/>
                <a:gd name="T43" fmla="*/ 100 h 162"/>
                <a:gd name="T44" fmla="*/ 59 w 120"/>
                <a:gd name="T45" fmla="*/ 103 h 162"/>
                <a:gd name="T46" fmla="*/ 39 w 120"/>
                <a:gd name="T47" fmla="*/ 119 h 162"/>
                <a:gd name="T48" fmla="*/ 12 w 120"/>
                <a:gd name="T49" fmla="*/ 128 h 162"/>
                <a:gd name="T50" fmla="*/ 7 w 120"/>
                <a:gd name="T51" fmla="*/ 136 h 162"/>
                <a:gd name="T52" fmla="*/ 30 w 120"/>
                <a:gd name="T53" fmla="*/ 141 h 162"/>
                <a:gd name="T54" fmla="*/ 55 w 120"/>
                <a:gd name="T55" fmla="*/ 136 h 162"/>
                <a:gd name="T56" fmla="*/ 43 w 120"/>
                <a:gd name="T57" fmla="*/ 148 h 162"/>
                <a:gd name="T58" fmla="*/ 50 w 120"/>
                <a:gd name="T59" fmla="*/ 158 h 162"/>
                <a:gd name="T60" fmla="*/ 71 w 120"/>
                <a:gd name="T61" fmla="*/ 149 h 162"/>
                <a:gd name="T62" fmla="*/ 71 w 120"/>
                <a:gd name="T63" fmla="*/ 125 h 162"/>
                <a:gd name="T64" fmla="*/ 79 w 120"/>
                <a:gd name="T65" fmla="*/ 120 h 162"/>
                <a:gd name="T66" fmla="*/ 75 w 120"/>
                <a:gd name="T67" fmla="*/ 102 h 162"/>
                <a:gd name="T68" fmla="*/ 96 w 120"/>
                <a:gd name="T69" fmla="*/ 86 h 162"/>
                <a:gd name="T70" fmla="*/ 102 w 120"/>
                <a:gd name="T71" fmla="*/ 75 h 162"/>
                <a:gd name="T72" fmla="*/ 100 w 120"/>
                <a:gd name="T73" fmla="*/ 60 h 162"/>
                <a:gd name="T74" fmla="*/ 90 w 120"/>
                <a:gd name="T75" fmla="*/ 49 h 162"/>
                <a:gd name="T76" fmla="*/ 86 w 120"/>
                <a:gd name="T77" fmla="*/ 53 h 162"/>
                <a:gd name="T78" fmla="*/ 83 w 120"/>
                <a:gd name="T79" fmla="*/ 53 h 162"/>
                <a:gd name="T80" fmla="*/ 80 w 120"/>
                <a:gd name="T81" fmla="*/ 48 h 162"/>
                <a:gd name="T82" fmla="*/ 89 w 120"/>
                <a:gd name="T83" fmla="*/ 44 h 162"/>
                <a:gd name="T84" fmla="*/ 90 w 120"/>
                <a:gd name="T85" fmla="*/ 49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0" h="162">
                  <a:moveTo>
                    <a:pt x="100" y="60"/>
                  </a:moveTo>
                  <a:cubicBezTo>
                    <a:pt x="108" y="50"/>
                    <a:pt x="120" y="40"/>
                    <a:pt x="107" y="27"/>
                  </a:cubicBezTo>
                  <a:cubicBezTo>
                    <a:pt x="107" y="27"/>
                    <a:pt x="105" y="24"/>
                    <a:pt x="95" y="23"/>
                  </a:cubicBezTo>
                  <a:cubicBezTo>
                    <a:pt x="95" y="23"/>
                    <a:pt x="105" y="8"/>
                    <a:pt x="91" y="3"/>
                  </a:cubicBezTo>
                  <a:cubicBezTo>
                    <a:pt x="91" y="3"/>
                    <a:pt x="88" y="0"/>
                    <a:pt x="84" y="9"/>
                  </a:cubicBezTo>
                  <a:cubicBezTo>
                    <a:pt x="80" y="17"/>
                    <a:pt x="77" y="17"/>
                    <a:pt x="77" y="19"/>
                  </a:cubicBezTo>
                  <a:cubicBezTo>
                    <a:pt x="77" y="21"/>
                    <a:pt x="74" y="21"/>
                    <a:pt x="69" y="19"/>
                  </a:cubicBezTo>
                  <a:cubicBezTo>
                    <a:pt x="64" y="17"/>
                    <a:pt x="56" y="19"/>
                    <a:pt x="56" y="28"/>
                  </a:cubicBezTo>
                  <a:cubicBezTo>
                    <a:pt x="56" y="28"/>
                    <a:pt x="56" y="31"/>
                    <a:pt x="60" y="33"/>
                  </a:cubicBezTo>
                  <a:cubicBezTo>
                    <a:pt x="63" y="36"/>
                    <a:pt x="66" y="37"/>
                    <a:pt x="59" y="43"/>
                  </a:cubicBezTo>
                  <a:cubicBezTo>
                    <a:pt x="53" y="49"/>
                    <a:pt x="50" y="40"/>
                    <a:pt x="50" y="52"/>
                  </a:cubicBezTo>
                  <a:cubicBezTo>
                    <a:pt x="50" y="52"/>
                    <a:pt x="57" y="57"/>
                    <a:pt x="52" y="60"/>
                  </a:cubicBezTo>
                  <a:cubicBezTo>
                    <a:pt x="47" y="63"/>
                    <a:pt x="48" y="59"/>
                    <a:pt x="48" y="56"/>
                  </a:cubicBezTo>
                  <a:cubicBezTo>
                    <a:pt x="48" y="59"/>
                    <a:pt x="43" y="42"/>
                    <a:pt x="32" y="37"/>
                  </a:cubicBezTo>
                  <a:cubicBezTo>
                    <a:pt x="30" y="37"/>
                    <a:pt x="24" y="37"/>
                    <a:pt x="26" y="50"/>
                  </a:cubicBezTo>
                  <a:cubicBezTo>
                    <a:pt x="28" y="63"/>
                    <a:pt x="32" y="66"/>
                    <a:pt x="33" y="76"/>
                  </a:cubicBezTo>
                  <a:cubicBezTo>
                    <a:pt x="33" y="87"/>
                    <a:pt x="43" y="82"/>
                    <a:pt x="45" y="77"/>
                  </a:cubicBezTo>
                  <a:cubicBezTo>
                    <a:pt x="46" y="72"/>
                    <a:pt x="58" y="72"/>
                    <a:pt x="58" y="72"/>
                  </a:cubicBezTo>
                  <a:cubicBezTo>
                    <a:pt x="58" y="72"/>
                    <a:pt x="68" y="71"/>
                    <a:pt x="62" y="75"/>
                  </a:cubicBezTo>
                  <a:cubicBezTo>
                    <a:pt x="56" y="80"/>
                    <a:pt x="22" y="101"/>
                    <a:pt x="22" y="101"/>
                  </a:cubicBezTo>
                  <a:cubicBezTo>
                    <a:pt x="22" y="101"/>
                    <a:pt x="9" y="108"/>
                    <a:pt x="25" y="111"/>
                  </a:cubicBezTo>
                  <a:cubicBezTo>
                    <a:pt x="42" y="113"/>
                    <a:pt x="55" y="100"/>
                    <a:pt x="55" y="100"/>
                  </a:cubicBezTo>
                  <a:cubicBezTo>
                    <a:pt x="55" y="100"/>
                    <a:pt x="61" y="95"/>
                    <a:pt x="59" y="103"/>
                  </a:cubicBezTo>
                  <a:cubicBezTo>
                    <a:pt x="56" y="111"/>
                    <a:pt x="39" y="119"/>
                    <a:pt x="39" y="119"/>
                  </a:cubicBezTo>
                  <a:cubicBezTo>
                    <a:pt x="39" y="119"/>
                    <a:pt x="23" y="125"/>
                    <a:pt x="12" y="128"/>
                  </a:cubicBezTo>
                  <a:cubicBezTo>
                    <a:pt x="0" y="130"/>
                    <a:pt x="4" y="130"/>
                    <a:pt x="7" y="136"/>
                  </a:cubicBezTo>
                  <a:cubicBezTo>
                    <a:pt x="10" y="143"/>
                    <a:pt x="21" y="147"/>
                    <a:pt x="30" y="141"/>
                  </a:cubicBezTo>
                  <a:cubicBezTo>
                    <a:pt x="38" y="135"/>
                    <a:pt x="56" y="129"/>
                    <a:pt x="55" y="136"/>
                  </a:cubicBezTo>
                  <a:cubicBezTo>
                    <a:pt x="55" y="143"/>
                    <a:pt x="54" y="145"/>
                    <a:pt x="43" y="148"/>
                  </a:cubicBezTo>
                  <a:cubicBezTo>
                    <a:pt x="32" y="152"/>
                    <a:pt x="37" y="154"/>
                    <a:pt x="50" y="158"/>
                  </a:cubicBezTo>
                  <a:cubicBezTo>
                    <a:pt x="63" y="162"/>
                    <a:pt x="71" y="157"/>
                    <a:pt x="71" y="149"/>
                  </a:cubicBezTo>
                  <a:cubicBezTo>
                    <a:pt x="71" y="140"/>
                    <a:pt x="71" y="125"/>
                    <a:pt x="71" y="125"/>
                  </a:cubicBezTo>
                  <a:cubicBezTo>
                    <a:pt x="71" y="125"/>
                    <a:pt x="76" y="121"/>
                    <a:pt x="79" y="120"/>
                  </a:cubicBezTo>
                  <a:cubicBezTo>
                    <a:pt x="82" y="119"/>
                    <a:pt x="85" y="103"/>
                    <a:pt x="75" y="102"/>
                  </a:cubicBezTo>
                  <a:cubicBezTo>
                    <a:pt x="75" y="102"/>
                    <a:pt x="81" y="90"/>
                    <a:pt x="96" y="86"/>
                  </a:cubicBezTo>
                  <a:cubicBezTo>
                    <a:pt x="96" y="86"/>
                    <a:pt x="102" y="84"/>
                    <a:pt x="102" y="75"/>
                  </a:cubicBezTo>
                  <a:cubicBezTo>
                    <a:pt x="102" y="66"/>
                    <a:pt x="91" y="70"/>
                    <a:pt x="100" y="60"/>
                  </a:cubicBezTo>
                  <a:close/>
                  <a:moveTo>
                    <a:pt x="90" y="49"/>
                  </a:moveTo>
                  <a:cubicBezTo>
                    <a:pt x="88" y="51"/>
                    <a:pt x="86" y="53"/>
                    <a:pt x="86" y="53"/>
                  </a:cubicBezTo>
                  <a:cubicBezTo>
                    <a:pt x="85" y="59"/>
                    <a:pt x="85" y="55"/>
                    <a:pt x="83" y="53"/>
                  </a:cubicBezTo>
                  <a:cubicBezTo>
                    <a:pt x="80" y="51"/>
                    <a:pt x="80" y="48"/>
                    <a:pt x="80" y="48"/>
                  </a:cubicBezTo>
                  <a:cubicBezTo>
                    <a:pt x="81" y="38"/>
                    <a:pt x="89" y="44"/>
                    <a:pt x="89" y="44"/>
                  </a:cubicBezTo>
                  <a:cubicBezTo>
                    <a:pt x="89" y="44"/>
                    <a:pt x="92" y="48"/>
                    <a:pt x="90" y="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328" name="ïşľïďé">
              <a:extLst>
                <a:ext uri="{FF2B5EF4-FFF2-40B4-BE49-F238E27FC236}">
                  <a16:creationId xmlns:a16="http://schemas.microsoft.com/office/drawing/2014/main" id="{C7856B17-8346-44AC-B882-2039D9BC5ED8}"/>
                </a:ext>
              </a:extLst>
            </p:cNvPr>
            <p:cNvSpPr/>
            <p:nvPr/>
          </p:nvSpPr>
          <p:spPr bwMode="auto">
            <a:xfrm>
              <a:off x="4199193" y="1624325"/>
              <a:ext cx="73589" cy="92512"/>
            </a:xfrm>
            <a:custGeom>
              <a:avLst/>
              <a:gdLst>
                <a:gd name="T0" fmla="*/ 0 w 105"/>
                <a:gd name="T1" fmla="*/ 132 h 132"/>
                <a:gd name="T2" fmla="*/ 0 w 105"/>
                <a:gd name="T3" fmla="*/ 109 h 132"/>
                <a:gd name="T4" fmla="*/ 69 w 105"/>
                <a:gd name="T5" fmla="*/ 23 h 132"/>
                <a:gd name="T6" fmla="*/ 7 w 105"/>
                <a:gd name="T7" fmla="*/ 23 h 132"/>
                <a:gd name="T8" fmla="*/ 7 w 105"/>
                <a:gd name="T9" fmla="*/ 0 h 132"/>
                <a:gd name="T10" fmla="*/ 102 w 105"/>
                <a:gd name="T11" fmla="*/ 0 h 132"/>
                <a:gd name="T12" fmla="*/ 102 w 105"/>
                <a:gd name="T13" fmla="*/ 23 h 132"/>
                <a:gd name="T14" fmla="*/ 33 w 105"/>
                <a:gd name="T15" fmla="*/ 112 h 132"/>
                <a:gd name="T16" fmla="*/ 105 w 105"/>
                <a:gd name="T17" fmla="*/ 112 h 132"/>
                <a:gd name="T18" fmla="*/ 105 w 105"/>
                <a:gd name="T19" fmla="*/ 132 h 132"/>
                <a:gd name="T20" fmla="*/ 0 w 105"/>
                <a:gd name="T21"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5" h="132">
                  <a:moveTo>
                    <a:pt x="0" y="132"/>
                  </a:moveTo>
                  <a:lnTo>
                    <a:pt x="0" y="109"/>
                  </a:lnTo>
                  <a:lnTo>
                    <a:pt x="69" y="23"/>
                  </a:lnTo>
                  <a:lnTo>
                    <a:pt x="7" y="23"/>
                  </a:lnTo>
                  <a:lnTo>
                    <a:pt x="7" y="0"/>
                  </a:lnTo>
                  <a:lnTo>
                    <a:pt x="102" y="0"/>
                  </a:lnTo>
                  <a:lnTo>
                    <a:pt x="102" y="23"/>
                  </a:lnTo>
                  <a:lnTo>
                    <a:pt x="33" y="112"/>
                  </a:lnTo>
                  <a:lnTo>
                    <a:pt x="105" y="112"/>
                  </a:lnTo>
                  <a:lnTo>
                    <a:pt x="105" y="132"/>
                  </a:lnTo>
                  <a:lnTo>
                    <a:pt x="0" y="1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329" name="ïśḷïḍê">
              <a:extLst>
                <a:ext uri="{FF2B5EF4-FFF2-40B4-BE49-F238E27FC236}">
                  <a16:creationId xmlns:a16="http://schemas.microsoft.com/office/drawing/2014/main" id="{5400AE71-211C-434C-9D64-092243D22274}"/>
                </a:ext>
              </a:extLst>
            </p:cNvPr>
            <p:cNvSpPr/>
            <p:nvPr/>
          </p:nvSpPr>
          <p:spPr bwMode="auto">
            <a:xfrm>
              <a:off x="4291004" y="1624325"/>
              <a:ext cx="73589" cy="92512"/>
            </a:xfrm>
            <a:custGeom>
              <a:avLst/>
              <a:gdLst>
                <a:gd name="T0" fmla="*/ 0 w 105"/>
                <a:gd name="T1" fmla="*/ 132 h 132"/>
                <a:gd name="T2" fmla="*/ 0 w 105"/>
                <a:gd name="T3" fmla="*/ 0 h 132"/>
                <a:gd name="T4" fmla="*/ 30 w 105"/>
                <a:gd name="T5" fmla="*/ 0 h 132"/>
                <a:gd name="T6" fmla="*/ 30 w 105"/>
                <a:gd name="T7" fmla="*/ 53 h 132"/>
                <a:gd name="T8" fmla="*/ 79 w 105"/>
                <a:gd name="T9" fmla="*/ 53 h 132"/>
                <a:gd name="T10" fmla="*/ 79 w 105"/>
                <a:gd name="T11" fmla="*/ 0 h 132"/>
                <a:gd name="T12" fmla="*/ 105 w 105"/>
                <a:gd name="T13" fmla="*/ 0 h 132"/>
                <a:gd name="T14" fmla="*/ 105 w 105"/>
                <a:gd name="T15" fmla="*/ 132 h 132"/>
                <a:gd name="T16" fmla="*/ 79 w 105"/>
                <a:gd name="T17" fmla="*/ 132 h 132"/>
                <a:gd name="T18" fmla="*/ 79 w 105"/>
                <a:gd name="T19" fmla="*/ 76 h 132"/>
                <a:gd name="T20" fmla="*/ 30 w 105"/>
                <a:gd name="T21" fmla="*/ 76 h 132"/>
                <a:gd name="T22" fmla="*/ 30 w 105"/>
                <a:gd name="T23" fmla="*/ 132 h 132"/>
                <a:gd name="T24" fmla="*/ 0 w 105"/>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5" h="132">
                  <a:moveTo>
                    <a:pt x="0" y="132"/>
                  </a:moveTo>
                  <a:lnTo>
                    <a:pt x="0" y="0"/>
                  </a:lnTo>
                  <a:lnTo>
                    <a:pt x="30" y="0"/>
                  </a:lnTo>
                  <a:lnTo>
                    <a:pt x="30" y="53"/>
                  </a:lnTo>
                  <a:lnTo>
                    <a:pt x="79" y="53"/>
                  </a:lnTo>
                  <a:lnTo>
                    <a:pt x="79" y="0"/>
                  </a:lnTo>
                  <a:lnTo>
                    <a:pt x="105" y="0"/>
                  </a:lnTo>
                  <a:lnTo>
                    <a:pt x="105" y="132"/>
                  </a:lnTo>
                  <a:lnTo>
                    <a:pt x="79" y="132"/>
                  </a:lnTo>
                  <a:lnTo>
                    <a:pt x="79" y="76"/>
                  </a:lnTo>
                  <a:lnTo>
                    <a:pt x="30" y="76"/>
                  </a:lnTo>
                  <a:lnTo>
                    <a:pt x="30" y="132"/>
                  </a:lnTo>
                  <a:lnTo>
                    <a:pt x="0" y="1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330" name="ïṡḷíḑé">
              <a:extLst>
                <a:ext uri="{FF2B5EF4-FFF2-40B4-BE49-F238E27FC236}">
                  <a16:creationId xmlns:a16="http://schemas.microsoft.com/office/drawing/2014/main" id="{26E537EA-7059-4AF6-BEA2-BD6C229DB864}"/>
                </a:ext>
              </a:extLst>
            </p:cNvPr>
            <p:cNvSpPr/>
            <p:nvPr/>
          </p:nvSpPr>
          <p:spPr bwMode="auto">
            <a:xfrm>
              <a:off x="4391926" y="1624325"/>
              <a:ext cx="68683" cy="92512"/>
            </a:xfrm>
            <a:custGeom>
              <a:avLst/>
              <a:gdLst>
                <a:gd name="T0" fmla="*/ 0 w 98"/>
                <a:gd name="T1" fmla="*/ 132 h 132"/>
                <a:gd name="T2" fmla="*/ 0 w 98"/>
                <a:gd name="T3" fmla="*/ 0 h 132"/>
                <a:gd name="T4" fmla="*/ 95 w 98"/>
                <a:gd name="T5" fmla="*/ 0 h 132"/>
                <a:gd name="T6" fmla="*/ 95 w 98"/>
                <a:gd name="T7" fmla="*/ 23 h 132"/>
                <a:gd name="T8" fmla="*/ 26 w 98"/>
                <a:gd name="T9" fmla="*/ 23 h 132"/>
                <a:gd name="T10" fmla="*/ 26 w 98"/>
                <a:gd name="T11" fmla="*/ 53 h 132"/>
                <a:gd name="T12" fmla="*/ 92 w 98"/>
                <a:gd name="T13" fmla="*/ 53 h 132"/>
                <a:gd name="T14" fmla="*/ 92 w 98"/>
                <a:gd name="T15" fmla="*/ 76 h 132"/>
                <a:gd name="T16" fmla="*/ 26 w 98"/>
                <a:gd name="T17" fmla="*/ 76 h 132"/>
                <a:gd name="T18" fmla="*/ 26 w 98"/>
                <a:gd name="T19" fmla="*/ 112 h 132"/>
                <a:gd name="T20" fmla="*/ 98 w 98"/>
                <a:gd name="T21" fmla="*/ 112 h 132"/>
                <a:gd name="T22" fmla="*/ 98 w 98"/>
                <a:gd name="T23" fmla="*/ 132 h 132"/>
                <a:gd name="T24" fmla="*/ 0 w 98"/>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8" h="132">
                  <a:moveTo>
                    <a:pt x="0" y="132"/>
                  </a:moveTo>
                  <a:lnTo>
                    <a:pt x="0" y="0"/>
                  </a:lnTo>
                  <a:lnTo>
                    <a:pt x="95" y="0"/>
                  </a:lnTo>
                  <a:lnTo>
                    <a:pt x="95" y="23"/>
                  </a:lnTo>
                  <a:lnTo>
                    <a:pt x="26" y="23"/>
                  </a:lnTo>
                  <a:lnTo>
                    <a:pt x="26" y="53"/>
                  </a:lnTo>
                  <a:lnTo>
                    <a:pt x="92" y="53"/>
                  </a:lnTo>
                  <a:lnTo>
                    <a:pt x="92" y="76"/>
                  </a:lnTo>
                  <a:lnTo>
                    <a:pt x="26" y="76"/>
                  </a:lnTo>
                  <a:lnTo>
                    <a:pt x="26" y="112"/>
                  </a:lnTo>
                  <a:lnTo>
                    <a:pt x="98" y="112"/>
                  </a:lnTo>
                  <a:lnTo>
                    <a:pt x="98" y="132"/>
                  </a:lnTo>
                  <a:lnTo>
                    <a:pt x="0" y="1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331" name="iśḻíde">
              <a:extLst>
                <a:ext uri="{FF2B5EF4-FFF2-40B4-BE49-F238E27FC236}">
                  <a16:creationId xmlns:a16="http://schemas.microsoft.com/office/drawing/2014/main" id="{1976890C-E464-49D7-8A56-6F5595DF2F19}"/>
                </a:ext>
              </a:extLst>
            </p:cNvPr>
            <p:cNvSpPr/>
            <p:nvPr/>
          </p:nvSpPr>
          <p:spPr bwMode="auto">
            <a:xfrm>
              <a:off x="4476729" y="1624325"/>
              <a:ext cx="59572" cy="94615"/>
            </a:xfrm>
            <a:custGeom>
              <a:avLst/>
              <a:gdLst>
                <a:gd name="T0" fmla="*/ 18 w 26"/>
                <a:gd name="T1" fmla="*/ 0 h 41"/>
                <a:gd name="T2" fmla="*/ 26 w 26"/>
                <a:gd name="T3" fmla="*/ 0 h 41"/>
                <a:gd name="T4" fmla="*/ 26 w 26"/>
                <a:gd name="T5" fmla="*/ 26 h 41"/>
                <a:gd name="T6" fmla="*/ 25 w 26"/>
                <a:gd name="T7" fmla="*/ 33 h 41"/>
                <a:gd name="T8" fmla="*/ 20 w 26"/>
                <a:gd name="T9" fmla="*/ 39 h 41"/>
                <a:gd name="T10" fmla="*/ 12 w 26"/>
                <a:gd name="T11" fmla="*/ 41 h 41"/>
                <a:gd name="T12" fmla="*/ 3 w 26"/>
                <a:gd name="T13" fmla="*/ 38 h 41"/>
                <a:gd name="T14" fmla="*/ 0 w 26"/>
                <a:gd name="T15" fmla="*/ 28 h 41"/>
                <a:gd name="T16" fmla="*/ 8 w 26"/>
                <a:gd name="T17" fmla="*/ 27 h 41"/>
                <a:gd name="T18" fmla="*/ 9 w 26"/>
                <a:gd name="T19" fmla="*/ 32 h 41"/>
                <a:gd name="T20" fmla="*/ 13 w 26"/>
                <a:gd name="T21" fmla="*/ 34 h 41"/>
                <a:gd name="T22" fmla="*/ 16 w 26"/>
                <a:gd name="T23" fmla="*/ 33 h 41"/>
                <a:gd name="T24" fmla="*/ 18 w 26"/>
                <a:gd name="T25" fmla="*/ 26 h 41"/>
                <a:gd name="T26" fmla="*/ 18 w 26"/>
                <a:gd name="T27"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6" h="41">
                  <a:moveTo>
                    <a:pt x="18" y="0"/>
                  </a:moveTo>
                  <a:cubicBezTo>
                    <a:pt x="26" y="0"/>
                    <a:pt x="26" y="0"/>
                    <a:pt x="26" y="0"/>
                  </a:cubicBezTo>
                  <a:cubicBezTo>
                    <a:pt x="26" y="26"/>
                    <a:pt x="26" y="26"/>
                    <a:pt x="26" y="26"/>
                  </a:cubicBezTo>
                  <a:cubicBezTo>
                    <a:pt x="26" y="29"/>
                    <a:pt x="25" y="32"/>
                    <a:pt x="25" y="33"/>
                  </a:cubicBezTo>
                  <a:cubicBezTo>
                    <a:pt x="24" y="36"/>
                    <a:pt x="23" y="37"/>
                    <a:pt x="20" y="39"/>
                  </a:cubicBezTo>
                  <a:cubicBezTo>
                    <a:pt x="18" y="40"/>
                    <a:pt x="16" y="41"/>
                    <a:pt x="12" y="41"/>
                  </a:cubicBezTo>
                  <a:cubicBezTo>
                    <a:pt x="8" y="41"/>
                    <a:pt x="5" y="40"/>
                    <a:pt x="3" y="38"/>
                  </a:cubicBezTo>
                  <a:cubicBezTo>
                    <a:pt x="1" y="35"/>
                    <a:pt x="0" y="32"/>
                    <a:pt x="0" y="28"/>
                  </a:cubicBezTo>
                  <a:cubicBezTo>
                    <a:pt x="8" y="27"/>
                    <a:pt x="8" y="27"/>
                    <a:pt x="8" y="27"/>
                  </a:cubicBezTo>
                  <a:cubicBezTo>
                    <a:pt x="8" y="29"/>
                    <a:pt x="8" y="31"/>
                    <a:pt x="9" y="32"/>
                  </a:cubicBezTo>
                  <a:cubicBezTo>
                    <a:pt x="10" y="33"/>
                    <a:pt x="11" y="34"/>
                    <a:pt x="13" y="34"/>
                  </a:cubicBezTo>
                  <a:cubicBezTo>
                    <a:pt x="14" y="34"/>
                    <a:pt x="16" y="34"/>
                    <a:pt x="16" y="33"/>
                  </a:cubicBezTo>
                  <a:cubicBezTo>
                    <a:pt x="17" y="32"/>
                    <a:pt x="18" y="29"/>
                    <a:pt x="18" y="26"/>
                  </a:cubicBezTo>
                  <a:lnTo>
                    <a:pt x="1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332" name="í$ḻîdê">
              <a:extLst>
                <a:ext uri="{FF2B5EF4-FFF2-40B4-BE49-F238E27FC236}">
                  <a16:creationId xmlns:a16="http://schemas.microsoft.com/office/drawing/2014/main" id="{EE37FCC0-BA3E-46AB-AA25-E8A852E64BA4}"/>
                </a:ext>
              </a:extLst>
            </p:cNvPr>
            <p:cNvSpPr/>
            <p:nvPr/>
          </p:nvSpPr>
          <p:spPr bwMode="auto">
            <a:xfrm>
              <a:off x="4561532" y="1624325"/>
              <a:ext cx="18222" cy="925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chemeClr val="accent1"/>
                </a:solidFill>
              </a:endParaRPr>
            </a:p>
          </p:txBody>
        </p:sp>
        <p:sp>
          <p:nvSpPr>
            <p:cNvPr id="333" name="iṩḷídé">
              <a:extLst>
                <a:ext uri="{FF2B5EF4-FFF2-40B4-BE49-F238E27FC236}">
                  <a16:creationId xmlns:a16="http://schemas.microsoft.com/office/drawing/2014/main" id="{55021612-2C18-4DB5-BF13-3A7FB1DDF245}"/>
                </a:ext>
              </a:extLst>
            </p:cNvPr>
            <p:cNvSpPr/>
            <p:nvPr/>
          </p:nvSpPr>
          <p:spPr bwMode="auto">
            <a:xfrm>
              <a:off x="4595874" y="1624325"/>
              <a:ext cx="91811" cy="92512"/>
            </a:xfrm>
            <a:custGeom>
              <a:avLst/>
              <a:gdLst>
                <a:gd name="T0" fmla="*/ 131 w 131"/>
                <a:gd name="T1" fmla="*/ 132 h 132"/>
                <a:gd name="T2" fmla="*/ 102 w 131"/>
                <a:gd name="T3" fmla="*/ 132 h 132"/>
                <a:gd name="T4" fmla="*/ 92 w 131"/>
                <a:gd name="T5" fmla="*/ 102 h 132"/>
                <a:gd name="T6" fmla="*/ 40 w 131"/>
                <a:gd name="T7" fmla="*/ 102 h 132"/>
                <a:gd name="T8" fmla="*/ 26 w 131"/>
                <a:gd name="T9" fmla="*/ 132 h 132"/>
                <a:gd name="T10" fmla="*/ 0 w 131"/>
                <a:gd name="T11" fmla="*/ 132 h 132"/>
                <a:gd name="T12" fmla="*/ 49 w 131"/>
                <a:gd name="T13" fmla="*/ 0 h 132"/>
                <a:gd name="T14" fmla="*/ 79 w 131"/>
                <a:gd name="T15" fmla="*/ 0 h 132"/>
                <a:gd name="T16" fmla="*/ 131 w 131"/>
                <a:gd name="T17" fmla="*/ 132 h 132"/>
                <a:gd name="T18" fmla="*/ 131 w 131"/>
                <a:gd name="T19" fmla="*/ 132 h 132"/>
                <a:gd name="T20" fmla="*/ 82 w 131"/>
                <a:gd name="T21" fmla="*/ 83 h 132"/>
                <a:gd name="T22" fmla="*/ 66 w 131"/>
                <a:gd name="T23" fmla="*/ 33 h 132"/>
                <a:gd name="T24" fmla="*/ 46 w 131"/>
                <a:gd name="T25" fmla="*/ 83 h 132"/>
                <a:gd name="T26" fmla="*/ 82 w 131"/>
                <a:gd name="T27" fmla="*/ 83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1" h="132">
                  <a:moveTo>
                    <a:pt x="131" y="132"/>
                  </a:moveTo>
                  <a:lnTo>
                    <a:pt x="102" y="132"/>
                  </a:lnTo>
                  <a:lnTo>
                    <a:pt x="92" y="102"/>
                  </a:lnTo>
                  <a:lnTo>
                    <a:pt x="40" y="102"/>
                  </a:lnTo>
                  <a:lnTo>
                    <a:pt x="26" y="132"/>
                  </a:lnTo>
                  <a:lnTo>
                    <a:pt x="0" y="132"/>
                  </a:lnTo>
                  <a:lnTo>
                    <a:pt x="49" y="0"/>
                  </a:lnTo>
                  <a:lnTo>
                    <a:pt x="79" y="0"/>
                  </a:lnTo>
                  <a:lnTo>
                    <a:pt x="131" y="132"/>
                  </a:lnTo>
                  <a:lnTo>
                    <a:pt x="131" y="132"/>
                  </a:lnTo>
                  <a:close/>
                  <a:moveTo>
                    <a:pt x="82" y="83"/>
                  </a:moveTo>
                  <a:lnTo>
                    <a:pt x="66" y="33"/>
                  </a:lnTo>
                  <a:lnTo>
                    <a:pt x="46" y="83"/>
                  </a:lnTo>
                  <a:lnTo>
                    <a:pt x="82" y="8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334" name="iślíḓè">
              <a:extLst>
                <a:ext uri="{FF2B5EF4-FFF2-40B4-BE49-F238E27FC236}">
                  <a16:creationId xmlns:a16="http://schemas.microsoft.com/office/drawing/2014/main" id="{BA342C8F-EA49-4FD0-992E-5818AA259DC2}"/>
                </a:ext>
              </a:extLst>
            </p:cNvPr>
            <p:cNvSpPr/>
            <p:nvPr/>
          </p:nvSpPr>
          <p:spPr bwMode="auto">
            <a:xfrm>
              <a:off x="4703805" y="1624325"/>
              <a:ext cx="73589" cy="92512"/>
            </a:xfrm>
            <a:custGeom>
              <a:avLst/>
              <a:gdLst>
                <a:gd name="T0" fmla="*/ 0 w 105"/>
                <a:gd name="T1" fmla="*/ 132 h 132"/>
                <a:gd name="T2" fmla="*/ 0 w 105"/>
                <a:gd name="T3" fmla="*/ 0 h 132"/>
                <a:gd name="T4" fmla="*/ 26 w 105"/>
                <a:gd name="T5" fmla="*/ 0 h 132"/>
                <a:gd name="T6" fmla="*/ 82 w 105"/>
                <a:gd name="T7" fmla="*/ 89 h 132"/>
                <a:gd name="T8" fmla="*/ 82 w 105"/>
                <a:gd name="T9" fmla="*/ 0 h 132"/>
                <a:gd name="T10" fmla="*/ 105 w 105"/>
                <a:gd name="T11" fmla="*/ 0 h 132"/>
                <a:gd name="T12" fmla="*/ 105 w 105"/>
                <a:gd name="T13" fmla="*/ 132 h 132"/>
                <a:gd name="T14" fmla="*/ 79 w 105"/>
                <a:gd name="T15" fmla="*/ 132 h 132"/>
                <a:gd name="T16" fmla="*/ 26 w 105"/>
                <a:gd name="T17" fmla="*/ 46 h 132"/>
                <a:gd name="T18" fmla="*/ 26 w 105"/>
                <a:gd name="T19" fmla="*/ 132 h 132"/>
                <a:gd name="T20" fmla="*/ 0 w 105"/>
                <a:gd name="T21"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5" h="132">
                  <a:moveTo>
                    <a:pt x="0" y="132"/>
                  </a:moveTo>
                  <a:lnTo>
                    <a:pt x="0" y="0"/>
                  </a:lnTo>
                  <a:lnTo>
                    <a:pt x="26" y="0"/>
                  </a:lnTo>
                  <a:lnTo>
                    <a:pt x="82" y="89"/>
                  </a:lnTo>
                  <a:lnTo>
                    <a:pt x="82" y="0"/>
                  </a:lnTo>
                  <a:lnTo>
                    <a:pt x="105" y="0"/>
                  </a:lnTo>
                  <a:lnTo>
                    <a:pt x="105" y="132"/>
                  </a:lnTo>
                  <a:lnTo>
                    <a:pt x="79" y="132"/>
                  </a:lnTo>
                  <a:lnTo>
                    <a:pt x="26" y="46"/>
                  </a:lnTo>
                  <a:lnTo>
                    <a:pt x="26" y="132"/>
                  </a:lnTo>
                  <a:lnTo>
                    <a:pt x="0" y="1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335" name="îṥ1ïḋe">
              <a:extLst>
                <a:ext uri="{FF2B5EF4-FFF2-40B4-BE49-F238E27FC236}">
                  <a16:creationId xmlns:a16="http://schemas.microsoft.com/office/drawing/2014/main" id="{D9688026-21B5-4EE4-B1B3-8C8D1B3B2402}"/>
                </a:ext>
              </a:extLst>
            </p:cNvPr>
            <p:cNvSpPr/>
            <p:nvPr/>
          </p:nvSpPr>
          <p:spPr bwMode="auto">
            <a:xfrm>
              <a:off x="4799821" y="1624325"/>
              <a:ext cx="87606" cy="94615"/>
            </a:xfrm>
            <a:custGeom>
              <a:avLst/>
              <a:gdLst>
                <a:gd name="T0" fmla="*/ 20 w 38"/>
                <a:gd name="T1" fmla="*/ 26 h 41"/>
                <a:gd name="T2" fmla="*/ 20 w 38"/>
                <a:gd name="T3" fmla="*/ 19 h 41"/>
                <a:gd name="T4" fmla="*/ 38 w 38"/>
                <a:gd name="T5" fmla="*/ 19 h 41"/>
                <a:gd name="T6" fmla="*/ 38 w 38"/>
                <a:gd name="T7" fmla="*/ 35 h 41"/>
                <a:gd name="T8" fmla="*/ 30 w 38"/>
                <a:gd name="T9" fmla="*/ 39 h 41"/>
                <a:gd name="T10" fmla="*/ 21 w 38"/>
                <a:gd name="T11" fmla="*/ 41 h 41"/>
                <a:gd name="T12" fmla="*/ 10 w 38"/>
                <a:gd name="T13" fmla="*/ 38 h 41"/>
                <a:gd name="T14" fmla="*/ 3 w 38"/>
                <a:gd name="T15" fmla="*/ 31 h 41"/>
                <a:gd name="T16" fmla="*/ 0 w 38"/>
                <a:gd name="T17" fmla="*/ 20 h 41"/>
                <a:gd name="T18" fmla="*/ 3 w 38"/>
                <a:gd name="T19" fmla="*/ 9 h 41"/>
                <a:gd name="T20" fmla="*/ 11 w 38"/>
                <a:gd name="T21" fmla="*/ 2 h 41"/>
                <a:gd name="T22" fmla="*/ 20 w 38"/>
                <a:gd name="T23" fmla="*/ 0 h 41"/>
                <a:gd name="T24" fmla="*/ 32 w 38"/>
                <a:gd name="T25" fmla="*/ 3 h 41"/>
                <a:gd name="T26" fmla="*/ 37 w 38"/>
                <a:gd name="T27" fmla="*/ 11 h 41"/>
                <a:gd name="T28" fmla="*/ 29 w 38"/>
                <a:gd name="T29" fmla="*/ 13 h 41"/>
                <a:gd name="T30" fmla="*/ 26 w 38"/>
                <a:gd name="T31" fmla="*/ 8 h 41"/>
                <a:gd name="T32" fmla="*/ 20 w 38"/>
                <a:gd name="T33" fmla="*/ 7 h 41"/>
                <a:gd name="T34" fmla="*/ 12 w 38"/>
                <a:gd name="T35" fmla="*/ 10 h 41"/>
                <a:gd name="T36" fmla="*/ 9 w 38"/>
                <a:gd name="T37" fmla="*/ 20 h 41"/>
                <a:gd name="T38" fmla="*/ 12 w 38"/>
                <a:gd name="T39" fmla="*/ 31 h 41"/>
                <a:gd name="T40" fmla="*/ 20 w 38"/>
                <a:gd name="T41" fmla="*/ 34 h 41"/>
                <a:gd name="T42" fmla="*/ 25 w 38"/>
                <a:gd name="T43" fmla="*/ 33 h 41"/>
                <a:gd name="T44" fmla="*/ 29 w 38"/>
                <a:gd name="T45" fmla="*/ 31 h 41"/>
                <a:gd name="T46" fmla="*/ 29 w 38"/>
                <a:gd name="T47" fmla="*/ 26 h 41"/>
                <a:gd name="T48" fmla="*/ 20 w 38"/>
                <a:gd name="T49" fmla="*/ 2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 h="41">
                  <a:moveTo>
                    <a:pt x="20" y="26"/>
                  </a:moveTo>
                  <a:cubicBezTo>
                    <a:pt x="20" y="19"/>
                    <a:pt x="20" y="19"/>
                    <a:pt x="20" y="19"/>
                  </a:cubicBezTo>
                  <a:cubicBezTo>
                    <a:pt x="38" y="19"/>
                    <a:pt x="38" y="19"/>
                    <a:pt x="38" y="19"/>
                  </a:cubicBezTo>
                  <a:cubicBezTo>
                    <a:pt x="38" y="35"/>
                    <a:pt x="38" y="35"/>
                    <a:pt x="38" y="35"/>
                  </a:cubicBezTo>
                  <a:cubicBezTo>
                    <a:pt x="36" y="36"/>
                    <a:pt x="33" y="38"/>
                    <a:pt x="30" y="39"/>
                  </a:cubicBezTo>
                  <a:cubicBezTo>
                    <a:pt x="27" y="40"/>
                    <a:pt x="24" y="41"/>
                    <a:pt x="21" y="41"/>
                  </a:cubicBezTo>
                  <a:cubicBezTo>
                    <a:pt x="16" y="41"/>
                    <a:pt x="13" y="40"/>
                    <a:pt x="10" y="38"/>
                  </a:cubicBezTo>
                  <a:cubicBezTo>
                    <a:pt x="6" y="37"/>
                    <a:pt x="4" y="34"/>
                    <a:pt x="3" y="31"/>
                  </a:cubicBezTo>
                  <a:cubicBezTo>
                    <a:pt x="1" y="28"/>
                    <a:pt x="0" y="24"/>
                    <a:pt x="0" y="20"/>
                  </a:cubicBezTo>
                  <a:cubicBezTo>
                    <a:pt x="0" y="16"/>
                    <a:pt x="1" y="12"/>
                    <a:pt x="3" y="9"/>
                  </a:cubicBezTo>
                  <a:cubicBezTo>
                    <a:pt x="5" y="6"/>
                    <a:pt x="7" y="3"/>
                    <a:pt x="11" y="2"/>
                  </a:cubicBezTo>
                  <a:cubicBezTo>
                    <a:pt x="13" y="0"/>
                    <a:pt x="16" y="0"/>
                    <a:pt x="20" y="0"/>
                  </a:cubicBezTo>
                  <a:cubicBezTo>
                    <a:pt x="25" y="0"/>
                    <a:pt x="29" y="1"/>
                    <a:pt x="32" y="3"/>
                  </a:cubicBezTo>
                  <a:cubicBezTo>
                    <a:pt x="34" y="5"/>
                    <a:pt x="36" y="8"/>
                    <a:pt x="37" y="11"/>
                  </a:cubicBezTo>
                  <a:cubicBezTo>
                    <a:pt x="29" y="13"/>
                    <a:pt x="29" y="13"/>
                    <a:pt x="29" y="13"/>
                  </a:cubicBezTo>
                  <a:cubicBezTo>
                    <a:pt x="29" y="11"/>
                    <a:pt x="27" y="9"/>
                    <a:pt x="26" y="8"/>
                  </a:cubicBezTo>
                  <a:cubicBezTo>
                    <a:pt x="24" y="7"/>
                    <a:pt x="22" y="7"/>
                    <a:pt x="20" y="7"/>
                  </a:cubicBezTo>
                  <a:cubicBezTo>
                    <a:pt x="17" y="7"/>
                    <a:pt x="14" y="8"/>
                    <a:pt x="12" y="10"/>
                  </a:cubicBezTo>
                  <a:cubicBezTo>
                    <a:pt x="10" y="12"/>
                    <a:pt x="9" y="16"/>
                    <a:pt x="9" y="20"/>
                  </a:cubicBezTo>
                  <a:cubicBezTo>
                    <a:pt x="9" y="25"/>
                    <a:pt x="10" y="28"/>
                    <a:pt x="12" y="31"/>
                  </a:cubicBezTo>
                  <a:cubicBezTo>
                    <a:pt x="14" y="33"/>
                    <a:pt x="17" y="34"/>
                    <a:pt x="20" y="34"/>
                  </a:cubicBezTo>
                  <a:cubicBezTo>
                    <a:pt x="22" y="34"/>
                    <a:pt x="23" y="34"/>
                    <a:pt x="25" y="33"/>
                  </a:cubicBezTo>
                  <a:cubicBezTo>
                    <a:pt x="27" y="32"/>
                    <a:pt x="28" y="32"/>
                    <a:pt x="29" y="31"/>
                  </a:cubicBezTo>
                  <a:cubicBezTo>
                    <a:pt x="29" y="26"/>
                    <a:pt x="29" y="26"/>
                    <a:pt x="29" y="26"/>
                  </a:cubicBezTo>
                  <a:lnTo>
                    <a:pt x="20"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336" name="iṧḷídè">
              <a:extLst>
                <a:ext uri="{FF2B5EF4-FFF2-40B4-BE49-F238E27FC236}">
                  <a16:creationId xmlns:a16="http://schemas.microsoft.com/office/drawing/2014/main" id="{5621242B-F02B-4E41-A48E-A16AC5DB5CCB}"/>
                </a:ext>
              </a:extLst>
            </p:cNvPr>
            <p:cNvSpPr/>
            <p:nvPr/>
          </p:nvSpPr>
          <p:spPr bwMode="auto">
            <a:xfrm>
              <a:off x="4937888" y="1624325"/>
              <a:ext cx="72888" cy="94615"/>
            </a:xfrm>
            <a:custGeom>
              <a:avLst/>
              <a:gdLst>
                <a:gd name="T0" fmla="*/ 0 w 32"/>
                <a:gd name="T1" fmla="*/ 0 h 41"/>
                <a:gd name="T2" fmla="*/ 9 w 32"/>
                <a:gd name="T3" fmla="*/ 0 h 41"/>
                <a:gd name="T4" fmla="*/ 9 w 32"/>
                <a:gd name="T5" fmla="*/ 22 h 41"/>
                <a:gd name="T6" fmla="*/ 9 w 32"/>
                <a:gd name="T7" fmla="*/ 29 h 41"/>
                <a:gd name="T8" fmla="*/ 11 w 32"/>
                <a:gd name="T9" fmla="*/ 33 h 41"/>
                <a:gd name="T10" fmla="*/ 17 w 32"/>
                <a:gd name="T11" fmla="*/ 34 h 41"/>
                <a:gd name="T12" fmla="*/ 22 w 32"/>
                <a:gd name="T13" fmla="*/ 33 h 41"/>
                <a:gd name="T14" fmla="*/ 24 w 32"/>
                <a:gd name="T15" fmla="*/ 29 h 41"/>
                <a:gd name="T16" fmla="*/ 24 w 32"/>
                <a:gd name="T17" fmla="*/ 22 h 41"/>
                <a:gd name="T18" fmla="*/ 24 w 32"/>
                <a:gd name="T19" fmla="*/ 0 h 41"/>
                <a:gd name="T20" fmla="*/ 32 w 32"/>
                <a:gd name="T21" fmla="*/ 0 h 41"/>
                <a:gd name="T22" fmla="*/ 32 w 32"/>
                <a:gd name="T23" fmla="*/ 21 h 41"/>
                <a:gd name="T24" fmla="*/ 32 w 32"/>
                <a:gd name="T25" fmla="*/ 32 h 41"/>
                <a:gd name="T26" fmla="*/ 29 w 32"/>
                <a:gd name="T27" fmla="*/ 37 h 41"/>
                <a:gd name="T28" fmla="*/ 25 w 32"/>
                <a:gd name="T29" fmla="*/ 40 h 41"/>
                <a:gd name="T30" fmla="*/ 17 w 32"/>
                <a:gd name="T31" fmla="*/ 41 h 41"/>
                <a:gd name="T32" fmla="*/ 8 w 32"/>
                <a:gd name="T33" fmla="*/ 40 h 41"/>
                <a:gd name="T34" fmla="*/ 4 w 32"/>
                <a:gd name="T35" fmla="*/ 36 h 41"/>
                <a:gd name="T36" fmla="*/ 1 w 32"/>
                <a:gd name="T37" fmla="*/ 32 h 41"/>
                <a:gd name="T38" fmla="*/ 0 w 32"/>
                <a:gd name="T39" fmla="*/ 22 h 41"/>
                <a:gd name="T40" fmla="*/ 0 w 32"/>
                <a:gd name="T41"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 h="41">
                  <a:moveTo>
                    <a:pt x="0" y="0"/>
                  </a:moveTo>
                  <a:cubicBezTo>
                    <a:pt x="9" y="0"/>
                    <a:pt x="9" y="0"/>
                    <a:pt x="9" y="0"/>
                  </a:cubicBezTo>
                  <a:cubicBezTo>
                    <a:pt x="9" y="22"/>
                    <a:pt x="9" y="22"/>
                    <a:pt x="9" y="22"/>
                  </a:cubicBezTo>
                  <a:cubicBezTo>
                    <a:pt x="9" y="25"/>
                    <a:pt x="9" y="28"/>
                    <a:pt x="9" y="29"/>
                  </a:cubicBezTo>
                  <a:cubicBezTo>
                    <a:pt x="9" y="30"/>
                    <a:pt x="10" y="32"/>
                    <a:pt x="11" y="33"/>
                  </a:cubicBezTo>
                  <a:cubicBezTo>
                    <a:pt x="13" y="34"/>
                    <a:pt x="14" y="34"/>
                    <a:pt x="17" y="34"/>
                  </a:cubicBezTo>
                  <a:cubicBezTo>
                    <a:pt x="19" y="34"/>
                    <a:pt x="21" y="34"/>
                    <a:pt x="22" y="33"/>
                  </a:cubicBezTo>
                  <a:cubicBezTo>
                    <a:pt x="23" y="32"/>
                    <a:pt x="24" y="31"/>
                    <a:pt x="24" y="29"/>
                  </a:cubicBezTo>
                  <a:cubicBezTo>
                    <a:pt x="24" y="28"/>
                    <a:pt x="24" y="26"/>
                    <a:pt x="24" y="22"/>
                  </a:cubicBezTo>
                  <a:cubicBezTo>
                    <a:pt x="24" y="0"/>
                    <a:pt x="24" y="0"/>
                    <a:pt x="24" y="0"/>
                  </a:cubicBezTo>
                  <a:cubicBezTo>
                    <a:pt x="32" y="0"/>
                    <a:pt x="32" y="0"/>
                    <a:pt x="32" y="0"/>
                  </a:cubicBezTo>
                  <a:cubicBezTo>
                    <a:pt x="32" y="21"/>
                    <a:pt x="32" y="21"/>
                    <a:pt x="32" y="21"/>
                  </a:cubicBezTo>
                  <a:cubicBezTo>
                    <a:pt x="32" y="26"/>
                    <a:pt x="32" y="30"/>
                    <a:pt x="32" y="32"/>
                  </a:cubicBezTo>
                  <a:cubicBezTo>
                    <a:pt x="31" y="34"/>
                    <a:pt x="30" y="35"/>
                    <a:pt x="29" y="37"/>
                  </a:cubicBezTo>
                  <a:cubicBezTo>
                    <a:pt x="28" y="38"/>
                    <a:pt x="27" y="39"/>
                    <a:pt x="25" y="40"/>
                  </a:cubicBezTo>
                  <a:cubicBezTo>
                    <a:pt x="23" y="41"/>
                    <a:pt x="20" y="41"/>
                    <a:pt x="17" y="41"/>
                  </a:cubicBezTo>
                  <a:cubicBezTo>
                    <a:pt x="13" y="41"/>
                    <a:pt x="10" y="41"/>
                    <a:pt x="8" y="40"/>
                  </a:cubicBezTo>
                  <a:cubicBezTo>
                    <a:pt x="6" y="39"/>
                    <a:pt x="5" y="38"/>
                    <a:pt x="4" y="36"/>
                  </a:cubicBezTo>
                  <a:cubicBezTo>
                    <a:pt x="2" y="35"/>
                    <a:pt x="2" y="33"/>
                    <a:pt x="1" y="32"/>
                  </a:cubicBezTo>
                  <a:cubicBezTo>
                    <a:pt x="1" y="30"/>
                    <a:pt x="0" y="26"/>
                    <a:pt x="0" y="22"/>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337" name="ïṩḷíḍé">
              <a:extLst>
                <a:ext uri="{FF2B5EF4-FFF2-40B4-BE49-F238E27FC236}">
                  <a16:creationId xmlns:a16="http://schemas.microsoft.com/office/drawing/2014/main" id="{F5C0AAD8-6A7A-4C9F-B763-5DC0FCA73DC5}"/>
                </a:ext>
              </a:extLst>
            </p:cNvPr>
            <p:cNvSpPr/>
            <p:nvPr/>
          </p:nvSpPr>
          <p:spPr bwMode="auto">
            <a:xfrm>
              <a:off x="5038810" y="1624325"/>
              <a:ext cx="72888" cy="92512"/>
            </a:xfrm>
            <a:custGeom>
              <a:avLst/>
              <a:gdLst>
                <a:gd name="T0" fmla="*/ 0 w 104"/>
                <a:gd name="T1" fmla="*/ 132 h 132"/>
                <a:gd name="T2" fmla="*/ 0 w 104"/>
                <a:gd name="T3" fmla="*/ 0 h 132"/>
                <a:gd name="T4" fmla="*/ 26 w 104"/>
                <a:gd name="T5" fmla="*/ 0 h 132"/>
                <a:gd name="T6" fmla="*/ 78 w 104"/>
                <a:gd name="T7" fmla="*/ 89 h 132"/>
                <a:gd name="T8" fmla="*/ 78 w 104"/>
                <a:gd name="T9" fmla="*/ 0 h 132"/>
                <a:gd name="T10" fmla="*/ 104 w 104"/>
                <a:gd name="T11" fmla="*/ 0 h 132"/>
                <a:gd name="T12" fmla="*/ 104 w 104"/>
                <a:gd name="T13" fmla="*/ 132 h 132"/>
                <a:gd name="T14" fmla="*/ 78 w 104"/>
                <a:gd name="T15" fmla="*/ 132 h 132"/>
                <a:gd name="T16" fmla="*/ 23 w 104"/>
                <a:gd name="T17" fmla="*/ 46 h 132"/>
                <a:gd name="T18" fmla="*/ 23 w 104"/>
                <a:gd name="T19" fmla="*/ 132 h 132"/>
                <a:gd name="T20" fmla="*/ 0 w 104"/>
                <a:gd name="T21"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4" h="132">
                  <a:moveTo>
                    <a:pt x="0" y="132"/>
                  </a:moveTo>
                  <a:lnTo>
                    <a:pt x="0" y="0"/>
                  </a:lnTo>
                  <a:lnTo>
                    <a:pt x="26" y="0"/>
                  </a:lnTo>
                  <a:lnTo>
                    <a:pt x="78" y="89"/>
                  </a:lnTo>
                  <a:lnTo>
                    <a:pt x="78" y="0"/>
                  </a:lnTo>
                  <a:lnTo>
                    <a:pt x="104" y="0"/>
                  </a:lnTo>
                  <a:lnTo>
                    <a:pt x="104" y="132"/>
                  </a:lnTo>
                  <a:lnTo>
                    <a:pt x="78" y="132"/>
                  </a:lnTo>
                  <a:lnTo>
                    <a:pt x="23" y="46"/>
                  </a:lnTo>
                  <a:lnTo>
                    <a:pt x="23" y="132"/>
                  </a:lnTo>
                  <a:lnTo>
                    <a:pt x="0" y="1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338" name="ï$liḓê">
              <a:extLst>
                <a:ext uri="{FF2B5EF4-FFF2-40B4-BE49-F238E27FC236}">
                  <a16:creationId xmlns:a16="http://schemas.microsoft.com/office/drawing/2014/main" id="{DBB63E19-B164-4D6C-A8D1-1442DCE5E414}"/>
                </a:ext>
              </a:extLst>
            </p:cNvPr>
            <p:cNvSpPr/>
            <p:nvPr/>
          </p:nvSpPr>
          <p:spPr bwMode="auto">
            <a:xfrm>
              <a:off x="5136929" y="1624325"/>
              <a:ext cx="18923" cy="925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chemeClr val="accent1"/>
                </a:solidFill>
              </a:endParaRPr>
            </a:p>
          </p:txBody>
        </p:sp>
        <p:sp>
          <p:nvSpPr>
            <p:cNvPr id="339" name="iṩlidè">
              <a:extLst>
                <a:ext uri="{FF2B5EF4-FFF2-40B4-BE49-F238E27FC236}">
                  <a16:creationId xmlns:a16="http://schemas.microsoft.com/office/drawing/2014/main" id="{DB01E386-8469-48C4-986D-D71EFAA6AE72}"/>
                </a:ext>
              </a:extLst>
            </p:cNvPr>
            <p:cNvSpPr/>
            <p:nvPr/>
          </p:nvSpPr>
          <p:spPr bwMode="auto">
            <a:xfrm>
              <a:off x="5171271" y="1624325"/>
              <a:ext cx="84803" cy="92512"/>
            </a:xfrm>
            <a:custGeom>
              <a:avLst/>
              <a:gdLst>
                <a:gd name="T0" fmla="*/ 46 w 121"/>
                <a:gd name="T1" fmla="*/ 132 h 132"/>
                <a:gd name="T2" fmla="*/ 0 w 121"/>
                <a:gd name="T3" fmla="*/ 0 h 132"/>
                <a:gd name="T4" fmla="*/ 30 w 121"/>
                <a:gd name="T5" fmla="*/ 0 h 132"/>
                <a:gd name="T6" fmla="*/ 63 w 121"/>
                <a:gd name="T7" fmla="*/ 99 h 132"/>
                <a:gd name="T8" fmla="*/ 92 w 121"/>
                <a:gd name="T9" fmla="*/ 0 h 132"/>
                <a:gd name="T10" fmla="*/ 121 w 121"/>
                <a:gd name="T11" fmla="*/ 0 h 132"/>
                <a:gd name="T12" fmla="*/ 76 w 121"/>
                <a:gd name="T13" fmla="*/ 132 h 132"/>
                <a:gd name="T14" fmla="*/ 46 w 121"/>
                <a:gd name="T15" fmla="*/ 132 h 1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1" h="132">
                  <a:moveTo>
                    <a:pt x="46" y="132"/>
                  </a:moveTo>
                  <a:lnTo>
                    <a:pt x="0" y="0"/>
                  </a:lnTo>
                  <a:lnTo>
                    <a:pt x="30" y="0"/>
                  </a:lnTo>
                  <a:lnTo>
                    <a:pt x="63" y="99"/>
                  </a:lnTo>
                  <a:lnTo>
                    <a:pt x="92" y="0"/>
                  </a:lnTo>
                  <a:lnTo>
                    <a:pt x="121" y="0"/>
                  </a:lnTo>
                  <a:lnTo>
                    <a:pt x="76" y="132"/>
                  </a:lnTo>
                  <a:lnTo>
                    <a:pt x="46" y="1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340" name="íṧļîḓé">
              <a:extLst>
                <a:ext uri="{FF2B5EF4-FFF2-40B4-BE49-F238E27FC236}">
                  <a16:creationId xmlns:a16="http://schemas.microsoft.com/office/drawing/2014/main" id="{9B9DF8C8-DB75-40D8-974B-F1B08107D066}"/>
                </a:ext>
              </a:extLst>
            </p:cNvPr>
            <p:cNvSpPr/>
            <p:nvPr/>
          </p:nvSpPr>
          <p:spPr bwMode="auto">
            <a:xfrm>
              <a:off x="5272193" y="1624325"/>
              <a:ext cx="71487" cy="92512"/>
            </a:xfrm>
            <a:custGeom>
              <a:avLst/>
              <a:gdLst>
                <a:gd name="T0" fmla="*/ 0 w 102"/>
                <a:gd name="T1" fmla="*/ 132 h 132"/>
                <a:gd name="T2" fmla="*/ 0 w 102"/>
                <a:gd name="T3" fmla="*/ 0 h 132"/>
                <a:gd name="T4" fmla="*/ 99 w 102"/>
                <a:gd name="T5" fmla="*/ 0 h 132"/>
                <a:gd name="T6" fmla="*/ 99 w 102"/>
                <a:gd name="T7" fmla="*/ 23 h 132"/>
                <a:gd name="T8" fmla="*/ 27 w 102"/>
                <a:gd name="T9" fmla="*/ 23 h 132"/>
                <a:gd name="T10" fmla="*/ 27 w 102"/>
                <a:gd name="T11" fmla="*/ 53 h 132"/>
                <a:gd name="T12" fmla="*/ 92 w 102"/>
                <a:gd name="T13" fmla="*/ 53 h 132"/>
                <a:gd name="T14" fmla="*/ 92 w 102"/>
                <a:gd name="T15" fmla="*/ 76 h 132"/>
                <a:gd name="T16" fmla="*/ 27 w 102"/>
                <a:gd name="T17" fmla="*/ 76 h 132"/>
                <a:gd name="T18" fmla="*/ 27 w 102"/>
                <a:gd name="T19" fmla="*/ 112 h 132"/>
                <a:gd name="T20" fmla="*/ 102 w 102"/>
                <a:gd name="T21" fmla="*/ 112 h 132"/>
                <a:gd name="T22" fmla="*/ 102 w 102"/>
                <a:gd name="T23" fmla="*/ 132 h 132"/>
                <a:gd name="T24" fmla="*/ 0 w 102"/>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2" h="132">
                  <a:moveTo>
                    <a:pt x="0" y="132"/>
                  </a:moveTo>
                  <a:lnTo>
                    <a:pt x="0" y="0"/>
                  </a:lnTo>
                  <a:lnTo>
                    <a:pt x="99" y="0"/>
                  </a:lnTo>
                  <a:lnTo>
                    <a:pt x="99" y="23"/>
                  </a:lnTo>
                  <a:lnTo>
                    <a:pt x="27" y="23"/>
                  </a:lnTo>
                  <a:lnTo>
                    <a:pt x="27" y="53"/>
                  </a:lnTo>
                  <a:lnTo>
                    <a:pt x="92" y="53"/>
                  </a:lnTo>
                  <a:lnTo>
                    <a:pt x="92" y="76"/>
                  </a:lnTo>
                  <a:lnTo>
                    <a:pt x="27" y="76"/>
                  </a:lnTo>
                  <a:lnTo>
                    <a:pt x="27" y="112"/>
                  </a:lnTo>
                  <a:lnTo>
                    <a:pt x="102" y="112"/>
                  </a:lnTo>
                  <a:lnTo>
                    <a:pt x="102" y="132"/>
                  </a:lnTo>
                  <a:lnTo>
                    <a:pt x="0" y="1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341" name="iṩḻîḑè">
              <a:extLst>
                <a:ext uri="{FF2B5EF4-FFF2-40B4-BE49-F238E27FC236}">
                  <a16:creationId xmlns:a16="http://schemas.microsoft.com/office/drawing/2014/main" id="{7FAFC254-A06D-45D9-A667-A57F351CCA48}"/>
                </a:ext>
              </a:extLst>
            </p:cNvPr>
            <p:cNvSpPr/>
            <p:nvPr/>
          </p:nvSpPr>
          <p:spPr bwMode="auto">
            <a:xfrm>
              <a:off x="5366808" y="1624325"/>
              <a:ext cx="79897" cy="92512"/>
            </a:xfrm>
            <a:custGeom>
              <a:avLst/>
              <a:gdLst>
                <a:gd name="T0" fmla="*/ 0 w 35"/>
                <a:gd name="T1" fmla="*/ 40 h 40"/>
                <a:gd name="T2" fmla="*/ 0 w 35"/>
                <a:gd name="T3" fmla="*/ 0 h 40"/>
                <a:gd name="T4" fmla="*/ 17 w 35"/>
                <a:gd name="T5" fmla="*/ 0 h 40"/>
                <a:gd name="T6" fmla="*/ 26 w 35"/>
                <a:gd name="T7" fmla="*/ 1 h 40"/>
                <a:gd name="T8" fmla="*/ 30 w 35"/>
                <a:gd name="T9" fmla="*/ 5 h 40"/>
                <a:gd name="T10" fmla="*/ 32 w 35"/>
                <a:gd name="T11" fmla="*/ 12 h 40"/>
                <a:gd name="T12" fmla="*/ 30 w 35"/>
                <a:gd name="T13" fmla="*/ 19 h 40"/>
                <a:gd name="T14" fmla="*/ 22 w 35"/>
                <a:gd name="T15" fmla="*/ 23 h 40"/>
                <a:gd name="T16" fmla="*/ 26 w 35"/>
                <a:gd name="T17" fmla="*/ 26 h 40"/>
                <a:gd name="T18" fmla="*/ 31 w 35"/>
                <a:gd name="T19" fmla="*/ 33 h 40"/>
                <a:gd name="T20" fmla="*/ 35 w 35"/>
                <a:gd name="T21" fmla="*/ 40 h 40"/>
                <a:gd name="T22" fmla="*/ 26 w 35"/>
                <a:gd name="T23" fmla="*/ 40 h 40"/>
                <a:gd name="T24" fmla="*/ 20 w 35"/>
                <a:gd name="T25" fmla="*/ 32 h 40"/>
                <a:gd name="T26" fmla="*/ 16 w 35"/>
                <a:gd name="T27" fmla="*/ 26 h 40"/>
                <a:gd name="T28" fmla="*/ 13 w 35"/>
                <a:gd name="T29" fmla="*/ 24 h 40"/>
                <a:gd name="T30" fmla="*/ 9 w 35"/>
                <a:gd name="T31" fmla="*/ 24 h 40"/>
                <a:gd name="T32" fmla="*/ 8 w 35"/>
                <a:gd name="T33" fmla="*/ 24 h 40"/>
                <a:gd name="T34" fmla="*/ 8 w 35"/>
                <a:gd name="T35" fmla="*/ 40 h 40"/>
                <a:gd name="T36" fmla="*/ 0 w 35"/>
                <a:gd name="T37" fmla="*/ 40 h 40"/>
                <a:gd name="T38" fmla="*/ 8 w 35"/>
                <a:gd name="T39" fmla="*/ 17 h 40"/>
                <a:gd name="T40" fmla="*/ 14 w 35"/>
                <a:gd name="T41" fmla="*/ 17 h 40"/>
                <a:gd name="T42" fmla="*/ 21 w 35"/>
                <a:gd name="T43" fmla="*/ 17 h 40"/>
                <a:gd name="T44" fmla="*/ 23 w 35"/>
                <a:gd name="T45" fmla="*/ 15 h 40"/>
                <a:gd name="T46" fmla="*/ 24 w 35"/>
                <a:gd name="T47" fmla="*/ 12 h 40"/>
                <a:gd name="T48" fmla="*/ 23 w 35"/>
                <a:gd name="T49" fmla="*/ 9 h 40"/>
                <a:gd name="T50" fmla="*/ 20 w 35"/>
                <a:gd name="T51" fmla="*/ 7 h 40"/>
                <a:gd name="T52" fmla="*/ 14 w 35"/>
                <a:gd name="T53" fmla="*/ 7 h 40"/>
                <a:gd name="T54" fmla="*/ 8 w 35"/>
                <a:gd name="T55" fmla="*/ 7 h 40"/>
                <a:gd name="T56" fmla="*/ 8 w 35"/>
                <a:gd name="T57" fmla="*/ 17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 h="40">
                  <a:moveTo>
                    <a:pt x="0" y="40"/>
                  </a:moveTo>
                  <a:cubicBezTo>
                    <a:pt x="0" y="0"/>
                    <a:pt x="0" y="0"/>
                    <a:pt x="0" y="0"/>
                  </a:cubicBezTo>
                  <a:cubicBezTo>
                    <a:pt x="17" y="0"/>
                    <a:pt x="17" y="0"/>
                    <a:pt x="17" y="0"/>
                  </a:cubicBezTo>
                  <a:cubicBezTo>
                    <a:pt x="21" y="0"/>
                    <a:pt x="24" y="1"/>
                    <a:pt x="26" y="1"/>
                  </a:cubicBezTo>
                  <a:cubicBezTo>
                    <a:pt x="28" y="2"/>
                    <a:pt x="29" y="3"/>
                    <a:pt x="30" y="5"/>
                  </a:cubicBezTo>
                  <a:cubicBezTo>
                    <a:pt x="32" y="7"/>
                    <a:pt x="32" y="9"/>
                    <a:pt x="32" y="12"/>
                  </a:cubicBezTo>
                  <a:cubicBezTo>
                    <a:pt x="32" y="15"/>
                    <a:pt x="31" y="17"/>
                    <a:pt x="30" y="19"/>
                  </a:cubicBezTo>
                  <a:cubicBezTo>
                    <a:pt x="28" y="21"/>
                    <a:pt x="25" y="22"/>
                    <a:pt x="22" y="23"/>
                  </a:cubicBezTo>
                  <a:cubicBezTo>
                    <a:pt x="23" y="24"/>
                    <a:pt x="25" y="25"/>
                    <a:pt x="26" y="26"/>
                  </a:cubicBezTo>
                  <a:cubicBezTo>
                    <a:pt x="27" y="27"/>
                    <a:pt x="29" y="29"/>
                    <a:pt x="31" y="33"/>
                  </a:cubicBezTo>
                  <a:cubicBezTo>
                    <a:pt x="35" y="40"/>
                    <a:pt x="35" y="40"/>
                    <a:pt x="35" y="40"/>
                  </a:cubicBezTo>
                  <a:cubicBezTo>
                    <a:pt x="26" y="40"/>
                    <a:pt x="26" y="40"/>
                    <a:pt x="26" y="40"/>
                  </a:cubicBezTo>
                  <a:cubicBezTo>
                    <a:pt x="20" y="32"/>
                    <a:pt x="20" y="32"/>
                    <a:pt x="20" y="32"/>
                  </a:cubicBezTo>
                  <a:cubicBezTo>
                    <a:pt x="18" y="29"/>
                    <a:pt x="17" y="27"/>
                    <a:pt x="16" y="26"/>
                  </a:cubicBezTo>
                  <a:cubicBezTo>
                    <a:pt x="15" y="25"/>
                    <a:pt x="14" y="24"/>
                    <a:pt x="13" y="24"/>
                  </a:cubicBezTo>
                  <a:cubicBezTo>
                    <a:pt x="12" y="24"/>
                    <a:pt x="11" y="24"/>
                    <a:pt x="9" y="24"/>
                  </a:cubicBezTo>
                  <a:cubicBezTo>
                    <a:pt x="8" y="24"/>
                    <a:pt x="8" y="24"/>
                    <a:pt x="8" y="24"/>
                  </a:cubicBezTo>
                  <a:cubicBezTo>
                    <a:pt x="8" y="40"/>
                    <a:pt x="8" y="40"/>
                    <a:pt x="8" y="40"/>
                  </a:cubicBezTo>
                  <a:cubicBezTo>
                    <a:pt x="0" y="40"/>
                    <a:pt x="0" y="40"/>
                    <a:pt x="0" y="40"/>
                  </a:cubicBezTo>
                  <a:close/>
                  <a:moveTo>
                    <a:pt x="8" y="17"/>
                  </a:moveTo>
                  <a:cubicBezTo>
                    <a:pt x="14" y="17"/>
                    <a:pt x="14" y="17"/>
                    <a:pt x="14" y="17"/>
                  </a:cubicBezTo>
                  <a:cubicBezTo>
                    <a:pt x="17" y="17"/>
                    <a:pt x="20" y="17"/>
                    <a:pt x="21" y="17"/>
                  </a:cubicBezTo>
                  <a:cubicBezTo>
                    <a:pt x="22" y="16"/>
                    <a:pt x="23" y="16"/>
                    <a:pt x="23" y="15"/>
                  </a:cubicBezTo>
                  <a:cubicBezTo>
                    <a:pt x="24" y="14"/>
                    <a:pt x="24" y="13"/>
                    <a:pt x="24" y="12"/>
                  </a:cubicBezTo>
                  <a:cubicBezTo>
                    <a:pt x="24" y="11"/>
                    <a:pt x="24" y="10"/>
                    <a:pt x="23" y="9"/>
                  </a:cubicBezTo>
                  <a:cubicBezTo>
                    <a:pt x="22" y="8"/>
                    <a:pt x="21" y="8"/>
                    <a:pt x="20" y="7"/>
                  </a:cubicBezTo>
                  <a:cubicBezTo>
                    <a:pt x="19" y="7"/>
                    <a:pt x="17" y="7"/>
                    <a:pt x="14" y="7"/>
                  </a:cubicBezTo>
                  <a:cubicBezTo>
                    <a:pt x="8" y="7"/>
                    <a:pt x="8" y="7"/>
                    <a:pt x="8" y="7"/>
                  </a:cubicBezTo>
                  <a:lnTo>
                    <a:pt x="8"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342" name="ïṣľíḑé">
              <a:extLst>
                <a:ext uri="{FF2B5EF4-FFF2-40B4-BE49-F238E27FC236}">
                  <a16:creationId xmlns:a16="http://schemas.microsoft.com/office/drawing/2014/main" id="{C53AED53-52AD-4727-9D20-6EBDD347D342}"/>
                </a:ext>
              </a:extLst>
            </p:cNvPr>
            <p:cNvSpPr/>
            <p:nvPr/>
          </p:nvSpPr>
          <p:spPr bwMode="auto">
            <a:xfrm>
              <a:off x="5460722" y="1624325"/>
              <a:ext cx="72888" cy="94615"/>
            </a:xfrm>
            <a:custGeom>
              <a:avLst/>
              <a:gdLst>
                <a:gd name="T0" fmla="*/ 0 w 32"/>
                <a:gd name="T1" fmla="*/ 27 h 41"/>
                <a:gd name="T2" fmla="*/ 8 w 32"/>
                <a:gd name="T3" fmla="*/ 27 h 41"/>
                <a:gd name="T4" fmla="*/ 11 w 32"/>
                <a:gd name="T5" fmla="*/ 32 h 41"/>
                <a:gd name="T6" fmla="*/ 16 w 32"/>
                <a:gd name="T7" fmla="*/ 34 h 41"/>
                <a:gd name="T8" fmla="*/ 22 w 32"/>
                <a:gd name="T9" fmla="*/ 33 h 41"/>
                <a:gd name="T10" fmla="*/ 24 w 32"/>
                <a:gd name="T11" fmla="*/ 29 h 41"/>
                <a:gd name="T12" fmla="*/ 23 w 32"/>
                <a:gd name="T13" fmla="*/ 26 h 41"/>
                <a:gd name="T14" fmla="*/ 21 w 32"/>
                <a:gd name="T15" fmla="*/ 25 h 41"/>
                <a:gd name="T16" fmla="*/ 14 w 32"/>
                <a:gd name="T17" fmla="*/ 23 h 41"/>
                <a:gd name="T18" fmla="*/ 5 w 32"/>
                <a:gd name="T19" fmla="*/ 19 h 41"/>
                <a:gd name="T20" fmla="*/ 1 w 32"/>
                <a:gd name="T21" fmla="*/ 11 h 41"/>
                <a:gd name="T22" fmla="*/ 3 w 32"/>
                <a:gd name="T23" fmla="*/ 5 h 41"/>
                <a:gd name="T24" fmla="*/ 8 w 32"/>
                <a:gd name="T25" fmla="*/ 1 h 41"/>
                <a:gd name="T26" fmla="*/ 16 w 32"/>
                <a:gd name="T27" fmla="*/ 0 h 41"/>
                <a:gd name="T28" fmla="*/ 27 w 32"/>
                <a:gd name="T29" fmla="*/ 3 h 41"/>
                <a:gd name="T30" fmla="*/ 31 w 32"/>
                <a:gd name="T31" fmla="*/ 12 h 41"/>
                <a:gd name="T32" fmla="*/ 23 w 32"/>
                <a:gd name="T33" fmla="*/ 12 h 41"/>
                <a:gd name="T34" fmla="*/ 21 w 32"/>
                <a:gd name="T35" fmla="*/ 8 h 41"/>
                <a:gd name="T36" fmla="*/ 16 w 32"/>
                <a:gd name="T37" fmla="*/ 6 h 41"/>
                <a:gd name="T38" fmla="*/ 10 w 32"/>
                <a:gd name="T39" fmla="*/ 8 h 41"/>
                <a:gd name="T40" fmla="*/ 9 w 32"/>
                <a:gd name="T41" fmla="*/ 10 h 41"/>
                <a:gd name="T42" fmla="*/ 10 w 32"/>
                <a:gd name="T43" fmla="*/ 13 h 41"/>
                <a:gd name="T44" fmla="*/ 18 w 32"/>
                <a:gd name="T45" fmla="*/ 15 h 41"/>
                <a:gd name="T46" fmla="*/ 26 w 32"/>
                <a:gd name="T47" fmla="*/ 18 h 41"/>
                <a:gd name="T48" fmla="*/ 31 w 32"/>
                <a:gd name="T49" fmla="*/ 22 h 41"/>
                <a:gd name="T50" fmla="*/ 32 w 32"/>
                <a:gd name="T51" fmla="*/ 29 h 41"/>
                <a:gd name="T52" fmla="*/ 30 w 32"/>
                <a:gd name="T53" fmla="*/ 35 h 41"/>
                <a:gd name="T54" fmla="*/ 25 w 32"/>
                <a:gd name="T55" fmla="*/ 40 h 41"/>
                <a:gd name="T56" fmla="*/ 16 w 32"/>
                <a:gd name="T57" fmla="*/ 41 h 41"/>
                <a:gd name="T58" fmla="*/ 5 w 32"/>
                <a:gd name="T59" fmla="*/ 38 h 41"/>
                <a:gd name="T60" fmla="*/ 0 w 32"/>
                <a:gd name="T61" fmla="*/ 27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2" h="41">
                  <a:moveTo>
                    <a:pt x="0" y="27"/>
                  </a:moveTo>
                  <a:cubicBezTo>
                    <a:pt x="8" y="27"/>
                    <a:pt x="8" y="27"/>
                    <a:pt x="8" y="27"/>
                  </a:cubicBezTo>
                  <a:cubicBezTo>
                    <a:pt x="8" y="29"/>
                    <a:pt x="9" y="31"/>
                    <a:pt x="11" y="32"/>
                  </a:cubicBezTo>
                  <a:cubicBezTo>
                    <a:pt x="12" y="34"/>
                    <a:pt x="14" y="34"/>
                    <a:pt x="16" y="34"/>
                  </a:cubicBezTo>
                  <a:cubicBezTo>
                    <a:pt x="19" y="34"/>
                    <a:pt x="21" y="34"/>
                    <a:pt x="22" y="33"/>
                  </a:cubicBezTo>
                  <a:cubicBezTo>
                    <a:pt x="24" y="31"/>
                    <a:pt x="24" y="30"/>
                    <a:pt x="24" y="29"/>
                  </a:cubicBezTo>
                  <a:cubicBezTo>
                    <a:pt x="24" y="28"/>
                    <a:pt x="24" y="27"/>
                    <a:pt x="23" y="26"/>
                  </a:cubicBezTo>
                  <a:cubicBezTo>
                    <a:pt x="23" y="26"/>
                    <a:pt x="22" y="25"/>
                    <a:pt x="21" y="25"/>
                  </a:cubicBezTo>
                  <a:cubicBezTo>
                    <a:pt x="20" y="24"/>
                    <a:pt x="17" y="24"/>
                    <a:pt x="14" y="23"/>
                  </a:cubicBezTo>
                  <a:cubicBezTo>
                    <a:pt x="10" y="22"/>
                    <a:pt x="7" y="20"/>
                    <a:pt x="5" y="19"/>
                  </a:cubicBezTo>
                  <a:cubicBezTo>
                    <a:pt x="3" y="17"/>
                    <a:pt x="1" y="14"/>
                    <a:pt x="1" y="11"/>
                  </a:cubicBezTo>
                  <a:cubicBezTo>
                    <a:pt x="1" y="9"/>
                    <a:pt x="2" y="7"/>
                    <a:pt x="3" y="5"/>
                  </a:cubicBezTo>
                  <a:cubicBezTo>
                    <a:pt x="4" y="3"/>
                    <a:pt x="6" y="2"/>
                    <a:pt x="8" y="1"/>
                  </a:cubicBezTo>
                  <a:cubicBezTo>
                    <a:pt x="10" y="0"/>
                    <a:pt x="13" y="0"/>
                    <a:pt x="16" y="0"/>
                  </a:cubicBezTo>
                  <a:cubicBezTo>
                    <a:pt x="21" y="0"/>
                    <a:pt x="25" y="1"/>
                    <a:pt x="27" y="3"/>
                  </a:cubicBezTo>
                  <a:cubicBezTo>
                    <a:pt x="30" y="5"/>
                    <a:pt x="31" y="8"/>
                    <a:pt x="31" y="12"/>
                  </a:cubicBezTo>
                  <a:cubicBezTo>
                    <a:pt x="23" y="12"/>
                    <a:pt x="23" y="12"/>
                    <a:pt x="23" y="12"/>
                  </a:cubicBezTo>
                  <a:cubicBezTo>
                    <a:pt x="23" y="10"/>
                    <a:pt x="22" y="9"/>
                    <a:pt x="21" y="8"/>
                  </a:cubicBezTo>
                  <a:cubicBezTo>
                    <a:pt x="20" y="7"/>
                    <a:pt x="18" y="6"/>
                    <a:pt x="16" y="6"/>
                  </a:cubicBezTo>
                  <a:cubicBezTo>
                    <a:pt x="13" y="6"/>
                    <a:pt x="12" y="7"/>
                    <a:pt x="10" y="8"/>
                  </a:cubicBezTo>
                  <a:cubicBezTo>
                    <a:pt x="9" y="8"/>
                    <a:pt x="9" y="9"/>
                    <a:pt x="9" y="10"/>
                  </a:cubicBezTo>
                  <a:cubicBezTo>
                    <a:pt x="9" y="11"/>
                    <a:pt x="9" y="12"/>
                    <a:pt x="10" y="13"/>
                  </a:cubicBezTo>
                  <a:cubicBezTo>
                    <a:pt x="11" y="14"/>
                    <a:pt x="14" y="14"/>
                    <a:pt x="18" y="15"/>
                  </a:cubicBezTo>
                  <a:cubicBezTo>
                    <a:pt x="22" y="16"/>
                    <a:pt x="24" y="17"/>
                    <a:pt x="26" y="18"/>
                  </a:cubicBezTo>
                  <a:cubicBezTo>
                    <a:pt x="28" y="19"/>
                    <a:pt x="30" y="21"/>
                    <a:pt x="31" y="22"/>
                  </a:cubicBezTo>
                  <a:cubicBezTo>
                    <a:pt x="32" y="24"/>
                    <a:pt x="32" y="26"/>
                    <a:pt x="32" y="29"/>
                  </a:cubicBezTo>
                  <a:cubicBezTo>
                    <a:pt x="32" y="31"/>
                    <a:pt x="32" y="33"/>
                    <a:pt x="30" y="35"/>
                  </a:cubicBezTo>
                  <a:cubicBezTo>
                    <a:pt x="29" y="37"/>
                    <a:pt x="27" y="39"/>
                    <a:pt x="25" y="40"/>
                  </a:cubicBezTo>
                  <a:cubicBezTo>
                    <a:pt x="23" y="41"/>
                    <a:pt x="20" y="41"/>
                    <a:pt x="16" y="41"/>
                  </a:cubicBezTo>
                  <a:cubicBezTo>
                    <a:pt x="11" y="41"/>
                    <a:pt x="7" y="40"/>
                    <a:pt x="5" y="38"/>
                  </a:cubicBezTo>
                  <a:cubicBezTo>
                    <a:pt x="2" y="35"/>
                    <a:pt x="0" y="32"/>
                    <a:pt x="0"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343" name="îşḻîḑè">
              <a:extLst>
                <a:ext uri="{FF2B5EF4-FFF2-40B4-BE49-F238E27FC236}">
                  <a16:creationId xmlns:a16="http://schemas.microsoft.com/office/drawing/2014/main" id="{391C165E-D96B-42A5-991B-DA54E0F158D1}"/>
                </a:ext>
              </a:extLst>
            </p:cNvPr>
            <p:cNvSpPr/>
            <p:nvPr/>
          </p:nvSpPr>
          <p:spPr bwMode="auto">
            <a:xfrm>
              <a:off x="5556738" y="1624325"/>
              <a:ext cx="18222" cy="925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chemeClr val="accent1"/>
                </a:solidFill>
              </a:endParaRPr>
            </a:p>
          </p:txBody>
        </p:sp>
        <p:sp>
          <p:nvSpPr>
            <p:cNvPr id="344" name="iṣḷiḓê">
              <a:extLst>
                <a:ext uri="{FF2B5EF4-FFF2-40B4-BE49-F238E27FC236}">
                  <a16:creationId xmlns:a16="http://schemas.microsoft.com/office/drawing/2014/main" id="{852C5921-DC03-4D98-A173-C094AAF62B62}"/>
                </a:ext>
              </a:extLst>
            </p:cNvPr>
            <p:cNvSpPr/>
            <p:nvPr/>
          </p:nvSpPr>
          <p:spPr bwMode="auto">
            <a:xfrm>
              <a:off x="5593182" y="1624325"/>
              <a:ext cx="73589" cy="92512"/>
            </a:xfrm>
            <a:custGeom>
              <a:avLst/>
              <a:gdLst>
                <a:gd name="T0" fmla="*/ 40 w 105"/>
                <a:gd name="T1" fmla="*/ 132 h 132"/>
                <a:gd name="T2" fmla="*/ 40 w 105"/>
                <a:gd name="T3" fmla="*/ 23 h 132"/>
                <a:gd name="T4" fmla="*/ 0 w 105"/>
                <a:gd name="T5" fmla="*/ 23 h 132"/>
                <a:gd name="T6" fmla="*/ 0 w 105"/>
                <a:gd name="T7" fmla="*/ 0 h 132"/>
                <a:gd name="T8" fmla="*/ 105 w 105"/>
                <a:gd name="T9" fmla="*/ 0 h 132"/>
                <a:gd name="T10" fmla="*/ 105 w 105"/>
                <a:gd name="T11" fmla="*/ 23 h 132"/>
                <a:gd name="T12" fmla="*/ 66 w 105"/>
                <a:gd name="T13" fmla="*/ 23 h 132"/>
                <a:gd name="T14" fmla="*/ 66 w 105"/>
                <a:gd name="T15" fmla="*/ 132 h 132"/>
                <a:gd name="T16" fmla="*/ 40 w 105"/>
                <a:gd name="T17"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 h="132">
                  <a:moveTo>
                    <a:pt x="40" y="132"/>
                  </a:moveTo>
                  <a:lnTo>
                    <a:pt x="40" y="23"/>
                  </a:lnTo>
                  <a:lnTo>
                    <a:pt x="0" y="23"/>
                  </a:lnTo>
                  <a:lnTo>
                    <a:pt x="0" y="0"/>
                  </a:lnTo>
                  <a:lnTo>
                    <a:pt x="105" y="0"/>
                  </a:lnTo>
                  <a:lnTo>
                    <a:pt x="105" y="23"/>
                  </a:lnTo>
                  <a:lnTo>
                    <a:pt x="66" y="23"/>
                  </a:lnTo>
                  <a:lnTo>
                    <a:pt x="66" y="132"/>
                  </a:lnTo>
                  <a:lnTo>
                    <a:pt x="40" y="1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345" name="işļídè">
              <a:extLst>
                <a:ext uri="{FF2B5EF4-FFF2-40B4-BE49-F238E27FC236}">
                  <a16:creationId xmlns:a16="http://schemas.microsoft.com/office/drawing/2014/main" id="{4314AFA1-12FD-4E68-81E1-375E0CD37C54}"/>
                </a:ext>
              </a:extLst>
            </p:cNvPr>
            <p:cNvSpPr/>
            <p:nvPr/>
          </p:nvSpPr>
          <p:spPr bwMode="auto">
            <a:xfrm>
              <a:off x="5675882" y="1624325"/>
              <a:ext cx="84803" cy="92512"/>
            </a:xfrm>
            <a:custGeom>
              <a:avLst/>
              <a:gdLst>
                <a:gd name="T0" fmla="*/ 46 w 121"/>
                <a:gd name="T1" fmla="*/ 132 h 132"/>
                <a:gd name="T2" fmla="*/ 46 w 121"/>
                <a:gd name="T3" fmla="*/ 79 h 132"/>
                <a:gd name="T4" fmla="*/ 0 w 121"/>
                <a:gd name="T5" fmla="*/ 0 h 132"/>
                <a:gd name="T6" fmla="*/ 30 w 121"/>
                <a:gd name="T7" fmla="*/ 0 h 132"/>
                <a:gd name="T8" fmla="*/ 62 w 121"/>
                <a:gd name="T9" fmla="*/ 53 h 132"/>
                <a:gd name="T10" fmla="*/ 92 w 121"/>
                <a:gd name="T11" fmla="*/ 0 h 132"/>
                <a:gd name="T12" fmla="*/ 121 w 121"/>
                <a:gd name="T13" fmla="*/ 0 h 132"/>
                <a:gd name="T14" fmla="*/ 75 w 121"/>
                <a:gd name="T15" fmla="*/ 79 h 132"/>
                <a:gd name="T16" fmla="*/ 75 w 121"/>
                <a:gd name="T17" fmla="*/ 132 h 132"/>
                <a:gd name="T18" fmla="*/ 46 w 121"/>
                <a:gd name="T19"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32">
                  <a:moveTo>
                    <a:pt x="46" y="132"/>
                  </a:moveTo>
                  <a:lnTo>
                    <a:pt x="46" y="79"/>
                  </a:lnTo>
                  <a:lnTo>
                    <a:pt x="0" y="0"/>
                  </a:lnTo>
                  <a:lnTo>
                    <a:pt x="30" y="0"/>
                  </a:lnTo>
                  <a:lnTo>
                    <a:pt x="62" y="53"/>
                  </a:lnTo>
                  <a:lnTo>
                    <a:pt x="92" y="0"/>
                  </a:lnTo>
                  <a:lnTo>
                    <a:pt x="121" y="0"/>
                  </a:lnTo>
                  <a:lnTo>
                    <a:pt x="75" y="79"/>
                  </a:lnTo>
                  <a:lnTo>
                    <a:pt x="75" y="132"/>
                  </a:lnTo>
                  <a:lnTo>
                    <a:pt x="46" y="1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grpSp>
    </p:spTree>
    <p:extLst>
      <p:ext uri="{BB962C8B-B14F-4D97-AF65-F5344CB8AC3E}">
        <p14:creationId xmlns:p14="http://schemas.microsoft.com/office/powerpoint/2010/main" val="3710594424"/>
      </p:ext>
    </p:extLst>
  </p:cSld>
  <p:clrMapOvr>
    <a:masterClrMapping/>
  </p:clrMapOvr>
  <mc:AlternateContent xmlns:mc="http://schemas.openxmlformats.org/markup-compatibility/2006" xmlns:p14="http://schemas.microsoft.com/office/powerpoint/2010/main">
    <mc:Choice Requires="p14">
      <p:transition spd="slow">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anim calcmode="lin" valueType="num">
                                      <p:cBhvr>
                                        <p:cTn id="13" dur="1000" fill="hold"/>
                                        <p:tgtEl>
                                          <p:spTgt spid="9"/>
                                        </p:tgtEl>
                                        <p:attrNameLst>
                                          <p:attrName>ppt_x</p:attrName>
                                        </p:attrNameLst>
                                      </p:cBhvr>
                                      <p:tavLst>
                                        <p:tav tm="0">
                                          <p:val>
                                            <p:strVal val="#ppt_x"/>
                                          </p:val>
                                        </p:tav>
                                        <p:tav tm="100000">
                                          <p:val>
                                            <p:strVal val="#ppt_x"/>
                                          </p:val>
                                        </p:tav>
                                      </p:tavLst>
                                    </p:anim>
                                    <p:anim calcmode="lin" valueType="num">
                                      <p:cBhvr>
                                        <p:cTn id="14" dur="1000" fill="hold"/>
                                        <p:tgtEl>
                                          <p:spTgt spid="9"/>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68"/>
                                        </p:tgtEl>
                                        <p:attrNameLst>
                                          <p:attrName>style.visibility</p:attrName>
                                        </p:attrNameLst>
                                      </p:cBhvr>
                                      <p:to>
                                        <p:strVal val="visible"/>
                                      </p:to>
                                    </p:set>
                                    <p:animEffect transition="in" filter="fade">
                                      <p:cBhvr>
                                        <p:cTn id="17" dur="1000"/>
                                        <p:tgtEl>
                                          <p:spTgt spid="68"/>
                                        </p:tgtEl>
                                      </p:cBhvr>
                                    </p:animEffect>
                                    <p:anim calcmode="lin" valueType="num">
                                      <p:cBhvr>
                                        <p:cTn id="18" dur="1000" fill="hold"/>
                                        <p:tgtEl>
                                          <p:spTgt spid="68"/>
                                        </p:tgtEl>
                                        <p:attrNameLst>
                                          <p:attrName>ppt_x</p:attrName>
                                        </p:attrNameLst>
                                      </p:cBhvr>
                                      <p:tavLst>
                                        <p:tav tm="0">
                                          <p:val>
                                            <p:strVal val="#ppt_x"/>
                                          </p:val>
                                        </p:tav>
                                        <p:tav tm="100000">
                                          <p:val>
                                            <p:strVal val="#ppt_x"/>
                                          </p:val>
                                        </p:tav>
                                      </p:tavLst>
                                    </p:anim>
                                    <p:anim calcmode="lin" valueType="num">
                                      <p:cBhvr>
                                        <p:cTn id="19" dur="1000" fill="hold"/>
                                        <p:tgtEl>
                                          <p:spTgt spid="68"/>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70"/>
                                        </p:tgtEl>
                                        <p:attrNameLst>
                                          <p:attrName>style.visibility</p:attrName>
                                        </p:attrNameLst>
                                      </p:cBhvr>
                                      <p:to>
                                        <p:strVal val="visible"/>
                                      </p:to>
                                    </p:set>
                                    <p:animEffect transition="in" filter="fade">
                                      <p:cBhvr>
                                        <p:cTn id="22" dur="1000"/>
                                        <p:tgtEl>
                                          <p:spTgt spid="70"/>
                                        </p:tgtEl>
                                      </p:cBhvr>
                                    </p:animEffect>
                                    <p:anim calcmode="lin" valueType="num">
                                      <p:cBhvr>
                                        <p:cTn id="23" dur="1000" fill="hold"/>
                                        <p:tgtEl>
                                          <p:spTgt spid="70"/>
                                        </p:tgtEl>
                                        <p:attrNameLst>
                                          <p:attrName>ppt_x</p:attrName>
                                        </p:attrNameLst>
                                      </p:cBhvr>
                                      <p:tavLst>
                                        <p:tav tm="0">
                                          <p:val>
                                            <p:strVal val="#ppt_x"/>
                                          </p:val>
                                        </p:tav>
                                        <p:tav tm="100000">
                                          <p:val>
                                            <p:strVal val="#ppt_x"/>
                                          </p:val>
                                        </p:tav>
                                      </p:tavLst>
                                    </p:anim>
                                    <p:anim calcmode="lin" valueType="num">
                                      <p:cBhvr>
                                        <p:cTn id="24" dur="1000" fill="hold"/>
                                        <p:tgtEl>
                                          <p:spTgt spid="70"/>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65"/>
                                        </p:tgtEl>
                                        <p:attrNameLst>
                                          <p:attrName>style.visibility</p:attrName>
                                        </p:attrNameLst>
                                      </p:cBhvr>
                                      <p:to>
                                        <p:strVal val="visible"/>
                                      </p:to>
                                    </p:set>
                                    <p:animEffect transition="in" filter="fade">
                                      <p:cBhvr>
                                        <p:cTn id="27" dur="1000"/>
                                        <p:tgtEl>
                                          <p:spTgt spid="65"/>
                                        </p:tgtEl>
                                      </p:cBhvr>
                                    </p:animEffect>
                                    <p:anim calcmode="lin" valueType="num">
                                      <p:cBhvr>
                                        <p:cTn id="28" dur="1000" fill="hold"/>
                                        <p:tgtEl>
                                          <p:spTgt spid="65"/>
                                        </p:tgtEl>
                                        <p:attrNameLst>
                                          <p:attrName>ppt_x</p:attrName>
                                        </p:attrNameLst>
                                      </p:cBhvr>
                                      <p:tavLst>
                                        <p:tav tm="0">
                                          <p:val>
                                            <p:strVal val="#ppt_x"/>
                                          </p:val>
                                        </p:tav>
                                        <p:tav tm="100000">
                                          <p:val>
                                            <p:strVal val="#ppt_x"/>
                                          </p:val>
                                        </p:tav>
                                      </p:tavLst>
                                    </p:anim>
                                    <p:anim calcmode="lin" valueType="num">
                                      <p:cBhvr>
                                        <p:cTn id="29" dur="1000" fill="hold"/>
                                        <p:tgtEl>
                                          <p:spTgt spid="65"/>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2"/>
                                        </p:tgtEl>
                                        <p:attrNameLst>
                                          <p:attrName>style.visibility</p:attrName>
                                        </p:attrNameLst>
                                      </p:cBhvr>
                                      <p:to>
                                        <p:strVal val="visible"/>
                                      </p:to>
                                    </p:set>
                                    <p:animEffect transition="in" filter="fade">
                                      <p:cBhvr>
                                        <p:cTn id="32" dur="1000"/>
                                        <p:tgtEl>
                                          <p:spTgt spid="2"/>
                                        </p:tgtEl>
                                      </p:cBhvr>
                                    </p:animEffect>
                                    <p:anim calcmode="lin" valueType="num">
                                      <p:cBhvr>
                                        <p:cTn id="33" dur="1000" fill="hold"/>
                                        <p:tgtEl>
                                          <p:spTgt spid="2"/>
                                        </p:tgtEl>
                                        <p:attrNameLst>
                                          <p:attrName>ppt_x</p:attrName>
                                        </p:attrNameLst>
                                      </p:cBhvr>
                                      <p:tavLst>
                                        <p:tav tm="0">
                                          <p:val>
                                            <p:strVal val="#ppt_x"/>
                                          </p:val>
                                        </p:tav>
                                        <p:tav tm="100000">
                                          <p:val>
                                            <p:strVal val="#ppt_x"/>
                                          </p:val>
                                        </p:tav>
                                      </p:tavLst>
                                    </p:anim>
                                    <p:anim calcmode="lin" valueType="num">
                                      <p:cBhvr>
                                        <p:cTn id="34" dur="1000" fill="hold"/>
                                        <p:tgtEl>
                                          <p:spTgt spid="2"/>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4"/>
                                        </p:tgtEl>
                                        <p:attrNameLst>
                                          <p:attrName>style.visibility</p:attrName>
                                        </p:attrNameLst>
                                      </p:cBhvr>
                                      <p:to>
                                        <p:strVal val="visible"/>
                                      </p:to>
                                    </p:set>
                                    <p:animEffect transition="in" filter="fade">
                                      <p:cBhvr>
                                        <p:cTn id="37" dur="1000"/>
                                        <p:tgtEl>
                                          <p:spTgt spid="4"/>
                                        </p:tgtEl>
                                      </p:cBhvr>
                                    </p:animEffect>
                                    <p:anim calcmode="lin" valueType="num">
                                      <p:cBhvr>
                                        <p:cTn id="38" dur="1000" fill="hold"/>
                                        <p:tgtEl>
                                          <p:spTgt spid="4"/>
                                        </p:tgtEl>
                                        <p:attrNameLst>
                                          <p:attrName>ppt_x</p:attrName>
                                        </p:attrNameLst>
                                      </p:cBhvr>
                                      <p:tavLst>
                                        <p:tav tm="0">
                                          <p:val>
                                            <p:strVal val="#ppt_x"/>
                                          </p:val>
                                        </p:tav>
                                        <p:tav tm="100000">
                                          <p:val>
                                            <p:strVal val="#ppt_x"/>
                                          </p:val>
                                        </p:tav>
                                      </p:tavLst>
                                    </p:anim>
                                    <p:anim calcmode="lin" valueType="num">
                                      <p:cBhvr>
                                        <p:cTn id="3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68" grpId="0"/>
      <p:bldP spid="7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5" name="直接连接符 74"/>
          <p:cNvCxnSpPr/>
          <p:nvPr/>
        </p:nvCxnSpPr>
        <p:spPr>
          <a:xfrm>
            <a:off x="4433190" y="598016"/>
            <a:ext cx="277619"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800A2D62-4100-4726-9B56-5B6547C675A6}"/>
              </a:ext>
            </a:extLst>
          </p:cNvPr>
          <p:cNvSpPr>
            <a:spLocks noGrp="1"/>
          </p:cNvSpPr>
          <p:nvPr>
            <p:ph type="sldNum" sz="quarter" idx="12"/>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ACBECEF1-1935-4692-9C86-5FD89D9EDF46}" type="slidenum">
              <a:rPr kumimoji="0" lang="zh-CN" altLang="en-US" sz="1100" b="0" i="0" u="none" strike="noStrike" kern="1200" cap="none" spc="0" normalizeH="0" baseline="0" noProof="0" smtClean="0">
                <a:ln>
                  <a:noFill/>
                </a:ln>
                <a:solidFill>
                  <a:prstClr val="black">
                    <a:lumMod val="85000"/>
                    <a:lumOff val="15000"/>
                  </a:prstClr>
                </a:solidFill>
                <a:effectLst/>
                <a:uLnTx/>
                <a:uFillTx/>
                <a:latin typeface="微软雅黑"/>
                <a:ea typeface="微软雅黑"/>
                <a:cs typeface="+mn-cs"/>
              </a:rPr>
              <a:pPr marL="0" marR="0" lvl="0" indent="0" algn="r" defTabSz="685800" rtl="0" eaLnBrk="1" fontAlgn="auto" latinLnBrk="0" hangingPunct="1">
                <a:lnSpc>
                  <a:spcPct val="100000"/>
                </a:lnSpc>
                <a:spcBef>
                  <a:spcPts val="0"/>
                </a:spcBef>
                <a:spcAft>
                  <a:spcPts val="0"/>
                </a:spcAft>
                <a:buClrTx/>
                <a:buSzTx/>
                <a:buFontTx/>
                <a:buNone/>
                <a:tabLst/>
                <a:defRPr/>
              </a:pPr>
              <a:t>5</a:t>
            </a:fld>
            <a:endParaRPr kumimoji="0" lang="zh-CN" altLang="en-US" sz="1100" b="0" i="0" u="none" strike="noStrike" kern="1200" cap="none" spc="0" normalizeH="0" baseline="0" noProof="0" dirty="0">
              <a:ln>
                <a:noFill/>
              </a:ln>
              <a:solidFill>
                <a:prstClr val="black">
                  <a:lumMod val="85000"/>
                  <a:lumOff val="15000"/>
                </a:prstClr>
              </a:solidFill>
              <a:effectLst/>
              <a:uLnTx/>
              <a:uFillTx/>
              <a:latin typeface="微软雅黑"/>
              <a:ea typeface="微软雅黑"/>
              <a:cs typeface="+mn-cs"/>
            </a:endParaRPr>
          </a:p>
        </p:txBody>
      </p:sp>
      <p:sp>
        <p:nvSpPr>
          <p:cNvPr id="3" name="Rectangle 2">
            <a:extLst>
              <a:ext uri="{FF2B5EF4-FFF2-40B4-BE49-F238E27FC236}">
                <a16:creationId xmlns:a16="http://schemas.microsoft.com/office/drawing/2014/main" id="{3210460A-39C2-484D-BB15-F565BA999C4B}"/>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7" name="Rectangle 11">
            <a:extLst>
              <a:ext uri="{FF2B5EF4-FFF2-40B4-BE49-F238E27FC236}">
                <a16:creationId xmlns:a16="http://schemas.microsoft.com/office/drawing/2014/main" id="{1EA649CA-FA51-479C-B20B-6B788F285CD1}"/>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5" name="文本框 5">
            <a:extLst>
              <a:ext uri="{FF2B5EF4-FFF2-40B4-BE49-F238E27FC236}">
                <a16:creationId xmlns:a16="http://schemas.microsoft.com/office/drawing/2014/main" id="{C4445533-D37B-46C8-87F3-1BDC1991A430}"/>
              </a:ext>
            </a:extLst>
          </p:cNvPr>
          <p:cNvSpPr txBox="1">
            <a:spLocks noChangeArrowheads="1"/>
          </p:cNvSpPr>
          <p:nvPr/>
        </p:nvSpPr>
        <p:spPr bwMode="auto">
          <a:xfrm>
            <a:off x="2863838" y="61471"/>
            <a:ext cx="34163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r>
              <a:rPr lang="zh-CN" altLang="en-US" sz="2800" b="1" dirty="0">
                <a:latin typeface="+mj-ea"/>
              </a:rPr>
              <a:t>一、研究背景与意义</a:t>
            </a:r>
          </a:p>
        </p:txBody>
      </p:sp>
      <p:sp>
        <p:nvSpPr>
          <p:cNvPr id="9" name="矩形 8">
            <a:extLst>
              <a:ext uri="{FF2B5EF4-FFF2-40B4-BE49-F238E27FC236}">
                <a16:creationId xmlns:a16="http://schemas.microsoft.com/office/drawing/2014/main" id="{324EE491-E93A-4C04-AE1A-36DE0768B7C1}"/>
              </a:ext>
            </a:extLst>
          </p:cNvPr>
          <p:cNvSpPr/>
          <p:nvPr/>
        </p:nvSpPr>
        <p:spPr>
          <a:xfrm>
            <a:off x="3118968" y="646161"/>
            <a:ext cx="2906060" cy="369332"/>
          </a:xfrm>
          <a:prstGeom prst="rect">
            <a:avLst/>
          </a:prstGeom>
        </p:spPr>
        <p:txBody>
          <a:bodyPr wrap="square">
            <a:spAutoFit/>
          </a:bodyPr>
          <a:lstStyle/>
          <a:p>
            <a:r>
              <a:rPr lang="zh-CN" altLang="en-US" sz="1800" b="1" dirty="0">
                <a:latin typeface="微软雅黑" panose="020B0503020204020204" pitchFamily="34" charset="-122"/>
                <a:ea typeface="微软雅黑" panose="020B0503020204020204" pitchFamily="34" charset="-122"/>
                <a:cs typeface="Times New Roman" panose="02020603050405020304" pitchFamily="18" charset="0"/>
              </a:rPr>
              <a:t>基于</a:t>
            </a:r>
            <a:r>
              <a:rPr lang="en-US" altLang="zh-CN" sz="1800" b="1" dirty="0">
                <a:latin typeface="微软雅黑" panose="020B0503020204020204" pitchFamily="34" charset="-122"/>
                <a:ea typeface="微软雅黑" panose="020B0503020204020204" pitchFamily="34" charset="-122"/>
                <a:cs typeface="Times New Roman" panose="02020603050405020304" pitchFamily="18" charset="0"/>
              </a:rPr>
              <a:t>GMM</a:t>
            </a:r>
            <a:r>
              <a:rPr lang="zh-CN" altLang="en-US" sz="1800" b="1" dirty="0">
                <a:latin typeface="微软雅黑" panose="020B0503020204020204" pitchFamily="34" charset="-122"/>
                <a:ea typeface="微软雅黑" panose="020B0503020204020204" pitchFamily="34" charset="-122"/>
                <a:cs typeface="Times New Roman" panose="02020603050405020304" pitchFamily="18" charset="0"/>
              </a:rPr>
              <a:t>的监测方法简介</a:t>
            </a:r>
          </a:p>
        </p:txBody>
      </p:sp>
      <p:sp>
        <p:nvSpPr>
          <p:cNvPr id="5" name="矩形 4">
            <a:extLst>
              <a:ext uri="{FF2B5EF4-FFF2-40B4-BE49-F238E27FC236}">
                <a16:creationId xmlns:a16="http://schemas.microsoft.com/office/drawing/2014/main" id="{C5237874-268B-4E66-9885-664E2275B0C4}"/>
              </a:ext>
            </a:extLst>
          </p:cNvPr>
          <p:cNvSpPr/>
          <p:nvPr/>
        </p:nvSpPr>
        <p:spPr>
          <a:xfrm>
            <a:off x="1490633" y="4545484"/>
            <a:ext cx="7280542" cy="584775"/>
          </a:xfrm>
          <a:prstGeom prst="rect">
            <a:avLst/>
          </a:prstGeom>
        </p:spPr>
        <p:txBody>
          <a:bodyPr wrap="square">
            <a:spAutoFit/>
          </a:bodyPr>
          <a:lstStyle/>
          <a:p>
            <a:pPr>
              <a:spcBef>
                <a:spcPts val="0"/>
              </a:spcBef>
              <a:spcAft>
                <a:spcPts val="0"/>
              </a:spcAft>
            </a:pPr>
            <a:r>
              <a:rPr lang="en-US" altLang="zh-CN" sz="800" dirty="0">
                <a:solidFill>
                  <a:srgbClr val="000000"/>
                </a:solidFill>
                <a:latin typeface="TimesNewRomanPSMT"/>
              </a:rPr>
              <a:t>[1] Choi SW, Park JH, Lee IB. Process monitoring using a Gaussian mixture model via principal component analysis and discriminant analysis. </a:t>
            </a:r>
            <a:r>
              <a:rPr lang="en-US" altLang="zh-CN" sz="800" dirty="0" err="1">
                <a:solidFill>
                  <a:srgbClr val="000000"/>
                </a:solidFill>
                <a:latin typeface="TimesNewRomanPSMT"/>
              </a:rPr>
              <a:t>Comput</a:t>
            </a:r>
            <a:r>
              <a:rPr lang="en-US" altLang="zh-CN" sz="800" dirty="0">
                <a:solidFill>
                  <a:srgbClr val="000000"/>
                </a:solidFill>
                <a:latin typeface="TimesNewRomanPSMT"/>
              </a:rPr>
              <a:t>. Chem. Eng. 2004; 28: 1377–1387 </a:t>
            </a:r>
            <a:br>
              <a:rPr lang="en-US" altLang="zh-CN" sz="800" dirty="0">
                <a:solidFill>
                  <a:srgbClr val="000000"/>
                </a:solidFill>
                <a:latin typeface="TimesNewRomanPSMT"/>
              </a:rPr>
            </a:br>
            <a:r>
              <a:rPr lang="en-US" altLang="zh-CN" sz="800" dirty="0">
                <a:solidFill>
                  <a:srgbClr val="000000"/>
                </a:solidFill>
                <a:latin typeface="TimesNewRomanPSMT"/>
              </a:rPr>
              <a:t>[2] J. Yu and S. J. Qin, “Multimode process monitoring with Bayesian inference-based finite Gaussian mixture models,” </a:t>
            </a:r>
            <a:r>
              <a:rPr lang="en-US" altLang="zh-CN" sz="800" dirty="0" err="1">
                <a:solidFill>
                  <a:srgbClr val="000000"/>
                </a:solidFill>
                <a:latin typeface="TimesNewRomanPSMT"/>
              </a:rPr>
              <a:t>AIChE</a:t>
            </a:r>
            <a:r>
              <a:rPr lang="en-US" altLang="zh-CN" sz="800" dirty="0">
                <a:solidFill>
                  <a:srgbClr val="000000"/>
                </a:solidFill>
                <a:latin typeface="TimesNewRomanPSMT"/>
              </a:rPr>
              <a:t> Journal, vol. 54, no. 7, pp. 1811–1829, 2008.</a:t>
            </a:r>
          </a:p>
          <a:p>
            <a:r>
              <a:rPr lang="en-US" altLang="zh-CN" sz="800" dirty="0">
                <a:solidFill>
                  <a:srgbClr val="000000"/>
                </a:solidFill>
                <a:latin typeface="TimesNewRomanPSMT"/>
              </a:rPr>
              <a:t>[3] J. Yu and S. J. Qin, “Multiway Gaussian Mixture Model Based Multiphase Batch Process Monitoring,” Ind. Eng. Chem. Res., vol. 48, no. 18, pp. 8585–8594, 2009.</a:t>
            </a:r>
          </a:p>
        </p:txBody>
      </p:sp>
      <p:sp>
        <p:nvSpPr>
          <p:cNvPr id="6" name="矩形 5">
            <a:extLst>
              <a:ext uri="{FF2B5EF4-FFF2-40B4-BE49-F238E27FC236}">
                <a16:creationId xmlns:a16="http://schemas.microsoft.com/office/drawing/2014/main" id="{DDBC4F0F-1E11-41CF-AC12-B7F3CE2A3AE7}"/>
              </a:ext>
            </a:extLst>
          </p:cNvPr>
          <p:cNvSpPr/>
          <p:nvPr/>
        </p:nvSpPr>
        <p:spPr>
          <a:xfrm>
            <a:off x="384157" y="1019519"/>
            <a:ext cx="8251242" cy="697820"/>
          </a:xfrm>
          <a:prstGeom prst="rect">
            <a:avLst/>
          </a:prstGeom>
        </p:spPr>
        <p:txBody>
          <a:bodyPr wrap="square">
            <a:spAutoFit/>
          </a:bodyPr>
          <a:lstStyle/>
          <a:p>
            <a:pPr>
              <a:lnSpc>
                <a:spcPct val="150000"/>
              </a:lnSpc>
            </a:pPr>
            <a:r>
              <a:rPr lang="en-US" altLang="zh-CN" sz="1400" dirty="0">
                <a:latin typeface="Times New Roman" panose="02020603050405020304" pitchFamily="18" charset="0"/>
                <a:ea typeface="黑体" panose="02010609060101010101" pitchFamily="49" charset="-122"/>
                <a:cs typeface="Times New Roman" panose="02020603050405020304" pitchFamily="18" charset="0"/>
              </a:rPr>
              <a:t>	Gaussian Mixture Model(GMM) </a:t>
            </a:r>
            <a:r>
              <a:rPr lang="zh-CN" altLang="en-US" sz="1400" dirty="0">
                <a:latin typeface="Times New Roman" panose="02020603050405020304" pitchFamily="18" charset="0"/>
                <a:ea typeface="黑体" panose="02010609060101010101" pitchFamily="49" charset="-122"/>
                <a:cs typeface="Times New Roman" panose="02020603050405020304" pitchFamily="18" charset="0"/>
              </a:rPr>
              <a:t>因其</a:t>
            </a:r>
            <a:r>
              <a:rPr lang="zh-CN" altLang="en-US" sz="14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极强的拟合能力而被广泛应用于具有多模态的过程建模</a:t>
            </a:r>
            <a:r>
              <a:rPr lang="zh-CN" altLang="en-US" sz="1400" dirty="0">
                <a:latin typeface="Times New Roman" panose="02020603050405020304" pitchFamily="18" charset="0"/>
                <a:ea typeface="黑体" panose="02010609060101010101" pitchFamily="49" charset="-122"/>
                <a:cs typeface="Times New Roman" panose="02020603050405020304" pitchFamily="18" charset="0"/>
              </a:rPr>
              <a:t>中，并具有较好地描述多模态过程的能力</a:t>
            </a:r>
            <a:r>
              <a:rPr lang="en-US" altLang="zh-CN" sz="1400" dirty="0">
                <a:latin typeface="Times New Roman" panose="02020603050405020304" pitchFamily="18" charset="0"/>
                <a:ea typeface="黑体" panose="02010609060101010101" pitchFamily="49" charset="-122"/>
                <a:cs typeface="Times New Roman" panose="02020603050405020304" pitchFamily="18" charset="0"/>
              </a:rPr>
              <a:t>[1-3]</a:t>
            </a:r>
            <a:r>
              <a:rPr lang="zh-CN" altLang="en-US" sz="1400" dirty="0">
                <a:latin typeface="Times New Roman" panose="02020603050405020304" pitchFamily="18" charset="0"/>
                <a:ea typeface="黑体" panose="02010609060101010101" pitchFamily="49" charset="-122"/>
                <a:cs typeface="Times New Roman" panose="02020603050405020304" pitchFamily="18" charset="0"/>
              </a:rPr>
              <a:t>。</a:t>
            </a:r>
          </a:p>
        </p:txBody>
      </p:sp>
      <p:pic>
        <p:nvPicPr>
          <p:cNvPr id="12" name="Picture 2" descr="https://gss2.bdstatic.com/9fo3dSag_xI4khGkpoWK1HF6hhy/baike/c0%3Dbaike80%2C5%2C5%2C80%2C26/sign=8afbe4d247086e067ea5371963611091/8435e5dde71190ef44a4ea3cc51b9d16fcfa60f1.jpg">
            <a:extLst>
              <a:ext uri="{FF2B5EF4-FFF2-40B4-BE49-F238E27FC236}">
                <a16:creationId xmlns:a16="http://schemas.microsoft.com/office/drawing/2014/main" id="{BD7FFB57-9735-4722-A41D-AA3A31E9511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4581" y="1971714"/>
            <a:ext cx="2272105" cy="1881582"/>
          </a:xfrm>
          <a:prstGeom prst="rect">
            <a:avLst/>
          </a:prstGeom>
          <a:noFill/>
          <a:extLst>
            <a:ext uri="{909E8E84-426E-40DD-AFC4-6F175D3DCCD1}">
              <a14:hiddenFill xmlns:a14="http://schemas.microsoft.com/office/drawing/2010/main">
                <a:solidFill>
                  <a:srgbClr val="FFFFFF"/>
                </a:solidFill>
              </a14:hiddenFill>
            </a:ext>
          </a:extLst>
        </p:spPr>
      </p:pic>
      <p:sp>
        <p:nvSpPr>
          <p:cNvPr id="16" name="矩形: 圆角 15">
            <a:extLst>
              <a:ext uri="{FF2B5EF4-FFF2-40B4-BE49-F238E27FC236}">
                <a16:creationId xmlns:a16="http://schemas.microsoft.com/office/drawing/2014/main" id="{3D402140-57A7-480E-B254-7B4F65D49031}"/>
              </a:ext>
            </a:extLst>
          </p:cNvPr>
          <p:cNvSpPr/>
          <p:nvPr/>
        </p:nvSpPr>
        <p:spPr>
          <a:xfrm>
            <a:off x="2897995" y="1961568"/>
            <a:ext cx="1073422" cy="605378"/>
          </a:xfrm>
          <a:prstGeom prst="round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latin typeface="微软雅黑" panose="020B0503020204020204" pitchFamily="34" charset="-122"/>
                <a:ea typeface="微软雅黑" panose="020B0503020204020204" pitchFamily="34" charset="-122"/>
              </a:rPr>
              <a:t>Mode1</a:t>
            </a:r>
          </a:p>
        </p:txBody>
      </p:sp>
      <p:sp>
        <p:nvSpPr>
          <p:cNvPr id="17" name="矩形: 圆角 16">
            <a:extLst>
              <a:ext uri="{FF2B5EF4-FFF2-40B4-BE49-F238E27FC236}">
                <a16:creationId xmlns:a16="http://schemas.microsoft.com/office/drawing/2014/main" id="{B1B657D6-A0C8-44F5-9C62-49B93AF4F27C}"/>
              </a:ext>
            </a:extLst>
          </p:cNvPr>
          <p:cNvSpPr/>
          <p:nvPr/>
        </p:nvSpPr>
        <p:spPr>
          <a:xfrm>
            <a:off x="2897995" y="3300495"/>
            <a:ext cx="1073422" cy="605378"/>
          </a:xfrm>
          <a:prstGeom prst="round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err="1">
                <a:latin typeface="微软雅黑" panose="020B0503020204020204" pitchFamily="34" charset="-122"/>
                <a:ea typeface="微软雅黑" panose="020B0503020204020204" pitchFamily="34" charset="-122"/>
              </a:rPr>
              <a:t>ModeN</a:t>
            </a:r>
            <a:endParaRPr lang="en-US" altLang="zh-CN" sz="1400" b="1" dirty="0">
              <a:latin typeface="微软雅黑" panose="020B0503020204020204" pitchFamily="34" charset="-122"/>
              <a:ea typeface="微软雅黑" panose="020B0503020204020204" pitchFamily="34" charset="-122"/>
            </a:endParaRPr>
          </a:p>
        </p:txBody>
      </p:sp>
      <p:sp>
        <p:nvSpPr>
          <p:cNvPr id="13" name="文本框 12">
            <a:extLst>
              <a:ext uri="{FF2B5EF4-FFF2-40B4-BE49-F238E27FC236}">
                <a16:creationId xmlns:a16="http://schemas.microsoft.com/office/drawing/2014/main" id="{BB567CC2-58DF-4365-9111-00242B160E4D}"/>
              </a:ext>
            </a:extLst>
          </p:cNvPr>
          <p:cNvSpPr txBox="1"/>
          <p:nvPr/>
        </p:nvSpPr>
        <p:spPr>
          <a:xfrm>
            <a:off x="3222949" y="2559167"/>
            <a:ext cx="423514" cy="523220"/>
          </a:xfrm>
          <a:prstGeom prst="rect">
            <a:avLst/>
          </a:prstGeom>
          <a:noFill/>
        </p:spPr>
        <p:txBody>
          <a:bodyPr wrap="none" rtlCol="0">
            <a:spAutoFit/>
          </a:bodyPr>
          <a:lstStyle/>
          <a:p>
            <a:r>
              <a:rPr lang="en-US" altLang="zh-CN" sz="2800" b="1" dirty="0"/>
              <a:t>…</a:t>
            </a:r>
            <a:endParaRPr lang="zh-CN" altLang="en-US" sz="2800" b="1" dirty="0"/>
          </a:p>
        </p:txBody>
      </p:sp>
      <p:sp>
        <p:nvSpPr>
          <p:cNvPr id="18" name="矩形: 圆角 17">
            <a:extLst>
              <a:ext uri="{FF2B5EF4-FFF2-40B4-BE49-F238E27FC236}">
                <a16:creationId xmlns:a16="http://schemas.microsoft.com/office/drawing/2014/main" id="{76957E00-E8AD-49F6-8A01-4066246934CB}"/>
              </a:ext>
            </a:extLst>
          </p:cNvPr>
          <p:cNvSpPr/>
          <p:nvPr/>
        </p:nvSpPr>
        <p:spPr>
          <a:xfrm>
            <a:off x="4534127" y="1965707"/>
            <a:ext cx="1336429" cy="605378"/>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latin typeface="微软雅黑" panose="020B0503020204020204" pitchFamily="34" charset="-122"/>
                <a:ea typeface="微软雅黑" panose="020B0503020204020204" pitchFamily="34" charset="-122"/>
              </a:rPr>
              <a:t>Gaussian1</a:t>
            </a:r>
            <a:endParaRPr lang="zh-CN" altLang="en-US" sz="1400" b="1" dirty="0">
              <a:latin typeface="微软雅黑" panose="020B0503020204020204" pitchFamily="34" charset="-122"/>
              <a:ea typeface="微软雅黑" panose="020B0503020204020204" pitchFamily="34" charset="-122"/>
            </a:endParaRPr>
          </a:p>
        </p:txBody>
      </p:sp>
      <p:sp>
        <p:nvSpPr>
          <p:cNvPr id="19" name="矩形: 圆角 18">
            <a:extLst>
              <a:ext uri="{FF2B5EF4-FFF2-40B4-BE49-F238E27FC236}">
                <a16:creationId xmlns:a16="http://schemas.microsoft.com/office/drawing/2014/main" id="{3078535A-18C4-43E3-BFD6-5A89908F2153}"/>
              </a:ext>
            </a:extLst>
          </p:cNvPr>
          <p:cNvSpPr/>
          <p:nvPr/>
        </p:nvSpPr>
        <p:spPr>
          <a:xfrm>
            <a:off x="4534126" y="3297688"/>
            <a:ext cx="1336429" cy="605378"/>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err="1">
                <a:latin typeface="微软雅黑" panose="020B0503020204020204" pitchFamily="34" charset="-122"/>
                <a:ea typeface="微软雅黑" panose="020B0503020204020204" pitchFamily="34" charset="-122"/>
              </a:rPr>
              <a:t>GaussianN</a:t>
            </a:r>
            <a:endParaRPr lang="zh-CN" altLang="en-US" sz="1400" b="1" dirty="0">
              <a:latin typeface="微软雅黑" panose="020B0503020204020204" pitchFamily="34" charset="-122"/>
              <a:ea typeface="微软雅黑" panose="020B0503020204020204" pitchFamily="34" charset="-122"/>
            </a:endParaRPr>
          </a:p>
        </p:txBody>
      </p:sp>
      <p:sp>
        <p:nvSpPr>
          <p:cNvPr id="20" name="文本框 19">
            <a:extLst>
              <a:ext uri="{FF2B5EF4-FFF2-40B4-BE49-F238E27FC236}">
                <a16:creationId xmlns:a16="http://schemas.microsoft.com/office/drawing/2014/main" id="{E3CEC908-BDE6-435E-B5C5-584B8E6790F5}"/>
              </a:ext>
            </a:extLst>
          </p:cNvPr>
          <p:cNvSpPr txBox="1"/>
          <p:nvPr/>
        </p:nvSpPr>
        <p:spPr>
          <a:xfrm>
            <a:off x="5018412" y="2580160"/>
            <a:ext cx="423514" cy="523220"/>
          </a:xfrm>
          <a:prstGeom prst="rect">
            <a:avLst/>
          </a:prstGeom>
          <a:noFill/>
        </p:spPr>
        <p:txBody>
          <a:bodyPr wrap="none" rtlCol="0">
            <a:spAutoFit/>
          </a:bodyPr>
          <a:lstStyle/>
          <a:p>
            <a:r>
              <a:rPr lang="en-US" altLang="zh-CN" sz="2800" b="1" dirty="0"/>
              <a:t>…</a:t>
            </a:r>
            <a:endParaRPr lang="zh-CN" altLang="en-US" sz="2800" b="1" dirty="0"/>
          </a:p>
        </p:txBody>
      </p:sp>
      <p:cxnSp>
        <p:nvCxnSpPr>
          <p:cNvPr id="21" name="直接箭头连接符 20">
            <a:extLst>
              <a:ext uri="{FF2B5EF4-FFF2-40B4-BE49-F238E27FC236}">
                <a16:creationId xmlns:a16="http://schemas.microsoft.com/office/drawing/2014/main" id="{5EEF4307-4C48-424E-A835-71F68F5C931B}"/>
              </a:ext>
            </a:extLst>
          </p:cNvPr>
          <p:cNvCxnSpPr>
            <a:stCxn id="16" idx="3"/>
            <a:endCxn id="18" idx="1"/>
          </p:cNvCxnSpPr>
          <p:nvPr/>
        </p:nvCxnSpPr>
        <p:spPr>
          <a:xfrm>
            <a:off x="3971417" y="2264257"/>
            <a:ext cx="562710" cy="41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直接箭头连接符 22">
            <a:extLst>
              <a:ext uri="{FF2B5EF4-FFF2-40B4-BE49-F238E27FC236}">
                <a16:creationId xmlns:a16="http://schemas.microsoft.com/office/drawing/2014/main" id="{35AC4C34-DE79-44C4-9B19-E579C5B23454}"/>
              </a:ext>
            </a:extLst>
          </p:cNvPr>
          <p:cNvCxnSpPr>
            <a:stCxn id="17" idx="3"/>
            <a:endCxn id="19" idx="1"/>
          </p:cNvCxnSpPr>
          <p:nvPr/>
        </p:nvCxnSpPr>
        <p:spPr>
          <a:xfrm flipV="1">
            <a:off x="3971417" y="3600377"/>
            <a:ext cx="562709" cy="28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矩形: 圆角 25">
            <a:extLst>
              <a:ext uri="{FF2B5EF4-FFF2-40B4-BE49-F238E27FC236}">
                <a16:creationId xmlns:a16="http://schemas.microsoft.com/office/drawing/2014/main" id="{B1181906-D4AE-48BB-B073-33A1A427CB29}"/>
              </a:ext>
            </a:extLst>
          </p:cNvPr>
          <p:cNvSpPr/>
          <p:nvPr/>
        </p:nvSpPr>
        <p:spPr>
          <a:xfrm>
            <a:off x="6413438" y="2617971"/>
            <a:ext cx="800873" cy="605378"/>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latin typeface="微软雅黑" panose="020B0503020204020204" pitchFamily="34" charset="-122"/>
                <a:ea typeface="微软雅黑" panose="020B0503020204020204" pitchFamily="34" charset="-122"/>
              </a:rPr>
              <a:t>GMM</a:t>
            </a:r>
            <a:endParaRPr lang="zh-CN" altLang="en-US" sz="1400" b="1" dirty="0">
              <a:latin typeface="微软雅黑" panose="020B0503020204020204" pitchFamily="34" charset="-122"/>
              <a:ea typeface="微软雅黑" panose="020B0503020204020204" pitchFamily="34" charset="-122"/>
            </a:endParaRPr>
          </a:p>
        </p:txBody>
      </p:sp>
      <p:cxnSp>
        <p:nvCxnSpPr>
          <p:cNvPr id="27" name="连接符: 肘形 26">
            <a:extLst>
              <a:ext uri="{FF2B5EF4-FFF2-40B4-BE49-F238E27FC236}">
                <a16:creationId xmlns:a16="http://schemas.microsoft.com/office/drawing/2014/main" id="{922FA909-6348-499A-9066-84E26EE3EF01}"/>
              </a:ext>
            </a:extLst>
          </p:cNvPr>
          <p:cNvCxnSpPr>
            <a:stCxn id="18" idx="3"/>
            <a:endCxn id="26" idx="1"/>
          </p:cNvCxnSpPr>
          <p:nvPr/>
        </p:nvCxnSpPr>
        <p:spPr>
          <a:xfrm>
            <a:off x="5870556" y="2268396"/>
            <a:ext cx="542882" cy="65226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连接符: 肘形 28">
            <a:extLst>
              <a:ext uri="{FF2B5EF4-FFF2-40B4-BE49-F238E27FC236}">
                <a16:creationId xmlns:a16="http://schemas.microsoft.com/office/drawing/2014/main" id="{50E0D008-2AA3-4884-826E-8BE45096F896}"/>
              </a:ext>
            </a:extLst>
          </p:cNvPr>
          <p:cNvCxnSpPr>
            <a:stCxn id="19" idx="3"/>
            <a:endCxn id="26" idx="1"/>
          </p:cNvCxnSpPr>
          <p:nvPr/>
        </p:nvCxnSpPr>
        <p:spPr>
          <a:xfrm flipV="1">
            <a:off x="5870555" y="2920660"/>
            <a:ext cx="542883" cy="67971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矩形: 圆角 30">
            <a:extLst>
              <a:ext uri="{FF2B5EF4-FFF2-40B4-BE49-F238E27FC236}">
                <a16:creationId xmlns:a16="http://schemas.microsoft.com/office/drawing/2014/main" id="{C4CBC3A2-86CF-4CB0-8B3F-873DF116A94B}"/>
              </a:ext>
            </a:extLst>
          </p:cNvPr>
          <p:cNvSpPr/>
          <p:nvPr/>
        </p:nvSpPr>
        <p:spPr>
          <a:xfrm>
            <a:off x="7621513" y="2617971"/>
            <a:ext cx="1283416" cy="605378"/>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latin typeface="微软雅黑" panose="020B0503020204020204" pitchFamily="34" charset="-122"/>
                <a:ea typeface="微软雅黑" panose="020B0503020204020204" pitchFamily="34" charset="-122"/>
              </a:rPr>
              <a:t>Monitoring</a:t>
            </a:r>
          </a:p>
        </p:txBody>
      </p:sp>
      <p:cxnSp>
        <p:nvCxnSpPr>
          <p:cNvPr id="32" name="直接箭头连接符 31">
            <a:extLst>
              <a:ext uri="{FF2B5EF4-FFF2-40B4-BE49-F238E27FC236}">
                <a16:creationId xmlns:a16="http://schemas.microsoft.com/office/drawing/2014/main" id="{A164EEEB-72A7-420A-85FC-128005C51E4E}"/>
              </a:ext>
            </a:extLst>
          </p:cNvPr>
          <p:cNvCxnSpPr>
            <a:stCxn id="26" idx="3"/>
            <a:endCxn id="31" idx="1"/>
          </p:cNvCxnSpPr>
          <p:nvPr/>
        </p:nvCxnSpPr>
        <p:spPr>
          <a:xfrm>
            <a:off x="7214311" y="2920660"/>
            <a:ext cx="40720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08009355"/>
      </p:ext>
    </p:extLst>
  </p:cSld>
  <p:clrMapOvr>
    <a:masterClrMapping/>
  </p:clrMapOvr>
  <mc:AlternateContent xmlns:mc="http://schemas.openxmlformats.org/markup-compatibility/2006" xmlns:p14="http://schemas.microsoft.com/office/powerpoint/2010/main">
    <mc:Choice Requires="p14">
      <p:transition spd="slow">
        <p14:conveyor dir="l"/>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5" name="直接连接符 74"/>
          <p:cNvCxnSpPr/>
          <p:nvPr/>
        </p:nvCxnSpPr>
        <p:spPr>
          <a:xfrm>
            <a:off x="4433190" y="598016"/>
            <a:ext cx="277619"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a16="http://schemas.microsoft.com/office/drawing/2014/main" id="{800A2D62-4100-4726-9B56-5B6547C675A6}"/>
              </a:ext>
            </a:extLst>
          </p:cNvPr>
          <p:cNvSpPr>
            <a:spLocks noGrp="1"/>
          </p:cNvSpPr>
          <p:nvPr>
            <p:ph type="sldNum" sz="quarter" idx="12"/>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ACBECEF1-1935-4692-9C86-5FD89D9EDF46}" type="slidenum">
              <a:rPr kumimoji="0" lang="zh-CN" altLang="en-US" sz="1100" b="0" i="0" u="none" strike="noStrike" kern="1200" cap="none" spc="0" normalizeH="0" baseline="0" noProof="0" smtClean="0">
                <a:ln>
                  <a:noFill/>
                </a:ln>
                <a:solidFill>
                  <a:prstClr val="black">
                    <a:lumMod val="85000"/>
                    <a:lumOff val="15000"/>
                  </a:prstClr>
                </a:solidFill>
                <a:effectLst/>
                <a:uLnTx/>
                <a:uFillTx/>
                <a:latin typeface="微软雅黑"/>
                <a:ea typeface="微软雅黑"/>
                <a:cs typeface="+mn-cs"/>
              </a:rPr>
              <a:pPr marL="0" marR="0" lvl="0" indent="0" algn="r" defTabSz="685800" rtl="0" eaLnBrk="1" fontAlgn="auto" latinLnBrk="0" hangingPunct="1">
                <a:lnSpc>
                  <a:spcPct val="100000"/>
                </a:lnSpc>
                <a:spcBef>
                  <a:spcPts val="0"/>
                </a:spcBef>
                <a:spcAft>
                  <a:spcPts val="0"/>
                </a:spcAft>
                <a:buClrTx/>
                <a:buSzTx/>
                <a:buFontTx/>
                <a:buNone/>
                <a:tabLst/>
                <a:defRPr/>
              </a:pPr>
              <a:t>6</a:t>
            </a:fld>
            <a:endParaRPr kumimoji="0" lang="zh-CN" altLang="en-US" sz="1100" b="0" i="0" u="none" strike="noStrike" kern="1200" cap="none" spc="0" normalizeH="0" baseline="0" noProof="0" dirty="0">
              <a:ln>
                <a:noFill/>
              </a:ln>
              <a:solidFill>
                <a:prstClr val="black">
                  <a:lumMod val="85000"/>
                  <a:lumOff val="15000"/>
                </a:prstClr>
              </a:solidFill>
              <a:effectLst/>
              <a:uLnTx/>
              <a:uFillTx/>
              <a:latin typeface="微软雅黑"/>
              <a:ea typeface="微软雅黑"/>
              <a:cs typeface="+mn-cs"/>
            </a:endParaRPr>
          </a:p>
        </p:txBody>
      </p:sp>
      <p:sp>
        <p:nvSpPr>
          <p:cNvPr id="3" name="Rectangle 2">
            <a:extLst>
              <a:ext uri="{FF2B5EF4-FFF2-40B4-BE49-F238E27FC236}">
                <a16:creationId xmlns:a16="http://schemas.microsoft.com/office/drawing/2014/main" id="{3210460A-39C2-484D-BB15-F565BA999C4B}"/>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7" name="Rectangle 11">
            <a:extLst>
              <a:ext uri="{FF2B5EF4-FFF2-40B4-BE49-F238E27FC236}">
                <a16:creationId xmlns:a16="http://schemas.microsoft.com/office/drawing/2014/main" id="{1EA649CA-FA51-479C-B20B-6B788F285CD1}"/>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5" name="文本框 5">
            <a:extLst>
              <a:ext uri="{FF2B5EF4-FFF2-40B4-BE49-F238E27FC236}">
                <a16:creationId xmlns:a16="http://schemas.microsoft.com/office/drawing/2014/main" id="{C4445533-D37B-46C8-87F3-1BDC1991A430}"/>
              </a:ext>
            </a:extLst>
          </p:cNvPr>
          <p:cNvSpPr txBox="1">
            <a:spLocks noChangeArrowheads="1"/>
          </p:cNvSpPr>
          <p:nvPr/>
        </p:nvSpPr>
        <p:spPr bwMode="auto">
          <a:xfrm>
            <a:off x="2863838" y="61471"/>
            <a:ext cx="34163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r>
              <a:rPr lang="zh-CN" altLang="en-US" sz="2800" b="1" dirty="0">
                <a:latin typeface="+mj-ea"/>
              </a:rPr>
              <a:t>一、研究背景与意义</a:t>
            </a:r>
          </a:p>
        </p:txBody>
      </p:sp>
      <p:sp>
        <p:nvSpPr>
          <p:cNvPr id="5" name="文本框 4">
            <a:extLst>
              <a:ext uri="{FF2B5EF4-FFF2-40B4-BE49-F238E27FC236}">
                <a16:creationId xmlns:a16="http://schemas.microsoft.com/office/drawing/2014/main" id="{6D6CCD3D-C6CB-4E1F-BE93-081C8235E376}"/>
              </a:ext>
            </a:extLst>
          </p:cNvPr>
          <p:cNvSpPr txBox="1"/>
          <p:nvPr/>
        </p:nvSpPr>
        <p:spPr>
          <a:xfrm>
            <a:off x="332850" y="1197226"/>
            <a:ext cx="8200680" cy="2959977"/>
          </a:xfrm>
          <a:prstGeom prst="rect">
            <a:avLst/>
          </a:prstGeom>
          <a:noFill/>
        </p:spPr>
        <p:txBody>
          <a:bodyPr wrap="square" rtlCol="0">
            <a:spAutoFit/>
          </a:bodyPr>
          <a:lstStyle/>
          <a:p>
            <a:pPr>
              <a:lnSpc>
                <a:spcPct val="150000"/>
              </a:lnSpc>
            </a:pPr>
            <a:r>
              <a:rPr lang="en-US" altLang="zh-CN" sz="1400" dirty="0">
                <a:latin typeface="Times New Roman" panose="02020603050405020304" pitchFamily="18" charset="0"/>
                <a:ea typeface="黑体" panose="02010609060101010101" pitchFamily="49" charset="-122"/>
                <a:cs typeface="Times New Roman" panose="02020603050405020304" pitchFamily="18" charset="0"/>
              </a:rPr>
              <a:t>	 </a:t>
            </a:r>
            <a:r>
              <a:rPr lang="zh-CN" altLang="en-US" sz="1400" dirty="0">
                <a:latin typeface="Times New Roman" panose="02020603050405020304" pitchFamily="18" charset="0"/>
                <a:ea typeface="黑体" panose="02010609060101010101" pitchFamily="49" charset="-122"/>
                <a:cs typeface="Times New Roman" panose="02020603050405020304" pitchFamily="18" charset="0"/>
              </a:rPr>
              <a:t>然而，对于多模态过程监测而言，其要求离线建模数据需要包含几乎所有正常的稳定工作模态。</a:t>
            </a:r>
            <a:r>
              <a:rPr lang="zh-CN" altLang="en-US" sz="1400" b="1" u="sng"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因工作需要而出现的新的稳定工作状态</a:t>
            </a:r>
            <a:r>
              <a:rPr lang="zh-CN" altLang="en-US" sz="1400" dirty="0">
                <a:latin typeface="Times New Roman" panose="02020603050405020304" pitchFamily="18" charset="0"/>
                <a:ea typeface="黑体" panose="02010609060101010101" pitchFamily="49" charset="-122"/>
                <a:cs typeface="Times New Roman" panose="02020603050405020304" pitchFamily="18" charset="0"/>
              </a:rPr>
              <a:t>，将使得</a:t>
            </a:r>
            <a:r>
              <a:rPr lang="zh-CN" altLang="en-US" sz="1400" b="1" u="sng"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通过离线数据建模得到的模型无法适应在线时出现的新的工况稳态</a:t>
            </a:r>
            <a:r>
              <a:rPr lang="zh-CN" altLang="en-US" sz="1400" dirty="0">
                <a:latin typeface="Times New Roman" panose="02020603050405020304" pitchFamily="18" charset="0"/>
                <a:ea typeface="黑体" panose="02010609060101010101" pitchFamily="49" charset="-122"/>
                <a:cs typeface="Times New Roman" panose="02020603050405020304" pitchFamily="18" charset="0"/>
              </a:rPr>
              <a:t>，将使得模型一定程度上失效，而不得不重新进行模型训练，浪费大量精力。</a:t>
            </a:r>
            <a:endParaRPr lang="en-US" altLang="zh-CN" sz="1400" dirty="0">
              <a:latin typeface="Times New Roman" panose="02020603050405020304" pitchFamily="18" charset="0"/>
              <a:ea typeface="黑体" panose="02010609060101010101" pitchFamily="49" charset="-122"/>
              <a:cs typeface="Times New Roman" panose="02020603050405020304" pitchFamily="18" charset="0"/>
            </a:endParaRPr>
          </a:p>
          <a:p>
            <a:pPr>
              <a:lnSpc>
                <a:spcPct val="150000"/>
              </a:lnSpc>
            </a:pPr>
            <a:r>
              <a:rPr lang="en-US" altLang="zh-CN" sz="1400" dirty="0">
                <a:latin typeface="Times New Roman" panose="02020603050405020304" pitchFamily="18" charset="0"/>
                <a:ea typeface="黑体" panose="02010609060101010101" pitchFamily="49" charset="-122"/>
                <a:cs typeface="Times New Roman" panose="02020603050405020304" pitchFamily="18" charset="0"/>
              </a:rPr>
              <a:t>	</a:t>
            </a:r>
            <a:r>
              <a:rPr lang="zh-CN" altLang="en-US" sz="1400" dirty="0">
                <a:latin typeface="Times New Roman" panose="02020603050405020304" pitchFamily="18" charset="0"/>
                <a:ea typeface="黑体" panose="02010609060101010101" pitchFamily="49" charset="-122"/>
                <a:cs typeface="Times New Roman" panose="02020603050405020304" pitchFamily="18" charset="0"/>
              </a:rPr>
              <a:t>近年来，一些自适应的</a:t>
            </a:r>
            <a:r>
              <a:rPr lang="en-US" altLang="zh-CN" sz="1400" dirty="0">
                <a:latin typeface="Times New Roman" panose="02020603050405020304" pitchFamily="18" charset="0"/>
                <a:ea typeface="黑体" panose="02010609060101010101" pitchFamily="49" charset="-122"/>
                <a:cs typeface="Times New Roman" panose="02020603050405020304" pitchFamily="18" charset="0"/>
              </a:rPr>
              <a:t>GMM</a:t>
            </a:r>
            <a:r>
              <a:rPr lang="zh-CN" altLang="en-US" sz="1400" dirty="0">
                <a:latin typeface="Times New Roman" panose="02020603050405020304" pitchFamily="18" charset="0"/>
                <a:ea typeface="黑体" panose="02010609060101010101" pitchFamily="49" charset="-122"/>
                <a:cs typeface="Times New Roman" panose="02020603050405020304" pitchFamily="18" charset="0"/>
              </a:rPr>
              <a:t>方法被提出，使得多模态的自适应在线监测成为可能</a:t>
            </a:r>
            <a:r>
              <a:rPr lang="en-US" altLang="zh-CN" sz="1400" dirty="0">
                <a:latin typeface="Times New Roman" panose="02020603050405020304" pitchFamily="18" charset="0"/>
                <a:ea typeface="黑体" panose="02010609060101010101" pitchFamily="49" charset="-122"/>
                <a:cs typeface="Times New Roman" panose="02020603050405020304" pitchFamily="18" charset="0"/>
              </a:rPr>
              <a:t>:</a:t>
            </a:r>
          </a:p>
          <a:p>
            <a:pPr marL="342900" indent="-342900">
              <a:lnSpc>
                <a:spcPct val="150000"/>
              </a:lnSpc>
              <a:buAutoNum type="arabicParenBoth"/>
            </a:pPr>
            <a:r>
              <a:rPr lang="en-US" altLang="zh-CN" sz="1400" dirty="0">
                <a:latin typeface="Times New Roman" panose="02020603050405020304" pitchFamily="18" charset="0"/>
                <a:ea typeface="黑体" panose="02010609060101010101" pitchFamily="49" charset="-122"/>
                <a:cs typeface="Times New Roman" panose="02020603050405020304" pitchFamily="18" charset="0"/>
              </a:rPr>
              <a:t>Recursive</a:t>
            </a:r>
            <a:r>
              <a:rPr lang="zh-CN" altLang="en-US" sz="1400" dirty="0">
                <a:latin typeface="Times New Roman" panose="02020603050405020304" pitchFamily="18" charset="0"/>
                <a:ea typeface="黑体" panose="02010609060101010101" pitchFamily="49" charset="-122"/>
                <a:cs typeface="Times New Roman" panose="02020603050405020304" pitchFamily="18" charset="0"/>
              </a:rPr>
              <a:t> </a:t>
            </a:r>
            <a:r>
              <a:rPr lang="en-US" altLang="zh-CN" sz="1400" dirty="0">
                <a:latin typeface="Times New Roman" panose="02020603050405020304" pitchFamily="18" charset="0"/>
                <a:ea typeface="黑体" panose="02010609060101010101" pitchFamily="49" charset="-122"/>
                <a:cs typeface="Times New Roman" panose="02020603050405020304" pitchFamily="18" charset="0"/>
              </a:rPr>
              <a:t>Method [1]</a:t>
            </a:r>
            <a:r>
              <a:rPr lang="zh-CN" altLang="en-US" sz="1400" dirty="0">
                <a:latin typeface="Times New Roman" panose="02020603050405020304" pitchFamily="18" charset="0"/>
                <a:ea typeface="黑体" panose="02010609060101010101" pitchFamily="49" charset="-122"/>
                <a:cs typeface="Times New Roman" panose="02020603050405020304" pitchFamily="18" charset="0"/>
              </a:rPr>
              <a:t>：构造一种</a:t>
            </a:r>
            <a:r>
              <a:rPr lang="en-US" altLang="zh-CN" sz="1400" dirty="0">
                <a:latin typeface="Times New Roman" panose="02020603050405020304" pitchFamily="18" charset="0"/>
                <a:ea typeface="黑体" panose="02010609060101010101" pitchFamily="49" charset="-122"/>
                <a:cs typeface="Times New Roman" panose="02020603050405020304" pitchFamily="18" charset="0"/>
              </a:rPr>
              <a:t>Recursive</a:t>
            </a:r>
            <a:r>
              <a:rPr lang="zh-CN" altLang="en-US" sz="1400" dirty="0">
                <a:latin typeface="Times New Roman" panose="02020603050405020304" pitchFamily="18" charset="0"/>
                <a:ea typeface="黑体" panose="02010609060101010101" pitchFamily="49" charset="-122"/>
                <a:cs typeface="Times New Roman" panose="02020603050405020304" pitchFamily="18" charset="0"/>
              </a:rPr>
              <a:t>的方法，当正常的在线样本加入时，自动地迭代更新模型。</a:t>
            </a:r>
            <a:r>
              <a:rPr lang="zh-CN" altLang="en-US" sz="14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缺陷：模型会随着在线样本的变化而迁移，不能够保留切换的模态，且模型更新与在线样本加入顺序有关。</a:t>
            </a:r>
            <a:endParaRPr lang="en-US" altLang="zh-CN" sz="14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endParaRPr>
          </a:p>
          <a:p>
            <a:pPr marL="342900" indent="-342900">
              <a:lnSpc>
                <a:spcPct val="150000"/>
              </a:lnSpc>
              <a:buAutoNum type="arabicParenBoth"/>
            </a:pPr>
            <a:r>
              <a:rPr lang="en-US" altLang="zh-CN" sz="1400" dirty="0">
                <a:latin typeface="Times New Roman" panose="02020603050405020304" pitchFamily="18" charset="0"/>
                <a:ea typeface="黑体" panose="02010609060101010101" pitchFamily="49" charset="-122"/>
                <a:cs typeface="Times New Roman" panose="02020603050405020304" pitchFamily="18" charset="0"/>
              </a:rPr>
              <a:t>Split-Merge</a:t>
            </a:r>
            <a:r>
              <a:rPr lang="zh-CN" altLang="en-US" sz="1400" dirty="0">
                <a:latin typeface="Times New Roman" panose="02020603050405020304" pitchFamily="18" charset="0"/>
                <a:ea typeface="黑体" panose="02010609060101010101" pitchFamily="49" charset="-122"/>
                <a:cs typeface="Times New Roman" panose="02020603050405020304" pitchFamily="18" charset="0"/>
              </a:rPr>
              <a:t> </a:t>
            </a:r>
            <a:r>
              <a:rPr lang="en-US" altLang="zh-CN" sz="1400" dirty="0">
                <a:latin typeface="Times New Roman" panose="02020603050405020304" pitchFamily="18" charset="0"/>
                <a:ea typeface="黑体" panose="02010609060101010101" pitchFamily="49" charset="-122"/>
                <a:cs typeface="Times New Roman" panose="02020603050405020304" pitchFamily="18" charset="0"/>
              </a:rPr>
              <a:t>Method [2,3]</a:t>
            </a:r>
            <a:r>
              <a:rPr lang="zh-CN" altLang="en-US" sz="1400" dirty="0">
                <a:latin typeface="Times New Roman" panose="02020603050405020304" pitchFamily="18" charset="0"/>
                <a:ea typeface="黑体" panose="02010609060101010101" pitchFamily="49" charset="-122"/>
                <a:cs typeface="Times New Roman" panose="02020603050405020304" pitchFamily="18" charset="0"/>
              </a:rPr>
              <a:t>：构造一种单高斯成分分裂与合并的规则，每次迭代对于协方差较大的高斯元进行分裂，对均值近的高斯元进行合并。</a:t>
            </a:r>
            <a:r>
              <a:rPr lang="zh-CN" altLang="en-US" sz="14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缺陷：数值计算容易奇异，增量规则假设太强。</a:t>
            </a:r>
            <a:endParaRPr lang="en-US" altLang="zh-CN" sz="14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8" name="矩形 7">
            <a:extLst>
              <a:ext uri="{FF2B5EF4-FFF2-40B4-BE49-F238E27FC236}">
                <a16:creationId xmlns:a16="http://schemas.microsoft.com/office/drawing/2014/main" id="{E1E0A5BA-B27B-4F32-9E86-0D39C3F035E3}"/>
              </a:ext>
            </a:extLst>
          </p:cNvPr>
          <p:cNvSpPr/>
          <p:nvPr/>
        </p:nvSpPr>
        <p:spPr>
          <a:xfrm>
            <a:off x="3226646" y="652918"/>
            <a:ext cx="2690704" cy="369332"/>
          </a:xfrm>
          <a:prstGeom prst="rect">
            <a:avLst/>
          </a:prstGeom>
        </p:spPr>
        <p:txBody>
          <a:bodyPr wrap="square">
            <a:spAutoFit/>
          </a:bodyPr>
          <a:lstStyle/>
          <a:p>
            <a:r>
              <a:rPr lang="en-US" altLang="zh-CN" sz="1800" b="1" dirty="0">
                <a:latin typeface="微软雅黑" panose="020B0503020204020204" pitchFamily="34" charset="-122"/>
                <a:ea typeface="微软雅黑" panose="020B0503020204020204" pitchFamily="34" charset="-122"/>
                <a:cs typeface="Times New Roman" panose="02020603050405020304" pitchFamily="18" charset="0"/>
              </a:rPr>
              <a:t>GMM</a:t>
            </a:r>
            <a:r>
              <a:rPr lang="zh-CN" altLang="en-US" sz="1800" b="1" dirty="0">
                <a:latin typeface="微软雅黑" panose="020B0503020204020204" pitchFamily="34" charset="-122"/>
                <a:ea typeface="微软雅黑" panose="020B0503020204020204" pitchFamily="34" charset="-122"/>
                <a:cs typeface="Times New Roman" panose="02020603050405020304" pitchFamily="18" charset="0"/>
              </a:rPr>
              <a:t>的自适应方法简介</a:t>
            </a:r>
          </a:p>
        </p:txBody>
      </p:sp>
      <p:sp>
        <p:nvSpPr>
          <p:cNvPr id="4" name="矩形 3">
            <a:extLst>
              <a:ext uri="{FF2B5EF4-FFF2-40B4-BE49-F238E27FC236}">
                <a16:creationId xmlns:a16="http://schemas.microsoft.com/office/drawing/2014/main" id="{030445D8-941A-4DAF-9F6B-717D0046044A}"/>
              </a:ext>
            </a:extLst>
          </p:cNvPr>
          <p:cNvSpPr/>
          <p:nvPr/>
        </p:nvSpPr>
        <p:spPr>
          <a:xfrm>
            <a:off x="1431117" y="4332180"/>
            <a:ext cx="7269209" cy="830997"/>
          </a:xfrm>
          <a:prstGeom prst="rect">
            <a:avLst/>
          </a:prstGeom>
        </p:spPr>
        <p:txBody>
          <a:bodyPr wrap="square">
            <a:spAutoFit/>
          </a:bodyPr>
          <a:lstStyle/>
          <a:p>
            <a:r>
              <a:rPr lang="en-US" altLang="zh-CN" sz="800" dirty="0">
                <a:solidFill>
                  <a:srgbClr val="000000"/>
                </a:solidFill>
                <a:latin typeface="TimesNewRomanPSMT"/>
              </a:rPr>
              <a:t>[1] J. Zheng, Q. Wen, and Z. Song, “Recursive Gaussian Mixture Models for Adaptive Process Monitoring,” Industrial &amp; Engineering Chemistry Research, vol. 58, no. 16, pp. 6551–6561, 2019.</a:t>
            </a:r>
          </a:p>
          <a:p>
            <a:r>
              <a:rPr lang="en-US" altLang="zh-CN" sz="800" dirty="0">
                <a:solidFill>
                  <a:srgbClr val="000000"/>
                </a:solidFill>
                <a:latin typeface="TimesNewRomanPSMT"/>
              </a:rPr>
              <a:t>[2] C. </a:t>
            </a:r>
            <a:r>
              <a:rPr lang="en-US" altLang="zh-CN" sz="800" dirty="0" err="1">
                <a:solidFill>
                  <a:srgbClr val="000000"/>
                </a:solidFill>
                <a:latin typeface="TimesNewRomanPSMT"/>
              </a:rPr>
              <a:t>Constantinopoulos</a:t>
            </a:r>
            <a:r>
              <a:rPr lang="en-US" altLang="zh-CN" sz="800" dirty="0">
                <a:solidFill>
                  <a:srgbClr val="000000"/>
                </a:solidFill>
                <a:latin typeface="TimesNewRomanPSMT"/>
              </a:rPr>
              <a:t> and A. </a:t>
            </a:r>
            <a:r>
              <a:rPr lang="en-US" altLang="zh-CN" sz="800" dirty="0" err="1">
                <a:solidFill>
                  <a:srgbClr val="000000"/>
                </a:solidFill>
                <a:latin typeface="TimesNewRomanPSMT"/>
              </a:rPr>
              <a:t>Likas</a:t>
            </a:r>
            <a:r>
              <a:rPr lang="en-US" altLang="zh-CN" sz="800" dirty="0">
                <a:solidFill>
                  <a:srgbClr val="000000"/>
                </a:solidFill>
                <a:latin typeface="TimesNewRomanPSMT"/>
              </a:rPr>
              <a:t>, “Unsupervised Learning of Gaussian Mixtures Based on Variational Component Splitting,” IEEE Transactions on Neural Networks, vol. 18, no. 3, pp. 745–755, May 2007.</a:t>
            </a:r>
          </a:p>
          <a:p>
            <a:r>
              <a:rPr lang="en-US" altLang="zh-CN" sz="800" dirty="0">
                <a:solidFill>
                  <a:srgbClr val="000000"/>
                </a:solidFill>
                <a:latin typeface="TimesNewRomanPSMT"/>
              </a:rPr>
              <a:t>[3] N. Ueda, R. Nakano, Z. </a:t>
            </a:r>
            <a:r>
              <a:rPr lang="en-US" altLang="zh-CN" sz="800" dirty="0" err="1">
                <a:solidFill>
                  <a:srgbClr val="000000"/>
                </a:solidFill>
                <a:latin typeface="TimesNewRomanPSMT"/>
              </a:rPr>
              <a:t>Ghahramani</a:t>
            </a:r>
            <a:r>
              <a:rPr lang="en-US" altLang="zh-CN" sz="800" dirty="0">
                <a:solidFill>
                  <a:srgbClr val="000000"/>
                </a:solidFill>
                <a:latin typeface="TimesNewRomanPSMT"/>
              </a:rPr>
              <a:t> and G. E. Hinton, "Split and merge EM algorithm for improving Gaussian mixture density estimates", J. VLSI Signal Process., vol. 26, no. 1–2, pp. 133-140, 2000.</a:t>
            </a:r>
          </a:p>
        </p:txBody>
      </p:sp>
    </p:spTree>
    <p:extLst>
      <p:ext uri="{BB962C8B-B14F-4D97-AF65-F5344CB8AC3E}">
        <p14:creationId xmlns:p14="http://schemas.microsoft.com/office/powerpoint/2010/main" val="749760347"/>
      </p:ext>
    </p:extLst>
  </p:cSld>
  <p:clrMapOvr>
    <a:masterClrMapping/>
  </p:clrMapOvr>
  <mc:AlternateContent xmlns:mc="http://schemas.openxmlformats.org/markup-compatibility/2006" xmlns:p14="http://schemas.microsoft.com/office/powerpoint/2010/main">
    <mc:Choice Requires="p14">
      <p:transition spd="slow">
        <p14:conveyor dir="l"/>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6E4D1BDF-1238-42BA-94F5-21BF1CF0372D}"/>
              </a:ext>
            </a:extLst>
          </p:cNvPr>
          <p:cNvSpPr/>
          <p:nvPr/>
        </p:nvSpPr>
        <p:spPr>
          <a:xfrm>
            <a:off x="0" y="0"/>
            <a:ext cx="9144000" cy="281019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a:extLst>
              <a:ext uri="{FF2B5EF4-FFF2-40B4-BE49-F238E27FC236}">
                <a16:creationId xmlns:a16="http://schemas.microsoft.com/office/drawing/2014/main" id="{82AD984A-7542-478E-BA3D-713A46CD0092}"/>
              </a:ext>
            </a:extLst>
          </p:cNvPr>
          <p:cNvSpPr/>
          <p:nvPr/>
        </p:nvSpPr>
        <p:spPr>
          <a:xfrm>
            <a:off x="268503" y="749128"/>
            <a:ext cx="8587946" cy="3645244"/>
          </a:xfrm>
          <a:prstGeom prst="rect">
            <a:avLst/>
          </a:prstGeom>
          <a:solidFill>
            <a:schemeClr val="bg1"/>
          </a:solidFill>
          <a:ln>
            <a:noFill/>
          </a:ln>
          <a:effectLst>
            <a:outerShdw blurRad="254000" dist="254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5">
            <a:extLst>
              <a:ext uri="{FF2B5EF4-FFF2-40B4-BE49-F238E27FC236}">
                <a16:creationId xmlns:a16="http://schemas.microsoft.com/office/drawing/2014/main" id="{3AEEF0B3-7C7B-4852-95FF-BFD1FB4BD229}"/>
              </a:ext>
            </a:extLst>
          </p:cNvPr>
          <p:cNvSpPr txBox="1">
            <a:spLocks noChangeArrowheads="1"/>
          </p:cNvSpPr>
          <p:nvPr/>
        </p:nvSpPr>
        <p:spPr bwMode="auto">
          <a:xfrm>
            <a:off x="2118832" y="1879444"/>
            <a:ext cx="5565947"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r>
              <a:rPr lang="zh-CN" altLang="en-US" sz="3600" b="1" dirty="0">
                <a:latin typeface="+mj-ea"/>
              </a:rPr>
              <a:t>近似推断与</a:t>
            </a:r>
            <a:r>
              <a:rPr lang="en-US" altLang="zh-CN" sz="3600" b="1" dirty="0">
                <a:latin typeface="+mj-ea"/>
              </a:rPr>
              <a:t>VB-GMM</a:t>
            </a:r>
            <a:r>
              <a:rPr lang="zh-CN" altLang="en-US" sz="3600" b="1" dirty="0">
                <a:latin typeface="+mj-ea"/>
              </a:rPr>
              <a:t>简介</a:t>
            </a:r>
          </a:p>
          <a:p>
            <a:endParaRPr lang="zh-CN" altLang="en-US" sz="3600" b="1" dirty="0">
              <a:latin typeface="+mj-ea"/>
            </a:endParaRPr>
          </a:p>
        </p:txBody>
      </p:sp>
      <p:cxnSp>
        <p:nvCxnSpPr>
          <p:cNvPr id="23" name="直接连接符 22">
            <a:extLst>
              <a:ext uri="{FF2B5EF4-FFF2-40B4-BE49-F238E27FC236}">
                <a16:creationId xmlns:a16="http://schemas.microsoft.com/office/drawing/2014/main" id="{5A29846D-E7EE-45F3-9A33-515E367DEED5}"/>
              </a:ext>
            </a:extLst>
          </p:cNvPr>
          <p:cNvCxnSpPr/>
          <p:nvPr/>
        </p:nvCxnSpPr>
        <p:spPr>
          <a:xfrm>
            <a:off x="4463537" y="2819169"/>
            <a:ext cx="216927"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36" name="组合 35">
            <a:extLst>
              <a:ext uri="{FF2B5EF4-FFF2-40B4-BE49-F238E27FC236}">
                <a16:creationId xmlns:a16="http://schemas.microsoft.com/office/drawing/2014/main" id="{D5A5A51A-CFF1-450F-A993-DA65C3FDEC6F}"/>
              </a:ext>
            </a:extLst>
          </p:cNvPr>
          <p:cNvGrpSpPr/>
          <p:nvPr/>
        </p:nvGrpSpPr>
        <p:grpSpPr>
          <a:xfrm>
            <a:off x="3800715" y="3447261"/>
            <a:ext cx="1542570" cy="501874"/>
            <a:chOff x="3302807" y="1034911"/>
            <a:chExt cx="2457878" cy="799669"/>
          </a:xfrm>
          <a:solidFill>
            <a:schemeClr val="accent1"/>
          </a:solidFill>
        </p:grpSpPr>
        <p:sp>
          <p:nvSpPr>
            <p:cNvPr id="37" name="íṡḷîḍê">
              <a:extLst>
                <a:ext uri="{FF2B5EF4-FFF2-40B4-BE49-F238E27FC236}">
                  <a16:creationId xmlns:a16="http://schemas.microsoft.com/office/drawing/2014/main" id="{278820DB-7687-4DCC-9568-083F287AAA45}"/>
                </a:ext>
              </a:extLst>
            </p:cNvPr>
            <p:cNvSpPr/>
            <p:nvPr/>
          </p:nvSpPr>
          <p:spPr bwMode="auto">
            <a:xfrm>
              <a:off x="3518669" y="1287918"/>
              <a:ext cx="364442" cy="336408"/>
            </a:xfrm>
            <a:custGeom>
              <a:avLst/>
              <a:gdLst>
                <a:gd name="T0" fmla="*/ 154 w 159"/>
                <a:gd name="T1" fmla="*/ 43 h 146"/>
                <a:gd name="T2" fmla="*/ 133 w 159"/>
                <a:gd name="T3" fmla="*/ 41 h 146"/>
                <a:gd name="T4" fmla="*/ 159 w 159"/>
                <a:gd name="T5" fmla="*/ 25 h 146"/>
                <a:gd name="T6" fmla="*/ 133 w 159"/>
                <a:gd name="T7" fmla="*/ 24 h 146"/>
                <a:gd name="T8" fmla="*/ 97 w 159"/>
                <a:gd name="T9" fmla="*/ 38 h 146"/>
                <a:gd name="T10" fmla="*/ 106 w 159"/>
                <a:gd name="T11" fmla="*/ 24 h 146"/>
                <a:gd name="T12" fmla="*/ 72 w 159"/>
                <a:gd name="T13" fmla="*/ 34 h 146"/>
                <a:gd name="T14" fmla="*/ 66 w 159"/>
                <a:gd name="T15" fmla="*/ 36 h 146"/>
                <a:gd name="T16" fmla="*/ 0 w 159"/>
                <a:gd name="T17" fmla="*/ 23 h 146"/>
                <a:gd name="T18" fmla="*/ 28 w 159"/>
                <a:gd name="T19" fmla="*/ 34 h 146"/>
                <a:gd name="T20" fmla="*/ 30 w 159"/>
                <a:gd name="T21" fmla="*/ 41 h 146"/>
                <a:gd name="T22" fmla="*/ 11 w 159"/>
                <a:gd name="T23" fmla="*/ 40 h 146"/>
                <a:gd name="T24" fmla="*/ 41 w 159"/>
                <a:gd name="T25" fmla="*/ 60 h 146"/>
                <a:gd name="T26" fmla="*/ 24 w 159"/>
                <a:gd name="T27" fmla="*/ 60 h 146"/>
                <a:gd name="T28" fmla="*/ 46 w 159"/>
                <a:gd name="T29" fmla="*/ 79 h 146"/>
                <a:gd name="T30" fmla="*/ 35 w 159"/>
                <a:gd name="T31" fmla="*/ 78 h 146"/>
                <a:gd name="T32" fmla="*/ 54 w 159"/>
                <a:gd name="T33" fmla="*/ 92 h 146"/>
                <a:gd name="T34" fmla="*/ 54 w 159"/>
                <a:gd name="T35" fmla="*/ 96 h 146"/>
                <a:gd name="T36" fmla="*/ 46 w 159"/>
                <a:gd name="T37" fmla="*/ 96 h 146"/>
                <a:gd name="T38" fmla="*/ 64 w 159"/>
                <a:gd name="T39" fmla="*/ 108 h 146"/>
                <a:gd name="T40" fmla="*/ 64 w 159"/>
                <a:gd name="T41" fmla="*/ 114 h 146"/>
                <a:gd name="T42" fmla="*/ 60 w 159"/>
                <a:gd name="T43" fmla="*/ 115 h 146"/>
                <a:gd name="T44" fmla="*/ 81 w 159"/>
                <a:gd name="T45" fmla="*/ 146 h 146"/>
                <a:gd name="T46" fmla="*/ 103 w 159"/>
                <a:gd name="T47" fmla="*/ 117 h 146"/>
                <a:gd name="T48" fmla="*/ 98 w 159"/>
                <a:gd name="T49" fmla="*/ 114 h 146"/>
                <a:gd name="T50" fmla="*/ 99 w 159"/>
                <a:gd name="T51" fmla="*/ 107 h 146"/>
                <a:gd name="T52" fmla="*/ 115 w 159"/>
                <a:gd name="T53" fmla="*/ 97 h 146"/>
                <a:gd name="T54" fmla="*/ 112 w 159"/>
                <a:gd name="T55" fmla="*/ 92 h 146"/>
                <a:gd name="T56" fmla="*/ 131 w 159"/>
                <a:gd name="T57" fmla="*/ 79 h 146"/>
                <a:gd name="T58" fmla="*/ 119 w 159"/>
                <a:gd name="T59" fmla="*/ 79 h 146"/>
                <a:gd name="T60" fmla="*/ 117 w 159"/>
                <a:gd name="T61" fmla="*/ 75 h 146"/>
                <a:gd name="T62" fmla="*/ 141 w 159"/>
                <a:gd name="T63" fmla="*/ 59 h 146"/>
                <a:gd name="T64" fmla="*/ 125 w 159"/>
                <a:gd name="T65" fmla="*/ 58 h 146"/>
                <a:gd name="T66" fmla="*/ 124 w 159"/>
                <a:gd name="T67" fmla="*/ 54 h 146"/>
                <a:gd name="T68" fmla="*/ 154 w 159"/>
                <a:gd name="T69" fmla="*/ 43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59" h="146">
                  <a:moveTo>
                    <a:pt x="154" y="43"/>
                  </a:moveTo>
                  <a:cubicBezTo>
                    <a:pt x="133" y="41"/>
                    <a:pt x="133" y="41"/>
                    <a:pt x="133" y="41"/>
                  </a:cubicBezTo>
                  <a:cubicBezTo>
                    <a:pt x="137" y="34"/>
                    <a:pt x="155" y="37"/>
                    <a:pt x="159" y="25"/>
                  </a:cubicBezTo>
                  <a:cubicBezTo>
                    <a:pt x="133" y="24"/>
                    <a:pt x="133" y="24"/>
                    <a:pt x="133" y="24"/>
                  </a:cubicBezTo>
                  <a:cubicBezTo>
                    <a:pt x="114" y="21"/>
                    <a:pt x="107" y="39"/>
                    <a:pt x="97" y="38"/>
                  </a:cubicBezTo>
                  <a:cubicBezTo>
                    <a:pt x="88" y="29"/>
                    <a:pt x="100" y="28"/>
                    <a:pt x="106" y="24"/>
                  </a:cubicBezTo>
                  <a:cubicBezTo>
                    <a:pt x="80" y="0"/>
                    <a:pt x="72" y="32"/>
                    <a:pt x="72" y="34"/>
                  </a:cubicBezTo>
                  <a:cubicBezTo>
                    <a:pt x="71" y="37"/>
                    <a:pt x="68" y="38"/>
                    <a:pt x="66" y="36"/>
                  </a:cubicBezTo>
                  <a:cubicBezTo>
                    <a:pt x="58" y="12"/>
                    <a:pt x="33" y="22"/>
                    <a:pt x="0" y="23"/>
                  </a:cubicBezTo>
                  <a:cubicBezTo>
                    <a:pt x="8" y="31"/>
                    <a:pt x="17" y="32"/>
                    <a:pt x="28" y="34"/>
                  </a:cubicBezTo>
                  <a:cubicBezTo>
                    <a:pt x="30" y="36"/>
                    <a:pt x="32" y="38"/>
                    <a:pt x="30" y="41"/>
                  </a:cubicBezTo>
                  <a:cubicBezTo>
                    <a:pt x="11" y="40"/>
                    <a:pt x="11" y="40"/>
                    <a:pt x="11" y="40"/>
                  </a:cubicBezTo>
                  <a:cubicBezTo>
                    <a:pt x="19" y="58"/>
                    <a:pt x="35" y="49"/>
                    <a:pt x="41" y="60"/>
                  </a:cubicBezTo>
                  <a:cubicBezTo>
                    <a:pt x="24" y="60"/>
                    <a:pt x="24" y="60"/>
                    <a:pt x="24" y="60"/>
                  </a:cubicBezTo>
                  <a:cubicBezTo>
                    <a:pt x="25" y="75"/>
                    <a:pt x="41" y="68"/>
                    <a:pt x="46" y="79"/>
                  </a:cubicBezTo>
                  <a:cubicBezTo>
                    <a:pt x="35" y="78"/>
                    <a:pt x="35" y="78"/>
                    <a:pt x="35" y="78"/>
                  </a:cubicBezTo>
                  <a:cubicBezTo>
                    <a:pt x="40" y="90"/>
                    <a:pt x="48" y="91"/>
                    <a:pt x="54" y="92"/>
                  </a:cubicBezTo>
                  <a:cubicBezTo>
                    <a:pt x="54" y="96"/>
                    <a:pt x="54" y="96"/>
                    <a:pt x="54" y="96"/>
                  </a:cubicBezTo>
                  <a:cubicBezTo>
                    <a:pt x="46" y="96"/>
                    <a:pt x="46" y="96"/>
                    <a:pt x="46" y="96"/>
                  </a:cubicBezTo>
                  <a:cubicBezTo>
                    <a:pt x="46" y="104"/>
                    <a:pt x="57" y="109"/>
                    <a:pt x="64" y="108"/>
                  </a:cubicBezTo>
                  <a:cubicBezTo>
                    <a:pt x="64" y="114"/>
                    <a:pt x="64" y="114"/>
                    <a:pt x="64" y="114"/>
                  </a:cubicBezTo>
                  <a:cubicBezTo>
                    <a:pt x="60" y="115"/>
                    <a:pt x="60" y="115"/>
                    <a:pt x="60" y="115"/>
                  </a:cubicBezTo>
                  <a:cubicBezTo>
                    <a:pt x="81" y="146"/>
                    <a:pt x="81" y="146"/>
                    <a:pt x="81" y="146"/>
                  </a:cubicBezTo>
                  <a:cubicBezTo>
                    <a:pt x="103" y="117"/>
                    <a:pt x="103" y="117"/>
                    <a:pt x="103" y="117"/>
                  </a:cubicBezTo>
                  <a:cubicBezTo>
                    <a:pt x="98" y="114"/>
                    <a:pt x="98" y="114"/>
                    <a:pt x="98" y="114"/>
                  </a:cubicBezTo>
                  <a:cubicBezTo>
                    <a:pt x="99" y="107"/>
                    <a:pt x="99" y="107"/>
                    <a:pt x="99" y="107"/>
                  </a:cubicBezTo>
                  <a:cubicBezTo>
                    <a:pt x="105" y="108"/>
                    <a:pt x="111" y="106"/>
                    <a:pt x="115" y="97"/>
                  </a:cubicBezTo>
                  <a:cubicBezTo>
                    <a:pt x="114" y="95"/>
                    <a:pt x="99" y="99"/>
                    <a:pt x="112" y="92"/>
                  </a:cubicBezTo>
                  <a:cubicBezTo>
                    <a:pt x="120" y="91"/>
                    <a:pt x="125" y="85"/>
                    <a:pt x="131" y="79"/>
                  </a:cubicBezTo>
                  <a:cubicBezTo>
                    <a:pt x="119" y="79"/>
                    <a:pt x="119" y="79"/>
                    <a:pt x="119" y="79"/>
                  </a:cubicBezTo>
                  <a:cubicBezTo>
                    <a:pt x="117" y="78"/>
                    <a:pt x="116" y="76"/>
                    <a:pt x="117" y="75"/>
                  </a:cubicBezTo>
                  <a:cubicBezTo>
                    <a:pt x="125" y="74"/>
                    <a:pt x="137" y="70"/>
                    <a:pt x="141" y="59"/>
                  </a:cubicBezTo>
                  <a:cubicBezTo>
                    <a:pt x="125" y="58"/>
                    <a:pt x="125" y="58"/>
                    <a:pt x="125" y="58"/>
                  </a:cubicBezTo>
                  <a:cubicBezTo>
                    <a:pt x="122" y="57"/>
                    <a:pt x="123" y="55"/>
                    <a:pt x="124" y="54"/>
                  </a:cubicBezTo>
                  <a:cubicBezTo>
                    <a:pt x="134" y="54"/>
                    <a:pt x="145" y="50"/>
                    <a:pt x="154"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38" name="íŝḻiḍè">
              <a:extLst>
                <a:ext uri="{FF2B5EF4-FFF2-40B4-BE49-F238E27FC236}">
                  <a16:creationId xmlns:a16="http://schemas.microsoft.com/office/drawing/2014/main" id="{56BE2197-1F9A-4F2F-B19E-BD2CE2E91115}"/>
                </a:ext>
              </a:extLst>
            </p:cNvPr>
            <p:cNvSpPr/>
            <p:nvPr/>
          </p:nvSpPr>
          <p:spPr bwMode="auto">
            <a:xfrm>
              <a:off x="3344157" y="1504480"/>
              <a:ext cx="93914" cy="74290"/>
            </a:xfrm>
            <a:custGeom>
              <a:avLst/>
              <a:gdLst>
                <a:gd name="T0" fmla="*/ 6 w 41"/>
                <a:gd name="T1" fmla="*/ 15 h 32"/>
                <a:gd name="T2" fmla="*/ 9 w 41"/>
                <a:gd name="T3" fmla="*/ 16 h 32"/>
                <a:gd name="T4" fmla="*/ 37 w 41"/>
                <a:gd name="T5" fmla="*/ 18 h 32"/>
                <a:gd name="T6" fmla="*/ 41 w 41"/>
                <a:gd name="T7" fmla="*/ 16 h 32"/>
                <a:gd name="T8" fmla="*/ 32 w 41"/>
                <a:gd name="T9" fmla="*/ 0 h 32"/>
                <a:gd name="T10" fmla="*/ 28 w 41"/>
                <a:gd name="T11" fmla="*/ 1 h 32"/>
                <a:gd name="T12" fmla="*/ 35 w 41"/>
                <a:gd name="T13" fmla="*/ 14 h 32"/>
                <a:gd name="T14" fmla="*/ 30 w 41"/>
                <a:gd name="T15" fmla="*/ 13 h 32"/>
                <a:gd name="T16" fmla="*/ 4 w 41"/>
                <a:gd name="T17" fmla="*/ 12 h 32"/>
                <a:gd name="T18" fmla="*/ 0 w 41"/>
                <a:gd name="T19" fmla="*/ 14 h 32"/>
                <a:gd name="T20" fmla="*/ 10 w 41"/>
                <a:gd name="T21" fmla="*/ 32 h 32"/>
                <a:gd name="T22" fmla="*/ 14 w 41"/>
                <a:gd name="T23" fmla="*/ 30 h 32"/>
                <a:gd name="T24" fmla="*/ 6 w 41"/>
                <a:gd name="T25" fmla="*/ 1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 h="32">
                  <a:moveTo>
                    <a:pt x="6" y="15"/>
                  </a:moveTo>
                  <a:cubicBezTo>
                    <a:pt x="9" y="16"/>
                    <a:pt x="9" y="16"/>
                    <a:pt x="9" y="16"/>
                  </a:cubicBezTo>
                  <a:cubicBezTo>
                    <a:pt x="37" y="18"/>
                    <a:pt x="37" y="18"/>
                    <a:pt x="37" y="18"/>
                  </a:cubicBezTo>
                  <a:cubicBezTo>
                    <a:pt x="41" y="16"/>
                    <a:pt x="41" y="16"/>
                    <a:pt x="41" y="16"/>
                  </a:cubicBezTo>
                  <a:cubicBezTo>
                    <a:pt x="32" y="0"/>
                    <a:pt x="32" y="0"/>
                    <a:pt x="32" y="0"/>
                  </a:cubicBezTo>
                  <a:cubicBezTo>
                    <a:pt x="28" y="1"/>
                    <a:pt x="28" y="1"/>
                    <a:pt x="28" y="1"/>
                  </a:cubicBezTo>
                  <a:cubicBezTo>
                    <a:pt x="35" y="14"/>
                    <a:pt x="35" y="14"/>
                    <a:pt x="35" y="14"/>
                  </a:cubicBezTo>
                  <a:cubicBezTo>
                    <a:pt x="34" y="14"/>
                    <a:pt x="32" y="14"/>
                    <a:pt x="30" y="13"/>
                  </a:cubicBezTo>
                  <a:cubicBezTo>
                    <a:pt x="4" y="12"/>
                    <a:pt x="4" y="12"/>
                    <a:pt x="4" y="12"/>
                  </a:cubicBezTo>
                  <a:cubicBezTo>
                    <a:pt x="0" y="14"/>
                    <a:pt x="0" y="14"/>
                    <a:pt x="0" y="14"/>
                  </a:cubicBezTo>
                  <a:cubicBezTo>
                    <a:pt x="10" y="32"/>
                    <a:pt x="10" y="32"/>
                    <a:pt x="10" y="32"/>
                  </a:cubicBezTo>
                  <a:cubicBezTo>
                    <a:pt x="14" y="30"/>
                    <a:pt x="14" y="30"/>
                    <a:pt x="14" y="30"/>
                  </a:cubicBezTo>
                  <a:lnTo>
                    <a:pt x="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39" name="îS1iďê">
              <a:extLst>
                <a:ext uri="{FF2B5EF4-FFF2-40B4-BE49-F238E27FC236}">
                  <a16:creationId xmlns:a16="http://schemas.microsoft.com/office/drawing/2014/main" id="{9220D313-7D7F-4856-A4F8-78278FEB8A65}"/>
                </a:ext>
              </a:extLst>
            </p:cNvPr>
            <p:cNvSpPr/>
            <p:nvPr/>
          </p:nvSpPr>
          <p:spPr bwMode="auto">
            <a:xfrm>
              <a:off x="3369388" y="1550736"/>
              <a:ext cx="91811" cy="71487"/>
            </a:xfrm>
            <a:custGeom>
              <a:avLst/>
              <a:gdLst>
                <a:gd name="T0" fmla="*/ 128 w 131"/>
                <a:gd name="T1" fmla="*/ 46 h 102"/>
                <a:gd name="T2" fmla="*/ 85 w 131"/>
                <a:gd name="T3" fmla="*/ 66 h 102"/>
                <a:gd name="T4" fmla="*/ 66 w 131"/>
                <a:gd name="T5" fmla="*/ 30 h 102"/>
                <a:gd name="T6" fmla="*/ 108 w 131"/>
                <a:gd name="T7" fmla="*/ 10 h 102"/>
                <a:gd name="T8" fmla="*/ 105 w 131"/>
                <a:gd name="T9" fmla="*/ 0 h 102"/>
                <a:gd name="T10" fmla="*/ 0 w 131"/>
                <a:gd name="T11" fmla="*/ 46 h 102"/>
                <a:gd name="T12" fmla="*/ 7 w 131"/>
                <a:gd name="T13" fmla="*/ 56 h 102"/>
                <a:gd name="T14" fmla="*/ 56 w 131"/>
                <a:gd name="T15" fmla="*/ 33 h 102"/>
                <a:gd name="T16" fmla="*/ 72 w 131"/>
                <a:gd name="T17" fmla="*/ 73 h 102"/>
                <a:gd name="T18" fmla="*/ 23 w 131"/>
                <a:gd name="T19" fmla="*/ 92 h 102"/>
                <a:gd name="T20" fmla="*/ 30 w 131"/>
                <a:gd name="T21" fmla="*/ 102 h 102"/>
                <a:gd name="T22" fmla="*/ 131 w 131"/>
                <a:gd name="T23" fmla="*/ 56 h 102"/>
                <a:gd name="T24" fmla="*/ 128 w 131"/>
                <a:gd name="T25" fmla="*/ 46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1" h="102">
                  <a:moveTo>
                    <a:pt x="128" y="46"/>
                  </a:moveTo>
                  <a:lnTo>
                    <a:pt x="85" y="66"/>
                  </a:lnTo>
                  <a:lnTo>
                    <a:pt x="66" y="30"/>
                  </a:lnTo>
                  <a:lnTo>
                    <a:pt x="108" y="10"/>
                  </a:lnTo>
                  <a:lnTo>
                    <a:pt x="105" y="0"/>
                  </a:lnTo>
                  <a:lnTo>
                    <a:pt x="0" y="46"/>
                  </a:lnTo>
                  <a:lnTo>
                    <a:pt x="7" y="56"/>
                  </a:lnTo>
                  <a:lnTo>
                    <a:pt x="56" y="33"/>
                  </a:lnTo>
                  <a:lnTo>
                    <a:pt x="72" y="73"/>
                  </a:lnTo>
                  <a:lnTo>
                    <a:pt x="23" y="92"/>
                  </a:lnTo>
                  <a:lnTo>
                    <a:pt x="30" y="102"/>
                  </a:lnTo>
                  <a:lnTo>
                    <a:pt x="131" y="56"/>
                  </a:lnTo>
                  <a:lnTo>
                    <a:pt x="128" y="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40" name="i$ḷíḓe">
              <a:extLst>
                <a:ext uri="{FF2B5EF4-FFF2-40B4-BE49-F238E27FC236}">
                  <a16:creationId xmlns:a16="http://schemas.microsoft.com/office/drawing/2014/main" id="{8EB32B6C-7128-46A0-BDE5-E4A34C2A1B81}"/>
                </a:ext>
              </a:extLst>
            </p:cNvPr>
            <p:cNvSpPr/>
            <p:nvPr/>
          </p:nvSpPr>
          <p:spPr bwMode="auto">
            <a:xfrm>
              <a:off x="3394618" y="1599095"/>
              <a:ext cx="91811" cy="71487"/>
            </a:xfrm>
            <a:custGeom>
              <a:avLst/>
              <a:gdLst>
                <a:gd name="T0" fmla="*/ 72 w 131"/>
                <a:gd name="T1" fmla="*/ 76 h 102"/>
                <a:gd name="T2" fmla="*/ 85 w 131"/>
                <a:gd name="T3" fmla="*/ 69 h 102"/>
                <a:gd name="T4" fmla="*/ 66 w 131"/>
                <a:gd name="T5" fmla="*/ 30 h 102"/>
                <a:gd name="T6" fmla="*/ 98 w 131"/>
                <a:gd name="T7" fmla="*/ 17 h 102"/>
                <a:gd name="T8" fmla="*/ 118 w 131"/>
                <a:gd name="T9" fmla="*/ 56 h 102"/>
                <a:gd name="T10" fmla="*/ 131 w 131"/>
                <a:gd name="T11" fmla="*/ 53 h 102"/>
                <a:gd name="T12" fmla="*/ 105 w 131"/>
                <a:gd name="T13" fmla="*/ 0 h 102"/>
                <a:gd name="T14" fmla="*/ 0 w 131"/>
                <a:gd name="T15" fmla="*/ 50 h 102"/>
                <a:gd name="T16" fmla="*/ 30 w 131"/>
                <a:gd name="T17" fmla="*/ 102 h 102"/>
                <a:gd name="T18" fmla="*/ 39 w 131"/>
                <a:gd name="T19" fmla="*/ 96 h 102"/>
                <a:gd name="T20" fmla="*/ 20 w 131"/>
                <a:gd name="T21" fmla="*/ 53 h 102"/>
                <a:gd name="T22" fmla="*/ 52 w 131"/>
                <a:gd name="T23" fmla="*/ 36 h 102"/>
                <a:gd name="T24" fmla="*/ 72 w 131"/>
                <a:gd name="T25" fmla="*/ 76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1" h="102">
                  <a:moveTo>
                    <a:pt x="72" y="76"/>
                  </a:moveTo>
                  <a:lnTo>
                    <a:pt x="85" y="69"/>
                  </a:lnTo>
                  <a:lnTo>
                    <a:pt x="66" y="30"/>
                  </a:lnTo>
                  <a:lnTo>
                    <a:pt x="98" y="17"/>
                  </a:lnTo>
                  <a:lnTo>
                    <a:pt x="118" y="56"/>
                  </a:lnTo>
                  <a:lnTo>
                    <a:pt x="131" y="53"/>
                  </a:lnTo>
                  <a:lnTo>
                    <a:pt x="105" y="0"/>
                  </a:lnTo>
                  <a:lnTo>
                    <a:pt x="0" y="50"/>
                  </a:lnTo>
                  <a:lnTo>
                    <a:pt x="30" y="102"/>
                  </a:lnTo>
                  <a:lnTo>
                    <a:pt x="39" y="96"/>
                  </a:lnTo>
                  <a:lnTo>
                    <a:pt x="20" y="53"/>
                  </a:lnTo>
                  <a:lnTo>
                    <a:pt x="52" y="36"/>
                  </a:lnTo>
                  <a:lnTo>
                    <a:pt x="72" y="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41" name="îş1íḍé">
              <a:extLst>
                <a:ext uri="{FF2B5EF4-FFF2-40B4-BE49-F238E27FC236}">
                  <a16:creationId xmlns:a16="http://schemas.microsoft.com/office/drawing/2014/main" id="{8FF8643C-007E-4C10-84CD-C87B762BAA24}"/>
                </a:ext>
              </a:extLst>
            </p:cNvPr>
            <p:cNvSpPr/>
            <p:nvPr/>
          </p:nvSpPr>
          <p:spPr bwMode="auto">
            <a:xfrm>
              <a:off x="3431063" y="1647453"/>
              <a:ext cx="73589" cy="53265"/>
            </a:xfrm>
            <a:custGeom>
              <a:avLst/>
              <a:gdLst>
                <a:gd name="T0" fmla="*/ 32 w 32"/>
                <a:gd name="T1" fmla="*/ 3 h 23"/>
                <a:gd name="T2" fmla="*/ 30 w 32"/>
                <a:gd name="T3" fmla="*/ 0 h 23"/>
                <a:gd name="T4" fmla="*/ 13 w 32"/>
                <a:gd name="T5" fmla="*/ 16 h 23"/>
                <a:gd name="T6" fmla="*/ 10 w 32"/>
                <a:gd name="T7" fmla="*/ 19 h 23"/>
                <a:gd name="T8" fmla="*/ 7 w 32"/>
                <a:gd name="T9" fmla="*/ 20 h 23"/>
                <a:gd name="T10" fmla="*/ 5 w 32"/>
                <a:gd name="T11" fmla="*/ 19 h 23"/>
                <a:gd name="T12" fmla="*/ 4 w 32"/>
                <a:gd name="T13" fmla="*/ 16 h 23"/>
                <a:gd name="T14" fmla="*/ 7 w 32"/>
                <a:gd name="T15" fmla="*/ 11 h 23"/>
                <a:gd name="T16" fmla="*/ 5 w 32"/>
                <a:gd name="T17" fmla="*/ 10 h 23"/>
                <a:gd name="T18" fmla="*/ 0 w 32"/>
                <a:gd name="T19" fmla="*/ 16 h 23"/>
                <a:gd name="T20" fmla="*/ 2 w 32"/>
                <a:gd name="T21" fmla="*/ 21 h 23"/>
                <a:gd name="T22" fmla="*/ 6 w 32"/>
                <a:gd name="T23" fmla="*/ 23 h 23"/>
                <a:gd name="T24" fmla="*/ 10 w 32"/>
                <a:gd name="T25" fmla="*/ 22 h 23"/>
                <a:gd name="T26" fmla="*/ 15 w 32"/>
                <a:gd name="T27" fmla="*/ 18 h 23"/>
                <a:gd name="T28" fmla="*/ 32 w 32"/>
                <a:gd name="T29" fmla="*/ 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 h="23">
                  <a:moveTo>
                    <a:pt x="32" y="3"/>
                  </a:moveTo>
                  <a:cubicBezTo>
                    <a:pt x="30" y="0"/>
                    <a:pt x="30" y="0"/>
                    <a:pt x="30" y="0"/>
                  </a:cubicBezTo>
                  <a:cubicBezTo>
                    <a:pt x="13" y="16"/>
                    <a:pt x="13" y="16"/>
                    <a:pt x="13" y="16"/>
                  </a:cubicBezTo>
                  <a:cubicBezTo>
                    <a:pt x="11" y="18"/>
                    <a:pt x="10" y="19"/>
                    <a:pt x="10" y="19"/>
                  </a:cubicBezTo>
                  <a:cubicBezTo>
                    <a:pt x="9" y="19"/>
                    <a:pt x="8" y="20"/>
                    <a:pt x="7" y="20"/>
                  </a:cubicBezTo>
                  <a:cubicBezTo>
                    <a:pt x="6" y="20"/>
                    <a:pt x="6" y="19"/>
                    <a:pt x="5" y="19"/>
                  </a:cubicBezTo>
                  <a:cubicBezTo>
                    <a:pt x="4" y="18"/>
                    <a:pt x="4" y="17"/>
                    <a:pt x="4" y="16"/>
                  </a:cubicBezTo>
                  <a:cubicBezTo>
                    <a:pt x="4" y="15"/>
                    <a:pt x="6" y="13"/>
                    <a:pt x="7" y="11"/>
                  </a:cubicBezTo>
                  <a:cubicBezTo>
                    <a:pt x="5" y="10"/>
                    <a:pt x="5" y="10"/>
                    <a:pt x="5" y="10"/>
                  </a:cubicBezTo>
                  <a:cubicBezTo>
                    <a:pt x="2" y="12"/>
                    <a:pt x="1" y="14"/>
                    <a:pt x="0" y="16"/>
                  </a:cubicBezTo>
                  <a:cubicBezTo>
                    <a:pt x="0" y="18"/>
                    <a:pt x="1" y="20"/>
                    <a:pt x="2" y="21"/>
                  </a:cubicBezTo>
                  <a:cubicBezTo>
                    <a:pt x="3" y="22"/>
                    <a:pt x="4" y="23"/>
                    <a:pt x="6" y="23"/>
                  </a:cubicBezTo>
                  <a:cubicBezTo>
                    <a:pt x="7" y="23"/>
                    <a:pt x="9" y="23"/>
                    <a:pt x="10" y="22"/>
                  </a:cubicBezTo>
                  <a:cubicBezTo>
                    <a:pt x="12" y="22"/>
                    <a:pt x="13" y="20"/>
                    <a:pt x="15" y="18"/>
                  </a:cubicBezTo>
                  <a:lnTo>
                    <a:pt x="32"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42" name="išḻïde">
              <a:extLst>
                <a:ext uri="{FF2B5EF4-FFF2-40B4-BE49-F238E27FC236}">
                  <a16:creationId xmlns:a16="http://schemas.microsoft.com/office/drawing/2014/main" id="{4D60BACC-C295-4742-AC9B-BA2AC26793D7}"/>
                </a:ext>
              </a:extLst>
            </p:cNvPr>
            <p:cNvSpPr/>
            <p:nvPr/>
          </p:nvSpPr>
          <p:spPr bwMode="auto">
            <a:xfrm>
              <a:off x="3465404" y="1659368"/>
              <a:ext cx="60273" cy="59572"/>
            </a:xfrm>
            <a:custGeom>
              <a:avLst/>
              <a:gdLst>
                <a:gd name="T0" fmla="*/ 79 w 86"/>
                <a:gd name="T1" fmla="*/ 0 h 85"/>
                <a:gd name="T2" fmla="*/ 0 w 86"/>
                <a:gd name="T3" fmla="*/ 79 h 85"/>
                <a:gd name="T4" fmla="*/ 7 w 86"/>
                <a:gd name="T5" fmla="*/ 85 h 85"/>
                <a:gd name="T6" fmla="*/ 86 w 86"/>
                <a:gd name="T7" fmla="*/ 6 h 85"/>
                <a:gd name="T8" fmla="*/ 79 w 86"/>
                <a:gd name="T9" fmla="*/ 0 h 85"/>
              </a:gdLst>
              <a:ahLst/>
              <a:cxnLst>
                <a:cxn ang="0">
                  <a:pos x="T0" y="T1"/>
                </a:cxn>
                <a:cxn ang="0">
                  <a:pos x="T2" y="T3"/>
                </a:cxn>
                <a:cxn ang="0">
                  <a:pos x="T4" y="T5"/>
                </a:cxn>
                <a:cxn ang="0">
                  <a:pos x="T6" y="T7"/>
                </a:cxn>
                <a:cxn ang="0">
                  <a:pos x="T8" y="T9"/>
                </a:cxn>
              </a:cxnLst>
              <a:rect l="0" t="0" r="r" b="b"/>
              <a:pathLst>
                <a:path w="86" h="85">
                  <a:moveTo>
                    <a:pt x="79" y="0"/>
                  </a:moveTo>
                  <a:lnTo>
                    <a:pt x="0" y="79"/>
                  </a:lnTo>
                  <a:lnTo>
                    <a:pt x="7" y="85"/>
                  </a:lnTo>
                  <a:lnTo>
                    <a:pt x="86" y="6"/>
                  </a:lnTo>
                  <a:lnTo>
                    <a:pt x="7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43" name="ís1ïḓè">
              <a:extLst>
                <a:ext uri="{FF2B5EF4-FFF2-40B4-BE49-F238E27FC236}">
                  <a16:creationId xmlns:a16="http://schemas.microsoft.com/office/drawing/2014/main" id="{F701EF1C-8B3F-4397-B674-E350D5DF0892}"/>
                </a:ext>
              </a:extLst>
            </p:cNvPr>
            <p:cNvSpPr/>
            <p:nvPr/>
          </p:nvSpPr>
          <p:spPr bwMode="auto">
            <a:xfrm>
              <a:off x="3477319" y="1675487"/>
              <a:ext cx="73589" cy="80598"/>
            </a:xfrm>
            <a:custGeom>
              <a:avLst/>
              <a:gdLst>
                <a:gd name="T0" fmla="*/ 29 w 32"/>
                <a:gd name="T1" fmla="*/ 0 h 35"/>
                <a:gd name="T2" fmla="*/ 0 w 32"/>
                <a:gd name="T3" fmla="*/ 21 h 35"/>
                <a:gd name="T4" fmla="*/ 3 w 32"/>
                <a:gd name="T5" fmla="*/ 23 h 35"/>
                <a:gd name="T6" fmla="*/ 12 w 32"/>
                <a:gd name="T7" fmla="*/ 17 h 35"/>
                <a:gd name="T8" fmla="*/ 20 w 32"/>
                <a:gd name="T9" fmla="*/ 23 h 35"/>
                <a:gd name="T10" fmla="*/ 16 w 32"/>
                <a:gd name="T11" fmla="*/ 33 h 35"/>
                <a:gd name="T12" fmla="*/ 19 w 32"/>
                <a:gd name="T13" fmla="*/ 35 h 35"/>
                <a:gd name="T14" fmla="*/ 32 w 32"/>
                <a:gd name="T15" fmla="*/ 3 h 35"/>
                <a:gd name="T16" fmla="*/ 29 w 32"/>
                <a:gd name="T17" fmla="*/ 0 h 35"/>
                <a:gd name="T18" fmla="*/ 25 w 32"/>
                <a:gd name="T19" fmla="*/ 11 h 35"/>
                <a:gd name="T20" fmla="*/ 22 w 32"/>
                <a:gd name="T21" fmla="*/ 20 h 35"/>
                <a:gd name="T22" fmla="*/ 15 w 32"/>
                <a:gd name="T23" fmla="*/ 15 h 35"/>
                <a:gd name="T24" fmla="*/ 23 w 32"/>
                <a:gd name="T25" fmla="*/ 8 h 35"/>
                <a:gd name="T26" fmla="*/ 28 w 32"/>
                <a:gd name="T27" fmla="*/ 4 h 35"/>
                <a:gd name="T28" fmla="*/ 25 w 32"/>
                <a:gd name="T29" fmla="*/ 11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 h="35">
                  <a:moveTo>
                    <a:pt x="29" y="0"/>
                  </a:moveTo>
                  <a:cubicBezTo>
                    <a:pt x="0" y="21"/>
                    <a:pt x="0" y="21"/>
                    <a:pt x="0" y="21"/>
                  </a:cubicBezTo>
                  <a:cubicBezTo>
                    <a:pt x="3" y="23"/>
                    <a:pt x="3" y="23"/>
                    <a:pt x="3" y="23"/>
                  </a:cubicBezTo>
                  <a:cubicBezTo>
                    <a:pt x="12" y="17"/>
                    <a:pt x="12" y="17"/>
                    <a:pt x="12" y="17"/>
                  </a:cubicBezTo>
                  <a:cubicBezTo>
                    <a:pt x="20" y="23"/>
                    <a:pt x="20" y="23"/>
                    <a:pt x="20" y="23"/>
                  </a:cubicBezTo>
                  <a:cubicBezTo>
                    <a:pt x="16" y="33"/>
                    <a:pt x="16" y="33"/>
                    <a:pt x="16" y="33"/>
                  </a:cubicBezTo>
                  <a:cubicBezTo>
                    <a:pt x="19" y="35"/>
                    <a:pt x="19" y="35"/>
                    <a:pt x="19" y="35"/>
                  </a:cubicBezTo>
                  <a:cubicBezTo>
                    <a:pt x="32" y="3"/>
                    <a:pt x="32" y="3"/>
                    <a:pt x="32" y="3"/>
                  </a:cubicBezTo>
                  <a:lnTo>
                    <a:pt x="29" y="0"/>
                  </a:lnTo>
                  <a:close/>
                  <a:moveTo>
                    <a:pt x="25" y="11"/>
                  </a:moveTo>
                  <a:cubicBezTo>
                    <a:pt x="22" y="20"/>
                    <a:pt x="22" y="20"/>
                    <a:pt x="22" y="20"/>
                  </a:cubicBezTo>
                  <a:cubicBezTo>
                    <a:pt x="15" y="15"/>
                    <a:pt x="15" y="15"/>
                    <a:pt x="15" y="15"/>
                  </a:cubicBezTo>
                  <a:cubicBezTo>
                    <a:pt x="23" y="8"/>
                    <a:pt x="23" y="8"/>
                    <a:pt x="23" y="8"/>
                  </a:cubicBezTo>
                  <a:cubicBezTo>
                    <a:pt x="25" y="7"/>
                    <a:pt x="27" y="6"/>
                    <a:pt x="28" y="4"/>
                  </a:cubicBezTo>
                  <a:cubicBezTo>
                    <a:pt x="28" y="6"/>
                    <a:pt x="27" y="8"/>
                    <a:pt x="2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44" name="ïṩlïďê">
              <a:extLst>
                <a:ext uri="{FF2B5EF4-FFF2-40B4-BE49-F238E27FC236}">
                  <a16:creationId xmlns:a16="http://schemas.microsoft.com/office/drawing/2014/main" id="{D8DAE5B8-0A4E-4E22-B8DE-8E5965F962FA}"/>
                </a:ext>
              </a:extLst>
            </p:cNvPr>
            <p:cNvSpPr/>
            <p:nvPr/>
          </p:nvSpPr>
          <p:spPr bwMode="auto">
            <a:xfrm>
              <a:off x="3529882" y="1688803"/>
              <a:ext cx="80598" cy="87606"/>
            </a:xfrm>
            <a:custGeom>
              <a:avLst/>
              <a:gdLst>
                <a:gd name="T0" fmla="*/ 108 w 115"/>
                <a:gd name="T1" fmla="*/ 27 h 125"/>
                <a:gd name="T2" fmla="*/ 62 w 115"/>
                <a:gd name="T3" fmla="*/ 102 h 125"/>
                <a:gd name="T4" fmla="*/ 69 w 115"/>
                <a:gd name="T5" fmla="*/ 7 h 125"/>
                <a:gd name="T6" fmla="*/ 59 w 115"/>
                <a:gd name="T7" fmla="*/ 0 h 125"/>
                <a:gd name="T8" fmla="*/ 0 w 115"/>
                <a:gd name="T9" fmla="*/ 96 h 125"/>
                <a:gd name="T10" fmla="*/ 10 w 115"/>
                <a:gd name="T11" fmla="*/ 99 h 125"/>
                <a:gd name="T12" fmla="*/ 56 w 115"/>
                <a:gd name="T13" fmla="*/ 27 h 125"/>
                <a:gd name="T14" fmla="*/ 49 w 115"/>
                <a:gd name="T15" fmla="*/ 122 h 125"/>
                <a:gd name="T16" fmla="*/ 59 w 115"/>
                <a:gd name="T17" fmla="*/ 125 h 125"/>
                <a:gd name="T18" fmla="*/ 115 w 115"/>
                <a:gd name="T19" fmla="*/ 33 h 125"/>
                <a:gd name="T20" fmla="*/ 108 w 115"/>
                <a:gd name="T21" fmla="*/ 27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5" h="125">
                  <a:moveTo>
                    <a:pt x="108" y="27"/>
                  </a:moveTo>
                  <a:lnTo>
                    <a:pt x="62" y="102"/>
                  </a:lnTo>
                  <a:lnTo>
                    <a:pt x="69" y="7"/>
                  </a:lnTo>
                  <a:lnTo>
                    <a:pt x="59" y="0"/>
                  </a:lnTo>
                  <a:lnTo>
                    <a:pt x="0" y="96"/>
                  </a:lnTo>
                  <a:lnTo>
                    <a:pt x="10" y="99"/>
                  </a:lnTo>
                  <a:lnTo>
                    <a:pt x="56" y="27"/>
                  </a:lnTo>
                  <a:lnTo>
                    <a:pt x="49" y="122"/>
                  </a:lnTo>
                  <a:lnTo>
                    <a:pt x="59" y="125"/>
                  </a:lnTo>
                  <a:lnTo>
                    <a:pt x="115" y="33"/>
                  </a:lnTo>
                  <a:lnTo>
                    <a:pt x="108"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45" name="íSliḋê">
              <a:extLst>
                <a:ext uri="{FF2B5EF4-FFF2-40B4-BE49-F238E27FC236}">
                  <a16:creationId xmlns:a16="http://schemas.microsoft.com/office/drawing/2014/main" id="{1D0DA4AD-ECAD-423B-B213-71BC0FAE490E}"/>
                </a:ext>
              </a:extLst>
            </p:cNvPr>
            <p:cNvSpPr/>
            <p:nvPr/>
          </p:nvSpPr>
          <p:spPr bwMode="auto">
            <a:xfrm>
              <a:off x="3594360" y="1714735"/>
              <a:ext cx="56769" cy="77794"/>
            </a:xfrm>
            <a:custGeom>
              <a:avLst/>
              <a:gdLst>
                <a:gd name="T0" fmla="*/ 19 w 25"/>
                <a:gd name="T1" fmla="*/ 1 h 34"/>
                <a:gd name="T2" fmla="*/ 13 w 25"/>
                <a:gd name="T3" fmla="*/ 1 h 34"/>
                <a:gd name="T4" fmla="*/ 8 w 25"/>
                <a:gd name="T5" fmla="*/ 5 h 34"/>
                <a:gd name="T6" fmla="*/ 3 w 25"/>
                <a:gd name="T7" fmla="*/ 13 h 34"/>
                <a:gd name="T8" fmla="*/ 1 w 25"/>
                <a:gd name="T9" fmla="*/ 22 h 34"/>
                <a:gd name="T10" fmla="*/ 2 w 25"/>
                <a:gd name="T11" fmla="*/ 29 h 34"/>
                <a:gd name="T12" fmla="*/ 6 w 25"/>
                <a:gd name="T13" fmla="*/ 33 h 34"/>
                <a:gd name="T14" fmla="*/ 11 w 25"/>
                <a:gd name="T15" fmla="*/ 33 h 34"/>
                <a:gd name="T16" fmla="*/ 17 w 25"/>
                <a:gd name="T17" fmla="*/ 31 h 34"/>
                <a:gd name="T18" fmla="*/ 21 w 25"/>
                <a:gd name="T19" fmla="*/ 20 h 34"/>
                <a:gd name="T20" fmla="*/ 13 w 25"/>
                <a:gd name="T21" fmla="*/ 17 h 34"/>
                <a:gd name="T22" fmla="*/ 11 w 25"/>
                <a:gd name="T23" fmla="*/ 20 h 34"/>
                <a:gd name="T24" fmla="*/ 17 w 25"/>
                <a:gd name="T25" fmla="*/ 22 h 34"/>
                <a:gd name="T26" fmla="*/ 15 w 25"/>
                <a:gd name="T27" fmla="*/ 28 h 34"/>
                <a:gd name="T28" fmla="*/ 12 w 25"/>
                <a:gd name="T29" fmla="*/ 29 h 34"/>
                <a:gd name="T30" fmla="*/ 8 w 25"/>
                <a:gd name="T31" fmla="*/ 29 h 34"/>
                <a:gd name="T32" fmla="*/ 5 w 25"/>
                <a:gd name="T33" fmla="*/ 26 h 34"/>
                <a:gd name="T34" fmla="*/ 4 w 25"/>
                <a:gd name="T35" fmla="*/ 21 h 34"/>
                <a:gd name="T36" fmla="*/ 6 w 25"/>
                <a:gd name="T37" fmla="*/ 14 h 34"/>
                <a:gd name="T38" fmla="*/ 9 w 25"/>
                <a:gd name="T39" fmla="*/ 8 h 34"/>
                <a:gd name="T40" fmla="*/ 11 w 25"/>
                <a:gd name="T41" fmla="*/ 5 h 34"/>
                <a:gd name="T42" fmla="*/ 15 w 25"/>
                <a:gd name="T43" fmla="*/ 4 h 34"/>
                <a:gd name="T44" fmla="*/ 18 w 25"/>
                <a:gd name="T45" fmla="*/ 4 h 34"/>
                <a:gd name="T46" fmla="*/ 20 w 25"/>
                <a:gd name="T47" fmla="*/ 6 h 34"/>
                <a:gd name="T48" fmla="*/ 21 w 25"/>
                <a:gd name="T49" fmla="*/ 9 h 34"/>
                <a:gd name="T50" fmla="*/ 21 w 25"/>
                <a:gd name="T51" fmla="*/ 13 h 34"/>
                <a:gd name="T52" fmla="*/ 24 w 25"/>
                <a:gd name="T53" fmla="*/ 13 h 34"/>
                <a:gd name="T54" fmla="*/ 24 w 25"/>
                <a:gd name="T55" fmla="*/ 7 h 34"/>
                <a:gd name="T56" fmla="*/ 23 w 25"/>
                <a:gd name="T57" fmla="*/ 3 h 34"/>
                <a:gd name="T58" fmla="*/ 19 w 25"/>
                <a:gd name="T59" fmla="*/ 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5" h="34">
                  <a:moveTo>
                    <a:pt x="19" y="1"/>
                  </a:moveTo>
                  <a:cubicBezTo>
                    <a:pt x="18" y="0"/>
                    <a:pt x="15" y="0"/>
                    <a:pt x="13" y="1"/>
                  </a:cubicBezTo>
                  <a:cubicBezTo>
                    <a:pt x="11" y="1"/>
                    <a:pt x="9" y="3"/>
                    <a:pt x="8" y="5"/>
                  </a:cubicBezTo>
                  <a:cubicBezTo>
                    <a:pt x="6" y="7"/>
                    <a:pt x="4" y="10"/>
                    <a:pt x="3" y="13"/>
                  </a:cubicBezTo>
                  <a:cubicBezTo>
                    <a:pt x="2" y="16"/>
                    <a:pt x="1" y="19"/>
                    <a:pt x="1" y="22"/>
                  </a:cubicBezTo>
                  <a:cubicBezTo>
                    <a:pt x="0" y="25"/>
                    <a:pt x="1" y="27"/>
                    <a:pt x="2" y="29"/>
                  </a:cubicBezTo>
                  <a:cubicBezTo>
                    <a:pt x="3" y="31"/>
                    <a:pt x="4" y="32"/>
                    <a:pt x="6" y="33"/>
                  </a:cubicBezTo>
                  <a:cubicBezTo>
                    <a:pt x="8" y="34"/>
                    <a:pt x="9" y="34"/>
                    <a:pt x="11" y="33"/>
                  </a:cubicBezTo>
                  <a:cubicBezTo>
                    <a:pt x="13" y="33"/>
                    <a:pt x="15" y="32"/>
                    <a:pt x="17" y="31"/>
                  </a:cubicBezTo>
                  <a:cubicBezTo>
                    <a:pt x="21" y="20"/>
                    <a:pt x="21" y="20"/>
                    <a:pt x="21" y="20"/>
                  </a:cubicBezTo>
                  <a:cubicBezTo>
                    <a:pt x="13" y="17"/>
                    <a:pt x="13" y="17"/>
                    <a:pt x="13" y="17"/>
                  </a:cubicBezTo>
                  <a:cubicBezTo>
                    <a:pt x="11" y="20"/>
                    <a:pt x="11" y="20"/>
                    <a:pt x="11" y="20"/>
                  </a:cubicBezTo>
                  <a:cubicBezTo>
                    <a:pt x="17" y="22"/>
                    <a:pt x="17" y="22"/>
                    <a:pt x="17" y="22"/>
                  </a:cubicBezTo>
                  <a:cubicBezTo>
                    <a:pt x="15" y="28"/>
                    <a:pt x="15" y="28"/>
                    <a:pt x="15" y="28"/>
                  </a:cubicBezTo>
                  <a:cubicBezTo>
                    <a:pt x="14" y="29"/>
                    <a:pt x="13" y="29"/>
                    <a:pt x="12" y="29"/>
                  </a:cubicBezTo>
                  <a:cubicBezTo>
                    <a:pt x="10" y="30"/>
                    <a:pt x="9" y="30"/>
                    <a:pt x="8" y="29"/>
                  </a:cubicBezTo>
                  <a:cubicBezTo>
                    <a:pt x="6" y="29"/>
                    <a:pt x="5" y="28"/>
                    <a:pt x="5" y="26"/>
                  </a:cubicBezTo>
                  <a:cubicBezTo>
                    <a:pt x="4" y="25"/>
                    <a:pt x="3" y="23"/>
                    <a:pt x="4" y="21"/>
                  </a:cubicBezTo>
                  <a:cubicBezTo>
                    <a:pt x="4" y="19"/>
                    <a:pt x="4" y="17"/>
                    <a:pt x="6" y="14"/>
                  </a:cubicBezTo>
                  <a:cubicBezTo>
                    <a:pt x="7" y="12"/>
                    <a:pt x="8" y="10"/>
                    <a:pt x="9" y="8"/>
                  </a:cubicBezTo>
                  <a:cubicBezTo>
                    <a:pt x="10" y="7"/>
                    <a:pt x="11" y="6"/>
                    <a:pt x="11" y="5"/>
                  </a:cubicBezTo>
                  <a:cubicBezTo>
                    <a:pt x="12" y="5"/>
                    <a:pt x="13" y="4"/>
                    <a:pt x="15" y="4"/>
                  </a:cubicBezTo>
                  <a:cubicBezTo>
                    <a:pt x="16" y="4"/>
                    <a:pt x="17" y="4"/>
                    <a:pt x="18" y="4"/>
                  </a:cubicBezTo>
                  <a:cubicBezTo>
                    <a:pt x="19" y="5"/>
                    <a:pt x="20" y="5"/>
                    <a:pt x="20" y="6"/>
                  </a:cubicBezTo>
                  <a:cubicBezTo>
                    <a:pt x="21" y="7"/>
                    <a:pt x="21" y="8"/>
                    <a:pt x="21" y="9"/>
                  </a:cubicBezTo>
                  <a:cubicBezTo>
                    <a:pt x="22" y="10"/>
                    <a:pt x="21" y="11"/>
                    <a:pt x="21" y="13"/>
                  </a:cubicBezTo>
                  <a:cubicBezTo>
                    <a:pt x="24" y="13"/>
                    <a:pt x="24" y="13"/>
                    <a:pt x="24" y="13"/>
                  </a:cubicBezTo>
                  <a:cubicBezTo>
                    <a:pt x="24" y="11"/>
                    <a:pt x="25" y="9"/>
                    <a:pt x="24" y="7"/>
                  </a:cubicBezTo>
                  <a:cubicBezTo>
                    <a:pt x="24" y="6"/>
                    <a:pt x="24" y="4"/>
                    <a:pt x="23" y="3"/>
                  </a:cubicBezTo>
                  <a:cubicBezTo>
                    <a:pt x="22" y="2"/>
                    <a:pt x="21" y="1"/>
                    <a:pt x="19"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46" name="ísļîdè">
              <a:extLst>
                <a:ext uri="{FF2B5EF4-FFF2-40B4-BE49-F238E27FC236}">
                  <a16:creationId xmlns:a16="http://schemas.microsoft.com/office/drawing/2014/main" id="{C9EB3BF3-A994-4CD2-8FFC-7F16E1CBB588}"/>
                </a:ext>
              </a:extLst>
            </p:cNvPr>
            <p:cNvSpPr/>
            <p:nvPr/>
          </p:nvSpPr>
          <p:spPr bwMode="auto">
            <a:xfrm>
              <a:off x="3681266" y="1716837"/>
              <a:ext cx="45555" cy="78495"/>
            </a:xfrm>
            <a:custGeom>
              <a:avLst/>
              <a:gdLst>
                <a:gd name="T0" fmla="*/ 17 w 20"/>
                <a:gd name="T1" fmla="*/ 19 h 34"/>
                <a:gd name="T2" fmla="*/ 15 w 20"/>
                <a:gd name="T3" fmla="*/ 27 h 34"/>
                <a:gd name="T4" fmla="*/ 10 w 20"/>
                <a:gd name="T5" fmla="*/ 30 h 34"/>
                <a:gd name="T6" fmla="*/ 7 w 20"/>
                <a:gd name="T7" fmla="*/ 29 h 34"/>
                <a:gd name="T8" fmla="*/ 4 w 20"/>
                <a:gd name="T9" fmla="*/ 25 h 34"/>
                <a:gd name="T10" fmla="*/ 4 w 20"/>
                <a:gd name="T11" fmla="*/ 19 h 34"/>
                <a:gd name="T12" fmla="*/ 4 w 20"/>
                <a:gd name="T13" fmla="*/ 0 h 34"/>
                <a:gd name="T14" fmla="*/ 0 w 20"/>
                <a:gd name="T15" fmla="*/ 0 h 34"/>
                <a:gd name="T16" fmla="*/ 0 w 20"/>
                <a:gd name="T17" fmla="*/ 19 h 34"/>
                <a:gd name="T18" fmla="*/ 1 w 20"/>
                <a:gd name="T19" fmla="*/ 27 h 34"/>
                <a:gd name="T20" fmla="*/ 5 w 20"/>
                <a:gd name="T21" fmla="*/ 32 h 34"/>
                <a:gd name="T22" fmla="*/ 10 w 20"/>
                <a:gd name="T23" fmla="*/ 34 h 34"/>
                <a:gd name="T24" fmla="*/ 16 w 20"/>
                <a:gd name="T25" fmla="*/ 32 h 34"/>
                <a:gd name="T26" fmla="*/ 19 w 20"/>
                <a:gd name="T27" fmla="*/ 27 h 34"/>
                <a:gd name="T28" fmla="*/ 20 w 20"/>
                <a:gd name="T29" fmla="*/ 19 h 34"/>
                <a:gd name="T30" fmla="*/ 20 w 20"/>
                <a:gd name="T31" fmla="*/ 0 h 34"/>
                <a:gd name="T32" fmla="*/ 17 w 20"/>
                <a:gd name="T33" fmla="*/ 0 h 34"/>
                <a:gd name="T34" fmla="*/ 17 w 20"/>
                <a:gd name="T35" fmla="*/ 19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 h="34">
                  <a:moveTo>
                    <a:pt x="17" y="19"/>
                  </a:moveTo>
                  <a:cubicBezTo>
                    <a:pt x="17" y="23"/>
                    <a:pt x="16" y="26"/>
                    <a:pt x="15" y="27"/>
                  </a:cubicBezTo>
                  <a:cubicBezTo>
                    <a:pt x="14" y="29"/>
                    <a:pt x="13" y="30"/>
                    <a:pt x="10" y="30"/>
                  </a:cubicBezTo>
                  <a:cubicBezTo>
                    <a:pt x="9" y="30"/>
                    <a:pt x="8" y="29"/>
                    <a:pt x="7" y="29"/>
                  </a:cubicBezTo>
                  <a:cubicBezTo>
                    <a:pt x="6" y="28"/>
                    <a:pt x="5" y="27"/>
                    <a:pt x="4" y="25"/>
                  </a:cubicBezTo>
                  <a:cubicBezTo>
                    <a:pt x="4" y="24"/>
                    <a:pt x="4" y="22"/>
                    <a:pt x="4" y="19"/>
                  </a:cubicBezTo>
                  <a:cubicBezTo>
                    <a:pt x="4" y="0"/>
                    <a:pt x="4" y="0"/>
                    <a:pt x="4" y="0"/>
                  </a:cubicBezTo>
                  <a:cubicBezTo>
                    <a:pt x="0" y="0"/>
                    <a:pt x="0" y="0"/>
                    <a:pt x="0" y="0"/>
                  </a:cubicBezTo>
                  <a:cubicBezTo>
                    <a:pt x="0" y="19"/>
                    <a:pt x="0" y="19"/>
                    <a:pt x="0" y="19"/>
                  </a:cubicBezTo>
                  <a:cubicBezTo>
                    <a:pt x="0" y="23"/>
                    <a:pt x="1" y="25"/>
                    <a:pt x="1" y="27"/>
                  </a:cubicBezTo>
                  <a:cubicBezTo>
                    <a:pt x="2" y="29"/>
                    <a:pt x="3" y="31"/>
                    <a:pt x="5" y="32"/>
                  </a:cubicBezTo>
                  <a:cubicBezTo>
                    <a:pt x="6" y="33"/>
                    <a:pt x="8" y="34"/>
                    <a:pt x="10" y="34"/>
                  </a:cubicBezTo>
                  <a:cubicBezTo>
                    <a:pt x="13" y="34"/>
                    <a:pt x="15" y="33"/>
                    <a:pt x="16" y="32"/>
                  </a:cubicBezTo>
                  <a:cubicBezTo>
                    <a:pt x="18" y="31"/>
                    <a:pt x="19" y="29"/>
                    <a:pt x="19" y="27"/>
                  </a:cubicBezTo>
                  <a:cubicBezTo>
                    <a:pt x="20" y="25"/>
                    <a:pt x="20" y="22"/>
                    <a:pt x="20" y="19"/>
                  </a:cubicBezTo>
                  <a:cubicBezTo>
                    <a:pt x="20" y="0"/>
                    <a:pt x="20" y="0"/>
                    <a:pt x="20" y="0"/>
                  </a:cubicBezTo>
                  <a:cubicBezTo>
                    <a:pt x="17" y="0"/>
                    <a:pt x="17" y="0"/>
                    <a:pt x="17" y="0"/>
                  </a:cubicBezTo>
                  <a:lnTo>
                    <a:pt x="17"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47" name="îSlíḋé">
              <a:extLst>
                <a:ext uri="{FF2B5EF4-FFF2-40B4-BE49-F238E27FC236}">
                  <a16:creationId xmlns:a16="http://schemas.microsoft.com/office/drawing/2014/main" id="{FE1B8DD1-53D3-4DB5-9AE6-AFFB46DFA812}"/>
                </a:ext>
              </a:extLst>
            </p:cNvPr>
            <p:cNvSpPr/>
            <p:nvPr/>
          </p:nvSpPr>
          <p:spPr bwMode="auto">
            <a:xfrm>
              <a:off x="3733829" y="1709829"/>
              <a:ext cx="55367" cy="80598"/>
            </a:xfrm>
            <a:custGeom>
              <a:avLst/>
              <a:gdLst>
                <a:gd name="T0" fmla="*/ 53 w 79"/>
                <a:gd name="T1" fmla="*/ 0 h 115"/>
                <a:gd name="T2" fmla="*/ 62 w 79"/>
                <a:gd name="T3" fmla="*/ 86 h 115"/>
                <a:gd name="T4" fmla="*/ 10 w 79"/>
                <a:gd name="T5" fmla="*/ 3 h 115"/>
                <a:gd name="T6" fmla="*/ 0 w 79"/>
                <a:gd name="T7" fmla="*/ 7 h 115"/>
                <a:gd name="T8" fmla="*/ 13 w 79"/>
                <a:gd name="T9" fmla="*/ 115 h 115"/>
                <a:gd name="T10" fmla="*/ 23 w 79"/>
                <a:gd name="T11" fmla="*/ 115 h 115"/>
                <a:gd name="T12" fmla="*/ 13 w 79"/>
                <a:gd name="T13" fmla="*/ 30 h 115"/>
                <a:gd name="T14" fmla="*/ 66 w 79"/>
                <a:gd name="T15" fmla="*/ 109 h 115"/>
                <a:gd name="T16" fmla="*/ 79 w 79"/>
                <a:gd name="T17" fmla="*/ 109 h 115"/>
                <a:gd name="T18" fmla="*/ 62 w 79"/>
                <a:gd name="T19" fmla="*/ 0 h 115"/>
                <a:gd name="T20" fmla="*/ 53 w 79"/>
                <a:gd name="T21"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 h="115">
                  <a:moveTo>
                    <a:pt x="53" y="0"/>
                  </a:moveTo>
                  <a:lnTo>
                    <a:pt x="62" y="86"/>
                  </a:lnTo>
                  <a:lnTo>
                    <a:pt x="10" y="3"/>
                  </a:lnTo>
                  <a:lnTo>
                    <a:pt x="0" y="7"/>
                  </a:lnTo>
                  <a:lnTo>
                    <a:pt x="13" y="115"/>
                  </a:lnTo>
                  <a:lnTo>
                    <a:pt x="23" y="115"/>
                  </a:lnTo>
                  <a:lnTo>
                    <a:pt x="13" y="30"/>
                  </a:lnTo>
                  <a:lnTo>
                    <a:pt x="66" y="109"/>
                  </a:lnTo>
                  <a:lnTo>
                    <a:pt x="79" y="109"/>
                  </a:lnTo>
                  <a:lnTo>
                    <a:pt x="62" y="0"/>
                  </a:lnTo>
                  <a:lnTo>
                    <a:pt x="5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48" name="íŝ1ïḓê">
              <a:extLst>
                <a:ext uri="{FF2B5EF4-FFF2-40B4-BE49-F238E27FC236}">
                  <a16:creationId xmlns:a16="http://schemas.microsoft.com/office/drawing/2014/main" id="{28C2314B-FB6C-4963-90F8-FE14F4D6DE47}"/>
                </a:ext>
              </a:extLst>
            </p:cNvPr>
            <p:cNvSpPr/>
            <p:nvPr/>
          </p:nvSpPr>
          <p:spPr bwMode="auto">
            <a:xfrm>
              <a:off x="3782188" y="1695812"/>
              <a:ext cx="32239" cy="76393"/>
            </a:xfrm>
            <a:custGeom>
              <a:avLst/>
              <a:gdLst>
                <a:gd name="T0" fmla="*/ 0 w 46"/>
                <a:gd name="T1" fmla="*/ 4 h 109"/>
                <a:gd name="T2" fmla="*/ 36 w 46"/>
                <a:gd name="T3" fmla="*/ 109 h 109"/>
                <a:gd name="T4" fmla="*/ 46 w 46"/>
                <a:gd name="T5" fmla="*/ 106 h 109"/>
                <a:gd name="T6" fmla="*/ 10 w 46"/>
                <a:gd name="T7" fmla="*/ 0 h 109"/>
                <a:gd name="T8" fmla="*/ 0 w 46"/>
                <a:gd name="T9" fmla="*/ 4 h 109"/>
              </a:gdLst>
              <a:ahLst/>
              <a:cxnLst>
                <a:cxn ang="0">
                  <a:pos x="T0" y="T1"/>
                </a:cxn>
                <a:cxn ang="0">
                  <a:pos x="T2" y="T3"/>
                </a:cxn>
                <a:cxn ang="0">
                  <a:pos x="T4" y="T5"/>
                </a:cxn>
                <a:cxn ang="0">
                  <a:pos x="T6" y="T7"/>
                </a:cxn>
                <a:cxn ang="0">
                  <a:pos x="T8" y="T9"/>
                </a:cxn>
              </a:cxnLst>
              <a:rect l="0" t="0" r="r" b="b"/>
              <a:pathLst>
                <a:path w="46" h="109">
                  <a:moveTo>
                    <a:pt x="0" y="4"/>
                  </a:moveTo>
                  <a:lnTo>
                    <a:pt x="36" y="109"/>
                  </a:lnTo>
                  <a:lnTo>
                    <a:pt x="46" y="106"/>
                  </a:lnTo>
                  <a:lnTo>
                    <a:pt x="10" y="0"/>
                  </a:lnTo>
                  <a:lnTo>
                    <a:pt x="0"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49" name="ï$ľíḑè">
              <a:extLst>
                <a:ext uri="{FF2B5EF4-FFF2-40B4-BE49-F238E27FC236}">
                  <a16:creationId xmlns:a16="http://schemas.microsoft.com/office/drawing/2014/main" id="{5C8DC14D-108D-4B34-9ED9-79D8C604CB9C}"/>
                </a:ext>
              </a:extLst>
            </p:cNvPr>
            <p:cNvSpPr/>
            <p:nvPr/>
          </p:nvSpPr>
          <p:spPr bwMode="auto">
            <a:xfrm>
              <a:off x="3793401" y="1679692"/>
              <a:ext cx="55367" cy="83401"/>
            </a:xfrm>
            <a:custGeom>
              <a:avLst/>
              <a:gdLst>
                <a:gd name="T0" fmla="*/ 17 w 24"/>
                <a:gd name="T1" fmla="*/ 1 h 36"/>
                <a:gd name="T2" fmla="*/ 20 w 24"/>
                <a:gd name="T3" fmla="*/ 26 h 36"/>
                <a:gd name="T4" fmla="*/ 21 w 24"/>
                <a:gd name="T5" fmla="*/ 32 h 36"/>
                <a:gd name="T6" fmla="*/ 18 w 24"/>
                <a:gd name="T7" fmla="*/ 27 h 36"/>
                <a:gd name="T8" fmla="*/ 3 w 24"/>
                <a:gd name="T9" fmla="*/ 7 h 36"/>
                <a:gd name="T10" fmla="*/ 0 w 24"/>
                <a:gd name="T11" fmla="*/ 8 h 36"/>
                <a:gd name="T12" fmla="*/ 21 w 24"/>
                <a:gd name="T13" fmla="*/ 36 h 36"/>
                <a:gd name="T14" fmla="*/ 24 w 24"/>
                <a:gd name="T15" fmla="*/ 35 h 36"/>
                <a:gd name="T16" fmla="*/ 19 w 24"/>
                <a:gd name="T17" fmla="*/ 0 h 36"/>
                <a:gd name="T18" fmla="*/ 17 w 24"/>
                <a:gd name="T19" fmla="*/ 1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36">
                  <a:moveTo>
                    <a:pt x="17" y="1"/>
                  </a:moveTo>
                  <a:cubicBezTo>
                    <a:pt x="20" y="26"/>
                    <a:pt x="20" y="26"/>
                    <a:pt x="20" y="26"/>
                  </a:cubicBezTo>
                  <a:cubicBezTo>
                    <a:pt x="20" y="28"/>
                    <a:pt x="21" y="30"/>
                    <a:pt x="21" y="32"/>
                  </a:cubicBezTo>
                  <a:cubicBezTo>
                    <a:pt x="20" y="30"/>
                    <a:pt x="19" y="29"/>
                    <a:pt x="18" y="27"/>
                  </a:cubicBezTo>
                  <a:cubicBezTo>
                    <a:pt x="3" y="7"/>
                    <a:pt x="3" y="7"/>
                    <a:pt x="3" y="7"/>
                  </a:cubicBezTo>
                  <a:cubicBezTo>
                    <a:pt x="0" y="8"/>
                    <a:pt x="0" y="8"/>
                    <a:pt x="0" y="8"/>
                  </a:cubicBezTo>
                  <a:cubicBezTo>
                    <a:pt x="21" y="36"/>
                    <a:pt x="21" y="36"/>
                    <a:pt x="21" y="36"/>
                  </a:cubicBezTo>
                  <a:cubicBezTo>
                    <a:pt x="24" y="35"/>
                    <a:pt x="24" y="35"/>
                    <a:pt x="24" y="35"/>
                  </a:cubicBezTo>
                  <a:cubicBezTo>
                    <a:pt x="19" y="0"/>
                    <a:pt x="19" y="0"/>
                    <a:pt x="19" y="0"/>
                  </a:cubicBezTo>
                  <a:lnTo>
                    <a:pt x="1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50" name="ïṧ1íḓè">
              <a:extLst>
                <a:ext uri="{FF2B5EF4-FFF2-40B4-BE49-F238E27FC236}">
                  <a16:creationId xmlns:a16="http://schemas.microsoft.com/office/drawing/2014/main" id="{BBAD7413-4FD7-4451-8C20-B033C0103915}"/>
                </a:ext>
              </a:extLst>
            </p:cNvPr>
            <p:cNvSpPr/>
            <p:nvPr/>
          </p:nvSpPr>
          <p:spPr bwMode="auto">
            <a:xfrm>
              <a:off x="3843863" y="1661470"/>
              <a:ext cx="68683" cy="78495"/>
            </a:xfrm>
            <a:custGeom>
              <a:avLst/>
              <a:gdLst>
                <a:gd name="T0" fmla="*/ 62 w 98"/>
                <a:gd name="T1" fmla="*/ 99 h 112"/>
                <a:gd name="T2" fmla="*/ 40 w 98"/>
                <a:gd name="T3" fmla="*/ 66 h 112"/>
                <a:gd name="T4" fmla="*/ 66 w 98"/>
                <a:gd name="T5" fmla="*/ 49 h 112"/>
                <a:gd name="T6" fmla="*/ 59 w 98"/>
                <a:gd name="T7" fmla="*/ 39 h 112"/>
                <a:gd name="T8" fmla="*/ 33 w 98"/>
                <a:gd name="T9" fmla="*/ 56 h 112"/>
                <a:gd name="T10" fmla="*/ 13 w 98"/>
                <a:gd name="T11" fmla="*/ 26 h 112"/>
                <a:gd name="T12" fmla="*/ 40 w 98"/>
                <a:gd name="T13" fmla="*/ 10 h 112"/>
                <a:gd name="T14" fmla="*/ 33 w 98"/>
                <a:gd name="T15" fmla="*/ 0 h 112"/>
                <a:gd name="T16" fmla="*/ 0 w 98"/>
                <a:gd name="T17" fmla="*/ 20 h 112"/>
                <a:gd name="T18" fmla="*/ 62 w 98"/>
                <a:gd name="T19" fmla="*/ 112 h 112"/>
                <a:gd name="T20" fmla="*/ 98 w 98"/>
                <a:gd name="T21" fmla="*/ 92 h 112"/>
                <a:gd name="T22" fmla="*/ 89 w 98"/>
                <a:gd name="T23" fmla="*/ 79 h 112"/>
                <a:gd name="T24" fmla="*/ 62 w 98"/>
                <a:gd name="T25" fmla="*/ 99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8" h="112">
                  <a:moveTo>
                    <a:pt x="62" y="99"/>
                  </a:moveTo>
                  <a:lnTo>
                    <a:pt x="40" y="66"/>
                  </a:lnTo>
                  <a:lnTo>
                    <a:pt x="66" y="49"/>
                  </a:lnTo>
                  <a:lnTo>
                    <a:pt x="59" y="39"/>
                  </a:lnTo>
                  <a:lnTo>
                    <a:pt x="33" y="56"/>
                  </a:lnTo>
                  <a:lnTo>
                    <a:pt x="13" y="26"/>
                  </a:lnTo>
                  <a:lnTo>
                    <a:pt x="40" y="10"/>
                  </a:lnTo>
                  <a:lnTo>
                    <a:pt x="33" y="0"/>
                  </a:lnTo>
                  <a:lnTo>
                    <a:pt x="0" y="20"/>
                  </a:lnTo>
                  <a:lnTo>
                    <a:pt x="62" y="112"/>
                  </a:lnTo>
                  <a:lnTo>
                    <a:pt x="98" y="92"/>
                  </a:lnTo>
                  <a:lnTo>
                    <a:pt x="89" y="79"/>
                  </a:lnTo>
                  <a:lnTo>
                    <a:pt x="62" y="9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51" name="işļïḑê">
              <a:extLst>
                <a:ext uri="{FF2B5EF4-FFF2-40B4-BE49-F238E27FC236}">
                  <a16:creationId xmlns:a16="http://schemas.microsoft.com/office/drawing/2014/main" id="{89928F9C-47DF-4E7B-A888-291A98214E0C}"/>
                </a:ext>
              </a:extLst>
            </p:cNvPr>
            <p:cNvSpPr/>
            <p:nvPr/>
          </p:nvSpPr>
          <p:spPr bwMode="auto">
            <a:xfrm>
              <a:off x="3876102" y="1636239"/>
              <a:ext cx="82700" cy="78495"/>
            </a:xfrm>
            <a:custGeom>
              <a:avLst/>
              <a:gdLst>
                <a:gd name="T0" fmla="*/ 22 w 36"/>
                <a:gd name="T1" fmla="*/ 16 h 34"/>
                <a:gd name="T2" fmla="*/ 20 w 36"/>
                <a:gd name="T3" fmla="*/ 16 h 34"/>
                <a:gd name="T4" fmla="*/ 22 w 36"/>
                <a:gd name="T5" fmla="*/ 11 h 34"/>
                <a:gd name="T6" fmla="*/ 19 w 36"/>
                <a:gd name="T7" fmla="*/ 5 h 34"/>
                <a:gd name="T8" fmla="*/ 15 w 36"/>
                <a:gd name="T9" fmla="*/ 2 h 34"/>
                <a:gd name="T10" fmla="*/ 12 w 36"/>
                <a:gd name="T11" fmla="*/ 0 h 34"/>
                <a:gd name="T12" fmla="*/ 8 w 36"/>
                <a:gd name="T13" fmla="*/ 2 h 34"/>
                <a:gd name="T14" fmla="*/ 0 w 36"/>
                <a:gd name="T15" fmla="*/ 7 h 34"/>
                <a:gd name="T16" fmla="*/ 21 w 36"/>
                <a:gd name="T17" fmla="*/ 34 h 34"/>
                <a:gd name="T18" fmla="*/ 23 w 36"/>
                <a:gd name="T19" fmla="*/ 33 h 34"/>
                <a:gd name="T20" fmla="*/ 14 w 36"/>
                <a:gd name="T21" fmla="*/ 21 h 34"/>
                <a:gd name="T22" fmla="*/ 16 w 36"/>
                <a:gd name="T23" fmla="*/ 19 h 34"/>
                <a:gd name="T24" fmla="*/ 18 w 36"/>
                <a:gd name="T25" fmla="*/ 18 h 34"/>
                <a:gd name="T26" fmla="*/ 19 w 36"/>
                <a:gd name="T27" fmla="*/ 18 h 34"/>
                <a:gd name="T28" fmla="*/ 22 w 36"/>
                <a:gd name="T29" fmla="*/ 19 h 34"/>
                <a:gd name="T30" fmla="*/ 26 w 36"/>
                <a:gd name="T31" fmla="*/ 22 h 34"/>
                <a:gd name="T32" fmla="*/ 33 w 36"/>
                <a:gd name="T33" fmla="*/ 26 h 34"/>
                <a:gd name="T34" fmla="*/ 36 w 36"/>
                <a:gd name="T35" fmla="*/ 24 h 34"/>
                <a:gd name="T36" fmla="*/ 27 w 36"/>
                <a:gd name="T37" fmla="*/ 19 h 34"/>
                <a:gd name="T38" fmla="*/ 22 w 36"/>
                <a:gd name="T39" fmla="*/ 16 h 34"/>
                <a:gd name="T40" fmla="*/ 18 w 36"/>
                <a:gd name="T41" fmla="*/ 12 h 34"/>
                <a:gd name="T42" fmla="*/ 16 w 36"/>
                <a:gd name="T43" fmla="*/ 14 h 34"/>
                <a:gd name="T44" fmla="*/ 12 w 36"/>
                <a:gd name="T45" fmla="*/ 18 h 34"/>
                <a:gd name="T46" fmla="*/ 5 w 36"/>
                <a:gd name="T47" fmla="*/ 9 h 34"/>
                <a:gd name="T48" fmla="*/ 10 w 36"/>
                <a:gd name="T49" fmla="*/ 5 h 34"/>
                <a:gd name="T50" fmla="*/ 14 w 36"/>
                <a:gd name="T51" fmla="*/ 4 h 34"/>
                <a:gd name="T52" fmla="*/ 17 w 36"/>
                <a:gd name="T53" fmla="*/ 7 h 34"/>
                <a:gd name="T54" fmla="*/ 18 w 36"/>
                <a:gd name="T55" fmla="*/ 10 h 34"/>
                <a:gd name="T56" fmla="*/ 18 w 36"/>
                <a:gd name="T57" fmla="*/ 1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6" h="34">
                  <a:moveTo>
                    <a:pt x="22" y="16"/>
                  </a:moveTo>
                  <a:cubicBezTo>
                    <a:pt x="22" y="16"/>
                    <a:pt x="21" y="16"/>
                    <a:pt x="20" y="16"/>
                  </a:cubicBezTo>
                  <a:cubicBezTo>
                    <a:pt x="21" y="14"/>
                    <a:pt x="22" y="13"/>
                    <a:pt x="22" y="11"/>
                  </a:cubicBezTo>
                  <a:cubicBezTo>
                    <a:pt x="22" y="9"/>
                    <a:pt x="21" y="7"/>
                    <a:pt x="19" y="5"/>
                  </a:cubicBezTo>
                  <a:cubicBezTo>
                    <a:pt x="18" y="4"/>
                    <a:pt x="17" y="3"/>
                    <a:pt x="15" y="2"/>
                  </a:cubicBezTo>
                  <a:cubicBezTo>
                    <a:pt x="14" y="1"/>
                    <a:pt x="13" y="0"/>
                    <a:pt x="12" y="0"/>
                  </a:cubicBezTo>
                  <a:cubicBezTo>
                    <a:pt x="11" y="0"/>
                    <a:pt x="9" y="1"/>
                    <a:pt x="8" y="2"/>
                  </a:cubicBezTo>
                  <a:cubicBezTo>
                    <a:pt x="0" y="7"/>
                    <a:pt x="0" y="7"/>
                    <a:pt x="0" y="7"/>
                  </a:cubicBezTo>
                  <a:cubicBezTo>
                    <a:pt x="21" y="34"/>
                    <a:pt x="21" y="34"/>
                    <a:pt x="21" y="34"/>
                  </a:cubicBezTo>
                  <a:cubicBezTo>
                    <a:pt x="23" y="33"/>
                    <a:pt x="23" y="33"/>
                    <a:pt x="23" y="33"/>
                  </a:cubicBezTo>
                  <a:cubicBezTo>
                    <a:pt x="14" y="21"/>
                    <a:pt x="14" y="21"/>
                    <a:pt x="14" y="21"/>
                  </a:cubicBezTo>
                  <a:cubicBezTo>
                    <a:pt x="16" y="19"/>
                    <a:pt x="16" y="19"/>
                    <a:pt x="16" y="19"/>
                  </a:cubicBezTo>
                  <a:cubicBezTo>
                    <a:pt x="17" y="19"/>
                    <a:pt x="17" y="18"/>
                    <a:pt x="18" y="18"/>
                  </a:cubicBezTo>
                  <a:cubicBezTo>
                    <a:pt x="18" y="18"/>
                    <a:pt x="19" y="18"/>
                    <a:pt x="19" y="18"/>
                  </a:cubicBezTo>
                  <a:cubicBezTo>
                    <a:pt x="20" y="18"/>
                    <a:pt x="21" y="19"/>
                    <a:pt x="22" y="19"/>
                  </a:cubicBezTo>
                  <a:cubicBezTo>
                    <a:pt x="23" y="20"/>
                    <a:pt x="24" y="21"/>
                    <a:pt x="26" y="22"/>
                  </a:cubicBezTo>
                  <a:cubicBezTo>
                    <a:pt x="33" y="26"/>
                    <a:pt x="33" y="26"/>
                    <a:pt x="33" y="26"/>
                  </a:cubicBezTo>
                  <a:cubicBezTo>
                    <a:pt x="36" y="24"/>
                    <a:pt x="36" y="24"/>
                    <a:pt x="36" y="24"/>
                  </a:cubicBezTo>
                  <a:cubicBezTo>
                    <a:pt x="27" y="19"/>
                    <a:pt x="27" y="19"/>
                    <a:pt x="27" y="19"/>
                  </a:cubicBezTo>
                  <a:cubicBezTo>
                    <a:pt x="25" y="18"/>
                    <a:pt x="24" y="17"/>
                    <a:pt x="22" y="16"/>
                  </a:cubicBezTo>
                  <a:close/>
                  <a:moveTo>
                    <a:pt x="18" y="12"/>
                  </a:moveTo>
                  <a:cubicBezTo>
                    <a:pt x="18" y="13"/>
                    <a:pt x="17" y="14"/>
                    <a:pt x="16" y="14"/>
                  </a:cubicBezTo>
                  <a:cubicBezTo>
                    <a:pt x="12" y="18"/>
                    <a:pt x="12" y="18"/>
                    <a:pt x="12" y="18"/>
                  </a:cubicBezTo>
                  <a:cubicBezTo>
                    <a:pt x="5" y="9"/>
                    <a:pt x="5" y="9"/>
                    <a:pt x="5" y="9"/>
                  </a:cubicBezTo>
                  <a:cubicBezTo>
                    <a:pt x="10" y="5"/>
                    <a:pt x="10" y="5"/>
                    <a:pt x="10" y="5"/>
                  </a:cubicBezTo>
                  <a:cubicBezTo>
                    <a:pt x="11" y="4"/>
                    <a:pt x="13" y="4"/>
                    <a:pt x="14" y="4"/>
                  </a:cubicBezTo>
                  <a:cubicBezTo>
                    <a:pt x="15" y="5"/>
                    <a:pt x="16" y="6"/>
                    <a:pt x="17" y="7"/>
                  </a:cubicBezTo>
                  <a:cubicBezTo>
                    <a:pt x="18" y="8"/>
                    <a:pt x="18" y="9"/>
                    <a:pt x="18" y="10"/>
                  </a:cubicBezTo>
                  <a:cubicBezTo>
                    <a:pt x="19" y="11"/>
                    <a:pt x="19" y="11"/>
                    <a:pt x="1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52" name="îŝ1îdé">
              <a:extLst>
                <a:ext uri="{FF2B5EF4-FFF2-40B4-BE49-F238E27FC236}">
                  <a16:creationId xmlns:a16="http://schemas.microsoft.com/office/drawing/2014/main" id="{D29A34D1-CFC7-404C-AAF1-FDA4CE7980EA}"/>
                </a:ext>
              </a:extLst>
            </p:cNvPr>
            <p:cNvSpPr/>
            <p:nvPr/>
          </p:nvSpPr>
          <p:spPr bwMode="auto">
            <a:xfrm>
              <a:off x="3915349" y="1611009"/>
              <a:ext cx="77794" cy="61675"/>
            </a:xfrm>
            <a:custGeom>
              <a:avLst/>
              <a:gdLst>
                <a:gd name="T0" fmla="*/ 28 w 34"/>
                <a:gd name="T1" fmla="*/ 10 h 27"/>
                <a:gd name="T2" fmla="*/ 24 w 34"/>
                <a:gd name="T3" fmla="*/ 8 h 27"/>
                <a:gd name="T4" fmla="*/ 19 w 34"/>
                <a:gd name="T5" fmla="*/ 9 h 27"/>
                <a:gd name="T6" fmla="*/ 14 w 34"/>
                <a:gd name="T7" fmla="*/ 12 h 27"/>
                <a:gd name="T8" fmla="*/ 10 w 34"/>
                <a:gd name="T9" fmla="*/ 14 h 27"/>
                <a:gd name="T10" fmla="*/ 7 w 34"/>
                <a:gd name="T11" fmla="*/ 13 h 27"/>
                <a:gd name="T12" fmla="*/ 4 w 34"/>
                <a:gd name="T13" fmla="*/ 10 h 27"/>
                <a:gd name="T14" fmla="*/ 5 w 34"/>
                <a:gd name="T15" fmla="*/ 6 h 27"/>
                <a:gd name="T16" fmla="*/ 9 w 34"/>
                <a:gd name="T17" fmla="*/ 4 h 27"/>
                <a:gd name="T18" fmla="*/ 14 w 34"/>
                <a:gd name="T19" fmla="*/ 5 h 27"/>
                <a:gd name="T20" fmla="*/ 15 w 34"/>
                <a:gd name="T21" fmla="*/ 3 h 27"/>
                <a:gd name="T22" fmla="*/ 10 w 34"/>
                <a:gd name="T23" fmla="*/ 1 h 27"/>
                <a:gd name="T24" fmla="*/ 5 w 34"/>
                <a:gd name="T25" fmla="*/ 1 h 27"/>
                <a:gd name="T26" fmla="*/ 2 w 34"/>
                <a:gd name="T27" fmla="*/ 4 h 27"/>
                <a:gd name="T28" fmla="*/ 0 w 34"/>
                <a:gd name="T29" fmla="*/ 8 h 27"/>
                <a:gd name="T30" fmla="*/ 2 w 34"/>
                <a:gd name="T31" fmla="*/ 13 h 27"/>
                <a:gd name="T32" fmla="*/ 5 w 34"/>
                <a:gd name="T33" fmla="*/ 16 h 27"/>
                <a:gd name="T34" fmla="*/ 9 w 34"/>
                <a:gd name="T35" fmla="*/ 18 h 27"/>
                <a:gd name="T36" fmla="*/ 14 w 34"/>
                <a:gd name="T37" fmla="*/ 17 h 27"/>
                <a:gd name="T38" fmla="*/ 18 w 34"/>
                <a:gd name="T39" fmla="*/ 15 h 27"/>
                <a:gd name="T40" fmla="*/ 21 w 34"/>
                <a:gd name="T41" fmla="*/ 12 h 27"/>
                <a:gd name="T42" fmla="*/ 24 w 34"/>
                <a:gd name="T43" fmla="*/ 11 h 27"/>
                <a:gd name="T44" fmla="*/ 27 w 34"/>
                <a:gd name="T45" fmla="*/ 12 h 27"/>
                <a:gd name="T46" fmla="*/ 29 w 34"/>
                <a:gd name="T47" fmla="*/ 14 h 27"/>
                <a:gd name="T48" fmla="*/ 30 w 34"/>
                <a:gd name="T49" fmla="*/ 17 h 27"/>
                <a:gd name="T50" fmla="*/ 29 w 34"/>
                <a:gd name="T51" fmla="*/ 20 h 27"/>
                <a:gd name="T52" fmla="*/ 26 w 34"/>
                <a:gd name="T53" fmla="*/ 22 h 27"/>
                <a:gd name="T54" fmla="*/ 23 w 34"/>
                <a:gd name="T55" fmla="*/ 23 h 27"/>
                <a:gd name="T56" fmla="*/ 19 w 34"/>
                <a:gd name="T57" fmla="*/ 22 h 27"/>
                <a:gd name="T58" fmla="*/ 17 w 34"/>
                <a:gd name="T59" fmla="*/ 24 h 27"/>
                <a:gd name="T60" fmla="*/ 23 w 34"/>
                <a:gd name="T61" fmla="*/ 26 h 27"/>
                <a:gd name="T62" fmla="*/ 29 w 34"/>
                <a:gd name="T63" fmla="*/ 26 h 27"/>
                <a:gd name="T64" fmla="*/ 33 w 34"/>
                <a:gd name="T65" fmla="*/ 22 h 27"/>
                <a:gd name="T66" fmla="*/ 34 w 34"/>
                <a:gd name="T67" fmla="*/ 18 h 27"/>
                <a:gd name="T68" fmla="*/ 32 w 34"/>
                <a:gd name="T69" fmla="*/ 13 h 27"/>
                <a:gd name="T70" fmla="*/ 28 w 34"/>
                <a:gd name="T71" fmla="*/ 1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4" h="27">
                  <a:moveTo>
                    <a:pt x="28" y="10"/>
                  </a:moveTo>
                  <a:cubicBezTo>
                    <a:pt x="27" y="9"/>
                    <a:pt x="25" y="8"/>
                    <a:pt x="24" y="8"/>
                  </a:cubicBezTo>
                  <a:cubicBezTo>
                    <a:pt x="22" y="8"/>
                    <a:pt x="20" y="8"/>
                    <a:pt x="19" y="9"/>
                  </a:cubicBezTo>
                  <a:cubicBezTo>
                    <a:pt x="18" y="9"/>
                    <a:pt x="16" y="10"/>
                    <a:pt x="14" y="12"/>
                  </a:cubicBezTo>
                  <a:cubicBezTo>
                    <a:pt x="12" y="13"/>
                    <a:pt x="11" y="14"/>
                    <a:pt x="10" y="14"/>
                  </a:cubicBezTo>
                  <a:cubicBezTo>
                    <a:pt x="9" y="14"/>
                    <a:pt x="8" y="14"/>
                    <a:pt x="7" y="13"/>
                  </a:cubicBezTo>
                  <a:cubicBezTo>
                    <a:pt x="5" y="13"/>
                    <a:pt x="5" y="12"/>
                    <a:pt x="4" y="10"/>
                  </a:cubicBezTo>
                  <a:cubicBezTo>
                    <a:pt x="4" y="9"/>
                    <a:pt x="4" y="8"/>
                    <a:pt x="5" y="6"/>
                  </a:cubicBezTo>
                  <a:cubicBezTo>
                    <a:pt x="6" y="5"/>
                    <a:pt x="7" y="4"/>
                    <a:pt x="9" y="4"/>
                  </a:cubicBezTo>
                  <a:cubicBezTo>
                    <a:pt x="10" y="4"/>
                    <a:pt x="12" y="4"/>
                    <a:pt x="14" y="5"/>
                  </a:cubicBezTo>
                  <a:cubicBezTo>
                    <a:pt x="15" y="3"/>
                    <a:pt x="15" y="3"/>
                    <a:pt x="15" y="3"/>
                  </a:cubicBezTo>
                  <a:cubicBezTo>
                    <a:pt x="13" y="2"/>
                    <a:pt x="12" y="1"/>
                    <a:pt x="10" y="1"/>
                  </a:cubicBezTo>
                  <a:cubicBezTo>
                    <a:pt x="8" y="0"/>
                    <a:pt x="6" y="1"/>
                    <a:pt x="5" y="1"/>
                  </a:cubicBezTo>
                  <a:cubicBezTo>
                    <a:pt x="4" y="2"/>
                    <a:pt x="2" y="3"/>
                    <a:pt x="2" y="4"/>
                  </a:cubicBezTo>
                  <a:cubicBezTo>
                    <a:pt x="1" y="6"/>
                    <a:pt x="0" y="7"/>
                    <a:pt x="0" y="8"/>
                  </a:cubicBezTo>
                  <a:cubicBezTo>
                    <a:pt x="0" y="10"/>
                    <a:pt x="1" y="11"/>
                    <a:pt x="2" y="13"/>
                  </a:cubicBezTo>
                  <a:cubicBezTo>
                    <a:pt x="3" y="14"/>
                    <a:pt x="4" y="15"/>
                    <a:pt x="5" y="16"/>
                  </a:cubicBezTo>
                  <a:cubicBezTo>
                    <a:pt x="7" y="17"/>
                    <a:pt x="8" y="17"/>
                    <a:pt x="9" y="18"/>
                  </a:cubicBezTo>
                  <a:cubicBezTo>
                    <a:pt x="11" y="18"/>
                    <a:pt x="12" y="18"/>
                    <a:pt x="14" y="17"/>
                  </a:cubicBezTo>
                  <a:cubicBezTo>
                    <a:pt x="15" y="17"/>
                    <a:pt x="16" y="16"/>
                    <a:pt x="18" y="15"/>
                  </a:cubicBezTo>
                  <a:cubicBezTo>
                    <a:pt x="20" y="13"/>
                    <a:pt x="21" y="12"/>
                    <a:pt x="21" y="12"/>
                  </a:cubicBezTo>
                  <a:cubicBezTo>
                    <a:pt x="22" y="12"/>
                    <a:pt x="23" y="11"/>
                    <a:pt x="24" y="11"/>
                  </a:cubicBezTo>
                  <a:cubicBezTo>
                    <a:pt x="25" y="11"/>
                    <a:pt x="26" y="12"/>
                    <a:pt x="27" y="12"/>
                  </a:cubicBezTo>
                  <a:cubicBezTo>
                    <a:pt x="28" y="13"/>
                    <a:pt x="29" y="14"/>
                    <a:pt x="29" y="14"/>
                  </a:cubicBezTo>
                  <a:cubicBezTo>
                    <a:pt x="30" y="15"/>
                    <a:pt x="30" y="16"/>
                    <a:pt x="30" y="17"/>
                  </a:cubicBezTo>
                  <a:cubicBezTo>
                    <a:pt x="30" y="18"/>
                    <a:pt x="30" y="19"/>
                    <a:pt x="29" y="20"/>
                  </a:cubicBezTo>
                  <a:cubicBezTo>
                    <a:pt x="28" y="21"/>
                    <a:pt x="27" y="22"/>
                    <a:pt x="26" y="22"/>
                  </a:cubicBezTo>
                  <a:cubicBezTo>
                    <a:pt x="25" y="23"/>
                    <a:pt x="24" y="23"/>
                    <a:pt x="23" y="23"/>
                  </a:cubicBezTo>
                  <a:cubicBezTo>
                    <a:pt x="21" y="23"/>
                    <a:pt x="20" y="22"/>
                    <a:pt x="19" y="22"/>
                  </a:cubicBezTo>
                  <a:cubicBezTo>
                    <a:pt x="17" y="24"/>
                    <a:pt x="17" y="24"/>
                    <a:pt x="17" y="24"/>
                  </a:cubicBezTo>
                  <a:cubicBezTo>
                    <a:pt x="19" y="25"/>
                    <a:pt x="21" y="26"/>
                    <a:pt x="23" y="26"/>
                  </a:cubicBezTo>
                  <a:cubicBezTo>
                    <a:pt x="25" y="27"/>
                    <a:pt x="27" y="26"/>
                    <a:pt x="29" y="26"/>
                  </a:cubicBezTo>
                  <a:cubicBezTo>
                    <a:pt x="30" y="25"/>
                    <a:pt x="31" y="24"/>
                    <a:pt x="33" y="22"/>
                  </a:cubicBezTo>
                  <a:cubicBezTo>
                    <a:pt x="33" y="21"/>
                    <a:pt x="34" y="19"/>
                    <a:pt x="34" y="18"/>
                  </a:cubicBezTo>
                  <a:cubicBezTo>
                    <a:pt x="34" y="16"/>
                    <a:pt x="33" y="15"/>
                    <a:pt x="32" y="13"/>
                  </a:cubicBezTo>
                  <a:cubicBezTo>
                    <a:pt x="31" y="12"/>
                    <a:pt x="30" y="11"/>
                    <a:pt x="28"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53" name="iṩlîḍe">
              <a:extLst>
                <a:ext uri="{FF2B5EF4-FFF2-40B4-BE49-F238E27FC236}">
                  <a16:creationId xmlns:a16="http://schemas.microsoft.com/office/drawing/2014/main" id="{3383AB77-FA1B-4462-AC0D-95A23B730A39}"/>
                </a:ext>
              </a:extLst>
            </p:cNvPr>
            <p:cNvSpPr/>
            <p:nvPr/>
          </p:nvSpPr>
          <p:spPr bwMode="auto">
            <a:xfrm>
              <a:off x="3940580" y="1585778"/>
              <a:ext cx="75692" cy="43453"/>
            </a:xfrm>
            <a:custGeom>
              <a:avLst/>
              <a:gdLst>
                <a:gd name="T0" fmla="*/ 0 w 108"/>
                <a:gd name="T1" fmla="*/ 9 h 62"/>
                <a:gd name="T2" fmla="*/ 101 w 108"/>
                <a:gd name="T3" fmla="*/ 62 h 62"/>
                <a:gd name="T4" fmla="*/ 108 w 108"/>
                <a:gd name="T5" fmla="*/ 52 h 62"/>
                <a:gd name="T6" fmla="*/ 6 w 108"/>
                <a:gd name="T7" fmla="*/ 0 h 62"/>
                <a:gd name="T8" fmla="*/ 0 w 108"/>
                <a:gd name="T9" fmla="*/ 9 h 62"/>
              </a:gdLst>
              <a:ahLst/>
              <a:cxnLst>
                <a:cxn ang="0">
                  <a:pos x="T0" y="T1"/>
                </a:cxn>
                <a:cxn ang="0">
                  <a:pos x="T2" y="T3"/>
                </a:cxn>
                <a:cxn ang="0">
                  <a:pos x="T4" y="T5"/>
                </a:cxn>
                <a:cxn ang="0">
                  <a:pos x="T6" y="T7"/>
                </a:cxn>
                <a:cxn ang="0">
                  <a:pos x="T8" y="T9"/>
                </a:cxn>
              </a:cxnLst>
              <a:rect l="0" t="0" r="r" b="b"/>
              <a:pathLst>
                <a:path w="108" h="62">
                  <a:moveTo>
                    <a:pt x="0" y="9"/>
                  </a:moveTo>
                  <a:lnTo>
                    <a:pt x="101" y="62"/>
                  </a:lnTo>
                  <a:lnTo>
                    <a:pt x="108" y="52"/>
                  </a:lnTo>
                  <a:lnTo>
                    <a:pt x="6" y="0"/>
                  </a:lnTo>
                  <a:lnTo>
                    <a:pt x="0"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54" name="ïṣlíḋe">
              <a:extLst>
                <a:ext uri="{FF2B5EF4-FFF2-40B4-BE49-F238E27FC236}">
                  <a16:creationId xmlns:a16="http://schemas.microsoft.com/office/drawing/2014/main" id="{0198C075-8579-4209-ADDC-8A8A3BDA7E26}"/>
                </a:ext>
              </a:extLst>
            </p:cNvPr>
            <p:cNvSpPr/>
            <p:nvPr/>
          </p:nvSpPr>
          <p:spPr bwMode="auto">
            <a:xfrm>
              <a:off x="3951793" y="1539522"/>
              <a:ext cx="82700" cy="55367"/>
            </a:xfrm>
            <a:custGeom>
              <a:avLst/>
              <a:gdLst>
                <a:gd name="T0" fmla="*/ 39 w 118"/>
                <a:gd name="T1" fmla="*/ 6 h 79"/>
                <a:gd name="T2" fmla="*/ 26 w 118"/>
                <a:gd name="T3" fmla="*/ 0 h 79"/>
                <a:gd name="T4" fmla="*/ 0 w 118"/>
                <a:gd name="T5" fmla="*/ 52 h 79"/>
                <a:gd name="T6" fmla="*/ 13 w 118"/>
                <a:gd name="T7" fmla="*/ 59 h 79"/>
                <a:gd name="T8" fmla="*/ 23 w 118"/>
                <a:gd name="T9" fmla="*/ 36 h 79"/>
                <a:gd name="T10" fmla="*/ 115 w 118"/>
                <a:gd name="T11" fmla="*/ 79 h 79"/>
                <a:gd name="T12" fmla="*/ 118 w 118"/>
                <a:gd name="T13" fmla="*/ 69 h 79"/>
                <a:gd name="T14" fmla="*/ 26 w 118"/>
                <a:gd name="T15" fmla="*/ 29 h 79"/>
                <a:gd name="T16" fmla="*/ 39 w 118"/>
                <a:gd name="T17" fmla="*/ 6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8" h="79">
                  <a:moveTo>
                    <a:pt x="39" y="6"/>
                  </a:moveTo>
                  <a:lnTo>
                    <a:pt x="26" y="0"/>
                  </a:lnTo>
                  <a:lnTo>
                    <a:pt x="0" y="52"/>
                  </a:lnTo>
                  <a:lnTo>
                    <a:pt x="13" y="59"/>
                  </a:lnTo>
                  <a:lnTo>
                    <a:pt x="23" y="36"/>
                  </a:lnTo>
                  <a:lnTo>
                    <a:pt x="115" y="79"/>
                  </a:lnTo>
                  <a:lnTo>
                    <a:pt x="118" y="69"/>
                  </a:lnTo>
                  <a:lnTo>
                    <a:pt x="26" y="29"/>
                  </a:lnTo>
                  <a:lnTo>
                    <a:pt x="39"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55" name="ísļiďè">
              <a:extLst>
                <a:ext uri="{FF2B5EF4-FFF2-40B4-BE49-F238E27FC236}">
                  <a16:creationId xmlns:a16="http://schemas.microsoft.com/office/drawing/2014/main" id="{01190D15-4ACB-4D88-A69E-E1BB120838C5}"/>
                </a:ext>
              </a:extLst>
            </p:cNvPr>
            <p:cNvSpPr/>
            <p:nvPr/>
          </p:nvSpPr>
          <p:spPr bwMode="auto">
            <a:xfrm>
              <a:off x="3573335" y="1604000"/>
              <a:ext cx="39248" cy="52564"/>
            </a:xfrm>
            <a:custGeom>
              <a:avLst/>
              <a:gdLst>
                <a:gd name="T0" fmla="*/ 17 w 17"/>
                <a:gd name="T1" fmla="*/ 1 h 23"/>
                <a:gd name="T2" fmla="*/ 17 w 17"/>
                <a:gd name="T3" fmla="*/ 0 h 23"/>
                <a:gd name="T4" fmla="*/ 10 w 17"/>
                <a:gd name="T5" fmla="*/ 0 h 23"/>
                <a:gd name="T6" fmla="*/ 10 w 17"/>
                <a:gd name="T7" fmla="*/ 1 h 23"/>
                <a:gd name="T8" fmla="*/ 12 w 17"/>
                <a:gd name="T9" fmla="*/ 1 h 23"/>
                <a:gd name="T10" fmla="*/ 13 w 17"/>
                <a:gd name="T11" fmla="*/ 2 h 23"/>
                <a:gd name="T12" fmla="*/ 13 w 17"/>
                <a:gd name="T13" fmla="*/ 3 h 23"/>
                <a:gd name="T14" fmla="*/ 11 w 17"/>
                <a:gd name="T15" fmla="*/ 5 h 23"/>
                <a:gd name="T16" fmla="*/ 5 w 17"/>
                <a:gd name="T17" fmla="*/ 16 h 23"/>
                <a:gd name="T18" fmla="*/ 3 w 17"/>
                <a:gd name="T19" fmla="*/ 18 h 23"/>
                <a:gd name="T20" fmla="*/ 2 w 17"/>
                <a:gd name="T21" fmla="*/ 19 h 23"/>
                <a:gd name="T22" fmla="*/ 0 w 17"/>
                <a:gd name="T23" fmla="*/ 18 h 23"/>
                <a:gd name="T24" fmla="*/ 0 w 17"/>
                <a:gd name="T25" fmla="*/ 19 h 23"/>
                <a:gd name="T26" fmla="*/ 8 w 17"/>
                <a:gd name="T27" fmla="*/ 23 h 23"/>
                <a:gd name="T28" fmla="*/ 8 w 17"/>
                <a:gd name="T29" fmla="*/ 22 h 23"/>
                <a:gd name="T30" fmla="*/ 6 w 17"/>
                <a:gd name="T31" fmla="*/ 21 h 23"/>
                <a:gd name="T32" fmla="*/ 6 w 17"/>
                <a:gd name="T33" fmla="*/ 20 h 23"/>
                <a:gd name="T34" fmla="*/ 7 w 17"/>
                <a:gd name="T35" fmla="*/ 18 h 23"/>
                <a:gd name="T36" fmla="*/ 17 w 17"/>
                <a:gd name="T37"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7" h="23">
                  <a:moveTo>
                    <a:pt x="17" y="1"/>
                  </a:moveTo>
                  <a:cubicBezTo>
                    <a:pt x="17" y="0"/>
                    <a:pt x="17" y="0"/>
                    <a:pt x="17" y="0"/>
                  </a:cubicBezTo>
                  <a:cubicBezTo>
                    <a:pt x="10" y="0"/>
                    <a:pt x="10" y="0"/>
                    <a:pt x="10" y="0"/>
                  </a:cubicBezTo>
                  <a:cubicBezTo>
                    <a:pt x="10" y="1"/>
                    <a:pt x="10" y="1"/>
                    <a:pt x="10" y="1"/>
                  </a:cubicBezTo>
                  <a:cubicBezTo>
                    <a:pt x="11" y="1"/>
                    <a:pt x="12" y="1"/>
                    <a:pt x="12" y="1"/>
                  </a:cubicBezTo>
                  <a:cubicBezTo>
                    <a:pt x="12" y="1"/>
                    <a:pt x="13" y="1"/>
                    <a:pt x="13" y="2"/>
                  </a:cubicBezTo>
                  <a:cubicBezTo>
                    <a:pt x="13" y="2"/>
                    <a:pt x="13" y="2"/>
                    <a:pt x="13" y="3"/>
                  </a:cubicBezTo>
                  <a:cubicBezTo>
                    <a:pt x="13" y="3"/>
                    <a:pt x="12" y="4"/>
                    <a:pt x="11" y="5"/>
                  </a:cubicBezTo>
                  <a:cubicBezTo>
                    <a:pt x="5" y="16"/>
                    <a:pt x="5" y="16"/>
                    <a:pt x="5" y="16"/>
                  </a:cubicBezTo>
                  <a:cubicBezTo>
                    <a:pt x="4" y="18"/>
                    <a:pt x="4" y="18"/>
                    <a:pt x="3" y="18"/>
                  </a:cubicBezTo>
                  <a:cubicBezTo>
                    <a:pt x="3" y="19"/>
                    <a:pt x="3" y="19"/>
                    <a:pt x="2" y="19"/>
                  </a:cubicBezTo>
                  <a:cubicBezTo>
                    <a:pt x="2" y="19"/>
                    <a:pt x="1" y="18"/>
                    <a:pt x="0" y="18"/>
                  </a:cubicBezTo>
                  <a:cubicBezTo>
                    <a:pt x="0" y="19"/>
                    <a:pt x="0" y="19"/>
                    <a:pt x="0" y="19"/>
                  </a:cubicBezTo>
                  <a:cubicBezTo>
                    <a:pt x="8" y="23"/>
                    <a:pt x="8" y="23"/>
                    <a:pt x="8" y="23"/>
                  </a:cubicBezTo>
                  <a:cubicBezTo>
                    <a:pt x="8" y="22"/>
                    <a:pt x="8" y="22"/>
                    <a:pt x="8" y="22"/>
                  </a:cubicBezTo>
                  <a:cubicBezTo>
                    <a:pt x="7" y="22"/>
                    <a:pt x="7" y="21"/>
                    <a:pt x="6" y="21"/>
                  </a:cubicBezTo>
                  <a:cubicBezTo>
                    <a:pt x="6" y="21"/>
                    <a:pt x="6" y="20"/>
                    <a:pt x="6" y="20"/>
                  </a:cubicBezTo>
                  <a:cubicBezTo>
                    <a:pt x="6" y="20"/>
                    <a:pt x="7" y="19"/>
                    <a:pt x="7" y="18"/>
                  </a:cubicBezTo>
                  <a:lnTo>
                    <a:pt x="17"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56" name="íṡlïde">
              <a:extLst>
                <a:ext uri="{FF2B5EF4-FFF2-40B4-BE49-F238E27FC236}">
                  <a16:creationId xmlns:a16="http://schemas.microsoft.com/office/drawing/2014/main" id="{364E217C-67C2-4AD6-8094-FC9D5F81CC58}"/>
                </a:ext>
              </a:extLst>
            </p:cNvPr>
            <p:cNvSpPr/>
            <p:nvPr/>
          </p:nvSpPr>
          <p:spPr bwMode="auto">
            <a:xfrm>
              <a:off x="3646924" y="1622223"/>
              <a:ext cx="34342" cy="57470"/>
            </a:xfrm>
            <a:custGeom>
              <a:avLst/>
              <a:gdLst>
                <a:gd name="T0" fmla="*/ 9 w 15"/>
                <a:gd name="T1" fmla="*/ 1 h 25"/>
                <a:gd name="T2" fmla="*/ 4 w 15"/>
                <a:gd name="T3" fmla="*/ 2 h 25"/>
                <a:gd name="T4" fmla="*/ 2 w 15"/>
                <a:gd name="T5" fmla="*/ 5 h 25"/>
                <a:gd name="T6" fmla="*/ 2 w 15"/>
                <a:gd name="T7" fmla="*/ 8 h 25"/>
                <a:gd name="T8" fmla="*/ 5 w 15"/>
                <a:gd name="T9" fmla="*/ 12 h 25"/>
                <a:gd name="T10" fmla="*/ 1 w 15"/>
                <a:gd name="T11" fmla="*/ 15 h 25"/>
                <a:gd name="T12" fmla="*/ 0 w 15"/>
                <a:gd name="T13" fmla="*/ 18 h 25"/>
                <a:gd name="T14" fmla="*/ 1 w 15"/>
                <a:gd name="T15" fmla="*/ 22 h 25"/>
                <a:gd name="T16" fmla="*/ 6 w 15"/>
                <a:gd name="T17" fmla="*/ 25 h 25"/>
                <a:gd name="T18" fmla="*/ 11 w 15"/>
                <a:gd name="T19" fmla="*/ 24 h 25"/>
                <a:gd name="T20" fmla="*/ 14 w 15"/>
                <a:gd name="T21" fmla="*/ 20 h 25"/>
                <a:gd name="T22" fmla="*/ 13 w 15"/>
                <a:gd name="T23" fmla="*/ 16 h 25"/>
                <a:gd name="T24" fmla="*/ 9 w 15"/>
                <a:gd name="T25" fmla="*/ 12 h 25"/>
                <a:gd name="T26" fmla="*/ 14 w 15"/>
                <a:gd name="T27" fmla="*/ 9 h 25"/>
                <a:gd name="T28" fmla="*/ 15 w 15"/>
                <a:gd name="T29" fmla="*/ 7 h 25"/>
                <a:gd name="T30" fmla="*/ 14 w 15"/>
                <a:gd name="T31" fmla="*/ 3 h 25"/>
                <a:gd name="T32" fmla="*/ 9 w 15"/>
                <a:gd name="T33" fmla="*/ 1 h 25"/>
                <a:gd name="T34" fmla="*/ 11 w 15"/>
                <a:gd name="T35" fmla="*/ 19 h 25"/>
                <a:gd name="T36" fmla="*/ 11 w 15"/>
                <a:gd name="T37" fmla="*/ 21 h 25"/>
                <a:gd name="T38" fmla="*/ 10 w 15"/>
                <a:gd name="T39" fmla="*/ 23 h 25"/>
                <a:gd name="T40" fmla="*/ 6 w 15"/>
                <a:gd name="T41" fmla="*/ 24 h 25"/>
                <a:gd name="T42" fmla="*/ 3 w 15"/>
                <a:gd name="T43" fmla="*/ 22 h 25"/>
                <a:gd name="T44" fmla="*/ 3 w 15"/>
                <a:gd name="T45" fmla="*/ 18 h 25"/>
                <a:gd name="T46" fmla="*/ 4 w 15"/>
                <a:gd name="T47" fmla="*/ 15 h 25"/>
                <a:gd name="T48" fmla="*/ 6 w 15"/>
                <a:gd name="T49" fmla="*/ 13 h 25"/>
                <a:gd name="T50" fmla="*/ 11 w 15"/>
                <a:gd name="T51" fmla="*/ 19 h 25"/>
                <a:gd name="T52" fmla="*/ 12 w 15"/>
                <a:gd name="T53" fmla="*/ 8 h 25"/>
                <a:gd name="T54" fmla="*/ 8 w 15"/>
                <a:gd name="T55" fmla="*/ 11 h 25"/>
                <a:gd name="T56" fmla="*/ 6 w 15"/>
                <a:gd name="T57" fmla="*/ 8 h 25"/>
                <a:gd name="T58" fmla="*/ 5 w 15"/>
                <a:gd name="T59" fmla="*/ 6 h 25"/>
                <a:gd name="T60" fmla="*/ 5 w 15"/>
                <a:gd name="T61" fmla="*/ 5 h 25"/>
                <a:gd name="T62" fmla="*/ 6 w 15"/>
                <a:gd name="T63" fmla="*/ 2 h 25"/>
                <a:gd name="T64" fmla="*/ 9 w 15"/>
                <a:gd name="T65" fmla="*/ 2 h 25"/>
                <a:gd name="T66" fmla="*/ 12 w 15"/>
                <a:gd name="T67" fmla="*/ 3 h 25"/>
                <a:gd name="T68" fmla="*/ 12 w 15"/>
                <a:gd name="T69" fmla="*/ 6 h 25"/>
                <a:gd name="T70" fmla="*/ 12 w 15"/>
                <a:gd name="T71" fmla="*/ 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5" h="25">
                  <a:moveTo>
                    <a:pt x="9" y="1"/>
                  </a:moveTo>
                  <a:cubicBezTo>
                    <a:pt x="7" y="0"/>
                    <a:pt x="6" y="1"/>
                    <a:pt x="4" y="2"/>
                  </a:cubicBezTo>
                  <a:cubicBezTo>
                    <a:pt x="3" y="3"/>
                    <a:pt x="2" y="4"/>
                    <a:pt x="2" y="5"/>
                  </a:cubicBezTo>
                  <a:cubicBezTo>
                    <a:pt x="2" y="6"/>
                    <a:pt x="2" y="7"/>
                    <a:pt x="2" y="8"/>
                  </a:cubicBezTo>
                  <a:cubicBezTo>
                    <a:pt x="3" y="9"/>
                    <a:pt x="4" y="11"/>
                    <a:pt x="5" y="12"/>
                  </a:cubicBezTo>
                  <a:cubicBezTo>
                    <a:pt x="4" y="13"/>
                    <a:pt x="2" y="14"/>
                    <a:pt x="1" y="15"/>
                  </a:cubicBezTo>
                  <a:cubicBezTo>
                    <a:pt x="0" y="16"/>
                    <a:pt x="0" y="17"/>
                    <a:pt x="0" y="18"/>
                  </a:cubicBezTo>
                  <a:cubicBezTo>
                    <a:pt x="0" y="19"/>
                    <a:pt x="0" y="21"/>
                    <a:pt x="1" y="22"/>
                  </a:cubicBezTo>
                  <a:cubicBezTo>
                    <a:pt x="2" y="24"/>
                    <a:pt x="4" y="24"/>
                    <a:pt x="6" y="25"/>
                  </a:cubicBezTo>
                  <a:cubicBezTo>
                    <a:pt x="8" y="25"/>
                    <a:pt x="10" y="25"/>
                    <a:pt x="11" y="24"/>
                  </a:cubicBezTo>
                  <a:cubicBezTo>
                    <a:pt x="13" y="23"/>
                    <a:pt x="14" y="21"/>
                    <a:pt x="14" y="20"/>
                  </a:cubicBezTo>
                  <a:cubicBezTo>
                    <a:pt x="14" y="18"/>
                    <a:pt x="14" y="17"/>
                    <a:pt x="13" y="16"/>
                  </a:cubicBezTo>
                  <a:cubicBezTo>
                    <a:pt x="12" y="15"/>
                    <a:pt x="11" y="14"/>
                    <a:pt x="9" y="12"/>
                  </a:cubicBezTo>
                  <a:cubicBezTo>
                    <a:pt x="11" y="11"/>
                    <a:pt x="13" y="10"/>
                    <a:pt x="14" y="9"/>
                  </a:cubicBezTo>
                  <a:cubicBezTo>
                    <a:pt x="14" y="8"/>
                    <a:pt x="15" y="7"/>
                    <a:pt x="15" y="7"/>
                  </a:cubicBezTo>
                  <a:cubicBezTo>
                    <a:pt x="15" y="5"/>
                    <a:pt x="15" y="4"/>
                    <a:pt x="14" y="3"/>
                  </a:cubicBezTo>
                  <a:cubicBezTo>
                    <a:pt x="13" y="2"/>
                    <a:pt x="11" y="1"/>
                    <a:pt x="9" y="1"/>
                  </a:cubicBezTo>
                  <a:close/>
                  <a:moveTo>
                    <a:pt x="11" y="19"/>
                  </a:moveTo>
                  <a:cubicBezTo>
                    <a:pt x="11" y="19"/>
                    <a:pt x="11" y="20"/>
                    <a:pt x="11" y="21"/>
                  </a:cubicBezTo>
                  <a:cubicBezTo>
                    <a:pt x="11" y="22"/>
                    <a:pt x="10" y="23"/>
                    <a:pt x="10" y="23"/>
                  </a:cubicBezTo>
                  <a:cubicBezTo>
                    <a:pt x="9" y="24"/>
                    <a:pt x="8" y="24"/>
                    <a:pt x="6" y="24"/>
                  </a:cubicBezTo>
                  <a:cubicBezTo>
                    <a:pt x="5" y="24"/>
                    <a:pt x="4" y="23"/>
                    <a:pt x="3" y="22"/>
                  </a:cubicBezTo>
                  <a:cubicBezTo>
                    <a:pt x="3" y="21"/>
                    <a:pt x="2" y="20"/>
                    <a:pt x="3" y="18"/>
                  </a:cubicBezTo>
                  <a:cubicBezTo>
                    <a:pt x="3" y="17"/>
                    <a:pt x="3" y="16"/>
                    <a:pt x="4" y="15"/>
                  </a:cubicBezTo>
                  <a:cubicBezTo>
                    <a:pt x="4" y="15"/>
                    <a:pt x="5" y="14"/>
                    <a:pt x="6" y="13"/>
                  </a:cubicBezTo>
                  <a:cubicBezTo>
                    <a:pt x="9" y="15"/>
                    <a:pt x="10" y="17"/>
                    <a:pt x="11" y="19"/>
                  </a:cubicBezTo>
                  <a:close/>
                  <a:moveTo>
                    <a:pt x="12" y="8"/>
                  </a:moveTo>
                  <a:cubicBezTo>
                    <a:pt x="11" y="9"/>
                    <a:pt x="10" y="10"/>
                    <a:pt x="8" y="11"/>
                  </a:cubicBezTo>
                  <a:cubicBezTo>
                    <a:pt x="6" y="8"/>
                    <a:pt x="6" y="8"/>
                    <a:pt x="6" y="8"/>
                  </a:cubicBezTo>
                  <a:cubicBezTo>
                    <a:pt x="5" y="8"/>
                    <a:pt x="5" y="7"/>
                    <a:pt x="5" y="6"/>
                  </a:cubicBezTo>
                  <a:cubicBezTo>
                    <a:pt x="5" y="6"/>
                    <a:pt x="4" y="5"/>
                    <a:pt x="5" y="5"/>
                  </a:cubicBezTo>
                  <a:cubicBezTo>
                    <a:pt x="5" y="4"/>
                    <a:pt x="5" y="3"/>
                    <a:pt x="6" y="2"/>
                  </a:cubicBezTo>
                  <a:cubicBezTo>
                    <a:pt x="7" y="2"/>
                    <a:pt x="8" y="2"/>
                    <a:pt x="9" y="2"/>
                  </a:cubicBezTo>
                  <a:cubicBezTo>
                    <a:pt x="10" y="2"/>
                    <a:pt x="11" y="2"/>
                    <a:pt x="12" y="3"/>
                  </a:cubicBezTo>
                  <a:cubicBezTo>
                    <a:pt x="12" y="4"/>
                    <a:pt x="13" y="5"/>
                    <a:pt x="12" y="6"/>
                  </a:cubicBezTo>
                  <a:cubicBezTo>
                    <a:pt x="12" y="7"/>
                    <a:pt x="12" y="8"/>
                    <a:pt x="12"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57" name="iṩlide">
              <a:extLst>
                <a:ext uri="{FF2B5EF4-FFF2-40B4-BE49-F238E27FC236}">
                  <a16:creationId xmlns:a16="http://schemas.microsoft.com/office/drawing/2014/main" id="{637DF7F9-51DD-4DAF-86F2-F8C9BD11D01F}"/>
                </a:ext>
              </a:extLst>
            </p:cNvPr>
            <p:cNvSpPr/>
            <p:nvPr/>
          </p:nvSpPr>
          <p:spPr bwMode="auto">
            <a:xfrm>
              <a:off x="3717710" y="1622223"/>
              <a:ext cx="37145" cy="60273"/>
            </a:xfrm>
            <a:custGeom>
              <a:avLst/>
              <a:gdLst>
                <a:gd name="T0" fmla="*/ 15 w 16"/>
                <a:gd name="T1" fmla="*/ 16 h 26"/>
                <a:gd name="T2" fmla="*/ 15 w 16"/>
                <a:gd name="T3" fmla="*/ 9 h 26"/>
                <a:gd name="T4" fmla="*/ 12 w 16"/>
                <a:gd name="T5" fmla="*/ 2 h 26"/>
                <a:gd name="T6" fmla="*/ 6 w 16"/>
                <a:gd name="T7" fmla="*/ 1 h 26"/>
                <a:gd name="T8" fmla="*/ 1 w 16"/>
                <a:gd name="T9" fmla="*/ 4 h 26"/>
                <a:gd name="T10" fmla="*/ 0 w 16"/>
                <a:gd name="T11" fmla="*/ 10 h 26"/>
                <a:gd name="T12" fmla="*/ 3 w 16"/>
                <a:gd name="T13" fmla="*/ 15 h 26"/>
                <a:gd name="T14" fmla="*/ 8 w 16"/>
                <a:gd name="T15" fmla="*/ 16 h 26"/>
                <a:gd name="T16" fmla="*/ 12 w 16"/>
                <a:gd name="T17" fmla="*/ 13 h 26"/>
                <a:gd name="T18" fmla="*/ 11 w 16"/>
                <a:gd name="T19" fmla="*/ 19 h 26"/>
                <a:gd name="T20" fmla="*/ 8 w 16"/>
                <a:gd name="T21" fmla="*/ 23 h 26"/>
                <a:gd name="T22" fmla="*/ 4 w 16"/>
                <a:gd name="T23" fmla="*/ 25 h 26"/>
                <a:gd name="T24" fmla="*/ 4 w 16"/>
                <a:gd name="T25" fmla="*/ 26 h 26"/>
                <a:gd name="T26" fmla="*/ 5 w 16"/>
                <a:gd name="T27" fmla="*/ 26 h 26"/>
                <a:gd name="T28" fmla="*/ 11 w 16"/>
                <a:gd name="T29" fmla="*/ 23 h 26"/>
                <a:gd name="T30" fmla="*/ 15 w 16"/>
                <a:gd name="T31" fmla="*/ 16 h 26"/>
                <a:gd name="T32" fmla="*/ 11 w 16"/>
                <a:gd name="T33" fmla="*/ 13 h 26"/>
                <a:gd name="T34" fmla="*/ 9 w 16"/>
                <a:gd name="T35" fmla="*/ 14 h 26"/>
                <a:gd name="T36" fmla="*/ 6 w 16"/>
                <a:gd name="T37" fmla="*/ 13 h 26"/>
                <a:gd name="T38" fmla="*/ 3 w 16"/>
                <a:gd name="T39" fmla="*/ 8 h 26"/>
                <a:gd name="T40" fmla="*/ 3 w 16"/>
                <a:gd name="T41" fmla="*/ 4 h 26"/>
                <a:gd name="T42" fmla="*/ 6 w 16"/>
                <a:gd name="T43" fmla="*/ 2 h 26"/>
                <a:gd name="T44" fmla="*/ 8 w 16"/>
                <a:gd name="T45" fmla="*/ 2 h 26"/>
                <a:gd name="T46" fmla="*/ 11 w 16"/>
                <a:gd name="T47" fmla="*/ 5 h 26"/>
                <a:gd name="T48" fmla="*/ 12 w 16"/>
                <a:gd name="T49" fmla="*/ 8 h 26"/>
                <a:gd name="T50" fmla="*/ 12 w 16"/>
                <a:gd name="T51" fmla="*/ 12 h 26"/>
                <a:gd name="T52" fmla="*/ 11 w 16"/>
                <a:gd name="T53" fmla="*/ 1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 h="26">
                  <a:moveTo>
                    <a:pt x="15" y="16"/>
                  </a:moveTo>
                  <a:cubicBezTo>
                    <a:pt x="16" y="14"/>
                    <a:pt x="16" y="11"/>
                    <a:pt x="15" y="9"/>
                  </a:cubicBezTo>
                  <a:cubicBezTo>
                    <a:pt x="15" y="6"/>
                    <a:pt x="14" y="4"/>
                    <a:pt x="12" y="2"/>
                  </a:cubicBezTo>
                  <a:cubicBezTo>
                    <a:pt x="10" y="1"/>
                    <a:pt x="8" y="0"/>
                    <a:pt x="6" y="1"/>
                  </a:cubicBezTo>
                  <a:cubicBezTo>
                    <a:pt x="4" y="1"/>
                    <a:pt x="2" y="2"/>
                    <a:pt x="1" y="4"/>
                  </a:cubicBezTo>
                  <a:cubicBezTo>
                    <a:pt x="0" y="6"/>
                    <a:pt x="0" y="8"/>
                    <a:pt x="0" y="10"/>
                  </a:cubicBezTo>
                  <a:cubicBezTo>
                    <a:pt x="1" y="12"/>
                    <a:pt x="1" y="14"/>
                    <a:pt x="3" y="15"/>
                  </a:cubicBezTo>
                  <a:cubicBezTo>
                    <a:pt x="4" y="16"/>
                    <a:pt x="6" y="16"/>
                    <a:pt x="8" y="16"/>
                  </a:cubicBezTo>
                  <a:cubicBezTo>
                    <a:pt x="9" y="16"/>
                    <a:pt x="11" y="15"/>
                    <a:pt x="12" y="13"/>
                  </a:cubicBezTo>
                  <a:cubicBezTo>
                    <a:pt x="12" y="15"/>
                    <a:pt x="12" y="17"/>
                    <a:pt x="11" y="19"/>
                  </a:cubicBezTo>
                  <a:cubicBezTo>
                    <a:pt x="10" y="21"/>
                    <a:pt x="9" y="22"/>
                    <a:pt x="8" y="23"/>
                  </a:cubicBezTo>
                  <a:cubicBezTo>
                    <a:pt x="6" y="24"/>
                    <a:pt x="5" y="25"/>
                    <a:pt x="4" y="25"/>
                  </a:cubicBezTo>
                  <a:cubicBezTo>
                    <a:pt x="4" y="26"/>
                    <a:pt x="4" y="26"/>
                    <a:pt x="4" y="26"/>
                  </a:cubicBezTo>
                  <a:cubicBezTo>
                    <a:pt x="5" y="26"/>
                    <a:pt x="5" y="26"/>
                    <a:pt x="5" y="26"/>
                  </a:cubicBezTo>
                  <a:cubicBezTo>
                    <a:pt x="7" y="25"/>
                    <a:pt x="9" y="24"/>
                    <a:pt x="11" y="23"/>
                  </a:cubicBezTo>
                  <a:cubicBezTo>
                    <a:pt x="13" y="21"/>
                    <a:pt x="14" y="19"/>
                    <a:pt x="15" y="16"/>
                  </a:cubicBezTo>
                  <a:close/>
                  <a:moveTo>
                    <a:pt x="11" y="13"/>
                  </a:moveTo>
                  <a:cubicBezTo>
                    <a:pt x="10" y="14"/>
                    <a:pt x="9" y="14"/>
                    <a:pt x="9" y="14"/>
                  </a:cubicBezTo>
                  <a:cubicBezTo>
                    <a:pt x="8" y="14"/>
                    <a:pt x="7" y="14"/>
                    <a:pt x="6" y="13"/>
                  </a:cubicBezTo>
                  <a:cubicBezTo>
                    <a:pt x="4" y="12"/>
                    <a:pt x="3" y="10"/>
                    <a:pt x="3" y="8"/>
                  </a:cubicBezTo>
                  <a:cubicBezTo>
                    <a:pt x="3" y="6"/>
                    <a:pt x="3" y="5"/>
                    <a:pt x="3" y="4"/>
                  </a:cubicBezTo>
                  <a:cubicBezTo>
                    <a:pt x="4" y="3"/>
                    <a:pt x="5" y="2"/>
                    <a:pt x="6" y="2"/>
                  </a:cubicBezTo>
                  <a:cubicBezTo>
                    <a:pt x="7" y="2"/>
                    <a:pt x="8" y="2"/>
                    <a:pt x="8" y="2"/>
                  </a:cubicBezTo>
                  <a:cubicBezTo>
                    <a:pt x="9" y="3"/>
                    <a:pt x="10" y="4"/>
                    <a:pt x="11" y="5"/>
                  </a:cubicBezTo>
                  <a:cubicBezTo>
                    <a:pt x="11" y="6"/>
                    <a:pt x="12" y="7"/>
                    <a:pt x="12" y="8"/>
                  </a:cubicBezTo>
                  <a:cubicBezTo>
                    <a:pt x="12" y="9"/>
                    <a:pt x="12" y="10"/>
                    <a:pt x="12" y="12"/>
                  </a:cubicBezTo>
                  <a:cubicBezTo>
                    <a:pt x="12" y="13"/>
                    <a:pt x="11" y="13"/>
                    <a:pt x="11"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58" name="îs1ïde">
              <a:extLst>
                <a:ext uri="{FF2B5EF4-FFF2-40B4-BE49-F238E27FC236}">
                  <a16:creationId xmlns:a16="http://schemas.microsoft.com/office/drawing/2014/main" id="{C049C6BF-A8A8-4DD2-859B-3F9F41239260}"/>
                </a:ext>
              </a:extLst>
            </p:cNvPr>
            <p:cNvSpPr/>
            <p:nvPr/>
          </p:nvSpPr>
          <p:spPr bwMode="auto">
            <a:xfrm>
              <a:off x="3782188" y="1613112"/>
              <a:ext cx="32239" cy="57470"/>
            </a:xfrm>
            <a:custGeom>
              <a:avLst/>
              <a:gdLst>
                <a:gd name="T0" fmla="*/ 11 w 14"/>
                <a:gd name="T1" fmla="*/ 24 h 25"/>
                <a:gd name="T2" fmla="*/ 14 w 14"/>
                <a:gd name="T3" fmla="*/ 0 h 25"/>
                <a:gd name="T4" fmla="*/ 14 w 14"/>
                <a:gd name="T5" fmla="*/ 0 h 25"/>
                <a:gd name="T6" fmla="*/ 1 w 14"/>
                <a:gd name="T7" fmla="*/ 2 h 25"/>
                <a:gd name="T8" fmla="*/ 0 w 14"/>
                <a:gd name="T9" fmla="*/ 8 h 25"/>
                <a:gd name="T10" fmla="*/ 0 w 14"/>
                <a:gd name="T11" fmla="*/ 8 h 25"/>
                <a:gd name="T12" fmla="*/ 2 w 14"/>
                <a:gd name="T13" fmla="*/ 5 h 25"/>
                <a:gd name="T14" fmla="*/ 5 w 14"/>
                <a:gd name="T15" fmla="*/ 4 h 25"/>
                <a:gd name="T16" fmla="*/ 12 w 14"/>
                <a:gd name="T17" fmla="*/ 3 h 25"/>
                <a:gd name="T18" fmla="*/ 9 w 14"/>
                <a:gd name="T19" fmla="*/ 25 h 25"/>
                <a:gd name="T20" fmla="*/ 11 w 14"/>
                <a:gd name="T21" fmla="*/ 2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 h="25">
                  <a:moveTo>
                    <a:pt x="11" y="24"/>
                  </a:moveTo>
                  <a:cubicBezTo>
                    <a:pt x="14" y="0"/>
                    <a:pt x="14" y="0"/>
                    <a:pt x="14" y="0"/>
                  </a:cubicBezTo>
                  <a:cubicBezTo>
                    <a:pt x="14" y="0"/>
                    <a:pt x="14" y="0"/>
                    <a:pt x="14" y="0"/>
                  </a:cubicBezTo>
                  <a:cubicBezTo>
                    <a:pt x="1" y="2"/>
                    <a:pt x="1" y="2"/>
                    <a:pt x="1" y="2"/>
                  </a:cubicBezTo>
                  <a:cubicBezTo>
                    <a:pt x="0" y="8"/>
                    <a:pt x="0" y="8"/>
                    <a:pt x="0" y="8"/>
                  </a:cubicBezTo>
                  <a:cubicBezTo>
                    <a:pt x="0" y="8"/>
                    <a:pt x="0" y="8"/>
                    <a:pt x="0" y="8"/>
                  </a:cubicBezTo>
                  <a:cubicBezTo>
                    <a:pt x="1" y="7"/>
                    <a:pt x="1" y="6"/>
                    <a:pt x="2" y="5"/>
                  </a:cubicBezTo>
                  <a:cubicBezTo>
                    <a:pt x="3" y="5"/>
                    <a:pt x="4" y="4"/>
                    <a:pt x="5" y="4"/>
                  </a:cubicBezTo>
                  <a:cubicBezTo>
                    <a:pt x="12" y="3"/>
                    <a:pt x="12" y="3"/>
                    <a:pt x="12" y="3"/>
                  </a:cubicBezTo>
                  <a:cubicBezTo>
                    <a:pt x="9" y="25"/>
                    <a:pt x="9" y="25"/>
                    <a:pt x="9" y="25"/>
                  </a:cubicBezTo>
                  <a:lnTo>
                    <a:pt x="11"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59" name="i$ľïḑe">
              <a:extLst>
                <a:ext uri="{FF2B5EF4-FFF2-40B4-BE49-F238E27FC236}">
                  <a16:creationId xmlns:a16="http://schemas.microsoft.com/office/drawing/2014/main" id="{68D7FE56-E937-40BA-BF71-33ABAD5BF447}"/>
                </a:ext>
              </a:extLst>
            </p:cNvPr>
            <p:cNvSpPr/>
            <p:nvPr/>
          </p:nvSpPr>
          <p:spPr bwMode="auto">
            <a:xfrm>
              <a:off x="3349063" y="1294926"/>
              <a:ext cx="34342" cy="23128"/>
            </a:xfrm>
            <a:custGeom>
              <a:avLst/>
              <a:gdLst>
                <a:gd name="T0" fmla="*/ 8 w 15"/>
                <a:gd name="T1" fmla="*/ 7 h 10"/>
                <a:gd name="T2" fmla="*/ 12 w 15"/>
                <a:gd name="T3" fmla="*/ 10 h 10"/>
                <a:gd name="T4" fmla="*/ 14 w 15"/>
                <a:gd name="T5" fmla="*/ 3 h 10"/>
                <a:gd name="T6" fmla="*/ 10 w 15"/>
                <a:gd name="T7" fmla="*/ 0 h 10"/>
                <a:gd name="T8" fmla="*/ 0 w 15"/>
                <a:gd name="T9" fmla="*/ 2 h 10"/>
                <a:gd name="T10" fmla="*/ 8 w 15"/>
                <a:gd name="T11" fmla="*/ 7 h 10"/>
              </a:gdLst>
              <a:ahLst/>
              <a:cxnLst>
                <a:cxn ang="0">
                  <a:pos x="T0" y="T1"/>
                </a:cxn>
                <a:cxn ang="0">
                  <a:pos x="T2" y="T3"/>
                </a:cxn>
                <a:cxn ang="0">
                  <a:pos x="T4" y="T5"/>
                </a:cxn>
                <a:cxn ang="0">
                  <a:pos x="T6" y="T7"/>
                </a:cxn>
                <a:cxn ang="0">
                  <a:pos x="T8" y="T9"/>
                </a:cxn>
                <a:cxn ang="0">
                  <a:pos x="T10" y="T11"/>
                </a:cxn>
              </a:cxnLst>
              <a:rect l="0" t="0" r="r" b="b"/>
              <a:pathLst>
                <a:path w="15" h="10">
                  <a:moveTo>
                    <a:pt x="8" y="7"/>
                  </a:moveTo>
                  <a:cubicBezTo>
                    <a:pt x="12" y="10"/>
                    <a:pt x="12" y="10"/>
                    <a:pt x="12" y="10"/>
                  </a:cubicBezTo>
                  <a:cubicBezTo>
                    <a:pt x="12" y="7"/>
                    <a:pt x="15" y="5"/>
                    <a:pt x="14" y="3"/>
                  </a:cubicBezTo>
                  <a:cubicBezTo>
                    <a:pt x="10" y="0"/>
                    <a:pt x="10" y="0"/>
                    <a:pt x="10" y="0"/>
                  </a:cubicBezTo>
                  <a:cubicBezTo>
                    <a:pt x="7" y="0"/>
                    <a:pt x="3" y="0"/>
                    <a:pt x="0" y="2"/>
                  </a:cubicBezTo>
                  <a:cubicBezTo>
                    <a:pt x="1" y="4"/>
                    <a:pt x="4" y="8"/>
                    <a:pt x="8"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60" name="iŝļíḍè">
              <a:extLst>
                <a:ext uri="{FF2B5EF4-FFF2-40B4-BE49-F238E27FC236}">
                  <a16:creationId xmlns:a16="http://schemas.microsoft.com/office/drawing/2014/main" id="{C6D0C86F-09BE-4F63-8D16-D742BDE34B27}"/>
                </a:ext>
              </a:extLst>
            </p:cNvPr>
            <p:cNvSpPr/>
            <p:nvPr/>
          </p:nvSpPr>
          <p:spPr bwMode="auto">
            <a:xfrm>
              <a:off x="3378499" y="1327165"/>
              <a:ext cx="27333" cy="18923"/>
            </a:xfrm>
            <a:custGeom>
              <a:avLst/>
              <a:gdLst>
                <a:gd name="T0" fmla="*/ 7 w 12"/>
                <a:gd name="T1" fmla="*/ 7 h 8"/>
                <a:gd name="T2" fmla="*/ 9 w 12"/>
                <a:gd name="T3" fmla="*/ 8 h 8"/>
                <a:gd name="T4" fmla="*/ 12 w 12"/>
                <a:gd name="T5" fmla="*/ 6 h 8"/>
                <a:gd name="T6" fmla="*/ 11 w 12"/>
                <a:gd name="T7" fmla="*/ 2 h 8"/>
                <a:gd name="T8" fmla="*/ 8 w 12"/>
                <a:gd name="T9" fmla="*/ 0 h 8"/>
                <a:gd name="T10" fmla="*/ 0 w 12"/>
                <a:gd name="T11" fmla="*/ 3 h 8"/>
                <a:gd name="T12" fmla="*/ 7 w 12"/>
                <a:gd name="T13" fmla="*/ 7 h 8"/>
              </a:gdLst>
              <a:ahLst/>
              <a:cxnLst>
                <a:cxn ang="0">
                  <a:pos x="T0" y="T1"/>
                </a:cxn>
                <a:cxn ang="0">
                  <a:pos x="T2" y="T3"/>
                </a:cxn>
                <a:cxn ang="0">
                  <a:pos x="T4" y="T5"/>
                </a:cxn>
                <a:cxn ang="0">
                  <a:pos x="T6" y="T7"/>
                </a:cxn>
                <a:cxn ang="0">
                  <a:pos x="T8" y="T9"/>
                </a:cxn>
                <a:cxn ang="0">
                  <a:pos x="T10" y="T11"/>
                </a:cxn>
                <a:cxn ang="0">
                  <a:pos x="T12" y="T13"/>
                </a:cxn>
              </a:cxnLst>
              <a:rect l="0" t="0" r="r" b="b"/>
              <a:pathLst>
                <a:path w="12" h="8">
                  <a:moveTo>
                    <a:pt x="7" y="7"/>
                  </a:moveTo>
                  <a:cubicBezTo>
                    <a:pt x="9" y="8"/>
                    <a:pt x="9" y="8"/>
                    <a:pt x="9" y="8"/>
                  </a:cubicBezTo>
                  <a:cubicBezTo>
                    <a:pt x="10" y="8"/>
                    <a:pt x="11" y="6"/>
                    <a:pt x="12" y="6"/>
                  </a:cubicBezTo>
                  <a:cubicBezTo>
                    <a:pt x="12" y="4"/>
                    <a:pt x="11" y="2"/>
                    <a:pt x="11" y="2"/>
                  </a:cubicBezTo>
                  <a:cubicBezTo>
                    <a:pt x="11" y="0"/>
                    <a:pt x="9" y="1"/>
                    <a:pt x="8" y="0"/>
                  </a:cubicBezTo>
                  <a:cubicBezTo>
                    <a:pt x="5" y="1"/>
                    <a:pt x="1" y="0"/>
                    <a:pt x="0" y="3"/>
                  </a:cubicBezTo>
                  <a:cubicBezTo>
                    <a:pt x="2" y="5"/>
                    <a:pt x="5" y="6"/>
                    <a:pt x="7"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61" name="íṩḻîḋê">
              <a:extLst>
                <a:ext uri="{FF2B5EF4-FFF2-40B4-BE49-F238E27FC236}">
                  <a16:creationId xmlns:a16="http://schemas.microsoft.com/office/drawing/2014/main" id="{90F8F1A7-EEB0-4671-83B5-069E1E0EDB7E}"/>
                </a:ext>
              </a:extLst>
            </p:cNvPr>
            <p:cNvSpPr/>
            <p:nvPr/>
          </p:nvSpPr>
          <p:spPr bwMode="auto">
            <a:xfrm>
              <a:off x="3394618" y="1244465"/>
              <a:ext cx="100922" cy="166101"/>
            </a:xfrm>
            <a:custGeom>
              <a:avLst/>
              <a:gdLst>
                <a:gd name="T0" fmla="*/ 9 w 44"/>
                <a:gd name="T1" fmla="*/ 32 h 72"/>
                <a:gd name="T2" fmla="*/ 12 w 44"/>
                <a:gd name="T3" fmla="*/ 31 h 72"/>
                <a:gd name="T4" fmla="*/ 15 w 44"/>
                <a:gd name="T5" fmla="*/ 33 h 72"/>
                <a:gd name="T6" fmla="*/ 13 w 44"/>
                <a:gd name="T7" fmla="*/ 44 h 72"/>
                <a:gd name="T8" fmla="*/ 8 w 44"/>
                <a:gd name="T9" fmla="*/ 41 h 72"/>
                <a:gd name="T10" fmla="*/ 14 w 44"/>
                <a:gd name="T11" fmla="*/ 68 h 72"/>
                <a:gd name="T12" fmla="*/ 26 w 44"/>
                <a:gd name="T13" fmla="*/ 72 h 72"/>
                <a:gd name="T14" fmla="*/ 27 w 44"/>
                <a:gd name="T15" fmla="*/ 69 h 72"/>
                <a:gd name="T16" fmla="*/ 15 w 44"/>
                <a:gd name="T17" fmla="*/ 52 h 72"/>
                <a:gd name="T18" fmla="*/ 21 w 44"/>
                <a:gd name="T19" fmla="*/ 49 h 72"/>
                <a:gd name="T20" fmla="*/ 21 w 44"/>
                <a:gd name="T21" fmla="*/ 40 h 72"/>
                <a:gd name="T22" fmla="*/ 26 w 44"/>
                <a:gd name="T23" fmla="*/ 45 h 72"/>
                <a:gd name="T24" fmla="*/ 19 w 44"/>
                <a:gd name="T25" fmla="*/ 31 h 72"/>
                <a:gd name="T26" fmla="*/ 19 w 44"/>
                <a:gd name="T27" fmla="*/ 21 h 72"/>
                <a:gd name="T28" fmla="*/ 30 w 44"/>
                <a:gd name="T29" fmla="*/ 30 h 72"/>
                <a:gd name="T30" fmla="*/ 26 w 44"/>
                <a:gd name="T31" fmla="*/ 19 h 72"/>
                <a:gd name="T32" fmla="*/ 29 w 44"/>
                <a:gd name="T33" fmla="*/ 16 h 72"/>
                <a:gd name="T34" fmla="*/ 43 w 44"/>
                <a:gd name="T35" fmla="*/ 28 h 72"/>
                <a:gd name="T36" fmla="*/ 29 w 44"/>
                <a:gd name="T37" fmla="*/ 8 h 72"/>
                <a:gd name="T38" fmla="*/ 24 w 44"/>
                <a:gd name="T39" fmla="*/ 6 h 72"/>
                <a:gd name="T40" fmla="*/ 24 w 44"/>
                <a:gd name="T41" fmla="*/ 13 h 72"/>
                <a:gd name="T42" fmla="*/ 17 w 44"/>
                <a:gd name="T43" fmla="*/ 11 h 72"/>
                <a:gd name="T44" fmla="*/ 16 w 44"/>
                <a:gd name="T45" fmla="*/ 0 h 72"/>
                <a:gd name="T46" fmla="*/ 14 w 44"/>
                <a:gd name="T47" fmla="*/ 6 h 72"/>
                <a:gd name="T48" fmla="*/ 9 w 44"/>
                <a:gd name="T49" fmla="*/ 8 h 72"/>
                <a:gd name="T50" fmla="*/ 16 w 44"/>
                <a:gd name="T51" fmla="*/ 16 h 72"/>
                <a:gd name="T52" fmla="*/ 16 w 44"/>
                <a:gd name="T53" fmla="*/ 25 h 72"/>
                <a:gd name="T54" fmla="*/ 11 w 44"/>
                <a:gd name="T55" fmla="*/ 20 h 72"/>
                <a:gd name="T56" fmla="*/ 0 w 44"/>
                <a:gd name="T57" fmla="*/ 19 h 72"/>
                <a:gd name="T58" fmla="*/ 9 w 44"/>
                <a:gd name="T59" fmla="*/ 28 h 72"/>
                <a:gd name="T60" fmla="*/ 9 w 44"/>
                <a:gd name="T61" fmla="*/ 3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4" h="72">
                  <a:moveTo>
                    <a:pt x="9" y="32"/>
                  </a:moveTo>
                  <a:cubicBezTo>
                    <a:pt x="10" y="33"/>
                    <a:pt x="11" y="32"/>
                    <a:pt x="12" y="31"/>
                  </a:cubicBezTo>
                  <a:cubicBezTo>
                    <a:pt x="15" y="33"/>
                    <a:pt x="15" y="33"/>
                    <a:pt x="15" y="33"/>
                  </a:cubicBezTo>
                  <a:cubicBezTo>
                    <a:pt x="16" y="37"/>
                    <a:pt x="15" y="41"/>
                    <a:pt x="13" y="44"/>
                  </a:cubicBezTo>
                  <a:cubicBezTo>
                    <a:pt x="11" y="46"/>
                    <a:pt x="10" y="42"/>
                    <a:pt x="8" y="41"/>
                  </a:cubicBezTo>
                  <a:cubicBezTo>
                    <a:pt x="10" y="50"/>
                    <a:pt x="15" y="60"/>
                    <a:pt x="14" y="68"/>
                  </a:cubicBezTo>
                  <a:cubicBezTo>
                    <a:pt x="20" y="72"/>
                    <a:pt x="24" y="72"/>
                    <a:pt x="26" y="72"/>
                  </a:cubicBezTo>
                  <a:cubicBezTo>
                    <a:pt x="27" y="69"/>
                    <a:pt x="27" y="69"/>
                    <a:pt x="27" y="69"/>
                  </a:cubicBezTo>
                  <a:cubicBezTo>
                    <a:pt x="19" y="64"/>
                    <a:pt x="16" y="54"/>
                    <a:pt x="15" y="52"/>
                  </a:cubicBezTo>
                  <a:cubicBezTo>
                    <a:pt x="21" y="49"/>
                    <a:pt x="21" y="49"/>
                    <a:pt x="21" y="49"/>
                  </a:cubicBezTo>
                  <a:cubicBezTo>
                    <a:pt x="21" y="46"/>
                    <a:pt x="20" y="41"/>
                    <a:pt x="21" y="40"/>
                  </a:cubicBezTo>
                  <a:cubicBezTo>
                    <a:pt x="24" y="41"/>
                    <a:pt x="25" y="43"/>
                    <a:pt x="26" y="45"/>
                  </a:cubicBezTo>
                  <a:cubicBezTo>
                    <a:pt x="33" y="42"/>
                    <a:pt x="22" y="36"/>
                    <a:pt x="19" y="31"/>
                  </a:cubicBezTo>
                  <a:cubicBezTo>
                    <a:pt x="19" y="27"/>
                    <a:pt x="19" y="24"/>
                    <a:pt x="19" y="21"/>
                  </a:cubicBezTo>
                  <a:cubicBezTo>
                    <a:pt x="23" y="22"/>
                    <a:pt x="27" y="27"/>
                    <a:pt x="30" y="30"/>
                  </a:cubicBezTo>
                  <a:cubicBezTo>
                    <a:pt x="33" y="27"/>
                    <a:pt x="27" y="23"/>
                    <a:pt x="26" y="19"/>
                  </a:cubicBezTo>
                  <a:cubicBezTo>
                    <a:pt x="25" y="17"/>
                    <a:pt x="27" y="17"/>
                    <a:pt x="29" y="16"/>
                  </a:cubicBezTo>
                  <a:cubicBezTo>
                    <a:pt x="43" y="28"/>
                    <a:pt x="43" y="28"/>
                    <a:pt x="43" y="28"/>
                  </a:cubicBezTo>
                  <a:cubicBezTo>
                    <a:pt x="44" y="21"/>
                    <a:pt x="34" y="15"/>
                    <a:pt x="29" y="8"/>
                  </a:cubicBezTo>
                  <a:cubicBezTo>
                    <a:pt x="30" y="6"/>
                    <a:pt x="29" y="4"/>
                    <a:pt x="24" y="6"/>
                  </a:cubicBezTo>
                  <a:cubicBezTo>
                    <a:pt x="22" y="6"/>
                    <a:pt x="19" y="7"/>
                    <a:pt x="24" y="13"/>
                  </a:cubicBezTo>
                  <a:cubicBezTo>
                    <a:pt x="21" y="17"/>
                    <a:pt x="19" y="12"/>
                    <a:pt x="17" y="11"/>
                  </a:cubicBezTo>
                  <a:cubicBezTo>
                    <a:pt x="18" y="6"/>
                    <a:pt x="20" y="1"/>
                    <a:pt x="16" y="0"/>
                  </a:cubicBezTo>
                  <a:cubicBezTo>
                    <a:pt x="16" y="2"/>
                    <a:pt x="16" y="4"/>
                    <a:pt x="14" y="6"/>
                  </a:cubicBezTo>
                  <a:cubicBezTo>
                    <a:pt x="9" y="8"/>
                    <a:pt x="9" y="8"/>
                    <a:pt x="9" y="8"/>
                  </a:cubicBezTo>
                  <a:cubicBezTo>
                    <a:pt x="9" y="10"/>
                    <a:pt x="14" y="13"/>
                    <a:pt x="16" y="16"/>
                  </a:cubicBezTo>
                  <a:cubicBezTo>
                    <a:pt x="17" y="20"/>
                    <a:pt x="16" y="23"/>
                    <a:pt x="16" y="25"/>
                  </a:cubicBezTo>
                  <a:cubicBezTo>
                    <a:pt x="12" y="27"/>
                    <a:pt x="13" y="22"/>
                    <a:pt x="11" y="20"/>
                  </a:cubicBezTo>
                  <a:cubicBezTo>
                    <a:pt x="7" y="17"/>
                    <a:pt x="2" y="18"/>
                    <a:pt x="0" y="19"/>
                  </a:cubicBezTo>
                  <a:cubicBezTo>
                    <a:pt x="9" y="28"/>
                    <a:pt x="9" y="28"/>
                    <a:pt x="9" y="28"/>
                  </a:cubicBezTo>
                  <a:cubicBezTo>
                    <a:pt x="9" y="29"/>
                    <a:pt x="6" y="32"/>
                    <a:pt x="9"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62" name="íṡľiḑê">
              <a:extLst>
                <a:ext uri="{FF2B5EF4-FFF2-40B4-BE49-F238E27FC236}">
                  <a16:creationId xmlns:a16="http://schemas.microsoft.com/office/drawing/2014/main" id="{51DCD51A-56D0-44A2-B863-05EBA55FDC37}"/>
                </a:ext>
              </a:extLst>
            </p:cNvPr>
            <p:cNvSpPr/>
            <p:nvPr/>
          </p:nvSpPr>
          <p:spPr bwMode="auto">
            <a:xfrm>
              <a:off x="3589455" y="1092381"/>
              <a:ext cx="30137" cy="30137"/>
            </a:xfrm>
            <a:custGeom>
              <a:avLst/>
              <a:gdLst>
                <a:gd name="T0" fmla="*/ 2 w 13"/>
                <a:gd name="T1" fmla="*/ 13 h 13"/>
                <a:gd name="T2" fmla="*/ 9 w 13"/>
                <a:gd name="T3" fmla="*/ 13 h 13"/>
                <a:gd name="T4" fmla="*/ 3 w 13"/>
                <a:gd name="T5" fmla="*/ 0 h 13"/>
                <a:gd name="T6" fmla="*/ 2 w 13"/>
                <a:gd name="T7" fmla="*/ 8 h 13"/>
                <a:gd name="T8" fmla="*/ 2 w 13"/>
                <a:gd name="T9" fmla="*/ 13 h 13"/>
              </a:gdLst>
              <a:ahLst/>
              <a:cxnLst>
                <a:cxn ang="0">
                  <a:pos x="T0" y="T1"/>
                </a:cxn>
                <a:cxn ang="0">
                  <a:pos x="T2" y="T3"/>
                </a:cxn>
                <a:cxn ang="0">
                  <a:pos x="T4" y="T5"/>
                </a:cxn>
                <a:cxn ang="0">
                  <a:pos x="T6" y="T7"/>
                </a:cxn>
                <a:cxn ang="0">
                  <a:pos x="T8" y="T9"/>
                </a:cxn>
              </a:cxnLst>
              <a:rect l="0" t="0" r="r" b="b"/>
              <a:pathLst>
                <a:path w="13" h="13">
                  <a:moveTo>
                    <a:pt x="2" y="13"/>
                  </a:moveTo>
                  <a:cubicBezTo>
                    <a:pt x="4" y="13"/>
                    <a:pt x="6" y="13"/>
                    <a:pt x="9" y="13"/>
                  </a:cubicBezTo>
                  <a:cubicBezTo>
                    <a:pt x="13" y="8"/>
                    <a:pt x="6" y="3"/>
                    <a:pt x="3" y="0"/>
                  </a:cubicBezTo>
                  <a:cubicBezTo>
                    <a:pt x="0" y="1"/>
                    <a:pt x="2" y="6"/>
                    <a:pt x="2" y="8"/>
                  </a:cubicBezTo>
                  <a:cubicBezTo>
                    <a:pt x="2" y="9"/>
                    <a:pt x="1" y="11"/>
                    <a:pt x="2"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63" name="iṥļiḓe">
              <a:extLst>
                <a:ext uri="{FF2B5EF4-FFF2-40B4-BE49-F238E27FC236}">
                  <a16:creationId xmlns:a16="http://schemas.microsoft.com/office/drawing/2014/main" id="{BFD018DA-EF86-4570-AB72-9F22B30A5EA4}"/>
                </a:ext>
              </a:extLst>
            </p:cNvPr>
            <p:cNvSpPr/>
            <p:nvPr/>
          </p:nvSpPr>
          <p:spPr bwMode="auto">
            <a:xfrm>
              <a:off x="3578241" y="1138637"/>
              <a:ext cx="18222" cy="25231"/>
            </a:xfrm>
            <a:custGeom>
              <a:avLst/>
              <a:gdLst>
                <a:gd name="T0" fmla="*/ 2 w 8"/>
                <a:gd name="T1" fmla="*/ 11 h 11"/>
                <a:gd name="T2" fmla="*/ 8 w 8"/>
                <a:gd name="T3" fmla="*/ 9 h 11"/>
                <a:gd name="T4" fmla="*/ 7 w 8"/>
                <a:gd name="T5" fmla="*/ 4 h 11"/>
                <a:gd name="T6" fmla="*/ 3 w 8"/>
                <a:gd name="T7" fmla="*/ 0 h 11"/>
                <a:gd name="T8" fmla="*/ 1 w 8"/>
                <a:gd name="T9" fmla="*/ 5 h 11"/>
                <a:gd name="T10" fmla="*/ 2 w 8"/>
                <a:gd name="T11" fmla="*/ 11 h 11"/>
              </a:gdLst>
              <a:ahLst/>
              <a:cxnLst>
                <a:cxn ang="0">
                  <a:pos x="T0" y="T1"/>
                </a:cxn>
                <a:cxn ang="0">
                  <a:pos x="T2" y="T3"/>
                </a:cxn>
                <a:cxn ang="0">
                  <a:pos x="T4" y="T5"/>
                </a:cxn>
                <a:cxn ang="0">
                  <a:pos x="T6" y="T7"/>
                </a:cxn>
                <a:cxn ang="0">
                  <a:pos x="T8" y="T9"/>
                </a:cxn>
                <a:cxn ang="0">
                  <a:pos x="T10" y="T11"/>
                </a:cxn>
              </a:cxnLst>
              <a:rect l="0" t="0" r="r" b="b"/>
              <a:pathLst>
                <a:path w="8" h="11">
                  <a:moveTo>
                    <a:pt x="2" y="11"/>
                  </a:moveTo>
                  <a:cubicBezTo>
                    <a:pt x="4" y="11"/>
                    <a:pt x="6" y="10"/>
                    <a:pt x="8" y="9"/>
                  </a:cubicBezTo>
                  <a:cubicBezTo>
                    <a:pt x="8" y="7"/>
                    <a:pt x="8" y="6"/>
                    <a:pt x="7" y="4"/>
                  </a:cubicBezTo>
                  <a:cubicBezTo>
                    <a:pt x="6" y="3"/>
                    <a:pt x="5" y="1"/>
                    <a:pt x="3" y="0"/>
                  </a:cubicBezTo>
                  <a:cubicBezTo>
                    <a:pt x="3" y="0"/>
                    <a:pt x="0" y="1"/>
                    <a:pt x="1" y="5"/>
                  </a:cubicBezTo>
                  <a:cubicBezTo>
                    <a:pt x="2" y="8"/>
                    <a:pt x="2" y="9"/>
                    <a:pt x="2"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64" name="iŝ1îḋé">
              <a:extLst>
                <a:ext uri="{FF2B5EF4-FFF2-40B4-BE49-F238E27FC236}">
                  <a16:creationId xmlns:a16="http://schemas.microsoft.com/office/drawing/2014/main" id="{BAECD37E-854E-4F61-945D-012936431D8C}"/>
                </a:ext>
              </a:extLst>
            </p:cNvPr>
            <p:cNvSpPr/>
            <p:nvPr/>
          </p:nvSpPr>
          <p:spPr bwMode="auto">
            <a:xfrm>
              <a:off x="3628702" y="1117611"/>
              <a:ext cx="41350" cy="39248"/>
            </a:xfrm>
            <a:custGeom>
              <a:avLst/>
              <a:gdLst>
                <a:gd name="T0" fmla="*/ 5 w 18"/>
                <a:gd name="T1" fmla="*/ 11 h 17"/>
                <a:gd name="T2" fmla="*/ 7 w 18"/>
                <a:gd name="T3" fmla="*/ 11 h 17"/>
                <a:gd name="T4" fmla="*/ 7 w 18"/>
                <a:gd name="T5" fmla="*/ 17 h 17"/>
                <a:gd name="T6" fmla="*/ 8 w 18"/>
                <a:gd name="T7" fmla="*/ 17 h 17"/>
                <a:gd name="T8" fmla="*/ 12 w 18"/>
                <a:gd name="T9" fmla="*/ 14 h 17"/>
                <a:gd name="T10" fmla="*/ 13 w 18"/>
                <a:gd name="T11" fmla="*/ 12 h 17"/>
                <a:gd name="T12" fmla="*/ 17 w 18"/>
                <a:gd name="T13" fmla="*/ 7 h 17"/>
                <a:gd name="T14" fmla="*/ 13 w 18"/>
                <a:gd name="T15" fmla="*/ 0 h 17"/>
                <a:gd name="T16" fmla="*/ 2 w 18"/>
                <a:gd name="T17" fmla="*/ 3 h 17"/>
                <a:gd name="T18" fmla="*/ 5 w 18"/>
                <a:gd name="T19" fmla="*/ 11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 h="17">
                  <a:moveTo>
                    <a:pt x="5" y="11"/>
                  </a:moveTo>
                  <a:cubicBezTo>
                    <a:pt x="7" y="11"/>
                    <a:pt x="7" y="11"/>
                    <a:pt x="7" y="11"/>
                  </a:cubicBezTo>
                  <a:cubicBezTo>
                    <a:pt x="7" y="13"/>
                    <a:pt x="7" y="15"/>
                    <a:pt x="7" y="17"/>
                  </a:cubicBezTo>
                  <a:cubicBezTo>
                    <a:pt x="8" y="17"/>
                    <a:pt x="8" y="17"/>
                    <a:pt x="8" y="17"/>
                  </a:cubicBezTo>
                  <a:cubicBezTo>
                    <a:pt x="9" y="15"/>
                    <a:pt x="11" y="15"/>
                    <a:pt x="12" y="14"/>
                  </a:cubicBezTo>
                  <a:cubicBezTo>
                    <a:pt x="13" y="12"/>
                    <a:pt x="13" y="12"/>
                    <a:pt x="13" y="12"/>
                  </a:cubicBezTo>
                  <a:cubicBezTo>
                    <a:pt x="17" y="7"/>
                    <a:pt x="17" y="7"/>
                    <a:pt x="17" y="7"/>
                  </a:cubicBezTo>
                  <a:cubicBezTo>
                    <a:pt x="18" y="5"/>
                    <a:pt x="17" y="2"/>
                    <a:pt x="13" y="0"/>
                  </a:cubicBezTo>
                  <a:cubicBezTo>
                    <a:pt x="10" y="1"/>
                    <a:pt x="7" y="2"/>
                    <a:pt x="2" y="3"/>
                  </a:cubicBezTo>
                  <a:cubicBezTo>
                    <a:pt x="0" y="7"/>
                    <a:pt x="3" y="10"/>
                    <a:pt x="5"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65" name="iṩḷiḓè">
              <a:extLst>
                <a:ext uri="{FF2B5EF4-FFF2-40B4-BE49-F238E27FC236}">
                  <a16:creationId xmlns:a16="http://schemas.microsoft.com/office/drawing/2014/main" id="{491B7FE1-003E-421B-AED8-F10399B729A5}"/>
                </a:ext>
              </a:extLst>
            </p:cNvPr>
            <p:cNvSpPr/>
            <p:nvPr/>
          </p:nvSpPr>
          <p:spPr bwMode="auto">
            <a:xfrm>
              <a:off x="3628702" y="1154756"/>
              <a:ext cx="38547" cy="29436"/>
            </a:xfrm>
            <a:custGeom>
              <a:avLst/>
              <a:gdLst>
                <a:gd name="T0" fmla="*/ 6 w 17"/>
                <a:gd name="T1" fmla="*/ 13 h 13"/>
                <a:gd name="T2" fmla="*/ 15 w 17"/>
                <a:gd name="T3" fmla="*/ 4 h 13"/>
                <a:gd name="T4" fmla="*/ 16 w 17"/>
                <a:gd name="T5" fmla="*/ 0 h 13"/>
                <a:gd name="T6" fmla="*/ 1 w 17"/>
                <a:gd name="T7" fmla="*/ 5 h 13"/>
                <a:gd name="T8" fmla="*/ 6 w 17"/>
                <a:gd name="T9" fmla="*/ 13 h 13"/>
              </a:gdLst>
              <a:ahLst/>
              <a:cxnLst>
                <a:cxn ang="0">
                  <a:pos x="T0" y="T1"/>
                </a:cxn>
                <a:cxn ang="0">
                  <a:pos x="T2" y="T3"/>
                </a:cxn>
                <a:cxn ang="0">
                  <a:pos x="T4" y="T5"/>
                </a:cxn>
                <a:cxn ang="0">
                  <a:pos x="T6" y="T7"/>
                </a:cxn>
                <a:cxn ang="0">
                  <a:pos x="T8" y="T9"/>
                </a:cxn>
              </a:cxnLst>
              <a:rect l="0" t="0" r="r" b="b"/>
              <a:pathLst>
                <a:path w="17" h="13">
                  <a:moveTo>
                    <a:pt x="6" y="13"/>
                  </a:moveTo>
                  <a:cubicBezTo>
                    <a:pt x="9" y="10"/>
                    <a:pt x="13" y="8"/>
                    <a:pt x="15" y="4"/>
                  </a:cubicBezTo>
                  <a:cubicBezTo>
                    <a:pt x="16" y="3"/>
                    <a:pt x="17" y="2"/>
                    <a:pt x="16" y="0"/>
                  </a:cubicBezTo>
                  <a:cubicBezTo>
                    <a:pt x="11" y="0"/>
                    <a:pt x="6" y="5"/>
                    <a:pt x="1" y="5"/>
                  </a:cubicBezTo>
                  <a:cubicBezTo>
                    <a:pt x="0" y="10"/>
                    <a:pt x="4" y="11"/>
                    <a:pt x="6"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66" name="îṥ1ïďé">
              <a:extLst>
                <a:ext uri="{FF2B5EF4-FFF2-40B4-BE49-F238E27FC236}">
                  <a16:creationId xmlns:a16="http://schemas.microsoft.com/office/drawing/2014/main" id="{7A7F1CDD-88E0-4828-82B0-FD7CDF118131}"/>
                </a:ext>
              </a:extLst>
            </p:cNvPr>
            <p:cNvSpPr/>
            <p:nvPr/>
          </p:nvSpPr>
          <p:spPr bwMode="auto">
            <a:xfrm>
              <a:off x="3548104" y="1165970"/>
              <a:ext cx="53265" cy="73589"/>
            </a:xfrm>
            <a:custGeom>
              <a:avLst/>
              <a:gdLst>
                <a:gd name="T0" fmla="*/ 7 w 23"/>
                <a:gd name="T1" fmla="*/ 32 h 32"/>
                <a:gd name="T2" fmla="*/ 23 w 23"/>
                <a:gd name="T3" fmla="*/ 0 h 32"/>
                <a:gd name="T4" fmla="*/ 3 w 23"/>
                <a:gd name="T5" fmla="*/ 23 h 32"/>
                <a:gd name="T6" fmla="*/ 7 w 23"/>
                <a:gd name="T7" fmla="*/ 32 h 32"/>
              </a:gdLst>
              <a:ahLst/>
              <a:cxnLst>
                <a:cxn ang="0">
                  <a:pos x="T0" y="T1"/>
                </a:cxn>
                <a:cxn ang="0">
                  <a:pos x="T2" y="T3"/>
                </a:cxn>
                <a:cxn ang="0">
                  <a:pos x="T4" y="T5"/>
                </a:cxn>
                <a:cxn ang="0">
                  <a:pos x="T6" y="T7"/>
                </a:cxn>
              </a:cxnLst>
              <a:rect l="0" t="0" r="r" b="b"/>
              <a:pathLst>
                <a:path w="23" h="32">
                  <a:moveTo>
                    <a:pt x="7" y="32"/>
                  </a:moveTo>
                  <a:cubicBezTo>
                    <a:pt x="13" y="23"/>
                    <a:pt x="20" y="11"/>
                    <a:pt x="23" y="0"/>
                  </a:cubicBezTo>
                  <a:cubicBezTo>
                    <a:pt x="17" y="9"/>
                    <a:pt x="11" y="18"/>
                    <a:pt x="3" y="23"/>
                  </a:cubicBezTo>
                  <a:cubicBezTo>
                    <a:pt x="0" y="28"/>
                    <a:pt x="6" y="31"/>
                    <a:pt x="7"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67" name="iSḷiḍé">
              <a:extLst>
                <a:ext uri="{FF2B5EF4-FFF2-40B4-BE49-F238E27FC236}">
                  <a16:creationId xmlns:a16="http://schemas.microsoft.com/office/drawing/2014/main" id="{632E4EE6-75D6-4352-9035-8C1E61CCA27A}"/>
                </a:ext>
              </a:extLst>
            </p:cNvPr>
            <p:cNvSpPr/>
            <p:nvPr/>
          </p:nvSpPr>
          <p:spPr bwMode="auto">
            <a:xfrm>
              <a:off x="3773077" y="1117611"/>
              <a:ext cx="93914" cy="101623"/>
            </a:xfrm>
            <a:custGeom>
              <a:avLst/>
              <a:gdLst>
                <a:gd name="T0" fmla="*/ 9 w 41"/>
                <a:gd name="T1" fmla="*/ 38 h 44"/>
                <a:gd name="T2" fmla="*/ 22 w 41"/>
                <a:gd name="T3" fmla="*/ 33 h 44"/>
                <a:gd name="T4" fmla="*/ 12 w 41"/>
                <a:gd name="T5" fmla="*/ 44 h 44"/>
                <a:gd name="T6" fmla="*/ 29 w 41"/>
                <a:gd name="T7" fmla="*/ 31 h 44"/>
                <a:gd name="T8" fmla="*/ 39 w 41"/>
                <a:gd name="T9" fmla="*/ 26 h 44"/>
                <a:gd name="T10" fmla="*/ 40 w 41"/>
                <a:gd name="T11" fmla="*/ 22 h 44"/>
                <a:gd name="T12" fmla="*/ 39 w 41"/>
                <a:gd name="T13" fmla="*/ 22 h 44"/>
                <a:gd name="T14" fmla="*/ 36 w 41"/>
                <a:gd name="T15" fmla="*/ 24 h 44"/>
                <a:gd name="T16" fmla="*/ 34 w 41"/>
                <a:gd name="T17" fmla="*/ 23 h 44"/>
                <a:gd name="T18" fmla="*/ 37 w 41"/>
                <a:gd name="T19" fmla="*/ 18 h 44"/>
                <a:gd name="T20" fmla="*/ 40 w 41"/>
                <a:gd name="T21" fmla="*/ 14 h 44"/>
                <a:gd name="T22" fmla="*/ 37 w 41"/>
                <a:gd name="T23" fmla="*/ 0 h 44"/>
                <a:gd name="T24" fmla="*/ 29 w 41"/>
                <a:gd name="T25" fmla="*/ 23 h 44"/>
                <a:gd name="T26" fmla="*/ 23 w 41"/>
                <a:gd name="T27" fmla="*/ 27 h 44"/>
                <a:gd name="T28" fmla="*/ 6 w 41"/>
                <a:gd name="T29" fmla="*/ 29 h 44"/>
                <a:gd name="T30" fmla="*/ 4 w 41"/>
                <a:gd name="T31" fmla="*/ 28 h 44"/>
                <a:gd name="T32" fmla="*/ 6 w 41"/>
                <a:gd name="T33" fmla="*/ 37 h 44"/>
                <a:gd name="T34" fmla="*/ 9 w 41"/>
                <a:gd name="T35" fmla="*/ 38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1" h="44">
                  <a:moveTo>
                    <a:pt x="9" y="38"/>
                  </a:moveTo>
                  <a:cubicBezTo>
                    <a:pt x="14" y="36"/>
                    <a:pt x="18" y="33"/>
                    <a:pt x="22" y="33"/>
                  </a:cubicBezTo>
                  <a:cubicBezTo>
                    <a:pt x="22" y="37"/>
                    <a:pt x="15" y="41"/>
                    <a:pt x="12" y="44"/>
                  </a:cubicBezTo>
                  <a:cubicBezTo>
                    <a:pt x="22" y="43"/>
                    <a:pt x="26" y="37"/>
                    <a:pt x="29" y="31"/>
                  </a:cubicBezTo>
                  <a:cubicBezTo>
                    <a:pt x="32" y="28"/>
                    <a:pt x="36" y="27"/>
                    <a:pt x="39" y="26"/>
                  </a:cubicBezTo>
                  <a:cubicBezTo>
                    <a:pt x="40" y="25"/>
                    <a:pt x="41" y="25"/>
                    <a:pt x="40" y="22"/>
                  </a:cubicBezTo>
                  <a:cubicBezTo>
                    <a:pt x="40" y="22"/>
                    <a:pt x="39" y="22"/>
                    <a:pt x="39" y="22"/>
                  </a:cubicBezTo>
                  <a:cubicBezTo>
                    <a:pt x="38" y="23"/>
                    <a:pt x="37" y="24"/>
                    <a:pt x="36" y="24"/>
                  </a:cubicBezTo>
                  <a:cubicBezTo>
                    <a:pt x="35" y="25"/>
                    <a:pt x="33" y="25"/>
                    <a:pt x="34" y="23"/>
                  </a:cubicBezTo>
                  <a:cubicBezTo>
                    <a:pt x="35" y="21"/>
                    <a:pt x="36" y="19"/>
                    <a:pt x="37" y="18"/>
                  </a:cubicBezTo>
                  <a:cubicBezTo>
                    <a:pt x="40" y="14"/>
                    <a:pt x="40" y="14"/>
                    <a:pt x="40" y="14"/>
                  </a:cubicBezTo>
                  <a:cubicBezTo>
                    <a:pt x="40" y="11"/>
                    <a:pt x="40" y="3"/>
                    <a:pt x="37" y="0"/>
                  </a:cubicBezTo>
                  <a:cubicBezTo>
                    <a:pt x="33" y="3"/>
                    <a:pt x="31" y="15"/>
                    <a:pt x="29" y="23"/>
                  </a:cubicBezTo>
                  <a:cubicBezTo>
                    <a:pt x="27" y="27"/>
                    <a:pt x="25" y="27"/>
                    <a:pt x="23" y="27"/>
                  </a:cubicBezTo>
                  <a:cubicBezTo>
                    <a:pt x="18" y="28"/>
                    <a:pt x="10" y="30"/>
                    <a:pt x="6" y="29"/>
                  </a:cubicBezTo>
                  <a:cubicBezTo>
                    <a:pt x="4" y="28"/>
                    <a:pt x="4" y="28"/>
                    <a:pt x="4" y="28"/>
                  </a:cubicBezTo>
                  <a:cubicBezTo>
                    <a:pt x="0" y="32"/>
                    <a:pt x="5" y="35"/>
                    <a:pt x="6" y="37"/>
                  </a:cubicBezTo>
                  <a:lnTo>
                    <a:pt x="9" y="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68" name="îşļíďê">
              <a:extLst>
                <a:ext uri="{FF2B5EF4-FFF2-40B4-BE49-F238E27FC236}">
                  <a16:creationId xmlns:a16="http://schemas.microsoft.com/office/drawing/2014/main" id="{9EA2CE62-608E-496A-89EC-7A6B9374B180}"/>
                </a:ext>
              </a:extLst>
            </p:cNvPr>
            <p:cNvSpPr/>
            <p:nvPr/>
          </p:nvSpPr>
          <p:spPr bwMode="auto">
            <a:xfrm>
              <a:off x="3846666" y="1210123"/>
              <a:ext cx="22427" cy="32239"/>
            </a:xfrm>
            <a:custGeom>
              <a:avLst/>
              <a:gdLst>
                <a:gd name="T0" fmla="*/ 4 w 10"/>
                <a:gd name="T1" fmla="*/ 14 h 14"/>
                <a:gd name="T2" fmla="*/ 9 w 10"/>
                <a:gd name="T3" fmla="*/ 12 h 14"/>
                <a:gd name="T4" fmla="*/ 2 w 10"/>
                <a:gd name="T5" fmla="*/ 0 h 14"/>
                <a:gd name="T6" fmla="*/ 1 w 10"/>
                <a:gd name="T7" fmla="*/ 10 h 14"/>
                <a:gd name="T8" fmla="*/ 4 w 10"/>
                <a:gd name="T9" fmla="*/ 14 h 14"/>
              </a:gdLst>
              <a:ahLst/>
              <a:cxnLst>
                <a:cxn ang="0">
                  <a:pos x="T0" y="T1"/>
                </a:cxn>
                <a:cxn ang="0">
                  <a:pos x="T2" y="T3"/>
                </a:cxn>
                <a:cxn ang="0">
                  <a:pos x="T4" y="T5"/>
                </a:cxn>
                <a:cxn ang="0">
                  <a:pos x="T6" y="T7"/>
                </a:cxn>
                <a:cxn ang="0">
                  <a:pos x="T8" y="T9"/>
                </a:cxn>
              </a:cxnLst>
              <a:rect l="0" t="0" r="r" b="b"/>
              <a:pathLst>
                <a:path w="10" h="14">
                  <a:moveTo>
                    <a:pt x="4" y="14"/>
                  </a:moveTo>
                  <a:cubicBezTo>
                    <a:pt x="6" y="14"/>
                    <a:pt x="7" y="14"/>
                    <a:pt x="9" y="12"/>
                  </a:cubicBezTo>
                  <a:cubicBezTo>
                    <a:pt x="10" y="7"/>
                    <a:pt x="8" y="2"/>
                    <a:pt x="2" y="0"/>
                  </a:cubicBezTo>
                  <a:cubicBezTo>
                    <a:pt x="0" y="3"/>
                    <a:pt x="2" y="6"/>
                    <a:pt x="1" y="10"/>
                  </a:cubicBezTo>
                  <a:cubicBezTo>
                    <a:pt x="0" y="13"/>
                    <a:pt x="3" y="12"/>
                    <a:pt x="4"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69" name="îš1íḍê">
              <a:extLst>
                <a:ext uri="{FF2B5EF4-FFF2-40B4-BE49-F238E27FC236}">
                  <a16:creationId xmlns:a16="http://schemas.microsoft.com/office/drawing/2014/main" id="{17939D41-1ED4-447E-ABCC-CC19D810F0C5}"/>
                </a:ext>
              </a:extLst>
            </p:cNvPr>
            <p:cNvSpPr/>
            <p:nvPr/>
          </p:nvSpPr>
          <p:spPr bwMode="auto">
            <a:xfrm>
              <a:off x="3944785" y="1278806"/>
              <a:ext cx="21025" cy="21025"/>
            </a:xfrm>
            <a:custGeom>
              <a:avLst/>
              <a:gdLst>
                <a:gd name="T0" fmla="*/ 7 w 9"/>
                <a:gd name="T1" fmla="*/ 6 h 9"/>
                <a:gd name="T2" fmla="*/ 8 w 9"/>
                <a:gd name="T3" fmla="*/ 1 h 9"/>
                <a:gd name="T4" fmla="*/ 2 w 9"/>
                <a:gd name="T5" fmla="*/ 2 h 9"/>
                <a:gd name="T6" fmla="*/ 0 w 9"/>
                <a:gd name="T7" fmla="*/ 6 h 9"/>
                <a:gd name="T8" fmla="*/ 7 w 9"/>
                <a:gd name="T9" fmla="*/ 6 h 9"/>
              </a:gdLst>
              <a:ahLst/>
              <a:cxnLst>
                <a:cxn ang="0">
                  <a:pos x="T0" y="T1"/>
                </a:cxn>
                <a:cxn ang="0">
                  <a:pos x="T2" y="T3"/>
                </a:cxn>
                <a:cxn ang="0">
                  <a:pos x="T4" y="T5"/>
                </a:cxn>
                <a:cxn ang="0">
                  <a:pos x="T6" y="T7"/>
                </a:cxn>
                <a:cxn ang="0">
                  <a:pos x="T8" y="T9"/>
                </a:cxn>
              </a:cxnLst>
              <a:rect l="0" t="0" r="r" b="b"/>
              <a:pathLst>
                <a:path w="9" h="9">
                  <a:moveTo>
                    <a:pt x="7" y="6"/>
                  </a:moveTo>
                  <a:cubicBezTo>
                    <a:pt x="8" y="4"/>
                    <a:pt x="9" y="2"/>
                    <a:pt x="8" y="1"/>
                  </a:cubicBezTo>
                  <a:cubicBezTo>
                    <a:pt x="6" y="0"/>
                    <a:pt x="4" y="2"/>
                    <a:pt x="2" y="2"/>
                  </a:cubicBezTo>
                  <a:cubicBezTo>
                    <a:pt x="0" y="3"/>
                    <a:pt x="0" y="5"/>
                    <a:pt x="0" y="6"/>
                  </a:cubicBezTo>
                  <a:cubicBezTo>
                    <a:pt x="1" y="9"/>
                    <a:pt x="4" y="8"/>
                    <a:pt x="7"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70" name="íŝliḓê">
              <a:extLst>
                <a:ext uri="{FF2B5EF4-FFF2-40B4-BE49-F238E27FC236}">
                  <a16:creationId xmlns:a16="http://schemas.microsoft.com/office/drawing/2014/main" id="{06FAD499-E931-4084-AB0A-01F11473B2B7}"/>
                </a:ext>
              </a:extLst>
            </p:cNvPr>
            <p:cNvSpPr/>
            <p:nvPr/>
          </p:nvSpPr>
          <p:spPr bwMode="auto">
            <a:xfrm>
              <a:off x="3910443" y="1308943"/>
              <a:ext cx="61675" cy="62376"/>
            </a:xfrm>
            <a:custGeom>
              <a:avLst/>
              <a:gdLst>
                <a:gd name="T0" fmla="*/ 6 w 27"/>
                <a:gd name="T1" fmla="*/ 10 h 27"/>
                <a:gd name="T2" fmla="*/ 14 w 27"/>
                <a:gd name="T3" fmla="*/ 14 h 27"/>
                <a:gd name="T4" fmla="*/ 9 w 27"/>
                <a:gd name="T5" fmla="*/ 18 h 27"/>
                <a:gd name="T6" fmla="*/ 4 w 27"/>
                <a:gd name="T7" fmla="*/ 16 h 27"/>
                <a:gd name="T8" fmla="*/ 2 w 27"/>
                <a:gd name="T9" fmla="*/ 17 h 27"/>
                <a:gd name="T10" fmla="*/ 8 w 27"/>
                <a:gd name="T11" fmla="*/ 27 h 27"/>
                <a:gd name="T12" fmla="*/ 22 w 27"/>
                <a:gd name="T13" fmla="*/ 17 h 27"/>
                <a:gd name="T14" fmla="*/ 25 w 27"/>
                <a:gd name="T15" fmla="*/ 18 h 27"/>
                <a:gd name="T16" fmla="*/ 26 w 27"/>
                <a:gd name="T17" fmla="*/ 16 h 27"/>
                <a:gd name="T18" fmla="*/ 24 w 27"/>
                <a:gd name="T19" fmla="*/ 14 h 27"/>
                <a:gd name="T20" fmla="*/ 24 w 27"/>
                <a:gd name="T21" fmla="*/ 11 h 27"/>
                <a:gd name="T22" fmla="*/ 23 w 27"/>
                <a:gd name="T23" fmla="*/ 9 h 27"/>
                <a:gd name="T24" fmla="*/ 19 w 27"/>
                <a:gd name="T25" fmla="*/ 12 h 27"/>
                <a:gd name="T26" fmla="*/ 11 w 27"/>
                <a:gd name="T27" fmla="*/ 7 h 27"/>
                <a:gd name="T28" fmla="*/ 4 w 27"/>
                <a:gd name="T29" fmla="*/ 2 h 27"/>
                <a:gd name="T30" fmla="*/ 0 w 27"/>
                <a:gd name="T31" fmla="*/ 3 h 27"/>
                <a:gd name="T32" fmla="*/ 6 w 27"/>
                <a:gd name="T33" fmla="*/ 1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 h="27">
                  <a:moveTo>
                    <a:pt x="6" y="10"/>
                  </a:moveTo>
                  <a:cubicBezTo>
                    <a:pt x="9" y="11"/>
                    <a:pt x="12" y="12"/>
                    <a:pt x="14" y="14"/>
                  </a:cubicBezTo>
                  <a:cubicBezTo>
                    <a:pt x="14" y="15"/>
                    <a:pt x="11" y="17"/>
                    <a:pt x="9" y="18"/>
                  </a:cubicBezTo>
                  <a:cubicBezTo>
                    <a:pt x="7" y="19"/>
                    <a:pt x="6" y="16"/>
                    <a:pt x="4" y="16"/>
                  </a:cubicBezTo>
                  <a:cubicBezTo>
                    <a:pt x="3" y="15"/>
                    <a:pt x="2" y="15"/>
                    <a:pt x="2" y="17"/>
                  </a:cubicBezTo>
                  <a:cubicBezTo>
                    <a:pt x="4" y="20"/>
                    <a:pt x="4" y="25"/>
                    <a:pt x="8" y="27"/>
                  </a:cubicBezTo>
                  <a:cubicBezTo>
                    <a:pt x="13" y="23"/>
                    <a:pt x="17" y="20"/>
                    <a:pt x="22" y="17"/>
                  </a:cubicBezTo>
                  <a:cubicBezTo>
                    <a:pt x="25" y="18"/>
                    <a:pt x="25" y="18"/>
                    <a:pt x="25" y="18"/>
                  </a:cubicBezTo>
                  <a:cubicBezTo>
                    <a:pt x="26" y="18"/>
                    <a:pt x="27" y="17"/>
                    <a:pt x="26" y="16"/>
                  </a:cubicBezTo>
                  <a:cubicBezTo>
                    <a:pt x="26" y="16"/>
                    <a:pt x="25" y="14"/>
                    <a:pt x="24" y="14"/>
                  </a:cubicBezTo>
                  <a:cubicBezTo>
                    <a:pt x="24" y="11"/>
                    <a:pt x="24" y="11"/>
                    <a:pt x="24" y="11"/>
                  </a:cubicBezTo>
                  <a:cubicBezTo>
                    <a:pt x="23" y="9"/>
                    <a:pt x="23" y="9"/>
                    <a:pt x="23" y="9"/>
                  </a:cubicBezTo>
                  <a:cubicBezTo>
                    <a:pt x="22" y="10"/>
                    <a:pt x="20" y="11"/>
                    <a:pt x="19" y="12"/>
                  </a:cubicBezTo>
                  <a:cubicBezTo>
                    <a:pt x="16" y="10"/>
                    <a:pt x="13" y="9"/>
                    <a:pt x="11" y="7"/>
                  </a:cubicBezTo>
                  <a:cubicBezTo>
                    <a:pt x="8" y="6"/>
                    <a:pt x="6" y="4"/>
                    <a:pt x="4" y="2"/>
                  </a:cubicBezTo>
                  <a:cubicBezTo>
                    <a:pt x="1" y="0"/>
                    <a:pt x="0" y="1"/>
                    <a:pt x="0" y="3"/>
                  </a:cubicBezTo>
                  <a:cubicBezTo>
                    <a:pt x="0" y="9"/>
                    <a:pt x="3" y="10"/>
                    <a:pt x="6"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98" name="iṡļiḍe">
              <a:extLst>
                <a:ext uri="{FF2B5EF4-FFF2-40B4-BE49-F238E27FC236}">
                  <a16:creationId xmlns:a16="http://schemas.microsoft.com/office/drawing/2014/main" id="{70C1C1E8-DA35-4716-BADA-BEAF392A93C9}"/>
                </a:ext>
              </a:extLst>
            </p:cNvPr>
            <p:cNvSpPr/>
            <p:nvPr/>
          </p:nvSpPr>
          <p:spPr bwMode="auto">
            <a:xfrm>
              <a:off x="3935674" y="1271798"/>
              <a:ext cx="124051" cy="76393"/>
            </a:xfrm>
            <a:custGeom>
              <a:avLst/>
              <a:gdLst>
                <a:gd name="T0" fmla="*/ 52 w 54"/>
                <a:gd name="T1" fmla="*/ 10 h 33"/>
                <a:gd name="T2" fmla="*/ 41 w 54"/>
                <a:gd name="T3" fmla="*/ 13 h 33"/>
                <a:gd name="T4" fmla="*/ 37 w 54"/>
                <a:gd name="T5" fmla="*/ 11 h 33"/>
                <a:gd name="T6" fmla="*/ 35 w 54"/>
                <a:gd name="T7" fmla="*/ 12 h 33"/>
                <a:gd name="T8" fmla="*/ 29 w 54"/>
                <a:gd name="T9" fmla="*/ 15 h 33"/>
                <a:gd name="T10" fmla="*/ 28 w 54"/>
                <a:gd name="T11" fmla="*/ 13 h 33"/>
                <a:gd name="T12" fmla="*/ 23 w 54"/>
                <a:gd name="T13" fmla="*/ 15 h 33"/>
                <a:gd name="T14" fmla="*/ 19 w 54"/>
                <a:gd name="T15" fmla="*/ 15 h 33"/>
                <a:gd name="T16" fmla="*/ 26 w 54"/>
                <a:gd name="T17" fmla="*/ 0 h 33"/>
                <a:gd name="T18" fmla="*/ 19 w 54"/>
                <a:gd name="T19" fmla="*/ 6 h 33"/>
                <a:gd name="T20" fmla="*/ 14 w 54"/>
                <a:gd name="T21" fmla="*/ 10 h 33"/>
                <a:gd name="T22" fmla="*/ 10 w 54"/>
                <a:gd name="T23" fmla="*/ 15 h 33"/>
                <a:gd name="T24" fmla="*/ 17 w 54"/>
                <a:gd name="T25" fmla="*/ 16 h 33"/>
                <a:gd name="T26" fmla="*/ 24 w 54"/>
                <a:gd name="T27" fmla="*/ 19 h 33"/>
                <a:gd name="T28" fmla="*/ 23 w 54"/>
                <a:gd name="T29" fmla="*/ 23 h 33"/>
                <a:gd name="T30" fmla="*/ 3 w 54"/>
                <a:gd name="T31" fmla="*/ 13 h 33"/>
                <a:gd name="T32" fmla="*/ 0 w 54"/>
                <a:gd name="T33" fmla="*/ 15 h 33"/>
                <a:gd name="T34" fmla="*/ 4 w 54"/>
                <a:gd name="T35" fmla="*/ 21 h 33"/>
                <a:gd name="T36" fmla="*/ 8 w 54"/>
                <a:gd name="T37" fmla="*/ 22 h 33"/>
                <a:gd name="T38" fmla="*/ 24 w 54"/>
                <a:gd name="T39" fmla="*/ 27 h 33"/>
                <a:gd name="T40" fmla="*/ 14 w 54"/>
                <a:gd name="T41" fmla="*/ 26 h 33"/>
                <a:gd name="T42" fmla="*/ 21 w 54"/>
                <a:gd name="T43" fmla="*/ 30 h 33"/>
                <a:gd name="T44" fmla="*/ 29 w 54"/>
                <a:gd name="T45" fmla="*/ 33 h 33"/>
                <a:gd name="T46" fmla="*/ 34 w 54"/>
                <a:gd name="T47" fmla="*/ 28 h 33"/>
                <a:gd name="T48" fmla="*/ 45 w 54"/>
                <a:gd name="T49" fmla="*/ 28 h 33"/>
                <a:gd name="T50" fmla="*/ 46 w 54"/>
                <a:gd name="T51" fmla="*/ 23 h 33"/>
                <a:gd name="T52" fmla="*/ 42 w 54"/>
                <a:gd name="T53" fmla="*/ 19 h 33"/>
                <a:gd name="T54" fmla="*/ 43 w 54"/>
                <a:gd name="T55" fmla="*/ 18 h 33"/>
                <a:gd name="T56" fmla="*/ 50 w 54"/>
                <a:gd name="T57" fmla="*/ 17 h 33"/>
                <a:gd name="T58" fmla="*/ 52 w 54"/>
                <a:gd name="T59" fmla="*/ 10 h 33"/>
                <a:gd name="T60" fmla="*/ 38 w 54"/>
                <a:gd name="T61" fmla="*/ 23 h 33"/>
                <a:gd name="T62" fmla="*/ 30 w 54"/>
                <a:gd name="T63" fmla="*/ 24 h 33"/>
                <a:gd name="T64" fmla="*/ 33 w 54"/>
                <a:gd name="T65" fmla="*/ 23 h 33"/>
                <a:gd name="T66" fmla="*/ 35 w 54"/>
                <a:gd name="T67" fmla="*/ 21 h 33"/>
                <a:gd name="T68" fmla="*/ 31 w 54"/>
                <a:gd name="T69" fmla="*/ 20 h 33"/>
                <a:gd name="T70" fmla="*/ 30 w 54"/>
                <a:gd name="T71" fmla="*/ 19 h 33"/>
                <a:gd name="T72" fmla="*/ 33 w 54"/>
                <a:gd name="T73" fmla="*/ 17 h 33"/>
                <a:gd name="T74" fmla="*/ 37 w 54"/>
                <a:gd name="T75" fmla="*/ 17 h 33"/>
                <a:gd name="T76" fmla="*/ 38 w 54"/>
                <a:gd name="T77" fmla="*/ 2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4" h="33">
                  <a:moveTo>
                    <a:pt x="52" y="10"/>
                  </a:moveTo>
                  <a:cubicBezTo>
                    <a:pt x="49" y="11"/>
                    <a:pt x="45" y="11"/>
                    <a:pt x="41" y="13"/>
                  </a:cubicBezTo>
                  <a:cubicBezTo>
                    <a:pt x="39" y="13"/>
                    <a:pt x="38" y="12"/>
                    <a:pt x="37" y="11"/>
                  </a:cubicBezTo>
                  <a:cubicBezTo>
                    <a:pt x="35" y="11"/>
                    <a:pt x="34" y="11"/>
                    <a:pt x="35" y="12"/>
                  </a:cubicBezTo>
                  <a:cubicBezTo>
                    <a:pt x="33" y="14"/>
                    <a:pt x="31" y="15"/>
                    <a:pt x="29" y="15"/>
                  </a:cubicBezTo>
                  <a:cubicBezTo>
                    <a:pt x="28" y="13"/>
                    <a:pt x="28" y="13"/>
                    <a:pt x="28" y="13"/>
                  </a:cubicBezTo>
                  <a:cubicBezTo>
                    <a:pt x="25" y="12"/>
                    <a:pt x="25" y="14"/>
                    <a:pt x="23" y="15"/>
                  </a:cubicBezTo>
                  <a:cubicBezTo>
                    <a:pt x="23" y="14"/>
                    <a:pt x="19" y="16"/>
                    <a:pt x="19" y="15"/>
                  </a:cubicBezTo>
                  <a:cubicBezTo>
                    <a:pt x="21" y="11"/>
                    <a:pt x="26" y="5"/>
                    <a:pt x="26" y="0"/>
                  </a:cubicBezTo>
                  <a:cubicBezTo>
                    <a:pt x="23" y="0"/>
                    <a:pt x="22" y="3"/>
                    <a:pt x="19" y="6"/>
                  </a:cubicBezTo>
                  <a:cubicBezTo>
                    <a:pt x="14" y="10"/>
                    <a:pt x="14" y="10"/>
                    <a:pt x="14" y="10"/>
                  </a:cubicBezTo>
                  <a:cubicBezTo>
                    <a:pt x="12" y="12"/>
                    <a:pt x="10" y="13"/>
                    <a:pt x="10" y="15"/>
                  </a:cubicBezTo>
                  <a:cubicBezTo>
                    <a:pt x="12" y="15"/>
                    <a:pt x="14" y="16"/>
                    <a:pt x="17" y="16"/>
                  </a:cubicBezTo>
                  <a:cubicBezTo>
                    <a:pt x="20" y="18"/>
                    <a:pt x="21" y="19"/>
                    <a:pt x="24" y="19"/>
                  </a:cubicBezTo>
                  <a:cubicBezTo>
                    <a:pt x="25" y="21"/>
                    <a:pt x="24" y="22"/>
                    <a:pt x="23" y="23"/>
                  </a:cubicBezTo>
                  <a:cubicBezTo>
                    <a:pt x="16" y="20"/>
                    <a:pt x="9" y="16"/>
                    <a:pt x="3" y="13"/>
                  </a:cubicBezTo>
                  <a:cubicBezTo>
                    <a:pt x="1" y="13"/>
                    <a:pt x="1" y="14"/>
                    <a:pt x="0" y="15"/>
                  </a:cubicBezTo>
                  <a:cubicBezTo>
                    <a:pt x="2" y="17"/>
                    <a:pt x="3" y="20"/>
                    <a:pt x="4" y="21"/>
                  </a:cubicBezTo>
                  <a:cubicBezTo>
                    <a:pt x="8" y="22"/>
                    <a:pt x="8" y="22"/>
                    <a:pt x="8" y="22"/>
                  </a:cubicBezTo>
                  <a:cubicBezTo>
                    <a:pt x="9" y="22"/>
                    <a:pt x="20" y="25"/>
                    <a:pt x="24" y="27"/>
                  </a:cubicBezTo>
                  <a:cubicBezTo>
                    <a:pt x="23" y="29"/>
                    <a:pt x="15" y="25"/>
                    <a:pt x="14" y="26"/>
                  </a:cubicBezTo>
                  <a:cubicBezTo>
                    <a:pt x="16" y="29"/>
                    <a:pt x="19" y="28"/>
                    <a:pt x="21" y="30"/>
                  </a:cubicBezTo>
                  <a:cubicBezTo>
                    <a:pt x="24" y="31"/>
                    <a:pt x="27" y="32"/>
                    <a:pt x="29" y="33"/>
                  </a:cubicBezTo>
                  <a:cubicBezTo>
                    <a:pt x="31" y="31"/>
                    <a:pt x="32" y="28"/>
                    <a:pt x="34" y="28"/>
                  </a:cubicBezTo>
                  <a:cubicBezTo>
                    <a:pt x="37" y="28"/>
                    <a:pt x="42" y="30"/>
                    <a:pt x="45" y="28"/>
                  </a:cubicBezTo>
                  <a:cubicBezTo>
                    <a:pt x="45" y="26"/>
                    <a:pt x="46" y="24"/>
                    <a:pt x="46" y="23"/>
                  </a:cubicBezTo>
                  <a:cubicBezTo>
                    <a:pt x="45" y="21"/>
                    <a:pt x="42" y="20"/>
                    <a:pt x="42" y="19"/>
                  </a:cubicBezTo>
                  <a:cubicBezTo>
                    <a:pt x="42" y="19"/>
                    <a:pt x="42" y="18"/>
                    <a:pt x="43" y="18"/>
                  </a:cubicBezTo>
                  <a:cubicBezTo>
                    <a:pt x="46" y="18"/>
                    <a:pt x="48" y="18"/>
                    <a:pt x="50" y="17"/>
                  </a:cubicBezTo>
                  <a:cubicBezTo>
                    <a:pt x="51" y="18"/>
                    <a:pt x="54" y="12"/>
                    <a:pt x="52" y="10"/>
                  </a:cubicBezTo>
                  <a:close/>
                  <a:moveTo>
                    <a:pt x="38" y="23"/>
                  </a:moveTo>
                  <a:cubicBezTo>
                    <a:pt x="36" y="24"/>
                    <a:pt x="33" y="24"/>
                    <a:pt x="30" y="24"/>
                  </a:cubicBezTo>
                  <a:cubicBezTo>
                    <a:pt x="29" y="23"/>
                    <a:pt x="32" y="23"/>
                    <a:pt x="33" y="23"/>
                  </a:cubicBezTo>
                  <a:cubicBezTo>
                    <a:pt x="34" y="22"/>
                    <a:pt x="34" y="22"/>
                    <a:pt x="35" y="21"/>
                  </a:cubicBezTo>
                  <a:cubicBezTo>
                    <a:pt x="34" y="20"/>
                    <a:pt x="33" y="19"/>
                    <a:pt x="31" y="20"/>
                  </a:cubicBezTo>
                  <a:cubicBezTo>
                    <a:pt x="30" y="20"/>
                    <a:pt x="29" y="19"/>
                    <a:pt x="30" y="19"/>
                  </a:cubicBezTo>
                  <a:cubicBezTo>
                    <a:pt x="31" y="19"/>
                    <a:pt x="32" y="18"/>
                    <a:pt x="33" y="17"/>
                  </a:cubicBezTo>
                  <a:cubicBezTo>
                    <a:pt x="34" y="17"/>
                    <a:pt x="35" y="17"/>
                    <a:pt x="37" y="17"/>
                  </a:cubicBezTo>
                  <a:cubicBezTo>
                    <a:pt x="37" y="19"/>
                    <a:pt x="39" y="21"/>
                    <a:pt x="38"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99" name="ï$ļïdé">
              <a:extLst>
                <a:ext uri="{FF2B5EF4-FFF2-40B4-BE49-F238E27FC236}">
                  <a16:creationId xmlns:a16="http://schemas.microsoft.com/office/drawing/2014/main" id="{63CA1AD4-803A-4968-9330-2BDEA6A385CA}"/>
                </a:ext>
              </a:extLst>
            </p:cNvPr>
            <p:cNvSpPr/>
            <p:nvPr/>
          </p:nvSpPr>
          <p:spPr bwMode="auto">
            <a:xfrm>
              <a:off x="3302807" y="1034911"/>
              <a:ext cx="795464" cy="799669"/>
            </a:xfrm>
            <a:custGeom>
              <a:avLst/>
              <a:gdLst>
                <a:gd name="T0" fmla="*/ 174 w 347"/>
                <a:gd name="T1" fmla="*/ 0 h 347"/>
                <a:gd name="T2" fmla="*/ 0 w 347"/>
                <a:gd name="T3" fmla="*/ 173 h 347"/>
                <a:gd name="T4" fmla="*/ 174 w 347"/>
                <a:gd name="T5" fmla="*/ 347 h 347"/>
                <a:gd name="T6" fmla="*/ 347 w 347"/>
                <a:gd name="T7" fmla="*/ 173 h 347"/>
                <a:gd name="T8" fmla="*/ 174 w 347"/>
                <a:gd name="T9" fmla="*/ 0 h 347"/>
                <a:gd name="T10" fmla="*/ 174 w 347"/>
                <a:gd name="T11" fmla="*/ 343 h 347"/>
                <a:gd name="T12" fmla="*/ 4 w 347"/>
                <a:gd name="T13" fmla="*/ 173 h 347"/>
                <a:gd name="T14" fmla="*/ 174 w 347"/>
                <a:gd name="T15" fmla="*/ 4 h 347"/>
                <a:gd name="T16" fmla="*/ 343 w 347"/>
                <a:gd name="T17" fmla="*/ 173 h 347"/>
                <a:gd name="T18" fmla="*/ 174 w 347"/>
                <a:gd name="T19" fmla="*/ 343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7" h="347">
                  <a:moveTo>
                    <a:pt x="174" y="0"/>
                  </a:moveTo>
                  <a:cubicBezTo>
                    <a:pt x="78" y="0"/>
                    <a:pt x="0" y="78"/>
                    <a:pt x="0" y="173"/>
                  </a:cubicBezTo>
                  <a:cubicBezTo>
                    <a:pt x="0" y="269"/>
                    <a:pt x="78" y="347"/>
                    <a:pt x="174" y="347"/>
                  </a:cubicBezTo>
                  <a:cubicBezTo>
                    <a:pt x="269" y="347"/>
                    <a:pt x="347" y="269"/>
                    <a:pt x="347" y="173"/>
                  </a:cubicBezTo>
                  <a:cubicBezTo>
                    <a:pt x="347" y="78"/>
                    <a:pt x="269" y="0"/>
                    <a:pt x="174" y="0"/>
                  </a:cubicBezTo>
                  <a:close/>
                  <a:moveTo>
                    <a:pt x="174" y="343"/>
                  </a:moveTo>
                  <a:cubicBezTo>
                    <a:pt x="80" y="343"/>
                    <a:pt x="4" y="267"/>
                    <a:pt x="4" y="173"/>
                  </a:cubicBezTo>
                  <a:cubicBezTo>
                    <a:pt x="4" y="80"/>
                    <a:pt x="80" y="4"/>
                    <a:pt x="174" y="4"/>
                  </a:cubicBezTo>
                  <a:cubicBezTo>
                    <a:pt x="267" y="4"/>
                    <a:pt x="343" y="80"/>
                    <a:pt x="343" y="173"/>
                  </a:cubicBezTo>
                  <a:cubicBezTo>
                    <a:pt x="343" y="267"/>
                    <a:pt x="267" y="343"/>
                    <a:pt x="174" y="3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100" name="íšlíḓe">
              <a:extLst>
                <a:ext uri="{FF2B5EF4-FFF2-40B4-BE49-F238E27FC236}">
                  <a16:creationId xmlns:a16="http://schemas.microsoft.com/office/drawing/2014/main" id="{CF2057C3-4032-4CFC-873C-6458E6C9F96D}"/>
                </a:ext>
              </a:extLst>
            </p:cNvPr>
            <p:cNvSpPr/>
            <p:nvPr/>
          </p:nvSpPr>
          <p:spPr bwMode="auto">
            <a:xfrm>
              <a:off x="3481524" y="1212226"/>
              <a:ext cx="440834" cy="377758"/>
            </a:xfrm>
            <a:custGeom>
              <a:avLst/>
              <a:gdLst>
                <a:gd name="T0" fmla="*/ 28 w 192"/>
                <a:gd name="T1" fmla="*/ 164 h 164"/>
                <a:gd name="T2" fmla="*/ 31 w 192"/>
                <a:gd name="T3" fmla="*/ 164 h 164"/>
                <a:gd name="T4" fmla="*/ 2 w 192"/>
                <a:gd name="T5" fmla="*/ 96 h 164"/>
                <a:gd name="T6" fmla="*/ 96 w 192"/>
                <a:gd name="T7" fmla="*/ 2 h 164"/>
                <a:gd name="T8" fmla="*/ 190 w 192"/>
                <a:gd name="T9" fmla="*/ 96 h 164"/>
                <a:gd name="T10" fmla="*/ 160 w 192"/>
                <a:gd name="T11" fmla="*/ 164 h 164"/>
                <a:gd name="T12" fmla="*/ 163 w 192"/>
                <a:gd name="T13" fmla="*/ 164 h 164"/>
                <a:gd name="T14" fmla="*/ 192 w 192"/>
                <a:gd name="T15" fmla="*/ 96 h 164"/>
                <a:gd name="T16" fmla="*/ 96 w 192"/>
                <a:gd name="T17" fmla="*/ 0 h 164"/>
                <a:gd name="T18" fmla="*/ 0 w 192"/>
                <a:gd name="T19" fmla="*/ 96 h 164"/>
                <a:gd name="T20" fmla="*/ 28 w 192"/>
                <a:gd name="T21" fmla="*/ 16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2" h="164">
                  <a:moveTo>
                    <a:pt x="28" y="164"/>
                  </a:moveTo>
                  <a:cubicBezTo>
                    <a:pt x="31" y="164"/>
                    <a:pt x="31" y="164"/>
                    <a:pt x="31" y="164"/>
                  </a:cubicBezTo>
                  <a:cubicBezTo>
                    <a:pt x="13" y="147"/>
                    <a:pt x="2" y="123"/>
                    <a:pt x="2" y="96"/>
                  </a:cubicBezTo>
                  <a:cubicBezTo>
                    <a:pt x="2" y="45"/>
                    <a:pt x="44" y="2"/>
                    <a:pt x="96" y="2"/>
                  </a:cubicBezTo>
                  <a:cubicBezTo>
                    <a:pt x="147" y="2"/>
                    <a:pt x="190" y="45"/>
                    <a:pt x="190" y="96"/>
                  </a:cubicBezTo>
                  <a:cubicBezTo>
                    <a:pt x="190" y="123"/>
                    <a:pt x="178" y="147"/>
                    <a:pt x="160" y="164"/>
                  </a:cubicBezTo>
                  <a:cubicBezTo>
                    <a:pt x="163" y="164"/>
                    <a:pt x="163" y="164"/>
                    <a:pt x="163" y="164"/>
                  </a:cubicBezTo>
                  <a:cubicBezTo>
                    <a:pt x="181" y="147"/>
                    <a:pt x="192" y="123"/>
                    <a:pt x="192" y="96"/>
                  </a:cubicBezTo>
                  <a:cubicBezTo>
                    <a:pt x="192" y="43"/>
                    <a:pt x="148" y="0"/>
                    <a:pt x="96" y="0"/>
                  </a:cubicBezTo>
                  <a:cubicBezTo>
                    <a:pt x="43" y="0"/>
                    <a:pt x="0" y="43"/>
                    <a:pt x="0" y="96"/>
                  </a:cubicBezTo>
                  <a:cubicBezTo>
                    <a:pt x="0" y="123"/>
                    <a:pt x="11" y="147"/>
                    <a:pt x="28" y="1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101" name="ïṣļïḍê">
              <a:extLst>
                <a:ext uri="{FF2B5EF4-FFF2-40B4-BE49-F238E27FC236}">
                  <a16:creationId xmlns:a16="http://schemas.microsoft.com/office/drawing/2014/main" id="{59D7651D-03A5-4256-9AB5-18C9F1C2D940}"/>
                </a:ext>
              </a:extLst>
            </p:cNvPr>
            <p:cNvSpPr/>
            <p:nvPr/>
          </p:nvSpPr>
          <p:spPr bwMode="auto">
            <a:xfrm>
              <a:off x="3972118" y="1573864"/>
              <a:ext cx="85504" cy="46256"/>
            </a:xfrm>
            <a:custGeom>
              <a:avLst/>
              <a:gdLst>
                <a:gd name="T0" fmla="*/ 36 w 37"/>
                <a:gd name="T1" fmla="*/ 20 h 20"/>
                <a:gd name="T2" fmla="*/ 22 w 37"/>
                <a:gd name="T3" fmla="*/ 16 h 20"/>
                <a:gd name="T4" fmla="*/ 0 w 37"/>
                <a:gd name="T5" fmla="*/ 20 h 20"/>
                <a:gd name="T6" fmla="*/ 1 w 37"/>
                <a:gd name="T7" fmla="*/ 16 h 20"/>
                <a:gd name="T8" fmla="*/ 12 w 37"/>
                <a:gd name="T9" fmla="*/ 14 h 20"/>
                <a:gd name="T10" fmla="*/ 19 w 37"/>
                <a:gd name="T11" fmla="*/ 14 h 20"/>
                <a:gd name="T12" fmla="*/ 13 w 37"/>
                <a:gd name="T13" fmla="*/ 10 h 20"/>
                <a:gd name="T14" fmla="*/ 5 w 37"/>
                <a:gd name="T15" fmla="*/ 3 h 20"/>
                <a:gd name="T16" fmla="*/ 6 w 37"/>
                <a:gd name="T17" fmla="*/ 0 h 20"/>
                <a:gd name="T18" fmla="*/ 23 w 37"/>
                <a:gd name="T19" fmla="*/ 13 h 20"/>
                <a:gd name="T20" fmla="*/ 37 w 37"/>
                <a:gd name="T21" fmla="*/ 17 h 20"/>
                <a:gd name="T22" fmla="*/ 36 w 37"/>
                <a:gd name="T23"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20">
                  <a:moveTo>
                    <a:pt x="36" y="20"/>
                  </a:moveTo>
                  <a:cubicBezTo>
                    <a:pt x="22" y="16"/>
                    <a:pt x="22" y="16"/>
                    <a:pt x="22" y="16"/>
                  </a:cubicBezTo>
                  <a:cubicBezTo>
                    <a:pt x="0" y="20"/>
                    <a:pt x="0" y="20"/>
                    <a:pt x="0" y="20"/>
                  </a:cubicBezTo>
                  <a:cubicBezTo>
                    <a:pt x="1" y="16"/>
                    <a:pt x="1" y="16"/>
                    <a:pt x="1" y="16"/>
                  </a:cubicBezTo>
                  <a:cubicBezTo>
                    <a:pt x="12" y="14"/>
                    <a:pt x="12" y="14"/>
                    <a:pt x="12" y="14"/>
                  </a:cubicBezTo>
                  <a:cubicBezTo>
                    <a:pt x="14" y="14"/>
                    <a:pt x="17" y="14"/>
                    <a:pt x="19" y="14"/>
                  </a:cubicBezTo>
                  <a:cubicBezTo>
                    <a:pt x="17" y="13"/>
                    <a:pt x="15" y="11"/>
                    <a:pt x="13" y="10"/>
                  </a:cubicBezTo>
                  <a:cubicBezTo>
                    <a:pt x="5" y="3"/>
                    <a:pt x="5" y="3"/>
                    <a:pt x="5" y="3"/>
                  </a:cubicBezTo>
                  <a:cubicBezTo>
                    <a:pt x="6" y="0"/>
                    <a:pt x="6" y="0"/>
                    <a:pt x="6" y="0"/>
                  </a:cubicBezTo>
                  <a:cubicBezTo>
                    <a:pt x="23" y="13"/>
                    <a:pt x="23" y="13"/>
                    <a:pt x="23" y="13"/>
                  </a:cubicBezTo>
                  <a:cubicBezTo>
                    <a:pt x="37" y="17"/>
                    <a:pt x="37" y="17"/>
                    <a:pt x="37" y="17"/>
                  </a:cubicBezTo>
                  <a:lnTo>
                    <a:pt x="36"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102" name="ís1íḍe">
              <a:extLst>
                <a:ext uri="{FF2B5EF4-FFF2-40B4-BE49-F238E27FC236}">
                  <a16:creationId xmlns:a16="http://schemas.microsoft.com/office/drawing/2014/main" id="{A7F7279D-8587-45BC-B0A4-DDB8DDDC43BE}"/>
                </a:ext>
              </a:extLst>
            </p:cNvPr>
            <p:cNvSpPr/>
            <p:nvPr/>
          </p:nvSpPr>
          <p:spPr bwMode="auto">
            <a:xfrm>
              <a:off x="4302919" y="1198209"/>
              <a:ext cx="54666" cy="94615"/>
            </a:xfrm>
            <a:custGeom>
              <a:avLst/>
              <a:gdLst>
                <a:gd name="T0" fmla="*/ 20 w 24"/>
                <a:gd name="T1" fmla="*/ 28 h 41"/>
                <a:gd name="T2" fmla="*/ 14 w 24"/>
                <a:gd name="T3" fmla="*/ 9 h 41"/>
                <a:gd name="T4" fmla="*/ 4 w 24"/>
                <a:gd name="T5" fmla="*/ 10 h 41"/>
                <a:gd name="T6" fmla="*/ 5 w 24"/>
                <a:gd name="T7" fmla="*/ 32 h 41"/>
                <a:gd name="T8" fmla="*/ 20 w 24"/>
                <a:gd name="T9" fmla="*/ 28 h 41"/>
              </a:gdLst>
              <a:ahLst/>
              <a:cxnLst>
                <a:cxn ang="0">
                  <a:pos x="T0" y="T1"/>
                </a:cxn>
                <a:cxn ang="0">
                  <a:pos x="T2" y="T3"/>
                </a:cxn>
                <a:cxn ang="0">
                  <a:pos x="T4" y="T5"/>
                </a:cxn>
                <a:cxn ang="0">
                  <a:pos x="T6" y="T7"/>
                </a:cxn>
                <a:cxn ang="0">
                  <a:pos x="T8" y="T9"/>
                </a:cxn>
              </a:cxnLst>
              <a:rect l="0" t="0" r="r" b="b"/>
              <a:pathLst>
                <a:path w="24" h="41">
                  <a:moveTo>
                    <a:pt x="20" y="28"/>
                  </a:moveTo>
                  <a:cubicBezTo>
                    <a:pt x="24" y="20"/>
                    <a:pt x="14" y="9"/>
                    <a:pt x="14" y="9"/>
                  </a:cubicBezTo>
                  <a:cubicBezTo>
                    <a:pt x="14" y="9"/>
                    <a:pt x="8" y="0"/>
                    <a:pt x="4" y="10"/>
                  </a:cubicBezTo>
                  <a:cubicBezTo>
                    <a:pt x="0" y="20"/>
                    <a:pt x="0" y="23"/>
                    <a:pt x="5" y="32"/>
                  </a:cubicBezTo>
                  <a:cubicBezTo>
                    <a:pt x="9" y="41"/>
                    <a:pt x="16" y="35"/>
                    <a:pt x="20"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103" name="íşlïḋe">
              <a:extLst>
                <a:ext uri="{FF2B5EF4-FFF2-40B4-BE49-F238E27FC236}">
                  <a16:creationId xmlns:a16="http://schemas.microsoft.com/office/drawing/2014/main" id="{1D6D78BF-7C0E-4A49-9D4C-164516A2C065}"/>
                </a:ext>
              </a:extLst>
            </p:cNvPr>
            <p:cNvSpPr/>
            <p:nvPr/>
          </p:nvSpPr>
          <p:spPr bwMode="auto">
            <a:xfrm>
              <a:off x="4279791" y="1281610"/>
              <a:ext cx="57470" cy="91811"/>
            </a:xfrm>
            <a:custGeom>
              <a:avLst/>
              <a:gdLst>
                <a:gd name="T0" fmla="*/ 4 w 25"/>
                <a:gd name="T1" fmla="*/ 34 h 40"/>
                <a:gd name="T2" fmla="*/ 13 w 25"/>
                <a:gd name="T3" fmla="*/ 36 h 40"/>
                <a:gd name="T4" fmla="*/ 21 w 25"/>
                <a:gd name="T5" fmla="*/ 17 h 40"/>
                <a:gd name="T6" fmla="*/ 14 w 25"/>
                <a:gd name="T7" fmla="*/ 10 h 40"/>
                <a:gd name="T8" fmla="*/ 10 w 25"/>
                <a:gd name="T9" fmla="*/ 4 h 40"/>
                <a:gd name="T10" fmla="*/ 0 w 25"/>
                <a:gd name="T11" fmla="*/ 13 h 40"/>
                <a:gd name="T12" fmla="*/ 5 w 25"/>
                <a:gd name="T13" fmla="*/ 25 h 40"/>
                <a:gd name="T14" fmla="*/ 4 w 25"/>
                <a:gd name="T15" fmla="*/ 34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40">
                  <a:moveTo>
                    <a:pt x="4" y="34"/>
                  </a:moveTo>
                  <a:cubicBezTo>
                    <a:pt x="4" y="34"/>
                    <a:pt x="2" y="40"/>
                    <a:pt x="13" y="36"/>
                  </a:cubicBezTo>
                  <a:cubicBezTo>
                    <a:pt x="23" y="31"/>
                    <a:pt x="25" y="21"/>
                    <a:pt x="21" y="17"/>
                  </a:cubicBezTo>
                  <a:cubicBezTo>
                    <a:pt x="18" y="12"/>
                    <a:pt x="14" y="10"/>
                    <a:pt x="14" y="10"/>
                  </a:cubicBezTo>
                  <a:cubicBezTo>
                    <a:pt x="14" y="10"/>
                    <a:pt x="11" y="8"/>
                    <a:pt x="10" y="4"/>
                  </a:cubicBezTo>
                  <a:cubicBezTo>
                    <a:pt x="9" y="0"/>
                    <a:pt x="1" y="9"/>
                    <a:pt x="0" y="13"/>
                  </a:cubicBezTo>
                  <a:cubicBezTo>
                    <a:pt x="0" y="18"/>
                    <a:pt x="1" y="20"/>
                    <a:pt x="5" y="25"/>
                  </a:cubicBezTo>
                  <a:cubicBezTo>
                    <a:pt x="8" y="30"/>
                    <a:pt x="4" y="34"/>
                    <a:pt x="4"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104" name="iŝļîḍé">
              <a:extLst>
                <a:ext uri="{FF2B5EF4-FFF2-40B4-BE49-F238E27FC236}">
                  <a16:creationId xmlns:a16="http://schemas.microsoft.com/office/drawing/2014/main" id="{A2914A87-3878-4B16-909C-67E54DD88E7A}"/>
                </a:ext>
              </a:extLst>
            </p:cNvPr>
            <p:cNvSpPr/>
            <p:nvPr/>
          </p:nvSpPr>
          <p:spPr bwMode="auto">
            <a:xfrm>
              <a:off x="4231432" y="1248670"/>
              <a:ext cx="330100" cy="295058"/>
            </a:xfrm>
            <a:custGeom>
              <a:avLst/>
              <a:gdLst>
                <a:gd name="T0" fmla="*/ 138 w 144"/>
                <a:gd name="T1" fmla="*/ 24 h 128"/>
                <a:gd name="T2" fmla="*/ 135 w 144"/>
                <a:gd name="T3" fmla="*/ 20 h 128"/>
                <a:gd name="T4" fmla="*/ 126 w 144"/>
                <a:gd name="T5" fmla="*/ 23 h 128"/>
                <a:gd name="T6" fmla="*/ 117 w 144"/>
                <a:gd name="T7" fmla="*/ 29 h 128"/>
                <a:gd name="T8" fmla="*/ 120 w 144"/>
                <a:gd name="T9" fmla="*/ 23 h 128"/>
                <a:gd name="T10" fmla="*/ 131 w 144"/>
                <a:gd name="T11" fmla="*/ 15 h 128"/>
                <a:gd name="T12" fmla="*/ 138 w 144"/>
                <a:gd name="T13" fmla="*/ 9 h 128"/>
                <a:gd name="T14" fmla="*/ 127 w 144"/>
                <a:gd name="T15" fmla="*/ 5 h 128"/>
                <a:gd name="T16" fmla="*/ 112 w 144"/>
                <a:gd name="T17" fmla="*/ 5 h 128"/>
                <a:gd name="T18" fmla="*/ 102 w 144"/>
                <a:gd name="T19" fmla="*/ 8 h 128"/>
                <a:gd name="T20" fmla="*/ 100 w 144"/>
                <a:gd name="T21" fmla="*/ 24 h 128"/>
                <a:gd name="T22" fmla="*/ 88 w 144"/>
                <a:gd name="T23" fmla="*/ 33 h 128"/>
                <a:gd name="T24" fmla="*/ 83 w 144"/>
                <a:gd name="T25" fmla="*/ 31 h 128"/>
                <a:gd name="T26" fmla="*/ 91 w 144"/>
                <a:gd name="T27" fmla="*/ 26 h 128"/>
                <a:gd name="T28" fmla="*/ 91 w 144"/>
                <a:gd name="T29" fmla="*/ 21 h 128"/>
                <a:gd name="T30" fmla="*/ 82 w 144"/>
                <a:gd name="T31" fmla="*/ 10 h 128"/>
                <a:gd name="T32" fmla="*/ 70 w 144"/>
                <a:gd name="T33" fmla="*/ 12 h 128"/>
                <a:gd name="T34" fmla="*/ 63 w 144"/>
                <a:gd name="T35" fmla="*/ 30 h 128"/>
                <a:gd name="T36" fmla="*/ 58 w 144"/>
                <a:gd name="T37" fmla="*/ 42 h 128"/>
                <a:gd name="T38" fmla="*/ 58 w 144"/>
                <a:gd name="T39" fmla="*/ 52 h 128"/>
                <a:gd name="T40" fmla="*/ 39 w 144"/>
                <a:gd name="T41" fmla="*/ 61 h 128"/>
                <a:gd name="T42" fmla="*/ 35 w 144"/>
                <a:gd name="T43" fmla="*/ 58 h 128"/>
                <a:gd name="T44" fmla="*/ 9 w 144"/>
                <a:gd name="T45" fmla="*/ 90 h 128"/>
                <a:gd name="T46" fmla="*/ 3 w 144"/>
                <a:gd name="T47" fmla="*/ 115 h 128"/>
                <a:gd name="T48" fmla="*/ 20 w 144"/>
                <a:gd name="T49" fmla="*/ 114 h 128"/>
                <a:gd name="T50" fmla="*/ 33 w 144"/>
                <a:gd name="T51" fmla="*/ 82 h 128"/>
                <a:gd name="T52" fmla="*/ 42 w 144"/>
                <a:gd name="T53" fmla="*/ 80 h 128"/>
                <a:gd name="T54" fmla="*/ 56 w 144"/>
                <a:gd name="T55" fmla="*/ 73 h 128"/>
                <a:gd name="T56" fmla="*/ 58 w 144"/>
                <a:gd name="T57" fmla="*/ 79 h 128"/>
                <a:gd name="T58" fmla="*/ 58 w 144"/>
                <a:gd name="T59" fmla="*/ 89 h 128"/>
                <a:gd name="T60" fmla="*/ 76 w 144"/>
                <a:gd name="T61" fmla="*/ 70 h 128"/>
                <a:gd name="T62" fmla="*/ 77 w 144"/>
                <a:gd name="T63" fmla="*/ 60 h 128"/>
                <a:gd name="T64" fmla="*/ 95 w 144"/>
                <a:gd name="T65" fmla="*/ 42 h 128"/>
                <a:gd name="T66" fmla="*/ 95 w 144"/>
                <a:gd name="T67" fmla="*/ 53 h 128"/>
                <a:gd name="T68" fmla="*/ 96 w 144"/>
                <a:gd name="T69" fmla="*/ 67 h 128"/>
                <a:gd name="T70" fmla="*/ 113 w 144"/>
                <a:gd name="T71" fmla="*/ 50 h 128"/>
                <a:gd name="T72" fmla="*/ 116 w 144"/>
                <a:gd name="T73" fmla="*/ 50 h 128"/>
                <a:gd name="T74" fmla="*/ 117 w 144"/>
                <a:gd name="T75" fmla="*/ 87 h 128"/>
                <a:gd name="T76" fmla="*/ 135 w 144"/>
                <a:gd name="T77" fmla="*/ 66 h 128"/>
                <a:gd name="T78" fmla="*/ 134 w 144"/>
                <a:gd name="T79" fmla="*/ 40 h 128"/>
                <a:gd name="T80" fmla="*/ 144 w 144"/>
                <a:gd name="T81" fmla="*/ 28 h 128"/>
                <a:gd name="T82" fmla="*/ 138 w 144"/>
                <a:gd name="T83" fmla="*/ 2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44" h="128">
                  <a:moveTo>
                    <a:pt x="138" y="24"/>
                  </a:moveTo>
                  <a:cubicBezTo>
                    <a:pt x="138" y="24"/>
                    <a:pt x="135" y="23"/>
                    <a:pt x="135" y="20"/>
                  </a:cubicBezTo>
                  <a:cubicBezTo>
                    <a:pt x="135" y="20"/>
                    <a:pt x="130" y="17"/>
                    <a:pt x="126" y="23"/>
                  </a:cubicBezTo>
                  <a:cubicBezTo>
                    <a:pt x="122" y="28"/>
                    <a:pt x="120" y="30"/>
                    <a:pt x="117" y="29"/>
                  </a:cubicBezTo>
                  <a:cubicBezTo>
                    <a:pt x="114" y="28"/>
                    <a:pt x="118" y="25"/>
                    <a:pt x="120" y="23"/>
                  </a:cubicBezTo>
                  <a:cubicBezTo>
                    <a:pt x="123" y="22"/>
                    <a:pt x="127" y="16"/>
                    <a:pt x="131" y="15"/>
                  </a:cubicBezTo>
                  <a:cubicBezTo>
                    <a:pt x="136" y="14"/>
                    <a:pt x="138" y="14"/>
                    <a:pt x="138" y="9"/>
                  </a:cubicBezTo>
                  <a:cubicBezTo>
                    <a:pt x="138" y="5"/>
                    <a:pt x="137" y="0"/>
                    <a:pt x="127" y="5"/>
                  </a:cubicBezTo>
                  <a:cubicBezTo>
                    <a:pt x="117" y="10"/>
                    <a:pt x="114" y="9"/>
                    <a:pt x="112" y="5"/>
                  </a:cubicBezTo>
                  <a:cubicBezTo>
                    <a:pt x="109" y="0"/>
                    <a:pt x="103" y="1"/>
                    <a:pt x="102" y="8"/>
                  </a:cubicBezTo>
                  <a:cubicBezTo>
                    <a:pt x="102" y="16"/>
                    <a:pt x="100" y="24"/>
                    <a:pt x="100" y="24"/>
                  </a:cubicBezTo>
                  <a:cubicBezTo>
                    <a:pt x="88" y="33"/>
                    <a:pt x="88" y="33"/>
                    <a:pt x="88" y="33"/>
                  </a:cubicBezTo>
                  <a:cubicBezTo>
                    <a:pt x="88" y="33"/>
                    <a:pt x="79" y="34"/>
                    <a:pt x="83" y="31"/>
                  </a:cubicBezTo>
                  <a:cubicBezTo>
                    <a:pt x="87" y="27"/>
                    <a:pt x="91" y="26"/>
                    <a:pt x="91" y="26"/>
                  </a:cubicBezTo>
                  <a:cubicBezTo>
                    <a:pt x="91" y="21"/>
                    <a:pt x="91" y="21"/>
                    <a:pt x="91" y="21"/>
                  </a:cubicBezTo>
                  <a:cubicBezTo>
                    <a:pt x="91" y="21"/>
                    <a:pt x="84" y="15"/>
                    <a:pt x="82" y="10"/>
                  </a:cubicBezTo>
                  <a:cubicBezTo>
                    <a:pt x="80" y="4"/>
                    <a:pt x="71" y="2"/>
                    <a:pt x="70" y="12"/>
                  </a:cubicBezTo>
                  <a:cubicBezTo>
                    <a:pt x="69" y="22"/>
                    <a:pt x="68" y="27"/>
                    <a:pt x="63" y="30"/>
                  </a:cubicBezTo>
                  <a:cubicBezTo>
                    <a:pt x="58" y="34"/>
                    <a:pt x="48" y="39"/>
                    <a:pt x="58" y="42"/>
                  </a:cubicBezTo>
                  <a:cubicBezTo>
                    <a:pt x="67" y="45"/>
                    <a:pt x="61" y="48"/>
                    <a:pt x="58" y="52"/>
                  </a:cubicBezTo>
                  <a:cubicBezTo>
                    <a:pt x="54" y="56"/>
                    <a:pt x="42" y="65"/>
                    <a:pt x="39" y="61"/>
                  </a:cubicBezTo>
                  <a:cubicBezTo>
                    <a:pt x="35" y="58"/>
                    <a:pt x="35" y="58"/>
                    <a:pt x="35" y="58"/>
                  </a:cubicBezTo>
                  <a:cubicBezTo>
                    <a:pt x="35" y="58"/>
                    <a:pt x="18" y="82"/>
                    <a:pt x="9" y="90"/>
                  </a:cubicBezTo>
                  <a:cubicBezTo>
                    <a:pt x="1" y="97"/>
                    <a:pt x="0" y="105"/>
                    <a:pt x="3" y="115"/>
                  </a:cubicBezTo>
                  <a:cubicBezTo>
                    <a:pt x="5" y="126"/>
                    <a:pt x="17" y="128"/>
                    <a:pt x="20" y="114"/>
                  </a:cubicBezTo>
                  <a:cubicBezTo>
                    <a:pt x="22" y="100"/>
                    <a:pt x="29" y="88"/>
                    <a:pt x="33" y="82"/>
                  </a:cubicBezTo>
                  <a:cubicBezTo>
                    <a:pt x="37" y="75"/>
                    <a:pt x="42" y="80"/>
                    <a:pt x="42" y="80"/>
                  </a:cubicBezTo>
                  <a:cubicBezTo>
                    <a:pt x="42" y="80"/>
                    <a:pt x="51" y="80"/>
                    <a:pt x="56" y="73"/>
                  </a:cubicBezTo>
                  <a:cubicBezTo>
                    <a:pt x="60" y="66"/>
                    <a:pt x="60" y="76"/>
                    <a:pt x="58" y="79"/>
                  </a:cubicBezTo>
                  <a:cubicBezTo>
                    <a:pt x="56" y="82"/>
                    <a:pt x="49" y="89"/>
                    <a:pt x="58" y="89"/>
                  </a:cubicBezTo>
                  <a:cubicBezTo>
                    <a:pt x="66" y="89"/>
                    <a:pt x="73" y="80"/>
                    <a:pt x="76" y="70"/>
                  </a:cubicBezTo>
                  <a:cubicBezTo>
                    <a:pt x="77" y="60"/>
                    <a:pt x="77" y="60"/>
                    <a:pt x="77" y="60"/>
                  </a:cubicBezTo>
                  <a:cubicBezTo>
                    <a:pt x="77" y="60"/>
                    <a:pt x="88" y="47"/>
                    <a:pt x="95" y="42"/>
                  </a:cubicBezTo>
                  <a:cubicBezTo>
                    <a:pt x="95" y="53"/>
                    <a:pt x="95" y="53"/>
                    <a:pt x="95" y="53"/>
                  </a:cubicBezTo>
                  <a:cubicBezTo>
                    <a:pt x="95" y="53"/>
                    <a:pt x="86" y="65"/>
                    <a:pt x="96" y="67"/>
                  </a:cubicBezTo>
                  <a:cubicBezTo>
                    <a:pt x="106" y="69"/>
                    <a:pt x="110" y="61"/>
                    <a:pt x="113" y="50"/>
                  </a:cubicBezTo>
                  <a:cubicBezTo>
                    <a:pt x="116" y="50"/>
                    <a:pt x="116" y="50"/>
                    <a:pt x="116" y="50"/>
                  </a:cubicBezTo>
                  <a:cubicBezTo>
                    <a:pt x="117" y="87"/>
                    <a:pt x="117" y="87"/>
                    <a:pt x="117" y="87"/>
                  </a:cubicBezTo>
                  <a:cubicBezTo>
                    <a:pt x="117" y="87"/>
                    <a:pt x="132" y="87"/>
                    <a:pt x="135" y="66"/>
                  </a:cubicBezTo>
                  <a:cubicBezTo>
                    <a:pt x="134" y="40"/>
                    <a:pt x="134" y="40"/>
                    <a:pt x="134" y="40"/>
                  </a:cubicBezTo>
                  <a:cubicBezTo>
                    <a:pt x="134" y="40"/>
                    <a:pt x="143" y="34"/>
                    <a:pt x="144" y="28"/>
                  </a:cubicBezTo>
                  <a:cubicBezTo>
                    <a:pt x="144" y="23"/>
                    <a:pt x="138" y="24"/>
                    <a:pt x="138"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105" name="íṧḷídé">
              <a:extLst>
                <a:ext uri="{FF2B5EF4-FFF2-40B4-BE49-F238E27FC236}">
                  <a16:creationId xmlns:a16="http://schemas.microsoft.com/office/drawing/2014/main" id="{5F9A0FB7-8C4D-4658-A573-76C73C4CAC5E}"/>
                </a:ext>
              </a:extLst>
            </p:cNvPr>
            <p:cNvSpPr/>
            <p:nvPr/>
          </p:nvSpPr>
          <p:spPr bwMode="auto">
            <a:xfrm>
              <a:off x="4768283" y="1194004"/>
              <a:ext cx="52564" cy="82700"/>
            </a:xfrm>
            <a:custGeom>
              <a:avLst/>
              <a:gdLst>
                <a:gd name="T0" fmla="*/ 10 w 23"/>
                <a:gd name="T1" fmla="*/ 6 h 36"/>
                <a:gd name="T2" fmla="*/ 3 w 23"/>
                <a:gd name="T3" fmla="*/ 10 h 36"/>
                <a:gd name="T4" fmla="*/ 3 w 23"/>
                <a:gd name="T5" fmla="*/ 30 h 36"/>
                <a:gd name="T6" fmla="*/ 19 w 23"/>
                <a:gd name="T7" fmla="*/ 30 h 36"/>
                <a:gd name="T8" fmla="*/ 18 w 23"/>
                <a:gd name="T9" fmla="*/ 14 h 36"/>
                <a:gd name="T10" fmla="*/ 10 w 23"/>
                <a:gd name="T11" fmla="*/ 6 h 36"/>
              </a:gdLst>
              <a:ahLst/>
              <a:cxnLst>
                <a:cxn ang="0">
                  <a:pos x="T0" y="T1"/>
                </a:cxn>
                <a:cxn ang="0">
                  <a:pos x="T2" y="T3"/>
                </a:cxn>
                <a:cxn ang="0">
                  <a:pos x="T4" y="T5"/>
                </a:cxn>
                <a:cxn ang="0">
                  <a:pos x="T6" y="T7"/>
                </a:cxn>
                <a:cxn ang="0">
                  <a:pos x="T8" y="T9"/>
                </a:cxn>
                <a:cxn ang="0">
                  <a:pos x="T10" y="T11"/>
                </a:cxn>
              </a:cxnLst>
              <a:rect l="0" t="0" r="r" b="b"/>
              <a:pathLst>
                <a:path w="23" h="36">
                  <a:moveTo>
                    <a:pt x="10" y="6"/>
                  </a:moveTo>
                  <a:cubicBezTo>
                    <a:pt x="10" y="6"/>
                    <a:pt x="6" y="0"/>
                    <a:pt x="3" y="10"/>
                  </a:cubicBezTo>
                  <a:cubicBezTo>
                    <a:pt x="0" y="19"/>
                    <a:pt x="4" y="24"/>
                    <a:pt x="3" y="30"/>
                  </a:cubicBezTo>
                  <a:cubicBezTo>
                    <a:pt x="2" y="36"/>
                    <a:pt x="15" y="34"/>
                    <a:pt x="19" y="30"/>
                  </a:cubicBezTo>
                  <a:cubicBezTo>
                    <a:pt x="23" y="27"/>
                    <a:pt x="23" y="18"/>
                    <a:pt x="18" y="14"/>
                  </a:cubicBezTo>
                  <a:cubicBezTo>
                    <a:pt x="12" y="9"/>
                    <a:pt x="10" y="6"/>
                    <a:pt x="1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106" name="îSḻiḋe">
              <a:extLst>
                <a:ext uri="{FF2B5EF4-FFF2-40B4-BE49-F238E27FC236}">
                  <a16:creationId xmlns:a16="http://schemas.microsoft.com/office/drawing/2014/main" id="{74A1C7C0-F70D-428F-BE42-93666D5D95E3}"/>
                </a:ext>
              </a:extLst>
            </p:cNvPr>
            <p:cNvSpPr/>
            <p:nvPr/>
          </p:nvSpPr>
          <p:spPr bwMode="auto">
            <a:xfrm>
              <a:off x="4726932" y="1285815"/>
              <a:ext cx="61675" cy="80598"/>
            </a:xfrm>
            <a:custGeom>
              <a:avLst/>
              <a:gdLst>
                <a:gd name="T0" fmla="*/ 8 w 27"/>
                <a:gd name="T1" fmla="*/ 31 h 35"/>
                <a:gd name="T2" fmla="*/ 21 w 27"/>
                <a:gd name="T3" fmla="*/ 25 h 35"/>
                <a:gd name="T4" fmla="*/ 16 w 27"/>
                <a:gd name="T5" fmla="*/ 8 h 35"/>
                <a:gd name="T6" fmla="*/ 8 w 27"/>
                <a:gd name="T7" fmla="*/ 4 h 35"/>
                <a:gd name="T8" fmla="*/ 2 w 27"/>
                <a:gd name="T9" fmla="*/ 19 h 35"/>
                <a:gd name="T10" fmla="*/ 8 w 27"/>
                <a:gd name="T11" fmla="*/ 31 h 35"/>
              </a:gdLst>
              <a:ahLst/>
              <a:cxnLst>
                <a:cxn ang="0">
                  <a:pos x="T0" y="T1"/>
                </a:cxn>
                <a:cxn ang="0">
                  <a:pos x="T2" y="T3"/>
                </a:cxn>
                <a:cxn ang="0">
                  <a:pos x="T4" y="T5"/>
                </a:cxn>
                <a:cxn ang="0">
                  <a:pos x="T6" y="T7"/>
                </a:cxn>
                <a:cxn ang="0">
                  <a:pos x="T8" y="T9"/>
                </a:cxn>
                <a:cxn ang="0">
                  <a:pos x="T10" y="T11"/>
                </a:cxn>
              </a:cxnLst>
              <a:rect l="0" t="0" r="r" b="b"/>
              <a:pathLst>
                <a:path w="27" h="35">
                  <a:moveTo>
                    <a:pt x="8" y="31"/>
                  </a:moveTo>
                  <a:cubicBezTo>
                    <a:pt x="8" y="31"/>
                    <a:pt x="15" y="35"/>
                    <a:pt x="21" y="25"/>
                  </a:cubicBezTo>
                  <a:cubicBezTo>
                    <a:pt x="27" y="14"/>
                    <a:pt x="16" y="8"/>
                    <a:pt x="16" y="8"/>
                  </a:cubicBezTo>
                  <a:cubicBezTo>
                    <a:pt x="16" y="8"/>
                    <a:pt x="13" y="0"/>
                    <a:pt x="8" y="4"/>
                  </a:cubicBezTo>
                  <a:cubicBezTo>
                    <a:pt x="3" y="7"/>
                    <a:pt x="0" y="13"/>
                    <a:pt x="2" y="19"/>
                  </a:cubicBezTo>
                  <a:cubicBezTo>
                    <a:pt x="5" y="25"/>
                    <a:pt x="7" y="23"/>
                    <a:pt x="8" y="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107" name="í$ḻîḓè">
              <a:extLst>
                <a:ext uri="{FF2B5EF4-FFF2-40B4-BE49-F238E27FC236}">
                  <a16:creationId xmlns:a16="http://schemas.microsoft.com/office/drawing/2014/main" id="{745B1483-D7C5-4E83-861B-BD2683FFD060}"/>
                </a:ext>
              </a:extLst>
            </p:cNvPr>
            <p:cNvSpPr/>
            <p:nvPr/>
          </p:nvSpPr>
          <p:spPr bwMode="auto">
            <a:xfrm>
              <a:off x="4635121" y="1341182"/>
              <a:ext cx="160495" cy="198341"/>
            </a:xfrm>
            <a:custGeom>
              <a:avLst/>
              <a:gdLst>
                <a:gd name="T0" fmla="*/ 63 w 70"/>
                <a:gd name="T1" fmla="*/ 12 h 86"/>
                <a:gd name="T2" fmla="*/ 15 w 70"/>
                <a:gd name="T3" fmla="*/ 58 h 86"/>
                <a:gd name="T4" fmla="*/ 17 w 70"/>
                <a:gd name="T5" fmla="*/ 76 h 86"/>
                <a:gd name="T6" fmla="*/ 33 w 70"/>
                <a:gd name="T7" fmla="*/ 73 h 86"/>
                <a:gd name="T8" fmla="*/ 70 w 70"/>
                <a:gd name="T9" fmla="*/ 14 h 86"/>
                <a:gd name="T10" fmla="*/ 70 w 70"/>
                <a:gd name="T11" fmla="*/ 10 h 86"/>
                <a:gd name="T12" fmla="*/ 63 w 70"/>
                <a:gd name="T13" fmla="*/ 12 h 86"/>
              </a:gdLst>
              <a:ahLst/>
              <a:cxnLst>
                <a:cxn ang="0">
                  <a:pos x="T0" y="T1"/>
                </a:cxn>
                <a:cxn ang="0">
                  <a:pos x="T2" y="T3"/>
                </a:cxn>
                <a:cxn ang="0">
                  <a:pos x="T4" y="T5"/>
                </a:cxn>
                <a:cxn ang="0">
                  <a:pos x="T6" y="T7"/>
                </a:cxn>
                <a:cxn ang="0">
                  <a:pos x="T8" y="T9"/>
                </a:cxn>
                <a:cxn ang="0">
                  <a:pos x="T10" y="T11"/>
                </a:cxn>
                <a:cxn ang="0">
                  <a:pos x="T12" y="T13"/>
                </a:cxn>
              </a:cxnLst>
              <a:rect l="0" t="0" r="r" b="b"/>
              <a:pathLst>
                <a:path w="70" h="86">
                  <a:moveTo>
                    <a:pt x="63" y="12"/>
                  </a:moveTo>
                  <a:cubicBezTo>
                    <a:pt x="56" y="25"/>
                    <a:pt x="29" y="52"/>
                    <a:pt x="15" y="58"/>
                  </a:cubicBezTo>
                  <a:cubicBezTo>
                    <a:pt x="0" y="64"/>
                    <a:pt x="17" y="76"/>
                    <a:pt x="17" y="76"/>
                  </a:cubicBezTo>
                  <a:cubicBezTo>
                    <a:pt x="17" y="76"/>
                    <a:pt x="24" y="86"/>
                    <a:pt x="33" y="73"/>
                  </a:cubicBezTo>
                  <a:cubicBezTo>
                    <a:pt x="43" y="60"/>
                    <a:pt x="59" y="40"/>
                    <a:pt x="70" y="14"/>
                  </a:cubicBezTo>
                  <a:cubicBezTo>
                    <a:pt x="70" y="12"/>
                    <a:pt x="70" y="10"/>
                    <a:pt x="70" y="10"/>
                  </a:cubicBezTo>
                  <a:cubicBezTo>
                    <a:pt x="70" y="10"/>
                    <a:pt x="70" y="0"/>
                    <a:pt x="63"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108" name="ïŝḷíḍe">
              <a:extLst>
                <a:ext uri="{FF2B5EF4-FFF2-40B4-BE49-F238E27FC236}">
                  <a16:creationId xmlns:a16="http://schemas.microsoft.com/office/drawing/2014/main" id="{7CCF2F78-3A76-41D6-ADD2-C453A21A49F1}"/>
                </a:ext>
              </a:extLst>
            </p:cNvPr>
            <p:cNvSpPr/>
            <p:nvPr/>
          </p:nvSpPr>
          <p:spPr bwMode="auto">
            <a:xfrm>
              <a:off x="4850282" y="1255679"/>
              <a:ext cx="119845" cy="108632"/>
            </a:xfrm>
            <a:custGeom>
              <a:avLst/>
              <a:gdLst>
                <a:gd name="T0" fmla="*/ 37 w 52"/>
                <a:gd name="T1" fmla="*/ 2 h 47"/>
                <a:gd name="T2" fmla="*/ 10 w 52"/>
                <a:gd name="T3" fmla="*/ 11 h 47"/>
                <a:gd name="T4" fmla="*/ 6 w 52"/>
                <a:gd name="T5" fmla="*/ 21 h 47"/>
                <a:gd name="T6" fmla="*/ 19 w 52"/>
                <a:gd name="T7" fmla="*/ 29 h 47"/>
                <a:gd name="T8" fmla="*/ 25 w 52"/>
                <a:gd name="T9" fmla="*/ 32 h 47"/>
                <a:gd name="T10" fmla="*/ 20 w 52"/>
                <a:gd name="T11" fmla="*/ 47 h 47"/>
                <a:gd name="T12" fmla="*/ 36 w 52"/>
                <a:gd name="T13" fmla="*/ 41 h 47"/>
                <a:gd name="T14" fmla="*/ 51 w 52"/>
                <a:gd name="T15" fmla="*/ 17 h 47"/>
                <a:gd name="T16" fmla="*/ 37 w 52"/>
                <a:gd name="T17" fmla="*/ 2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47">
                  <a:moveTo>
                    <a:pt x="37" y="2"/>
                  </a:moveTo>
                  <a:cubicBezTo>
                    <a:pt x="27" y="5"/>
                    <a:pt x="10" y="11"/>
                    <a:pt x="10" y="11"/>
                  </a:cubicBezTo>
                  <a:cubicBezTo>
                    <a:pt x="10" y="11"/>
                    <a:pt x="0" y="14"/>
                    <a:pt x="6" y="21"/>
                  </a:cubicBezTo>
                  <a:cubicBezTo>
                    <a:pt x="12" y="28"/>
                    <a:pt x="12" y="33"/>
                    <a:pt x="19" y="29"/>
                  </a:cubicBezTo>
                  <a:cubicBezTo>
                    <a:pt x="27" y="26"/>
                    <a:pt x="27" y="28"/>
                    <a:pt x="25" y="32"/>
                  </a:cubicBezTo>
                  <a:cubicBezTo>
                    <a:pt x="24" y="36"/>
                    <a:pt x="19" y="43"/>
                    <a:pt x="20" y="47"/>
                  </a:cubicBezTo>
                  <a:cubicBezTo>
                    <a:pt x="20" y="47"/>
                    <a:pt x="32" y="46"/>
                    <a:pt x="36" y="41"/>
                  </a:cubicBezTo>
                  <a:cubicBezTo>
                    <a:pt x="39" y="35"/>
                    <a:pt x="50" y="24"/>
                    <a:pt x="51" y="17"/>
                  </a:cubicBezTo>
                  <a:cubicBezTo>
                    <a:pt x="52" y="9"/>
                    <a:pt x="46" y="0"/>
                    <a:pt x="3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109" name="íṩļiḋe">
              <a:extLst>
                <a:ext uri="{FF2B5EF4-FFF2-40B4-BE49-F238E27FC236}">
                  <a16:creationId xmlns:a16="http://schemas.microsoft.com/office/drawing/2014/main" id="{6F6FA0B9-4F25-4101-A323-1CD1B1058E59}"/>
                </a:ext>
              </a:extLst>
            </p:cNvPr>
            <p:cNvSpPr/>
            <p:nvPr/>
          </p:nvSpPr>
          <p:spPr bwMode="auto">
            <a:xfrm>
              <a:off x="4839068" y="1362208"/>
              <a:ext cx="100922" cy="66581"/>
            </a:xfrm>
            <a:custGeom>
              <a:avLst/>
              <a:gdLst>
                <a:gd name="T0" fmla="*/ 31 w 44"/>
                <a:gd name="T1" fmla="*/ 3 h 29"/>
                <a:gd name="T2" fmla="*/ 8 w 44"/>
                <a:gd name="T3" fmla="*/ 9 h 29"/>
                <a:gd name="T4" fmla="*/ 7 w 44"/>
                <a:gd name="T5" fmla="*/ 20 h 29"/>
                <a:gd name="T6" fmla="*/ 31 w 44"/>
                <a:gd name="T7" fmla="*/ 23 h 29"/>
                <a:gd name="T8" fmla="*/ 44 w 44"/>
                <a:gd name="T9" fmla="*/ 2 h 29"/>
                <a:gd name="T10" fmla="*/ 31 w 44"/>
                <a:gd name="T11" fmla="*/ 3 h 29"/>
              </a:gdLst>
              <a:ahLst/>
              <a:cxnLst>
                <a:cxn ang="0">
                  <a:pos x="T0" y="T1"/>
                </a:cxn>
                <a:cxn ang="0">
                  <a:pos x="T2" y="T3"/>
                </a:cxn>
                <a:cxn ang="0">
                  <a:pos x="T4" y="T5"/>
                </a:cxn>
                <a:cxn ang="0">
                  <a:pos x="T6" y="T7"/>
                </a:cxn>
                <a:cxn ang="0">
                  <a:pos x="T8" y="T9"/>
                </a:cxn>
                <a:cxn ang="0">
                  <a:pos x="T10" y="T11"/>
                </a:cxn>
              </a:cxnLst>
              <a:rect l="0" t="0" r="r" b="b"/>
              <a:pathLst>
                <a:path w="44" h="29">
                  <a:moveTo>
                    <a:pt x="31" y="3"/>
                  </a:moveTo>
                  <a:cubicBezTo>
                    <a:pt x="24" y="6"/>
                    <a:pt x="8" y="9"/>
                    <a:pt x="8" y="9"/>
                  </a:cubicBezTo>
                  <a:cubicBezTo>
                    <a:pt x="8" y="9"/>
                    <a:pt x="0" y="13"/>
                    <a:pt x="7" y="20"/>
                  </a:cubicBezTo>
                  <a:cubicBezTo>
                    <a:pt x="13" y="27"/>
                    <a:pt x="22" y="29"/>
                    <a:pt x="31" y="23"/>
                  </a:cubicBezTo>
                  <a:cubicBezTo>
                    <a:pt x="41" y="17"/>
                    <a:pt x="43" y="13"/>
                    <a:pt x="44" y="2"/>
                  </a:cubicBezTo>
                  <a:cubicBezTo>
                    <a:pt x="44" y="2"/>
                    <a:pt x="38" y="0"/>
                    <a:pt x="3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110" name="îṡlïḍé">
              <a:extLst>
                <a:ext uri="{FF2B5EF4-FFF2-40B4-BE49-F238E27FC236}">
                  <a16:creationId xmlns:a16="http://schemas.microsoft.com/office/drawing/2014/main" id="{E5E64456-9E9F-46D6-A399-836B3A290076}"/>
                </a:ext>
              </a:extLst>
            </p:cNvPr>
            <p:cNvSpPr/>
            <p:nvPr/>
          </p:nvSpPr>
          <p:spPr bwMode="auto">
            <a:xfrm>
              <a:off x="5091374" y="1186995"/>
              <a:ext cx="250203" cy="276135"/>
            </a:xfrm>
            <a:custGeom>
              <a:avLst/>
              <a:gdLst>
                <a:gd name="T0" fmla="*/ 108 w 109"/>
                <a:gd name="T1" fmla="*/ 54 h 120"/>
                <a:gd name="T2" fmla="*/ 97 w 109"/>
                <a:gd name="T3" fmla="*/ 52 h 120"/>
                <a:gd name="T4" fmla="*/ 84 w 109"/>
                <a:gd name="T5" fmla="*/ 58 h 120"/>
                <a:gd name="T6" fmla="*/ 89 w 109"/>
                <a:gd name="T7" fmla="*/ 43 h 120"/>
                <a:gd name="T8" fmla="*/ 85 w 109"/>
                <a:gd name="T9" fmla="*/ 10 h 120"/>
                <a:gd name="T10" fmla="*/ 70 w 109"/>
                <a:gd name="T11" fmla="*/ 16 h 120"/>
                <a:gd name="T12" fmla="*/ 68 w 109"/>
                <a:gd name="T13" fmla="*/ 53 h 120"/>
                <a:gd name="T14" fmla="*/ 53 w 109"/>
                <a:gd name="T15" fmla="*/ 72 h 120"/>
                <a:gd name="T16" fmla="*/ 11 w 109"/>
                <a:gd name="T17" fmla="*/ 79 h 120"/>
                <a:gd name="T18" fmla="*/ 2 w 109"/>
                <a:gd name="T19" fmla="*/ 89 h 120"/>
                <a:gd name="T20" fmla="*/ 20 w 109"/>
                <a:gd name="T21" fmla="*/ 100 h 120"/>
                <a:gd name="T22" fmla="*/ 31 w 109"/>
                <a:gd name="T23" fmla="*/ 98 h 120"/>
                <a:gd name="T24" fmla="*/ 41 w 109"/>
                <a:gd name="T25" fmla="*/ 94 h 120"/>
                <a:gd name="T26" fmla="*/ 49 w 109"/>
                <a:gd name="T27" fmla="*/ 90 h 120"/>
                <a:gd name="T28" fmla="*/ 54 w 109"/>
                <a:gd name="T29" fmla="*/ 92 h 120"/>
                <a:gd name="T30" fmla="*/ 32 w 109"/>
                <a:gd name="T31" fmla="*/ 110 h 120"/>
                <a:gd name="T32" fmla="*/ 35 w 109"/>
                <a:gd name="T33" fmla="*/ 119 h 120"/>
                <a:gd name="T34" fmla="*/ 70 w 109"/>
                <a:gd name="T35" fmla="*/ 92 h 120"/>
                <a:gd name="T36" fmla="*/ 89 w 109"/>
                <a:gd name="T37" fmla="*/ 72 h 120"/>
                <a:gd name="T38" fmla="*/ 108 w 109"/>
                <a:gd name="T39" fmla="*/ 54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9" h="120">
                  <a:moveTo>
                    <a:pt x="108" y="54"/>
                  </a:moveTo>
                  <a:cubicBezTo>
                    <a:pt x="109" y="45"/>
                    <a:pt x="101" y="49"/>
                    <a:pt x="97" y="52"/>
                  </a:cubicBezTo>
                  <a:cubicBezTo>
                    <a:pt x="94" y="54"/>
                    <a:pt x="86" y="57"/>
                    <a:pt x="84" y="58"/>
                  </a:cubicBezTo>
                  <a:cubicBezTo>
                    <a:pt x="84" y="58"/>
                    <a:pt x="86" y="48"/>
                    <a:pt x="89" y="43"/>
                  </a:cubicBezTo>
                  <a:cubicBezTo>
                    <a:pt x="92" y="37"/>
                    <a:pt x="96" y="21"/>
                    <a:pt x="85" y="10"/>
                  </a:cubicBezTo>
                  <a:cubicBezTo>
                    <a:pt x="74" y="0"/>
                    <a:pt x="72" y="5"/>
                    <a:pt x="70" y="16"/>
                  </a:cubicBezTo>
                  <a:cubicBezTo>
                    <a:pt x="67" y="26"/>
                    <a:pt x="72" y="36"/>
                    <a:pt x="68" y="53"/>
                  </a:cubicBezTo>
                  <a:cubicBezTo>
                    <a:pt x="64" y="70"/>
                    <a:pt x="64" y="68"/>
                    <a:pt x="53" y="72"/>
                  </a:cubicBezTo>
                  <a:cubicBezTo>
                    <a:pt x="42" y="76"/>
                    <a:pt x="27" y="81"/>
                    <a:pt x="11" y="79"/>
                  </a:cubicBezTo>
                  <a:cubicBezTo>
                    <a:pt x="3" y="78"/>
                    <a:pt x="0" y="75"/>
                    <a:pt x="2" y="89"/>
                  </a:cubicBezTo>
                  <a:cubicBezTo>
                    <a:pt x="2" y="89"/>
                    <a:pt x="4" y="97"/>
                    <a:pt x="20" y="100"/>
                  </a:cubicBezTo>
                  <a:cubicBezTo>
                    <a:pt x="24" y="101"/>
                    <a:pt x="27" y="99"/>
                    <a:pt x="31" y="98"/>
                  </a:cubicBezTo>
                  <a:cubicBezTo>
                    <a:pt x="35" y="98"/>
                    <a:pt x="38" y="96"/>
                    <a:pt x="41" y="94"/>
                  </a:cubicBezTo>
                  <a:cubicBezTo>
                    <a:pt x="46" y="92"/>
                    <a:pt x="49" y="90"/>
                    <a:pt x="49" y="90"/>
                  </a:cubicBezTo>
                  <a:cubicBezTo>
                    <a:pt x="49" y="90"/>
                    <a:pt x="55" y="89"/>
                    <a:pt x="54" y="92"/>
                  </a:cubicBezTo>
                  <a:cubicBezTo>
                    <a:pt x="53" y="95"/>
                    <a:pt x="47" y="104"/>
                    <a:pt x="32" y="110"/>
                  </a:cubicBezTo>
                  <a:cubicBezTo>
                    <a:pt x="17" y="116"/>
                    <a:pt x="29" y="120"/>
                    <a:pt x="35" y="119"/>
                  </a:cubicBezTo>
                  <a:cubicBezTo>
                    <a:pt x="40" y="118"/>
                    <a:pt x="61" y="116"/>
                    <a:pt x="70" y="92"/>
                  </a:cubicBezTo>
                  <a:cubicBezTo>
                    <a:pt x="80" y="69"/>
                    <a:pt x="89" y="72"/>
                    <a:pt x="89" y="72"/>
                  </a:cubicBezTo>
                  <a:cubicBezTo>
                    <a:pt x="89" y="72"/>
                    <a:pt x="107" y="63"/>
                    <a:pt x="108"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111" name="iS1îḓè">
              <a:extLst>
                <a:ext uri="{FF2B5EF4-FFF2-40B4-BE49-F238E27FC236}">
                  <a16:creationId xmlns:a16="http://schemas.microsoft.com/office/drawing/2014/main" id="{945A193B-F224-4E95-806B-2E073A5AC50F}"/>
                </a:ext>
              </a:extLst>
            </p:cNvPr>
            <p:cNvSpPr/>
            <p:nvPr/>
          </p:nvSpPr>
          <p:spPr bwMode="auto">
            <a:xfrm>
              <a:off x="5288313" y="1394447"/>
              <a:ext cx="71487" cy="82700"/>
            </a:xfrm>
            <a:custGeom>
              <a:avLst/>
              <a:gdLst>
                <a:gd name="T0" fmla="*/ 17 w 31"/>
                <a:gd name="T1" fmla="*/ 6 h 36"/>
                <a:gd name="T2" fmla="*/ 3 w 31"/>
                <a:gd name="T3" fmla="*/ 7 h 36"/>
                <a:gd name="T4" fmla="*/ 9 w 31"/>
                <a:gd name="T5" fmla="*/ 27 h 36"/>
                <a:gd name="T6" fmla="*/ 12 w 31"/>
                <a:gd name="T7" fmla="*/ 36 h 36"/>
                <a:gd name="T8" fmla="*/ 26 w 31"/>
                <a:gd name="T9" fmla="*/ 17 h 36"/>
                <a:gd name="T10" fmla="*/ 17 w 31"/>
                <a:gd name="T11" fmla="*/ 6 h 36"/>
              </a:gdLst>
              <a:ahLst/>
              <a:cxnLst>
                <a:cxn ang="0">
                  <a:pos x="T0" y="T1"/>
                </a:cxn>
                <a:cxn ang="0">
                  <a:pos x="T2" y="T3"/>
                </a:cxn>
                <a:cxn ang="0">
                  <a:pos x="T4" y="T5"/>
                </a:cxn>
                <a:cxn ang="0">
                  <a:pos x="T6" y="T7"/>
                </a:cxn>
                <a:cxn ang="0">
                  <a:pos x="T8" y="T9"/>
                </a:cxn>
                <a:cxn ang="0">
                  <a:pos x="T10" y="T11"/>
                </a:cxn>
              </a:cxnLst>
              <a:rect l="0" t="0" r="r" b="b"/>
              <a:pathLst>
                <a:path w="31" h="36">
                  <a:moveTo>
                    <a:pt x="17" y="6"/>
                  </a:moveTo>
                  <a:cubicBezTo>
                    <a:pt x="17" y="6"/>
                    <a:pt x="6" y="0"/>
                    <a:pt x="3" y="7"/>
                  </a:cubicBezTo>
                  <a:cubicBezTo>
                    <a:pt x="0" y="14"/>
                    <a:pt x="6" y="23"/>
                    <a:pt x="9" y="27"/>
                  </a:cubicBezTo>
                  <a:cubicBezTo>
                    <a:pt x="12" y="31"/>
                    <a:pt x="5" y="36"/>
                    <a:pt x="12" y="36"/>
                  </a:cubicBezTo>
                  <a:cubicBezTo>
                    <a:pt x="20" y="36"/>
                    <a:pt x="31" y="33"/>
                    <a:pt x="26" y="17"/>
                  </a:cubicBezTo>
                  <a:cubicBezTo>
                    <a:pt x="23" y="10"/>
                    <a:pt x="17" y="6"/>
                    <a:pt x="17"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112" name="íṡḷiḑê">
              <a:extLst>
                <a:ext uri="{FF2B5EF4-FFF2-40B4-BE49-F238E27FC236}">
                  <a16:creationId xmlns:a16="http://schemas.microsoft.com/office/drawing/2014/main" id="{1E17FC94-90EE-4B82-BBB4-E269613D5AEB}"/>
                </a:ext>
              </a:extLst>
            </p:cNvPr>
            <p:cNvSpPr/>
            <p:nvPr/>
          </p:nvSpPr>
          <p:spPr bwMode="auto">
            <a:xfrm>
              <a:off x="5490157" y="1294926"/>
              <a:ext cx="41350" cy="64478"/>
            </a:xfrm>
            <a:custGeom>
              <a:avLst/>
              <a:gdLst>
                <a:gd name="T0" fmla="*/ 11 w 18"/>
                <a:gd name="T1" fmla="*/ 27 h 28"/>
                <a:gd name="T2" fmla="*/ 17 w 18"/>
                <a:gd name="T3" fmla="*/ 10 h 28"/>
                <a:gd name="T4" fmla="*/ 14 w 18"/>
                <a:gd name="T5" fmla="*/ 4 h 28"/>
                <a:gd name="T6" fmla="*/ 8 w 18"/>
                <a:gd name="T7" fmla="*/ 0 h 28"/>
                <a:gd name="T8" fmla="*/ 1 w 18"/>
                <a:gd name="T9" fmla="*/ 12 h 28"/>
                <a:gd name="T10" fmla="*/ 11 w 18"/>
                <a:gd name="T11" fmla="*/ 27 h 28"/>
              </a:gdLst>
              <a:ahLst/>
              <a:cxnLst>
                <a:cxn ang="0">
                  <a:pos x="T0" y="T1"/>
                </a:cxn>
                <a:cxn ang="0">
                  <a:pos x="T2" y="T3"/>
                </a:cxn>
                <a:cxn ang="0">
                  <a:pos x="T4" y="T5"/>
                </a:cxn>
                <a:cxn ang="0">
                  <a:pos x="T6" y="T7"/>
                </a:cxn>
                <a:cxn ang="0">
                  <a:pos x="T8" y="T9"/>
                </a:cxn>
                <a:cxn ang="0">
                  <a:pos x="T10" y="T11"/>
                </a:cxn>
              </a:cxnLst>
              <a:rect l="0" t="0" r="r" b="b"/>
              <a:pathLst>
                <a:path w="18" h="28">
                  <a:moveTo>
                    <a:pt x="11" y="27"/>
                  </a:moveTo>
                  <a:cubicBezTo>
                    <a:pt x="15" y="25"/>
                    <a:pt x="18" y="21"/>
                    <a:pt x="17" y="10"/>
                  </a:cubicBezTo>
                  <a:cubicBezTo>
                    <a:pt x="16" y="7"/>
                    <a:pt x="15" y="6"/>
                    <a:pt x="14" y="4"/>
                  </a:cubicBezTo>
                  <a:cubicBezTo>
                    <a:pt x="11" y="2"/>
                    <a:pt x="9" y="0"/>
                    <a:pt x="8" y="0"/>
                  </a:cubicBezTo>
                  <a:cubicBezTo>
                    <a:pt x="6" y="0"/>
                    <a:pt x="0" y="2"/>
                    <a:pt x="1" y="12"/>
                  </a:cubicBezTo>
                  <a:cubicBezTo>
                    <a:pt x="2" y="21"/>
                    <a:pt x="7" y="28"/>
                    <a:pt x="11"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113" name="iṩ1íḓê">
              <a:extLst>
                <a:ext uri="{FF2B5EF4-FFF2-40B4-BE49-F238E27FC236}">
                  <a16:creationId xmlns:a16="http://schemas.microsoft.com/office/drawing/2014/main" id="{5FD9D4C1-219C-43E3-8B1D-3E2C9C04656C}"/>
                </a:ext>
              </a:extLst>
            </p:cNvPr>
            <p:cNvSpPr/>
            <p:nvPr/>
          </p:nvSpPr>
          <p:spPr bwMode="auto">
            <a:xfrm>
              <a:off x="5464927" y="1142842"/>
              <a:ext cx="275434" cy="373553"/>
            </a:xfrm>
            <a:custGeom>
              <a:avLst/>
              <a:gdLst>
                <a:gd name="T0" fmla="*/ 100 w 120"/>
                <a:gd name="T1" fmla="*/ 60 h 162"/>
                <a:gd name="T2" fmla="*/ 107 w 120"/>
                <a:gd name="T3" fmla="*/ 27 h 162"/>
                <a:gd name="T4" fmla="*/ 95 w 120"/>
                <a:gd name="T5" fmla="*/ 23 h 162"/>
                <a:gd name="T6" fmla="*/ 91 w 120"/>
                <a:gd name="T7" fmla="*/ 3 h 162"/>
                <a:gd name="T8" fmla="*/ 84 w 120"/>
                <a:gd name="T9" fmla="*/ 9 h 162"/>
                <a:gd name="T10" fmla="*/ 77 w 120"/>
                <a:gd name="T11" fmla="*/ 19 h 162"/>
                <a:gd name="T12" fmla="*/ 69 w 120"/>
                <a:gd name="T13" fmla="*/ 19 h 162"/>
                <a:gd name="T14" fmla="*/ 56 w 120"/>
                <a:gd name="T15" fmla="*/ 28 h 162"/>
                <a:gd name="T16" fmla="*/ 60 w 120"/>
                <a:gd name="T17" fmla="*/ 33 h 162"/>
                <a:gd name="T18" fmla="*/ 59 w 120"/>
                <a:gd name="T19" fmla="*/ 43 h 162"/>
                <a:gd name="T20" fmla="*/ 50 w 120"/>
                <a:gd name="T21" fmla="*/ 52 h 162"/>
                <a:gd name="T22" fmla="*/ 52 w 120"/>
                <a:gd name="T23" fmla="*/ 60 h 162"/>
                <a:gd name="T24" fmla="*/ 48 w 120"/>
                <a:gd name="T25" fmla="*/ 56 h 162"/>
                <a:gd name="T26" fmla="*/ 32 w 120"/>
                <a:gd name="T27" fmla="*/ 37 h 162"/>
                <a:gd name="T28" fmla="*/ 26 w 120"/>
                <a:gd name="T29" fmla="*/ 50 h 162"/>
                <a:gd name="T30" fmla="*/ 33 w 120"/>
                <a:gd name="T31" fmla="*/ 76 h 162"/>
                <a:gd name="T32" fmla="*/ 45 w 120"/>
                <a:gd name="T33" fmla="*/ 77 h 162"/>
                <a:gd name="T34" fmla="*/ 58 w 120"/>
                <a:gd name="T35" fmla="*/ 72 h 162"/>
                <a:gd name="T36" fmla="*/ 62 w 120"/>
                <a:gd name="T37" fmla="*/ 75 h 162"/>
                <a:gd name="T38" fmla="*/ 22 w 120"/>
                <a:gd name="T39" fmla="*/ 101 h 162"/>
                <a:gd name="T40" fmla="*/ 25 w 120"/>
                <a:gd name="T41" fmla="*/ 111 h 162"/>
                <a:gd name="T42" fmla="*/ 55 w 120"/>
                <a:gd name="T43" fmla="*/ 100 h 162"/>
                <a:gd name="T44" fmla="*/ 59 w 120"/>
                <a:gd name="T45" fmla="*/ 103 h 162"/>
                <a:gd name="T46" fmla="*/ 39 w 120"/>
                <a:gd name="T47" fmla="*/ 119 h 162"/>
                <a:gd name="T48" fmla="*/ 12 w 120"/>
                <a:gd name="T49" fmla="*/ 128 h 162"/>
                <a:gd name="T50" fmla="*/ 7 w 120"/>
                <a:gd name="T51" fmla="*/ 136 h 162"/>
                <a:gd name="T52" fmla="*/ 30 w 120"/>
                <a:gd name="T53" fmla="*/ 141 h 162"/>
                <a:gd name="T54" fmla="*/ 55 w 120"/>
                <a:gd name="T55" fmla="*/ 136 h 162"/>
                <a:gd name="T56" fmla="*/ 43 w 120"/>
                <a:gd name="T57" fmla="*/ 148 h 162"/>
                <a:gd name="T58" fmla="*/ 50 w 120"/>
                <a:gd name="T59" fmla="*/ 158 h 162"/>
                <a:gd name="T60" fmla="*/ 71 w 120"/>
                <a:gd name="T61" fmla="*/ 149 h 162"/>
                <a:gd name="T62" fmla="*/ 71 w 120"/>
                <a:gd name="T63" fmla="*/ 125 h 162"/>
                <a:gd name="T64" fmla="*/ 79 w 120"/>
                <a:gd name="T65" fmla="*/ 120 h 162"/>
                <a:gd name="T66" fmla="*/ 75 w 120"/>
                <a:gd name="T67" fmla="*/ 102 h 162"/>
                <a:gd name="T68" fmla="*/ 96 w 120"/>
                <a:gd name="T69" fmla="*/ 86 h 162"/>
                <a:gd name="T70" fmla="*/ 102 w 120"/>
                <a:gd name="T71" fmla="*/ 75 h 162"/>
                <a:gd name="T72" fmla="*/ 100 w 120"/>
                <a:gd name="T73" fmla="*/ 60 h 162"/>
                <a:gd name="T74" fmla="*/ 90 w 120"/>
                <a:gd name="T75" fmla="*/ 49 h 162"/>
                <a:gd name="T76" fmla="*/ 86 w 120"/>
                <a:gd name="T77" fmla="*/ 53 h 162"/>
                <a:gd name="T78" fmla="*/ 83 w 120"/>
                <a:gd name="T79" fmla="*/ 53 h 162"/>
                <a:gd name="T80" fmla="*/ 80 w 120"/>
                <a:gd name="T81" fmla="*/ 48 h 162"/>
                <a:gd name="T82" fmla="*/ 89 w 120"/>
                <a:gd name="T83" fmla="*/ 44 h 162"/>
                <a:gd name="T84" fmla="*/ 90 w 120"/>
                <a:gd name="T85" fmla="*/ 49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0" h="162">
                  <a:moveTo>
                    <a:pt x="100" y="60"/>
                  </a:moveTo>
                  <a:cubicBezTo>
                    <a:pt x="108" y="50"/>
                    <a:pt x="120" y="40"/>
                    <a:pt x="107" y="27"/>
                  </a:cubicBezTo>
                  <a:cubicBezTo>
                    <a:pt x="107" y="27"/>
                    <a:pt x="105" y="24"/>
                    <a:pt x="95" y="23"/>
                  </a:cubicBezTo>
                  <a:cubicBezTo>
                    <a:pt x="95" y="23"/>
                    <a:pt x="105" y="8"/>
                    <a:pt x="91" y="3"/>
                  </a:cubicBezTo>
                  <a:cubicBezTo>
                    <a:pt x="91" y="3"/>
                    <a:pt x="88" y="0"/>
                    <a:pt x="84" y="9"/>
                  </a:cubicBezTo>
                  <a:cubicBezTo>
                    <a:pt x="80" y="17"/>
                    <a:pt x="77" y="17"/>
                    <a:pt x="77" y="19"/>
                  </a:cubicBezTo>
                  <a:cubicBezTo>
                    <a:pt x="77" y="21"/>
                    <a:pt x="74" y="21"/>
                    <a:pt x="69" y="19"/>
                  </a:cubicBezTo>
                  <a:cubicBezTo>
                    <a:pt x="64" y="17"/>
                    <a:pt x="56" y="19"/>
                    <a:pt x="56" y="28"/>
                  </a:cubicBezTo>
                  <a:cubicBezTo>
                    <a:pt x="56" y="28"/>
                    <a:pt x="56" y="31"/>
                    <a:pt x="60" y="33"/>
                  </a:cubicBezTo>
                  <a:cubicBezTo>
                    <a:pt x="63" y="36"/>
                    <a:pt x="66" y="37"/>
                    <a:pt x="59" y="43"/>
                  </a:cubicBezTo>
                  <a:cubicBezTo>
                    <a:pt x="53" y="49"/>
                    <a:pt x="50" y="40"/>
                    <a:pt x="50" y="52"/>
                  </a:cubicBezTo>
                  <a:cubicBezTo>
                    <a:pt x="50" y="52"/>
                    <a:pt x="57" y="57"/>
                    <a:pt x="52" y="60"/>
                  </a:cubicBezTo>
                  <a:cubicBezTo>
                    <a:pt x="47" y="63"/>
                    <a:pt x="48" y="59"/>
                    <a:pt x="48" y="56"/>
                  </a:cubicBezTo>
                  <a:cubicBezTo>
                    <a:pt x="48" y="59"/>
                    <a:pt x="43" y="42"/>
                    <a:pt x="32" y="37"/>
                  </a:cubicBezTo>
                  <a:cubicBezTo>
                    <a:pt x="30" y="37"/>
                    <a:pt x="24" y="37"/>
                    <a:pt x="26" y="50"/>
                  </a:cubicBezTo>
                  <a:cubicBezTo>
                    <a:pt x="28" y="63"/>
                    <a:pt x="32" y="66"/>
                    <a:pt x="33" y="76"/>
                  </a:cubicBezTo>
                  <a:cubicBezTo>
                    <a:pt x="33" y="87"/>
                    <a:pt x="43" y="82"/>
                    <a:pt x="45" y="77"/>
                  </a:cubicBezTo>
                  <a:cubicBezTo>
                    <a:pt x="46" y="72"/>
                    <a:pt x="58" y="72"/>
                    <a:pt x="58" y="72"/>
                  </a:cubicBezTo>
                  <a:cubicBezTo>
                    <a:pt x="58" y="72"/>
                    <a:pt x="68" y="71"/>
                    <a:pt x="62" y="75"/>
                  </a:cubicBezTo>
                  <a:cubicBezTo>
                    <a:pt x="56" y="80"/>
                    <a:pt x="22" y="101"/>
                    <a:pt x="22" y="101"/>
                  </a:cubicBezTo>
                  <a:cubicBezTo>
                    <a:pt x="22" y="101"/>
                    <a:pt x="9" y="108"/>
                    <a:pt x="25" y="111"/>
                  </a:cubicBezTo>
                  <a:cubicBezTo>
                    <a:pt x="42" y="113"/>
                    <a:pt x="55" y="100"/>
                    <a:pt x="55" y="100"/>
                  </a:cubicBezTo>
                  <a:cubicBezTo>
                    <a:pt x="55" y="100"/>
                    <a:pt x="61" y="95"/>
                    <a:pt x="59" y="103"/>
                  </a:cubicBezTo>
                  <a:cubicBezTo>
                    <a:pt x="56" y="111"/>
                    <a:pt x="39" y="119"/>
                    <a:pt x="39" y="119"/>
                  </a:cubicBezTo>
                  <a:cubicBezTo>
                    <a:pt x="39" y="119"/>
                    <a:pt x="23" y="125"/>
                    <a:pt x="12" y="128"/>
                  </a:cubicBezTo>
                  <a:cubicBezTo>
                    <a:pt x="0" y="130"/>
                    <a:pt x="4" y="130"/>
                    <a:pt x="7" y="136"/>
                  </a:cubicBezTo>
                  <a:cubicBezTo>
                    <a:pt x="10" y="143"/>
                    <a:pt x="21" y="147"/>
                    <a:pt x="30" y="141"/>
                  </a:cubicBezTo>
                  <a:cubicBezTo>
                    <a:pt x="38" y="135"/>
                    <a:pt x="56" y="129"/>
                    <a:pt x="55" y="136"/>
                  </a:cubicBezTo>
                  <a:cubicBezTo>
                    <a:pt x="55" y="143"/>
                    <a:pt x="54" y="145"/>
                    <a:pt x="43" y="148"/>
                  </a:cubicBezTo>
                  <a:cubicBezTo>
                    <a:pt x="32" y="152"/>
                    <a:pt x="37" y="154"/>
                    <a:pt x="50" y="158"/>
                  </a:cubicBezTo>
                  <a:cubicBezTo>
                    <a:pt x="63" y="162"/>
                    <a:pt x="71" y="157"/>
                    <a:pt x="71" y="149"/>
                  </a:cubicBezTo>
                  <a:cubicBezTo>
                    <a:pt x="71" y="140"/>
                    <a:pt x="71" y="125"/>
                    <a:pt x="71" y="125"/>
                  </a:cubicBezTo>
                  <a:cubicBezTo>
                    <a:pt x="71" y="125"/>
                    <a:pt x="76" y="121"/>
                    <a:pt x="79" y="120"/>
                  </a:cubicBezTo>
                  <a:cubicBezTo>
                    <a:pt x="82" y="119"/>
                    <a:pt x="85" y="103"/>
                    <a:pt x="75" y="102"/>
                  </a:cubicBezTo>
                  <a:cubicBezTo>
                    <a:pt x="75" y="102"/>
                    <a:pt x="81" y="90"/>
                    <a:pt x="96" y="86"/>
                  </a:cubicBezTo>
                  <a:cubicBezTo>
                    <a:pt x="96" y="86"/>
                    <a:pt x="102" y="84"/>
                    <a:pt x="102" y="75"/>
                  </a:cubicBezTo>
                  <a:cubicBezTo>
                    <a:pt x="102" y="66"/>
                    <a:pt x="91" y="70"/>
                    <a:pt x="100" y="60"/>
                  </a:cubicBezTo>
                  <a:close/>
                  <a:moveTo>
                    <a:pt x="90" y="49"/>
                  </a:moveTo>
                  <a:cubicBezTo>
                    <a:pt x="88" y="51"/>
                    <a:pt x="86" y="53"/>
                    <a:pt x="86" y="53"/>
                  </a:cubicBezTo>
                  <a:cubicBezTo>
                    <a:pt x="85" y="59"/>
                    <a:pt x="85" y="55"/>
                    <a:pt x="83" y="53"/>
                  </a:cubicBezTo>
                  <a:cubicBezTo>
                    <a:pt x="80" y="51"/>
                    <a:pt x="80" y="48"/>
                    <a:pt x="80" y="48"/>
                  </a:cubicBezTo>
                  <a:cubicBezTo>
                    <a:pt x="81" y="38"/>
                    <a:pt x="89" y="44"/>
                    <a:pt x="89" y="44"/>
                  </a:cubicBezTo>
                  <a:cubicBezTo>
                    <a:pt x="89" y="44"/>
                    <a:pt x="92" y="48"/>
                    <a:pt x="90" y="4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114" name="ïşľïďé">
              <a:extLst>
                <a:ext uri="{FF2B5EF4-FFF2-40B4-BE49-F238E27FC236}">
                  <a16:creationId xmlns:a16="http://schemas.microsoft.com/office/drawing/2014/main" id="{04B0D14D-FFFD-46E3-B027-4502DE9784E4}"/>
                </a:ext>
              </a:extLst>
            </p:cNvPr>
            <p:cNvSpPr/>
            <p:nvPr/>
          </p:nvSpPr>
          <p:spPr bwMode="auto">
            <a:xfrm>
              <a:off x="4199193" y="1624325"/>
              <a:ext cx="73589" cy="92512"/>
            </a:xfrm>
            <a:custGeom>
              <a:avLst/>
              <a:gdLst>
                <a:gd name="T0" fmla="*/ 0 w 105"/>
                <a:gd name="T1" fmla="*/ 132 h 132"/>
                <a:gd name="T2" fmla="*/ 0 w 105"/>
                <a:gd name="T3" fmla="*/ 109 h 132"/>
                <a:gd name="T4" fmla="*/ 69 w 105"/>
                <a:gd name="T5" fmla="*/ 23 h 132"/>
                <a:gd name="T6" fmla="*/ 7 w 105"/>
                <a:gd name="T7" fmla="*/ 23 h 132"/>
                <a:gd name="T8" fmla="*/ 7 w 105"/>
                <a:gd name="T9" fmla="*/ 0 h 132"/>
                <a:gd name="T10" fmla="*/ 102 w 105"/>
                <a:gd name="T11" fmla="*/ 0 h 132"/>
                <a:gd name="T12" fmla="*/ 102 w 105"/>
                <a:gd name="T13" fmla="*/ 23 h 132"/>
                <a:gd name="T14" fmla="*/ 33 w 105"/>
                <a:gd name="T15" fmla="*/ 112 h 132"/>
                <a:gd name="T16" fmla="*/ 105 w 105"/>
                <a:gd name="T17" fmla="*/ 112 h 132"/>
                <a:gd name="T18" fmla="*/ 105 w 105"/>
                <a:gd name="T19" fmla="*/ 132 h 132"/>
                <a:gd name="T20" fmla="*/ 0 w 105"/>
                <a:gd name="T21"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5" h="132">
                  <a:moveTo>
                    <a:pt x="0" y="132"/>
                  </a:moveTo>
                  <a:lnTo>
                    <a:pt x="0" y="109"/>
                  </a:lnTo>
                  <a:lnTo>
                    <a:pt x="69" y="23"/>
                  </a:lnTo>
                  <a:lnTo>
                    <a:pt x="7" y="23"/>
                  </a:lnTo>
                  <a:lnTo>
                    <a:pt x="7" y="0"/>
                  </a:lnTo>
                  <a:lnTo>
                    <a:pt x="102" y="0"/>
                  </a:lnTo>
                  <a:lnTo>
                    <a:pt x="102" y="23"/>
                  </a:lnTo>
                  <a:lnTo>
                    <a:pt x="33" y="112"/>
                  </a:lnTo>
                  <a:lnTo>
                    <a:pt x="105" y="112"/>
                  </a:lnTo>
                  <a:lnTo>
                    <a:pt x="105" y="132"/>
                  </a:lnTo>
                  <a:lnTo>
                    <a:pt x="0" y="1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115" name="ïśḷïḍê">
              <a:extLst>
                <a:ext uri="{FF2B5EF4-FFF2-40B4-BE49-F238E27FC236}">
                  <a16:creationId xmlns:a16="http://schemas.microsoft.com/office/drawing/2014/main" id="{9E0287DE-5C9D-4EC4-AD9F-D4F1DF12EE82}"/>
                </a:ext>
              </a:extLst>
            </p:cNvPr>
            <p:cNvSpPr/>
            <p:nvPr/>
          </p:nvSpPr>
          <p:spPr bwMode="auto">
            <a:xfrm>
              <a:off x="4291004" y="1624325"/>
              <a:ext cx="73589" cy="92512"/>
            </a:xfrm>
            <a:custGeom>
              <a:avLst/>
              <a:gdLst>
                <a:gd name="T0" fmla="*/ 0 w 105"/>
                <a:gd name="T1" fmla="*/ 132 h 132"/>
                <a:gd name="T2" fmla="*/ 0 w 105"/>
                <a:gd name="T3" fmla="*/ 0 h 132"/>
                <a:gd name="T4" fmla="*/ 30 w 105"/>
                <a:gd name="T5" fmla="*/ 0 h 132"/>
                <a:gd name="T6" fmla="*/ 30 w 105"/>
                <a:gd name="T7" fmla="*/ 53 h 132"/>
                <a:gd name="T8" fmla="*/ 79 w 105"/>
                <a:gd name="T9" fmla="*/ 53 h 132"/>
                <a:gd name="T10" fmla="*/ 79 w 105"/>
                <a:gd name="T11" fmla="*/ 0 h 132"/>
                <a:gd name="T12" fmla="*/ 105 w 105"/>
                <a:gd name="T13" fmla="*/ 0 h 132"/>
                <a:gd name="T14" fmla="*/ 105 w 105"/>
                <a:gd name="T15" fmla="*/ 132 h 132"/>
                <a:gd name="T16" fmla="*/ 79 w 105"/>
                <a:gd name="T17" fmla="*/ 132 h 132"/>
                <a:gd name="T18" fmla="*/ 79 w 105"/>
                <a:gd name="T19" fmla="*/ 76 h 132"/>
                <a:gd name="T20" fmla="*/ 30 w 105"/>
                <a:gd name="T21" fmla="*/ 76 h 132"/>
                <a:gd name="T22" fmla="*/ 30 w 105"/>
                <a:gd name="T23" fmla="*/ 132 h 132"/>
                <a:gd name="T24" fmla="*/ 0 w 105"/>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5" h="132">
                  <a:moveTo>
                    <a:pt x="0" y="132"/>
                  </a:moveTo>
                  <a:lnTo>
                    <a:pt x="0" y="0"/>
                  </a:lnTo>
                  <a:lnTo>
                    <a:pt x="30" y="0"/>
                  </a:lnTo>
                  <a:lnTo>
                    <a:pt x="30" y="53"/>
                  </a:lnTo>
                  <a:lnTo>
                    <a:pt x="79" y="53"/>
                  </a:lnTo>
                  <a:lnTo>
                    <a:pt x="79" y="0"/>
                  </a:lnTo>
                  <a:lnTo>
                    <a:pt x="105" y="0"/>
                  </a:lnTo>
                  <a:lnTo>
                    <a:pt x="105" y="132"/>
                  </a:lnTo>
                  <a:lnTo>
                    <a:pt x="79" y="132"/>
                  </a:lnTo>
                  <a:lnTo>
                    <a:pt x="79" y="76"/>
                  </a:lnTo>
                  <a:lnTo>
                    <a:pt x="30" y="76"/>
                  </a:lnTo>
                  <a:lnTo>
                    <a:pt x="30" y="132"/>
                  </a:lnTo>
                  <a:lnTo>
                    <a:pt x="0" y="1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116" name="ïṡḷíḑé">
              <a:extLst>
                <a:ext uri="{FF2B5EF4-FFF2-40B4-BE49-F238E27FC236}">
                  <a16:creationId xmlns:a16="http://schemas.microsoft.com/office/drawing/2014/main" id="{6C3C83EF-0CC8-45DF-B284-B2CEE8CF8678}"/>
                </a:ext>
              </a:extLst>
            </p:cNvPr>
            <p:cNvSpPr/>
            <p:nvPr/>
          </p:nvSpPr>
          <p:spPr bwMode="auto">
            <a:xfrm>
              <a:off x="4391926" y="1624325"/>
              <a:ext cx="68683" cy="92512"/>
            </a:xfrm>
            <a:custGeom>
              <a:avLst/>
              <a:gdLst>
                <a:gd name="T0" fmla="*/ 0 w 98"/>
                <a:gd name="T1" fmla="*/ 132 h 132"/>
                <a:gd name="T2" fmla="*/ 0 w 98"/>
                <a:gd name="T3" fmla="*/ 0 h 132"/>
                <a:gd name="T4" fmla="*/ 95 w 98"/>
                <a:gd name="T5" fmla="*/ 0 h 132"/>
                <a:gd name="T6" fmla="*/ 95 w 98"/>
                <a:gd name="T7" fmla="*/ 23 h 132"/>
                <a:gd name="T8" fmla="*/ 26 w 98"/>
                <a:gd name="T9" fmla="*/ 23 h 132"/>
                <a:gd name="T10" fmla="*/ 26 w 98"/>
                <a:gd name="T11" fmla="*/ 53 h 132"/>
                <a:gd name="T12" fmla="*/ 92 w 98"/>
                <a:gd name="T13" fmla="*/ 53 h 132"/>
                <a:gd name="T14" fmla="*/ 92 w 98"/>
                <a:gd name="T15" fmla="*/ 76 h 132"/>
                <a:gd name="T16" fmla="*/ 26 w 98"/>
                <a:gd name="T17" fmla="*/ 76 h 132"/>
                <a:gd name="T18" fmla="*/ 26 w 98"/>
                <a:gd name="T19" fmla="*/ 112 h 132"/>
                <a:gd name="T20" fmla="*/ 98 w 98"/>
                <a:gd name="T21" fmla="*/ 112 h 132"/>
                <a:gd name="T22" fmla="*/ 98 w 98"/>
                <a:gd name="T23" fmla="*/ 132 h 132"/>
                <a:gd name="T24" fmla="*/ 0 w 98"/>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8" h="132">
                  <a:moveTo>
                    <a:pt x="0" y="132"/>
                  </a:moveTo>
                  <a:lnTo>
                    <a:pt x="0" y="0"/>
                  </a:lnTo>
                  <a:lnTo>
                    <a:pt x="95" y="0"/>
                  </a:lnTo>
                  <a:lnTo>
                    <a:pt x="95" y="23"/>
                  </a:lnTo>
                  <a:lnTo>
                    <a:pt x="26" y="23"/>
                  </a:lnTo>
                  <a:lnTo>
                    <a:pt x="26" y="53"/>
                  </a:lnTo>
                  <a:lnTo>
                    <a:pt x="92" y="53"/>
                  </a:lnTo>
                  <a:lnTo>
                    <a:pt x="92" y="76"/>
                  </a:lnTo>
                  <a:lnTo>
                    <a:pt x="26" y="76"/>
                  </a:lnTo>
                  <a:lnTo>
                    <a:pt x="26" y="112"/>
                  </a:lnTo>
                  <a:lnTo>
                    <a:pt x="98" y="112"/>
                  </a:lnTo>
                  <a:lnTo>
                    <a:pt x="98" y="132"/>
                  </a:lnTo>
                  <a:lnTo>
                    <a:pt x="0" y="1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117" name="iśḻíde">
              <a:extLst>
                <a:ext uri="{FF2B5EF4-FFF2-40B4-BE49-F238E27FC236}">
                  <a16:creationId xmlns:a16="http://schemas.microsoft.com/office/drawing/2014/main" id="{A8E3E46B-D8F6-4FAF-9218-A1430C37580F}"/>
                </a:ext>
              </a:extLst>
            </p:cNvPr>
            <p:cNvSpPr/>
            <p:nvPr/>
          </p:nvSpPr>
          <p:spPr bwMode="auto">
            <a:xfrm>
              <a:off x="4476729" y="1624325"/>
              <a:ext cx="59572" cy="94615"/>
            </a:xfrm>
            <a:custGeom>
              <a:avLst/>
              <a:gdLst>
                <a:gd name="T0" fmla="*/ 18 w 26"/>
                <a:gd name="T1" fmla="*/ 0 h 41"/>
                <a:gd name="T2" fmla="*/ 26 w 26"/>
                <a:gd name="T3" fmla="*/ 0 h 41"/>
                <a:gd name="T4" fmla="*/ 26 w 26"/>
                <a:gd name="T5" fmla="*/ 26 h 41"/>
                <a:gd name="T6" fmla="*/ 25 w 26"/>
                <a:gd name="T7" fmla="*/ 33 h 41"/>
                <a:gd name="T8" fmla="*/ 20 w 26"/>
                <a:gd name="T9" fmla="*/ 39 h 41"/>
                <a:gd name="T10" fmla="*/ 12 w 26"/>
                <a:gd name="T11" fmla="*/ 41 h 41"/>
                <a:gd name="T12" fmla="*/ 3 w 26"/>
                <a:gd name="T13" fmla="*/ 38 h 41"/>
                <a:gd name="T14" fmla="*/ 0 w 26"/>
                <a:gd name="T15" fmla="*/ 28 h 41"/>
                <a:gd name="T16" fmla="*/ 8 w 26"/>
                <a:gd name="T17" fmla="*/ 27 h 41"/>
                <a:gd name="T18" fmla="*/ 9 w 26"/>
                <a:gd name="T19" fmla="*/ 32 h 41"/>
                <a:gd name="T20" fmla="*/ 13 w 26"/>
                <a:gd name="T21" fmla="*/ 34 h 41"/>
                <a:gd name="T22" fmla="*/ 16 w 26"/>
                <a:gd name="T23" fmla="*/ 33 h 41"/>
                <a:gd name="T24" fmla="*/ 18 w 26"/>
                <a:gd name="T25" fmla="*/ 26 h 41"/>
                <a:gd name="T26" fmla="*/ 18 w 26"/>
                <a:gd name="T27"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6" h="41">
                  <a:moveTo>
                    <a:pt x="18" y="0"/>
                  </a:moveTo>
                  <a:cubicBezTo>
                    <a:pt x="26" y="0"/>
                    <a:pt x="26" y="0"/>
                    <a:pt x="26" y="0"/>
                  </a:cubicBezTo>
                  <a:cubicBezTo>
                    <a:pt x="26" y="26"/>
                    <a:pt x="26" y="26"/>
                    <a:pt x="26" y="26"/>
                  </a:cubicBezTo>
                  <a:cubicBezTo>
                    <a:pt x="26" y="29"/>
                    <a:pt x="25" y="32"/>
                    <a:pt x="25" y="33"/>
                  </a:cubicBezTo>
                  <a:cubicBezTo>
                    <a:pt x="24" y="36"/>
                    <a:pt x="23" y="37"/>
                    <a:pt x="20" y="39"/>
                  </a:cubicBezTo>
                  <a:cubicBezTo>
                    <a:pt x="18" y="40"/>
                    <a:pt x="16" y="41"/>
                    <a:pt x="12" y="41"/>
                  </a:cubicBezTo>
                  <a:cubicBezTo>
                    <a:pt x="8" y="41"/>
                    <a:pt x="5" y="40"/>
                    <a:pt x="3" y="38"/>
                  </a:cubicBezTo>
                  <a:cubicBezTo>
                    <a:pt x="1" y="35"/>
                    <a:pt x="0" y="32"/>
                    <a:pt x="0" y="28"/>
                  </a:cubicBezTo>
                  <a:cubicBezTo>
                    <a:pt x="8" y="27"/>
                    <a:pt x="8" y="27"/>
                    <a:pt x="8" y="27"/>
                  </a:cubicBezTo>
                  <a:cubicBezTo>
                    <a:pt x="8" y="29"/>
                    <a:pt x="8" y="31"/>
                    <a:pt x="9" y="32"/>
                  </a:cubicBezTo>
                  <a:cubicBezTo>
                    <a:pt x="10" y="33"/>
                    <a:pt x="11" y="34"/>
                    <a:pt x="13" y="34"/>
                  </a:cubicBezTo>
                  <a:cubicBezTo>
                    <a:pt x="14" y="34"/>
                    <a:pt x="16" y="34"/>
                    <a:pt x="16" y="33"/>
                  </a:cubicBezTo>
                  <a:cubicBezTo>
                    <a:pt x="17" y="32"/>
                    <a:pt x="18" y="29"/>
                    <a:pt x="18" y="26"/>
                  </a:cubicBezTo>
                  <a:lnTo>
                    <a:pt x="1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118" name="í$ḻîdê">
              <a:extLst>
                <a:ext uri="{FF2B5EF4-FFF2-40B4-BE49-F238E27FC236}">
                  <a16:creationId xmlns:a16="http://schemas.microsoft.com/office/drawing/2014/main" id="{400598C4-AF5C-476C-926B-F9A153998BEE}"/>
                </a:ext>
              </a:extLst>
            </p:cNvPr>
            <p:cNvSpPr/>
            <p:nvPr/>
          </p:nvSpPr>
          <p:spPr bwMode="auto">
            <a:xfrm>
              <a:off x="4561532" y="1624325"/>
              <a:ext cx="18222" cy="925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chemeClr val="accent1"/>
                </a:solidFill>
              </a:endParaRPr>
            </a:p>
          </p:txBody>
        </p:sp>
        <p:sp>
          <p:nvSpPr>
            <p:cNvPr id="119" name="iṩḷídé">
              <a:extLst>
                <a:ext uri="{FF2B5EF4-FFF2-40B4-BE49-F238E27FC236}">
                  <a16:creationId xmlns:a16="http://schemas.microsoft.com/office/drawing/2014/main" id="{C6A12BEA-D60C-4DD2-88C8-E04094208921}"/>
                </a:ext>
              </a:extLst>
            </p:cNvPr>
            <p:cNvSpPr/>
            <p:nvPr/>
          </p:nvSpPr>
          <p:spPr bwMode="auto">
            <a:xfrm>
              <a:off x="4595874" y="1624325"/>
              <a:ext cx="91811" cy="92512"/>
            </a:xfrm>
            <a:custGeom>
              <a:avLst/>
              <a:gdLst>
                <a:gd name="T0" fmla="*/ 131 w 131"/>
                <a:gd name="T1" fmla="*/ 132 h 132"/>
                <a:gd name="T2" fmla="*/ 102 w 131"/>
                <a:gd name="T3" fmla="*/ 132 h 132"/>
                <a:gd name="T4" fmla="*/ 92 w 131"/>
                <a:gd name="T5" fmla="*/ 102 h 132"/>
                <a:gd name="T6" fmla="*/ 40 w 131"/>
                <a:gd name="T7" fmla="*/ 102 h 132"/>
                <a:gd name="T8" fmla="*/ 26 w 131"/>
                <a:gd name="T9" fmla="*/ 132 h 132"/>
                <a:gd name="T10" fmla="*/ 0 w 131"/>
                <a:gd name="T11" fmla="*/ 132 h 132"/>
                <a:gd name="T12" fmla="*/ 49 w 131"/>
                <a:gd name="T13" fmla="*/ 0 h 132"/>
                <a:gd name="T14" fmla="*/ 79 w 131"/>
                <a:gd name="T15" fmla="*/ 0 h 132"/>
                <a:gd name="T16" fmla="*/ 131 w 131"/>
                <a:gd name="T17" fmla="*/ 132 h 132"/>
                <a:gd name="T18" fmla="*/ 131 w 131"/>
                <a:gd name="T19" fmla="*/ 132 h 132"/>
                <a:gd name="T20" fmla="*/ 82 w 131"/>
                <a:gd name="T21" fmla="*/ 83 h 132"/>
                <a:gd name="T22" fmla="*/ 66 w 131"/>
                <a:gd name="T23" fmla="*/ 33 h 132"/>
                <a:gd name="T24" fmla="*/ 46 w 131"/>
                <a:gd name="T25" fmla="*/ 83 h 132"/>
                <a:gd name="T26" fmla="*/ 82 w 131"/>
                <a:gd name="T27" fmla="*/ 83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1" h="132">
                  <a:moveTo>
                    <a:pt x="131" y="132"/>
                  </a:moveTo>
                  <a:lnTo>
                    <a:pt x="102" y="132"/>
                  </a:lnTo>
                  <a:lnTo>
                    <a:pt x="92" y="102"/>
                  </a:lnTo>
                  <a:lnTo>
                    <a:pt x="40" y="102"/>
                  </a:lnTo>
                  <a:lnTo>
                    <a:pt x="26" y="132"/>
                  </a:lnTo>
                  <a:lnTo>
                    <a:pt x="0" y="132"/>
                  </a:lnTo>
                  <a:lnTo>
                    <a:pt x="49" y="0"/>
                  </a:lnTo>
                  <a:lnTo>
                    <a:pt x="79" y="0"/>
                  </a:lnTo>
                  <a:lnTo>
                    <a:pt x="131" y="132"/>
                  </a:lnTo>
                  <a:lnTo>
                    <a:pt x="131" y="132"/>
                  </a:lnTo>
                  <a:close/>
                  <a:moveTo>
                    <a:pt x="82" y="83"/>
                  </a:moveTo>
                  <a:lnTo>
                    <a:pt x="66" y="33"/>
                  </a:lnTo>
                  <a:lnTo>
                    <a:pt x="46" y="83"/>
                  </a:lnTo>
                  <a:lnTo>
                    <a:pt x="82" y="8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120" name="iślíḓè">
              <a:extLst>
                <a:ext uri="{FF2B5EF4-FFF2-40B4-BE49-F238E27FC236}">
                  <a16:creationId xmlns:a16="http://schemas.microsoft.com/office/drawing/2014/main" id="{9F6D83C1-C481-44E4-B743-3F928F0813E6}"/>
                </a:ext>
              </a:extLst>
            </p:cNvPr>
            <p:cNvSpPr/>
            <p:nvPr/>
          </p:nvSpPr>
          <p:spPr bwMode="auto">
            <a:xfrm>
              <a:off x="4703805" y="1624325"/>
              <a:ext cx="73589" cy="92512"/>
            </a:xfrm>
            <a:custGeom>
              <a:avLst/>
              <a:gdLst>
                <a:gd name="T0" fmla="*/ 0 w 105"/>
                <a:gd name="T1" fmla="*/ 132 h 132"/>
                <a:gd name="T2" fmla="*/ 0 w 105"/>
                <a:gd name="T3" fmla="*/ 0 h 132"/>
                <a:gd name="T4" fmla="*/ 26 w 105"/>
                <a:gd name="T5" fmla="*/ 0 h 132"/>
                <a:gd name="T6" fmla="*/ 82 w 105"/>
                <a:gd name="T7" fmla="*/ 89 h 132"/>
                <a:gd name="T8" fmla="*/ 82 w 105"/>
                <a:gd name="T9" fmla="*/ 0 h 132"/>
                <a:gd name="T10" fmla="*/ 105 w 105"/>
                <a:gd name="T11" fmla="*/ 0 h 132"/>
                <a:gd name="T12" fmla="*/ 105 w 105"/>
                <a:gd name="T13" fmla="*/ 132 h 132"/>
                <a:gd name="T14" fmla="*/ 79 w 105"/>
                <a:gd name="T15" fmla="*/ 132 h 132"/>
                <a:gd name="T16" fmla="*/ 26 w 105"/>
                <a:gd name="T17" fmla="*/ 46 h 132"/>
                <a:gd name="T18" fmla="*/ 26 w 105"/>
                <a:gd name="T19" fmla="*/ 132 h 132"/>
                <a:gd name="T20" fmla="*/ 0 w 105"/>
                <a:gd name="T21"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5" h="132">
                  <a:moveTo>
                    <a:pt x="0" y="132"/>
                  </a:moveTo>
                  <a:lnTo>
                    <a:pt x="0" y="0"/>
                  </a:lnTo>
                  <a:lnTo>
                    <a:pt x="26" y="0"/>
                  </a:lnTo>
                  <a:lnTo>
                    <a:pt x="82" y="89"/>
                  </a:lnTo>
                  <a:lnTo>
                    <a:pt x="82" y="0"/>
                  </a:lnTo>
                  <a:lnTo>
                    <a:pt x="105" y="0"/>
                  </a:lnTo>
                  <a:lnTo>
                    <a:pt x="105" y="132"/>
                  </a:lnTo>
                  <a:lnTo>
                    <a:pt x="79" y="132"/>
                  </a:lnTo>
                  <a:lnTo>
                    <a:pt x="26" y="46"/>
                  </a:lnTo>
                  <a:lnTo>
                    <a:pt x="26" y="132"/>
                  </a:lnTo>
                  <a:lnTo>
                    <a:pt x="0" y="1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121" name="îṥ1ïḋe">
              <a:extLst>
                <a:ext uri="{FF2B5EF4-FFF2-40B4-BE49-F238E27FC236}">
                  <a16:creationId xmlns:a16="http://schemas.microsoft.com/office/drawing/2014/main" id="{AAE96646-5598-41A6-A5AF-3BB725163ACA}"/>
                </a:ext>
              </a:extLst>
            </p:cNvPr>
            <p:cNvSpPr/>
            <p:nvPr/>
          </p:nvSpPr>
          <p:spPr bwMode="auto">
            <a:xfrm>
              <a:off x="4799821" y="1624325"/>
              <a:ext cx="87606" cy="94615"/>
            </a:xfrm>
            <a:custGeom>
              <a:avLst/>
              <a:gdLst>
                <a:gd name="T0" fmla="*/ 20 w 38"/>
                <a:gd name="T1" fmla="*/ 26 h 41"/>
                <a:gd name="T2" fmla="*/ 20 w 38"/>
                <a:gd name="T3" fmla="*/ 19 h 41"/>
                <a:gd name="T4" fmla="*/ 38 w 38"/>
                <a:gd name="T5" fmla="*/ 19 h 41"/>
                <a:gd name="T6" fmla="*/ 38 w 38"/>
                <a:gd name="T7" fmla="*/ 35 h 41"/>
                <a:gd name="T8" fmla="*/ 30 w 38"/>
                <a:gd name="T9" fmla="*/ 39 h 41"/>
                <a:gd name="T10" fmla="*/ 21 w 38"/>
                <a:gd name="T11" fmla="*/ 41 h 41"/>
                <a:gd name="T12" fmla="*/ 10 w 38"/>
                <a:gd name="T13" fmla="*/ 38 h 41"/>
                <a:gd name="T14" fmla="*/ 3 w 38"/>
                <a:gd name="T15" fmla="*/ 31 h 41"/>
                <a:gd name="T16" fmla="*/ 0 w 38"/>
                <a:gd name="T17" fmla="*/ 20 h 41"/>
                <a:gd name="T18" fmla="*/ 3 w 38"/>
                <a:gd name="T19" fmla="*/ 9 h 41"/>
                <a:gd name="T20" fmla="*/ 11 w 38"/>
                <a:gd name="T21" fmla="*/ 2 h 41"/>
                <a:gd name="T22" fmla="*/ 20 w 38"/>
                <a:gd name="T23" fmla="*/ 0 h 41"/>
                <a:gd name="T24" fmla="*/ 32 w 38"/>
                <a:gd name="T25" fmla="*/ 3 h 41"/>
                <a:gd name="T26" fmla="*/ 37 w 38"/>
                <a:gd name="T27" fmla="*/ 11 h 41"/>
                <a:gd name="T28" fmla="*/ 29 w 38"/>
                <a:gd name="T29" fmla="*/ 13 h 41"/>
                <a:gd name="T30" fmla="*/ 26 w 38"/>
                <a:gd name="T31" fmla="*/ 8 h 41"/>
                <a:gd name="T32" fmla="*/ 20 w 38"/>
                <a:gd name="T33" fmla="*/ 7 h 41"/>
                <a:gd name="T34" fmla="*/ 12 w 38"/>
                <a:gd name="T35" fmla="*/ 10 h 41"/>
                <a:gd name="T36" fmla="*/ 9 w 38"/>
                <a:gd name="T37" fmla="*/ 20 h 41"/>
                <a:gd name="T38" fmla="*/ 12 w 38"/>
                <a:gd name="T39" fmla="*/ 31 h 41"/>
                <a:gd name="T40" fmla="*/ 20 w 38"/>
                <a:gd name="T41" fmla="*/ 34 h 41"/>
                <a:gd name="T42" fmla="*/ 25 w 38"/>
                <a:gd name="T43" fmla="*/ 33 h 41"/>
                <a:gd name="T44" fmla="*/ 29 w 38"/>
                <a:gd name="T45" fmla="*/ 31 h 41"/>
                <a:gd name="T46" fmla="*/ 29 w 38"/>
                <a:gd name="T47" fmla="*/ 26 h 41"/>
                <a:gd name="T48" fmla="*/ 20 w 38"/>
                <a:gd name="T49" fmla="*/ 2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 h="41">
                  <a:moveTo>
                    <a:pt x="20" y="26"/>
                  </a:moveTo>
                  <a:cubicBezTo>
                    <a:pt x="20" y="19"/>
                    <a:pt x="20" y="19"/>
                    <a:pt x="20" y="19"/>
                  </a:cubicBezTo>
                  <a:cubicBezTo>
                    <a:pt x="38" y="19"/>
                    <a:pt x="38" y="19"/>
                    <a:pt x="38" y="19"/>
                  </a:cubicBezTo>
                  <a:cubicBezTo>
                    <a:pt x="38" y="35"/>
                    <a:pt x="38" y="35"/>
                    <a:pt x="38" y="35"/>
                  </a:cubicBezTo>
                  <a:cubicBezTo>
                    <a:pt x="36" y="36"/>
                    <a:pt x="33" y="38"/>
                    <a:pt x="30" y="39"/>
                  </a:cubicBezTo>
                  <a:cubicBezTo>
                    <a:pt x="27" y="40"/>
                    <a:pt x="24" y="41"/>
                    <a:pt x="21" y="41"/>
                  </a:cubicBezTo>
                  <a:cubicBezTo>
                    <a:pt x="16" y="41"/>
                    <a:pt x="13" y="40"/>
                    <a:pt x="10" y="38"/>
                  </a:cubicBezTo>
                  <a:cubicBezTo>
                    <a:pt x="6" y="37"/>
                    <a:pt x="4" y="34"/>
                    <a:pt x="3" y="31"/>
                  </a:cubicBezTo>
                  <a:cubicBezTo>
                    <a:pt x="1" y="28"/>
                    <a:pt x="0" y="24"/>
                    <a:pt x="0" y="20"/>
                  </a:cubicBezTo>
                  <a:cubicBezTo>
                    <a:pt x="0" y="16"/>
                    <a:pt x="1" y="12"/>
                    <a:pt x="3" y="9"/>
                  </a:cubicBezTo>
                  <a:cubicBezTo>
                    <a:pt x="5" y="6"/>
                    <a:pt x="7" y="3"/>
                    <a:pt x="11" y="2"/>
                  </a:cubicBezTo>
                  <a:cubicBezTo>
                    <a:pt x="13" y="0"/>
                    <a:pt x="16" y="0"/>
                    <a:pt x="20" y="0"/>
                  </a:cubicBezTo>
                  <a:cubicBezTo>
                    <a:pt x="25" y="0"/>
                    <a:pt x="29" y="1"/>
                    <a:pt x="32" y="3"/>
                  </a:cubicBezTo>
                  <a:cubicBezTo>
                    <a:pt x="34" y="5"/>
                    <a:pt x="36" y="8"/>
                    <a:pt x="37" y="11"/>
                  </a:cubicBezTo>
                  <a:cubicBezTo>
                    <a:pt x="29" y="13"/>
                    <a:pt x="29" y="13"/>
                    <a:pt x="29" y="13"/>
                  </a:cubicBezTo>
                  <a:cubicBezTo>
                    <a:pt x="29" y="11"/>
                    <a:pt x="27" y="9"/>
                    <a:pt x="26" y="8"/>
                  </a:cubicBezTo>
                  <a:cubicBezTo>
                    <a:pt x="24" y="7"/>
                    <a:pt x="22" y="7"/>
                    <a:pt x="20" y="7"/>
                  </a:cubicBezTo>
                  <a:cubicBezTo>
                    <a:pt x="17" y="7"/>
                    <a:pt x="14" y="8"/>
                    <a:pt x="12" y="10"/>
                  </a:cubicBezTo>
                  <a:cubicBezTo>
                    <a:pt x="10" y="12"/>
                    <a:pt x="9" y="16"/>
                    <a:pt x="9" y="20"/>
                  </a:cubicBezTo>
                  <a:cubicBezTo>
                    <a:pt x="9" y="25"/>
                    <a:pt x="10" y="28"/>
                    <a:pt x="12" y="31"/>
                  </a:cubicBezTo>
                  <a:cubicBezTo>
                    <a:pt x="14" y="33"/>
                    <a:pt x="17" y="34"/>
                    <a:pt x="20" y="34"/>
                  </a:cubicBezTo>
                  <a:cubicBezTo>
                    <a:pt x="22" y="34"/>
                    <a:pt x="23" y="34"/>
                    <a:pt x="25" y="33"/>
                  </a:cubicBezTo>
                  <a:cubicBezTo>
                    <a:pt x="27" y="32"/>
                    <a:pt x="28" y="32"/>
                    <a:pt x="29" y="31"/>
                  </a:cubicBezTo>
                  <a:cubicBezTo>
                    <a:pt x="29" y="26"/>
                    <a:pt x="29" y="26"/>
                    <a:pt x="29" y="26"/>
                  </a:cubicBezTo>
                  <a:lnTo>
                    <a:pt x="20"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122" name="iṧḷídè">
              <a:extLst>
                <a:ext uri="{FF2B5EF4-FFF2-40B4-BE49-F238E27FC236}">
                  <a16:creationId xmlns:a16="http://schemas.microsoft.com/office/drawing/2014/main" id="{AE0E4526-9DDE-4ED4-A47A-71B4EDF49B83}"/>
                </a:ext>
              </a:extLst>
            </p:cNvPr>
            <p:cNvSpPr/>
            <p:nvPr/>
          </p:nvSpPr>
          <p:spPr bwMode="auto">
            <a:xfrm>
              <a:off x="4937888" y="1624325"/>
              <a:ext cx="72888" cy="94615"/>
            </a:xfrm>
            <a:custGeom>
              <a:avLst/>
              <a:gdLst>
                <a:gd name="T0" fmla="*/ 0 w 32"/>
                <a:gd name="T1" fmla="*/ 0 h 41"/>
                <a:gd name="T2" fmla="*/ 9 w 32"/>
                <a:gd name="T3" fmla="*/ 0 h 41"/>
                <a:gd name="T4" fmla="*/ 9 w 32"/>
                <a:gd name="T5" fmla="*/ 22 h 41"/>
                <a:gd name="T6" fmla="*/ 9 w 32"/>
                <a:gd name="T7" fmla="*/ 29 h 41"/>
                <a:gd name="T8" fmla="*/ 11 w 32"/>
                <a:gd name="T9" fmla="*/ 33 h 41"/>
                <a:gd name="T10" fmla="*/ 17 w 32"/>
                <a:gd name="T11" fmla="*/ 34 h 41"/>
                <a:gd name="T12" fmla="*/ 22 w 32"/>
                <a:gd name="T13" fmla="*/ 33 h 41"/>
                <a:gd name="T14" fmla="*/ 24 w 32"/>
                <a:gd name="T15" fmla="*/ 29 h 41"/>
                <a:gd name="T16" fmla="*/ 24 w 32"/>
                <a:gd name="T17" fmla="*/ 22 h 41"/>
                <a:gd name="T18" fmla="*/ 24 w 32"/>
                <a:gd name="T19" fmla="*/ 0 h 41"/>
                <a:gd name="T20" fmla="*/ 32 w 32"/>
                <a:gd name="T21" fmla="*/ 0 h 41"/>
                <a:gd name="T22" fmla="*/ 32 w 32"/>
                <a:gd name="T23" fmla="*/ 21 h 41"/>
                <a:gd name="T24" fmla="*/ 32 w 32"/>
                <a:gd name="T25" fmla="*/ 32 h 41"/>
                <a:gd name="T26" fmla="*/ 29 w 32"/>
                <a:gd name="T27" fmla="*/ 37 h 41"/>
                <a:gd name="T28" fmla="*/ 25 w 32"/>
                <a:gd name="T29" fmla="*/ 40 h 41"/>
                <a:gd name="T30" fmla="*/ 17 w 32"/>
                <a:gd name="T31" fmla="*/ 41 h 41"/>
                <a:gd name="T32" fmla="*/ 8 w 32"/>
                <a:gd name="T33" fmla="*/ 40 h 41"/>
                <a:gd name="T34" fmla="*/ 4 w 32"/>
                <a:gd name="T35" fmla="*/ 36 h 41"/>
                <a:gd name="T36" fmla="*/ 1 w 32"/>
                <a:gd name="T37" fmla="*/ 32 h 41"/>
                <a:gd name="T38" fmla="*/ 0 w 32"/>
                <a:gd name="T39" fmla="*/ 22 h 41"/>
                <a:gd name="T40" fmla="*/ 0 w 32"/>
                <a:gd name="T41"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 h="41">
                  <a:moveTo>
                    <a:pt x="0" y="0"/>
                  </a:moveTo>
                  <a:cubicBezTo>
                    <a:pt x="9" y="0"/>
                    <a:pt x="9" y="0"/>
                    <a:pt x="9" y="0"/>
                  </a:cubicBezTo>
                  <a:cubicBezTo>
                    <a:pt x="9" y="22"/>
                    <a:pt x="9" y="22"/>
                    <a:pt x="9" y="22"/>
                  </a:cubicBezTo>
                  <a:cubicBezTo>
                    <a:pt x="9" y="25"/>
                    <a:pt x="9" y="28"/>
                    <a:pt x="9" y="29"/>
                  </a:cubicBezTo>
                  <a:cubicBezTo>
                    <a:pt x="9" y="30"/>
                    <a:pt x="10" y="32"/>
                    <a:pt x="11" y="33"/>
                  </a:cubicBezTo>
                  <a:cubicBezTo>
                    <a:pt x="13" y="34"/>
                    <a:pt x="14" y="34"/>
                    <a:pt x="17" y="34"/>
                  </a:cubicBezTo>
                  <a:cubicBezTo>
                    <a:pt x="19" y="34"/>
                    <a:pt x="21" y="34"/>
                    <a:pt x="22" y="33"/>
                  </a:cubicBezTo>
                  <a:cubicBezTo>
                    <a:pt x="23" y="32"/>
                    <a:pt x="24" y="31"/>
                    <a:pt x="24" y="29"/>
                  </a:cubicBezTo>
                  <a:cubicBezTo>
                    <a:pt x="24" y="28"/>
                    <a:pt x="24" y="26"/>
                    <a:pt x="24" y="22"/>
                  </a:cubicBezTo>
                  <a:cubicBezTo>
                    <a:pt x="24" y="0"/>
                    <a:pt x="24" y="0"/>
                    <a:pt x="24" y="0"/>
                  </a:cubicBezTo>
                  <a:cubicBezTo>
                    <a:pt x="32" y="0"/>
                    <a:pt x="32" y="0"/>
                    <a:pt x="32" y="0"/>
                  </a:cubicBezTo>
                  <a:cubicBezTo>
                    <a:pt x="32" y="21"/>
                    <a:pt x="32" y="21"/>
                    <a:pt x="32" y="21"/>
                  </a:cubicBezTo>
                  <a:cubicBezTo>
                    <a:pt x="32" y="26"/>
                    <a:pt x="32" y="30"/>
                    <a:pt x="32" y="32"/>
                  </a:cubicBezTo>
                  <a:cubicBezTo>
                    <a:pt x="31" y="34"/>
                    <a:pt x="30" y="35"/>
                    <a:pt x="29" y="37"/>
                  </a:cubicBezTo>
                  <a:cubicBezTo>
                    <a:pt x="28" y="38"/>
                    <a:pt x="27" y="39"/>
                    <a:pt x="25" y="40"/>
                  </a:cubicBezTo>
                  <a:cubicBezTo>
                    <a:pt x="23" y="41"/>
                    <a:pt x="20" y="41"/>
                    <a:pt x="17" y="41"/>
                  </a:cubicBezTo>
                  <a:cubicBezTo>
                    <a:pt x="13" y="41"/>
                    <a:pt x="10" y="41"/>
                    <a:pt x="8" y="40"/>
                  </a:cubicBezTo>
                  <a:cubicBezTo>
                    <a:pt x="6" y="39"/>
                    <a:pt x="5" y="38"/>
                    <a:pt x="4" y="36"/>
                  </a:cubicBezTo>
                  <a:cubicBezTo>
                    <a:pt x="2" y="35"/>
                    <a:pt x="2" y="33"/>
                    <a:pt x="1" y="32"/>
                  </a:cubicBezTo>
                  <a:cubicBezTo>
                    <a:pt x="1" y="30"/>
                    <a:pt x="0" y="26"/>
                    <a:pt x="0" y="22"/>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123" name="ïṩḷíḍé">
              <a:extLst>
                <a:ext uri="{FF2B5EF4-FFF2-40B4-BE49-F238E27FC236}">
                  <a16:creationId xmlns:a16="http://schemas.microsoft.com/office/drawing/2014/main" id="{EE065307-740D-4503-9965-D5B662F0892F}"/>
                </a:ext>
              </a:extLst>
            </p:cNvPr>
            <p:cNvSpPr/>
            <p:nvPr/>
          </p:nvSpPr>
          <p:spPr bwMode="auto">
            <a:xfrm>
              <a:off x="5038810" y="1624325"/>
              <a:ext cx="72888" cy="92512"/>
            </a:xfrm>
            <a:custGeom>
              <a:avLst/>
              <a:gdLst>
                <a:gd name="T0" fmla="*/ 0 w 104"/>
                <a:gd name="T1" fmla="*/ 132 h 132"/>
                <a:gd name="T2" fmla="*/ 0 w 104"/>
                <a:gd name="T3" fmla="*/ 0 h 132"/>
                <a:gd name="T4" fmla="*/ 26 w 104"/>
                <a:gd name="T5" fmla="*/ 0 h 132"/>
                <a:gd name="T6" fmla="*/ 78 w 104"/>
                <a:gd name="T7" fmla="*/ 89 h 132"/>
                <a:gd name="T8" fmla="*/ 78 w 104"/>
                <a:gd name="T9" fmla="*/ 0 h 132"/>
                <a:gd name="T10" fmla="*/ 104 w 104"/>
                <a:gd name="T11" fmla="*/ 0 h 132"/>
                <a:gd name="T12" fmla="*/ 104 w 104"/>
                <a:gd name="T13" fmla="*/ 132 h 132"/>
                <a:gd name="T14" fmla="*/ 78 w 104"/>
                <a:gd name="T15" fmla="*/ 132 h 132"/>
                <a:gd name="T16" fmla="*/ 23 w 104"/>
                <a:gd name="T17" fmla="*/ 46 h 132"/>
                <a:gd name="T18" fmla="*/ 23 w 104"/>
                <a:gd name="T19" fmla="*/ 132 h 132"/>
                <a:gd name="T20" fmla="*/ 0 w 104"/>
                <a:gd name="T21"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4" h="132">
                  <a:moveTo>
                    <a:pt x="0" y="132"/>
                  </a:moveTo>
                  <a:lnTo>
                    <a:pt x="0" y="0"/>
                  </a:lnTo>
                  <a:lnTo>
                    <a:pt x="26" y="0"/>
                  </a:lnTo>
                  <a:lnTo>
                    <a:pt x="78" y="89"/>
                  </a:lnTo>
                  <a:lnTo>
                    <a:pt x="78" y="0"/>
                  </a:lnTo>
                  <a:lnTo>
                    <a:pt x="104" y="0"/>
                  </a:lnTo>
                  <a:lnTo>
                    <a:pt x="104" y="132"/>
                  </a:lnTo>
                  <a:lnTo>
                    <a:pt x="78" y="132"/>
                  </a:lnTo>
                  <a:lnTo>
                    <a:pt x="23" y="46"/>
                  </a:lnTo>
                  <a:lnTo>
                    <a:pt x="23" y="132"/>
                  </a:lnTo>
                  <a:lnTo>
                    <a:pt x="0" y="1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124" name="ï$liḓê">
              <a:extLst>
                <a:ext uri="{FF2B5EF4-FFF2-40B4-BE49-F238E27FC236}">
                  <a16:creationId xmlns:a16="http://schemas.microsoft.com/office/drawing/2014/main" id="{F01FA8E3-4364-4455-A32A-49CCAC49013A}"/>
                </a:ext>
              </a:extLst>
            </p:cNvPr>
            <p:cNvSpPr/>
            <p:nvPr/>
          </p:nvSpPr>
          <p:spPr bwMode="auto">
            <a:xfrm>
              <a:off x="5136929" y="1624325"/>
              <a:ext cx="18923" cy="925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chemeClr val="accent1"/>
                </a:solidFill>
              </a:endParaRPr>
            </a:p>
          </p:txBody>
        </p:sp>
        <p:sp>
          <p:nvSpPr>
            <p:cNvPr id="125" name="iṩlidè">
              <a:extLst>
                <a:ext uri="{FF2B5EF4-FFF2-40B4-BE49-F238E27FC236}">
                  <a16:creationId xmlns:a16="http://schemas.microsoft.com/office/drawing/2014/main" id="{7FEBB5CE-2EDE-42DE-AFF1-7F3C1B74C309}"/>
                </a:ext>
              </a:extLst>
            </p:cNvPr>
            <p:cNvSpPr/>
            <p:nvPr/>
          </p:nvSpPr>
          <p:spPr bwMode="auto">
            <a:xfrm>
              <a:off x="5171271" y="1624325"/>
              <a:ext cx="84803" cy="92512"/>
            </a:xfrm>
            <a:custGeom>
              <a:avLst/>
              <a:gdLst>
                <a:gd name="T0" fmla="*/ 46 w 121"/>
                <a:gd name="T1" fmla="*/ 132 h 132"/>
                <a:gd name="T2" fmla="*/ 0 w 121"/>
                <a:gd name="T3" fmla="*/ 0 h 132"/>
                <a:gd name="T4" fmla="*/ 30 w 121"/>
                <a:gd name="T5" fmla="*/ 0 h 132"/>
                <a:gd name="T6" fmla="*/ 63 w 121"/>
                <a:gd name="T7" fmla="*/ 99 h 132"/>
                <a:gd name="T8" fmla="*/ 92 w 121"/>
                <a:gd name="T9" fmla="*/ 0 h 132"/>
                <a:gd name="T10" fmla="*/ 121 w 121"/>
                <a:gd name="T11" fmla="*/ 0 h 132"/>
                <a:gd name="T12" fmla="*/ 76 w 121"/>
                <a:gd name="T13" fmla="*/ 132 h 132"/>
                <a:gd name="T14" fmla="*/ 46 w 121"/>
                <a:gd name="T15" fmla="*/ 132 h 1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1" h="132">
                  <a:moveTo>
                    <a:pt x="46" y="132"/>
                  </a:moveTo>
                  <a:lnTo>
                    <a:pt x="0" y="0"/>
                  </a:lnTo>
                  <a:lnTo>
                    <a:pt x="30" y="0"/>
                  </a:lnTo>
                  <a:lnTo>
                    <a:pt x="63" y="99"/>
                  </a:lnTo>
                  <a:lnTo>
                    <a:pt x="92" y="0"/>
                  </a:lnTo>
                  <a:lnTo>
                    <a:pt x="121" y="0"/>
                  </a:lnTo>
                  <a:lnTo>
                    <a:pt x="76" y="132"/>
                  </a:lnTo>
                  <a:lnTo>
                    <a:pt x="46" y="1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126" name="íṧļîḓé">
              <a:extLst>
                <a:ext uri="{FF2B5EF4-FFF2-40B4-BE49-F238E27FC236}">
                  <a16:creationId xmlns:a16="http://schemas.microsoft.com/office/drawing/2014/main" id="{40DACBEA-1687-49AC-B2B3-29B290B70DBB}"/>
                </a:ext>
              </a:extLst>
            </p:cNvPr>
            <p:cNvSpPr/>
            <p:nvPr/>
          </p:nvSpPr>
          <p:spPr bwMode="auto">
            <a:xfrm>
              <a:off x="5272193" y="1624325"/>
              <a:ext cx="71487" cy="92512"/>
            </a:xfrm>
            <a:custGeom>
              <a:avLst/>
              <a:gdLst>
                <a:gd name="T0" fmla="*/ 0 w 102"/>
                <a:gd name="T1" fmla="*/ 132 h 132"/>
                <a:gd name="T2" fmla="*/ 0 w 102"/>
                <a:gd name="T3" fmla="*/ 0 h 132"/>
                <a:gd name="T4" fmla="*/ 99 w 102"/>
                <a:gd name="T5" fmla="*/ 0 h 132"/>
                <a:gd name="T6" fmla="*/ 99 w 102"/>
                <a:gd name="T7" fmla="*/ 23 h 132"/>
                <a:gd name="T8" fmla="*/ 27 w 102"/>
                <a:gd name="T9" fmla="*/ 23 h 132"/>
                <a:gd name="T10" fmla="*/ 27 w 102"/>
                <a:gd name="T11" fmla="*/ 53 h 132"/>
                <a:gd name="T12" fmla="*/ 92 w 102"/>
                <a:gd name="T13" fmla="*/ 53 h 132"/>
                <a:gd name="T14" fmla="*/ 92 w 102"/>
                <a:gd name="T15" fmla="*/ 76 h 132"/>
                <a:gd name="T16" fmla="*/ 27 w 102"/>
                <a:gd name="T17" fmla="*/ 76 h 132"/>
                <a:gd name="T18" fmla="*/ 27 w 102"/>
                <a:gd name="T19" fmla="*/ 112 h 132"/>
                <a:gd name="T20" fmla="*/ 102 w 102"/>
                <a:gd name="T21" fmla="*/ 112 h 132"/>
                <a:gd name="T22" fmla="*/ 102 w 102"/>
                <a:gd name="T23" fmla="*/ 132 h 132"/>
                <a:gd name="T24" fmla="*/ 0 w 102"/>
                <a:gd name="T25"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2" h="132">
                  <a:moveTo>
                    <a:pt x="0" y="132"/>
                  </a:moveTo>
                  <a:lnTo>
                    <a:pt x="0" y="0"/>
                  </a:lnTo>
                  <a:lnTo>
                    <a:pt x="99" y="0"/>
                  </a:lnTo>
                  <a:lnTo>
                    <a:pt x="99" y="23"/>
                  </a:lnTo>
                  <a:lnTo>
                    <a:pt x="27" y="23"/>
                  </a:lnTo>
                  <a:lnTo>
                    <a:pt x="27" y="53"/>
                  </a:lnTo>
                  <a:lnTo>
                    <a:pt x="92" y="53"/>
                  </a:lnTo>
                  <a:lnTo>
                    <a:pt x="92" y="76"/>
                  </a:lnTo>
                  <a:lnTo>
                    <a:pt x="27" y="76"/>
                  </a:lnTo>
                  <a:lnTo>
                    <a:pt x="27" y="112"/>
                  </a:lnTo>
                  <a:lnTo>
                    <a:pt x="102" y="112"/>
                  </a:lnTo>
                  <a:lnTo>
                    <a:pt x="102" y="132"/>
                  </a:lnTo>
                  <a:lnTo>
                    <a:pt x="0" y="1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127" name="iṩḻîḑè">
              <a:extLst>
                <a:ext uri="{FF2B5EF4-FFF2-40B4-BE49-F238E27FC236}">
                  <a16:creationId xmlns:a16="http://schemas.microsoft.com/office/drawing/2014/main" id="{6F6A8937-4ACF-422F-A8DA-BC2465CA2A4D}"/>
                </a:ext>
              </a:extLst>
            </p:cNvPr>
            <p:cNvSpPr/>
            <p:nvPr/>
          </p:nvSpPr>
          <p:spPr bwMode="auto">
            <a:xfrm>
              <a:off x="5366808" y="1624325"/>
              <a:ext cx="79897" cy="92512"/>
            </a:xfrm>
            <a:custGeom>
              <a:avLst/>
              <a:gdLst>
                <a:gd name="T0" fmla="*/ 0 w 35"/>
                <a:gd name="T1" fmla="*/ 40 h 40"/>
                <a:gd name="T2" fmla="*/ 0 w 35"/>
                <a:gd name="T3" fmla="*/ 0 h 40"/>
                <a:gd name="T4" fmla="*/ 17 w 35"/>
                <a:gd name="T5" fmla="*/ 0 h 40"/>
                <a:gd name="T6" fmla="*/ 26 w 35"/>
                <a:gd name="T7" fmla="*/ 1 h 40"/>
                <a:gd name="T8" fmla="*/ 30 w 35"/>
                <a:gd name="T9" fmla="*/ 5 h 40"/>
                <a:gd name="T10" fmla="*/ 32 w 35"/>
                <a:gd name="T11" fmla="*/ 12 h 40"/>
                <a:gd name="T12" fmla="*/ 30 w 35"/>
                <a:gd name="T13" fmla="*/ 19 h 40"/>
                <a:gd name="T14" fmla="*/ 22 w 35"/>
                <a:gd name="T15" fmla="*/ 23 h 40"/>
                <a:gd name="T16" fmla="*/ 26 w 35"/>
                <a:gd name="T17" fmla="*/ 26 h 40"/>
                <a:gd name="T18" fmla="*/ 31 w 35"/>
                <a:gd name="T19" fmla="*/ 33 h 40"/>
                <a:gd name="T20" fmla="*/ 35 w 35"/>
                <a:gd name="T21" fmla="*/ 40 h 40"/>
                <a:gd name="T22" fmla="*/ 26 w 35"/>
                <a:gd name="T23" fmla="*/ 40 h 40"/>
                <a:gd name="T24" fmla="*/ 20 w 35"/>
                <a:gd name="T25" fmla="*/ 32 h 40"/>
                <a:gd name="T26" fmla="*/ 16 w 35"/>
                <a:gd name="T27" fmla="*/ 26 h 40"/>
                <a:gd name="T28" fmla="*/ 13 w 35"/>
                <a:gd name="T29" fmla="*/ 24 h 40"/>
                <a:gd name="T30" fmla="*/ 9 w 35"/>
                <a:gd name="T31" fmla="*/ 24 h 40"/>
                <a:gd name="T32" fmla="*/ 8 w 35"/>
                <a:gd name="T33" fmla="*/ 24 h 40"/>
                <a:gd name="T34" fmla="*/ 8 w 35"/>
                <a:gd name="T35" fmla="*/ 40 h 40"/>
                <a:gd name="T36" fmla="*/ 0 w 35"/>
                <a:gd name="T37" fmla="*/ 40 h 40"/>
                <a:gd name="T38" fmla="*/ 8 w 35"/>
                <a:gd name="T39" fmla="*/ 17 h 40"/>
                <a:gd name="T40" fmla="*/ 14 w 35"/>
                <a:gd name="T41" fmla="*/ 17 h 40"/>
                <a:gd name="T42" fmla="*/ 21 w 35"/>
                <a:gd name="T43" fmla="*/ 17 h 40"/>
                <a:gd name="T44" fmla="*/ 23 w 35"/>
                <a:gd name="T45" fmla="*/ 15 h 40"/>
                <a:gd name="T46" fmla="*/ 24 w 35"/>
                <a:gd name="T47" fmla="*/ 12 h 40"/>
                <a:gd name="T48" fmla="*/ 23 w 35"/>
                <a:gd name="T49" fmla="*/ 9 h 40"/>
                <a:gd name="T50" fmla="*/ 20 w 35"/>
                <a:gd name="T51" fmla="*/ 7 h 40"/>
                <a:gd name="T52" fmla="*/ 14 w 35"/>
                <a:gd name="T53" fmla="*/ 7 h 40"/>
                <a:gd name="T54" fmla="*/ 8 w 35"/>
                <a:gd name="T55" fmla="*/ 7 h 40"/>
                <a:gd name="T56" fmla="*/ 8 w 35"/>
                <a:gd name="T57" fmla="*/ 17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 h="40">
                  <a:moveTo>
                    <a:pt x="0" y="40"/>
                  </a:moveTo>
                  <a:cubicBezTo>
                    <a:pt x="0" y="0"/>
                    <a:pt x="0" y="0"/>
                    <a:pt x="0" y="0"/>
                  </a:cubicBezTo>
                  <a:cubicBezTo>
                    <a:pt x="17" y="0"/>
                    <a:pt x="17" y="0"/>
                    <a:pt x="17" y="0"/>
                  </a:cubicBezTo>
                  <a:cubicBezTo>
                    <a:pt x="21" y="0"/>
                    <a:pt x="24" y="1"/>
                    <a:pt x="26" y="1"/>
                  </a:cubicBezTo>
                  <a:cubicBezTo>
                    <a:pt x="28" y="2"/>
                    <a:pt x="29" y="3"/>
                    <a:pt x="30" y="5"/>
                  </a:cubicBezTo>
                  <a:cubicBezTo>
                    <a:pt x="32" y="7"/>
                    <a:pt x="32" y="9"/>
                    <a:pt x="32" y="12"/>
                  </a:cubicBezTo>
                  <a:cubicBezTo>
                    <a:pt x="32" y="15"/>
                    <a:pt x="31" y="17"/>
                    <a:pt x="30" y="19"/>
                  </a:cubicBezTo>
                  <a:cubicBezTo>
                    <a:pt x="28" y="21"/>
                    <a:pt x="25" y="22"/>
                    <a:pt x="22" y="23"/>
                  </a:cubicBezTo>
                  <a:cubicBezTo>
                    <a:pt x="23" y="24"/>
                    <a:pt x="25" y="25"/>
                    <a:pt x="26" y="26"/>
                  </a:cubicBezTo>
                  <a:cubicBezTo>
                    <a:pt x="27" y="27"/>
                    <a:pt x="29" y="29"/>
                    <a:pt x="31" y="33"/>
                  </a:cubicBezTo>
                  <a:cubicBezTo>
                    <a:pt x="35" y="40"/>
                    <a:pt x="35" y="40"/>
                    <a:pt x="35" y="40"/>
                  </a:cubicBezTo>
                  <a:cubicBezTo>
                    <a:pt x="26" y="40"/>
                    <a:pt x="26" y="40"/>
                    <a:pt x="26" y="40"/>
                  </a:cubicBezTo>
                  <a:cubicBezTo>
                    <a:pt x="20" y="32"/>
                    <a:pt x="20" y="32"/>
                    <a:pt x="20" y="32"/>
                  </a:cubicBezTo>
                  <a:cubicBezTo>
                    <a:pt x="18" y="29"/>
                    <a:pt x="17" y="27"/>
                    <a:pt x="16" y="26"/>
                  </a:cubicBezTo>
                  <a:cubicBezTo>
                    <a:pt x="15" y="25"/>
                    <a:pt x="14" y="24"/>
                    <a:pt x="13" y="24"/>
                  </a:cubicBezTo>
                  <a:cubicBezTo>
                    <a:pt x="12" y="24"/>
                    <a:pt x="11" y="24"/>
                    <a:pt x="9" y="24"/>
                  </a:cubicBezTo>
                  <a:cubicBezTo>
                    <a:pt x="8" y="24"/>
                    <a:pt x="8" y="24"/>
                    <a:pt x="8" y="24"/>
                  </a:cubicBezTo>
                  <a:cubicBezTo>
                    <a:pt x="8" y="40"/>
                    <a:pt x="8" y="40"/>
                    <a:pt x="8" y="40"/>
                  </a:cubicBezTo>
                  <a:cubicBezTo>
                    <a:pt x="0" y="40"/>
                    <a:pt x="0" y="40"/>
                    <a:pt x="0" y="40"/>
                  </a:cubicBezTo>
                  <a:close/>
                  <a:moveTo>
                    <a:pt x="8" y="17"/>
                  </a:moveTo>
                  <a:cubicBezTo>
                    <a:pt x="14" y="17"/>
                    <a:pt x="14" y="17"/>
                    <a:pt x="14" y="17"/>
                  </a:cubicBezTo>
                  <a:cubicBezTo>
                    <a:pt x="17" y="17"/>
                    <a:pt x="20" y="17"/>
                    <a:pt x="21" y="17"/>
                  </a:cubicBezTo>
                  <a:cubicBezTo>
                    <a:pt x="22" y="16"/>
                    <a:pt x="23" y="16"/>
                    <a:pt x="23" y="15"/>
                  </a:cubicBezTo>
                  <a:cubicBezTo>
                    <a:pt x="24" y="14"/>
                    <a:pt x="24" y="13"/>
                    <a:pt x="24" y="12"/>
                  </a:cubicBezTo>
                  <a:cubicBezTo>
                    <a:pt x="24" y="11"/>
                    <a:pt x="24" y="10"/>
                    <a:pt x="23" y="9"/>
                  </a:cubicBezTo>
                  <a:cubicBezTo>
                    <a:pt x="22" y="8"/>
                    <a:pt x="21" y="8"/>
                    <a:pt x="20" y="7"/>
                  </a:cubicBezTo>
                  <a:cubicBezTo>
                    <a:pt x="19" y="7"/>
                    <a:pt x="17" y="7"/>
                    <a:pt x="14" y="7"/>
                  </a:cubicBezTo>
                  <a:cubicBezTo>
                    <a:pt x="8" y="7"/>
                    <a:pt x="8" y="7"/>
                    <a:pt x="8" y="7"/>
                  </a:cubicBezTo>
                  <a:lnTo>
                    <a:pt x="8"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128" name="ïṣľíḑé">
              <a:extLst>
                <a:ext uri="{FF2B5EF4-FFF2-40B4-BE49-F238E27FC236}">
                  <a16:creationId xmlns:a16="http://schemas.microsoft.com/office/drawing/2014/main" id="{E2062A4B-21DE-4FF3-9734-CCC4976C3FCE}"/>
                </a:ext>
              </a:extLst>
            </p:cNvPr>
            <p:cNvSpPr/>
            <p:nvPr/>
          </p:nvSpPr>
          <p:spPr bwMode="auto">
            <a:xfrm>
              <a:off x="5460722" y="1624325"/>
              <a:ext cx="72888" cy="94615"/>
            </a:xfrm>
            <a:custGeom>
              <a:avLst/>
              <a:gdLst>
                <a:gd name="T0" fmla="*/ 0 w 32"/>
                <a:gd name="T1" fmla="*/ 27 h 41"/>
                <a:gd name="T2" fmla="*/ 8 w 32"/>
                <a:gd name="T3" fmla="*/ 27 h 41"/>
                <a:gd name="T4" fmla="*/ 11 w 32"/>
                <a:gd name="T5" fmla="*/ 32 h 41"/>
                <a:gd name="T6" fmla="*/ 16 w 32"/>
                <a:gd name="T7" fmla="*/ 34 h 41"/>
                <a:gd name="T8" fmla="*/ 22 w 32"/>
                <a:gd name="T9" fmla="*/ 33 h 41"/>
                <a:gd name="T10" fmla="*/ 24 w 32"/>
                <a:gd name="T11" fmla="*/ 29 h 41"/>
                <a:gd name="T12" fmla="*/ 23 w 32"/>
                <a:gd name="T13" fmla="*/ 26 h 41"/>
                <a:gd name="T14" fmla="*/ 21 w 32"/>
                <a:gd name="T15" fmla="*/ 25 h 41"/>
                <a:gd name="T16" fmla="*/ 14 w 32"/>
                <a:gd name="T17" fmla="*/ 23 h 41"/>
                <a:gd name="T18" fmla="*/ 5 w 32"/>
                <a:gd name="T19" fmla="*/ 19 h 41"/>
                <a:gd name="T20" fmla="*/ 1 w 32"/>
                <a:gd name="T21" fmla="*/ 11 h 41"/>
                <a:gd name="T22" fmla="*/ 3 w 32"/>
                <a:gd name="T23" fmla="*/ 5 h 41"/>
                <a:gd name="T24" fmla="*/ 8 w 32"/>
                <a:gd name="T25" fmla="*/ 1 h 41"/>
                <a:gd name="T26" fmla="*/ 16 w 32"/>
                <a:gd name="T27" fmla="*/ 0 h 41"/>
                <a:gd name="T28" fmla="*/ 27 w 32"/>
                <a:gd name="T29" fmla="*/ 3 h 41"/>
                <a:gd name="T30" fmla="*/ 31 w 32"/>
                <a:gd name="T31" fmla="*/ 12 h 41"/>
                <a:gd name="T32" fmla="*/ 23 w 32"/>
                <a:gd name="T33" fmla="*/ 12 h 41"/>
                <a:gd name="T34" fmla="*/ 21 w 32"/>
                <a:gd name="T35" fmla="*/ 8 h 41"/>
                <a:gd name="T36" fmla="*/ 16 w 32"/>
                <a:gd name="T37" fmla="*/ 6 h 41"/>
                <a:gd name="T38" fmla="*/ 10 w 32"/>
                <a:gd name="T39" fmla="*/ 8 h 41"/>
                <a:gd name="T40" fmla="*/ 9 w 32"/>
                <a:gd name="T41" fmla="*/ 10 h 41"/>
                <a:gd name="T42" fmla="*/ 10 w 32"/>
                <a:gd name="T43" fmla="*/ 13 h 41"/>
                <a:gd name="T44" fmla="*/ 18 w 32"/>
                <a:gd name="T45" fmla="*/ 15 h 41"/>
                <a:gd name="T46" fmla="*/ 26 w 32"/>
                <a:gd name="T47" fmla="*/ 18 h 41"/>
                <a:gd name="T48" fmla="*/ 31 w 32"/>
                <a:gd name="T49" fmla="*/ 22 h 41"/>
                <a:gd name="T50" fmla="*/ 32 w 32"/>
                <a:gd name="T51" fmla="*/ 29 h 41"/>
                <a:gd name="T52" fmla="*/ 30 w 32"/>
                <a:gd name="T53" fmla="*/ 35 h 41"/>
                <a:gd name="T54" fmla="*/ 25 w 32"/>
                <a:gd name="T55" fmla="*/ 40 h 41"/>
                <a:gd name="T56" fmla="*/ 16 w 32"/>
                <a:gd name="T57" fmla="*/ 41 h 41"/>
                <a:gd name="T58" fmla="*/ 5 w 32"/>
                <a:gd name="T59" fmla="*/ 38 h 41"/>
                <a:gd name="T60" fmla="*/ 0 w 32"/>
                <a:gd name="T61" fmla="*/ 27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2" h="41">
                  <a:moveTo>
                    <a:pt x="0" y="27"/>
                  </a:moveTo>
                  <a:cubicBezTo>
                    <a:pt x="8" y="27"/>
                    <a:pt x="8" y="27"/>
                    <a:pt x="8" y="27"/>
                  </a:cubicBezTo>
                  <a:cubicBezTo>
                    <a:pt x="8" y="29"/>
                    <a:pt x="9" y="31"/>
                    <a:pt x="11" y="32"/>
                  </a:cubicBezTo>
                  <a:cubicBezTo>
                    <a:pt x="12" y="34"/>
                    <a:pt x="14" y="34"/>
                    <a:pt x="16" y="34"/>
                  </a:cubicBezTo>
                  <a:cubicBezTo>
                    <a:pt x="19" y="34"/>
                    <a:pt x="21" y="34"/>
                    <a:pt x="22" y="33"/>
                  </a:cubicBezTo>
                  <a:cubicBezTo>
                    <a:pt x="24" y="31"/>
                    <a:pt x="24" y="30"/>
                    <a:pt x="24" y="29"/>
                  </a:cubicBezTo>
                  <a:cubicBezTo>
                    <a:pt x="24" y="28"/>
                    <a:pt x="24" y="27"/>
                    <a:pt x="23" y="26"/>
                  </a:cubicBezTo>
                  <a:cubicBezTo>
                    <a:pt x="23" y="26"/>
                    <a:pt x="22" y="25"/>
                    <a:pt x="21" y="25"/>
                  </a:cubicBezTo>
                  <a:cubicBezTo>
                    <a:pt x="20" y="24"/>
                    <a:pt x="17" y="24"/>
                    <a:pt x="14" y="23"/>
                  </a:cubicBezTo>
                  <a:cubicBezTo>
                    <a:pt x="10" y="22"/>
                    <a:pt x="7" y="20"/>
                    <a:pt x="5" y="19"/>
                  </a:cubicBezTo>
                  <a:cubicBezTo>
                    <a:pt x="3" y="17"/>
                    <a:pt x="1" y="14"/>
                    <a:pt x="1" y="11"/>
                  </a:cubicBezTo>
                  <a:cubicBezTo>
                    <a:pt x="1" y="9"/>
                    <a:pt x="2" y="7"/>
                    <a:pt x="3" y="5"/>
                  </a:cubicBezTo>
                  <a:cubicBezTo>
                    <a:pt x="4" y="3"/>
                    <a:pt x="6" y="2"/>
                    <a:pt x="8" y="1"/>
                  </a:cubicBezTo>
                  <a:cubicBezTo>
                    <a:pt x="10" y="0"/>
                    <a:pt x="13" y="0"/>
                    <a:pt x="16" y="0"/>
                  </a:cubicBezTo>
                  <a:cubicBezTo>
                    <a:pt x="21" y="0"/>
                    <a:pt x="25" y="1"/>
                    <a:pt x="27" y="3"/>
                  </a:cubicBezTo>
                  <a:cubicBezTo>
                    <a:pt x="30" y="5"/>
                    <a:pt x="31" y="8"/>
                    <a:pt x="31" y="12"/>
                  </a:cubicBezTo>
                  <a:cubicBezTo>
                    <a:pt x="23" y="12"/>
                    <a:pt x="23" y="12"/>
                    <a:pt x="23" y="12"/>
                  </a:cubicBezTo>
                  <a:cubicBezTo>
                    <a:pt x="23" y="10"/>
                    <a:pt x="22" y="9"/>
                    <a:pt x="21" y="8"/>
                  </a:cubicBezTo>
                  <a:cubicBezTo>
                    <a:pt x="20" y="7"/>
                    <a:pt x="18" y="6"/>
                    <a:pt x="16" y="6"/>
                  </a:cubicBezTo>
                  <a:cubicBezTo>
                    <a:pt x="13" y="6"/>
                    <a:pt x="12" y="7"/>
                    <a:pt x="10" y="8"/>
                  </a:cubicBezTo>
                  <a:cubicBezTo>
                    <a:pt x="9" y="8"/>
                    <a:pt x="9" y="9"/>
                    <a:pt x="9" y="10"/>
                  </a:cubicBezTo>
                  <a:cubicBezTo>
                    <a:pt x="9" y="11"/>
                    <a:pt x="9" y="12"/>
                    <a:pt x="10" y="13"/>
                  </a:cubicBezTo>
                  <a:cubicBezTo>
                    <a:pt x="11" y="14"/>
                    <a:pt x="14" y="14"/>
                    <a:pt x="18" y="15"/>
                  </a:cubicBezTo>
                  <a:cubicBezTo>
                    <a:pt x="22" y="16"/>
                    <a:pt x="24" y="17"/>
                    <a:pt x="26" y="18"/>
                  </a:cubicBezTo>
                  <a:cubicBezTo>
                    <a:pt x="28" y="19"/>
                    <a:pt x="30" y="21"/>
                    <a:pt x="31" y="22"/>
                  </a:cubicBezTo>
                  <a:cubicBezTo>
                    <a:pt x="32" y="24"/>
                    <a:pt x="32" y="26"/>
                    <a:pt x="32" y="29"/>
                  </a:cubicBezTo>
                  <a:cubicBezTo>
                    <a:pt x="32" y="31"/>
                    <a:pt x="32" y="33"/>
                    <a:pt x="30" y="35"/>
                  </a:cubicBezTo>
                  <a:cubicBezTo>
                    <a:pt x="29" y="37"/>
                    <a:pt x="27" y="39"/>
                    <a:pt x="25" y="40"/>
                  </a:cubicBezTo>
                  <a:cubicBezTo>
                    <a:pt x="23" y="41"/>
                    <a:pt x="20" y="41"/>
                    <a:pt x="16" y="41"/>
                  </a:cubicBezTo>
                  <a:cubicBezTo>
                    <a:pt x="11" y="41"/>
                    <a:pt x="7" y="40"/>
                    <a:pt x="5" y="38"/>
                  </a:cubicBezTo>
                  <a:cubicBezTo>
                    <a:pt x="2" y="35"/>
                    <a:pt x="0" y="32"/>
                    <a:pt x="0"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129" name="îşḻîḑè">
              <a:extLst>
                <a:ext uri="{FF2B5EF4-FFF2-40B4-BE49-F238E27FC236}">
                  <a16:creationId xmlns:a16="http://schemas.microsoft.com/office/drawing/2014/main" id="{AEA5326E-9E6B-48C0-946D-1864A7EFE464}"/>
                </a:ext>
              </a:extLst>
            </p:cNvPr>
            <p:cNvSpPr/>
            <p:nvPr/>
          </p:nvSpPr>
          <p:spPr bwMode="auto">
            <a:xfrm>
              <a:off x="5556738" y="1624325"/>
              <a:ext cx="18222" cy="9251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chemeClr val="accent1"/>
                </a:solidFill>
              </a:endParaRPr>
            </a:p>
          </p:txBody>
        </p:sp>
        <p:sp>
          <p:nvSpPr>
            <p:cNvPr id="130" name="iṣḷiḓê">
              <a:extLst>
                <a:ext uri="{FF2B5EF4-FFF2-40B4-BE49-F238E27FC236}">
                  <a16:creationId xmlns:a16="http://schemas.microsoft.com/office/drawing/2014/main" id="{9DC7DDD9-5AD2-4814-ADC3-6FDEE1414D92}"/>
                </a:ext>
              </a:extLst>
            </p:cNvPr>
            <p:cNvSpPr/>
            <p:nvPr/>
          </p:nvSpPr>
          <p:spPr bwMode="auto">
            <a:xfrm>
              <a:off x="5593182" y="1624325"/>
              <a:ext cx="73589" cy="92512"/>
            </a:xfrm>
            <a:custGeom>
              <a:avLst/>
              <a:gdLst>
                <a:gd name="T0" fmla="*/ 40 w 105"/>
                <a:gd name="T1" fmla="*/ 132 h 132"/>
                <a:gd name="T2" fmla="*/ 40 w 105"/>
                <a:gd name="T3" fmla="*/ 23 h 132"/>
                <a:gd name="T4" fmla="*/ 0 w 105"/>
                <a:gd name="T5" fmla="*/ 23 h 132"/>
                <a:gd name="T6" fmla="*/ 0 w 105"/>
                <a:gd name="T7" fmla="*/ 0 h 132"/>
                <a:gd name="T8" fmla="*/ 105 w 105"/>
                <a:gd name="T9" fmla="*/ 0 h 132"/>
                <a:gd name="T10" fmla="*/ 105 w 105"/>
                <a:gd name="T11" fmla="*/ 23 h 132"/>
                <a:gd name="T12" fmla="*/ 66 w 105"/>
                <a:gd name="T13" fmla="*/ 23 h 132"/>
                <a:gd name="T14" fmla="*/ 66 w 105"/>
                <a:gd name="T15" fmla="*/ 132 h 132"/>
                <a:gd name="T16" fmla="*/ 40 w 105"/>
                <a:gd name="T17"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 h="132">
                  <a:moveTo>
                    <a:pt x="40" y="132"/>
                  </a:moveTo>
                  <a:lnTo>
                    <a:pt x="40" y="23"/>
                  </a:lnTo>
                  <a:lnTo>
                    <a:pt x="0" y="23"/>
                  </a:lnTo>
                  <a:lnTo>
                    <a:pt x="0" y="0"/>
                  </a:lnTo>
                  <a:lnTo>
                    <a:pt x="105" y="0"/>
                  </a:lnTo>
                  <a:lnTo>
                    <a:pt x="105" y="23"/>
                  </a:lnTo>
                  <a:lnTo>
                    <a:pt x="66" y="23"/>
                  </a:lnTo>
                  <a:lnTo>
                    <a:pt x="66" y="132"/>
                  </a:lnTo>
                  <a:lnTo>
                    <a:pt x="40" y="1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sp>
          <p:nvSpPr>
            <p:cNvPr id="131" name="işļídè">
              <a:extLst>
                <a:ext uri="{FF2B5EF4-FFF2-40B4-BE49-F238E27FC236}">
                  <a16:creationId xmlns:a16="http://schemas.microsoft.com/office/drawing/2014/main" id="{6DBC4E76-3166-4B44-9AB9-E335A73746E5}"/>
                </a:ext>
              </a:extLst>
            </p:cNvPr>
            <p:cNvSpPr/>
            <p:nvPr/>
          </p:nvSpPr>
          <p:spPr bwMode="auto">
            <a:xfrm>
              <a:off x="5675882" y="1624325"/>
              <a:ext cx="84803" cy="92512"/>
            </a:xfrm>
            <a:custGeom>
              <a:avLst/>
              <a:gdLst>
                <a:gd name="T0" fmla="*/ 46 w 121"/>
                <a:gd name="T1" fmla="*/ 132 h 132"/>
                <a:gd name="T2" fmla="*/ 46 w 121"/>
                <a:gd name="T3" fmla="*/ 79 h 132"/>
                <a:gd name="T4" fmla="*/ 0 w 121"/>
                <a:gd name="T5" fmla="*/ 0 h 132"/>
                <a:gd name="T6" fmla="*/ 30 w 121"/>
                <a:gd name="T7" fmla="*/ 0 h 132"/>
                <a:gd name="T8" fmla="*/ 62 w 121"/>
                <a:gd name="T9" fmla="*/ 53 h 132"/>
                <a:gd name="T10" fmla="*/ 92 w 121"/>
                <a:gd name="T11" fmla="*/ 0 h 132"/>
                <a:gd name="T12" fmla="*/ 121 w 121"/>
                <a:gd name="T13" fmla="*/ 0 h 132"/>
                <a:gd name="T14" fmla="*/ 75 w 121"/>
                <a:gd name="T15" fmla="*/ 79 h 132"/>
                <a:gd name="T16" fmla="*/ 75 w 121"/>
                <a:gd name="T17" fmla="*/ 132 h 132"/>
                <a:gd name="T18" fmla="*/ 46 w 121"/>
                <a:gd name="T19" fmla="*/ 13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132">
                  <a:moveTo>
                    <a:pt x="46" y="132"/>
                  </a:moveTo>
                  <a:lnTo>
                    <a:pt x="46" y="79"/>
                  </a:lnTo>
                  <a:lnTo>
                    <a:pt x="0" y="0"/>
                  </a:lnTo>
                  <a:lnTo>
                    <a:pt x="30" y="0"/>
                  </a:lnTo>
                  <a:lnTo>
                    <a:pt x="62" y="53"/>
                  </a:lnTo>
                  <a:lnTo>
                    <a:pt x="92" y="0"/>
                  </a:lnTo>
                  <a:lnTo>
                    <a:pt x="121" y="0"/>
                  </a:lnTo>
                  <a:lnTo>
                    <a:pt x="75" y="79"/>
                  </a:lnTo>
                  <a:lnTo>
                    <a:pt x="75" y="132"/>
                  </a:lnTo>
                  <a:lnTo>
                    <a:pt x="46" y="1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accent1"/>
                </a:solidFill>
              </a:endParaRPr>
            </a:p>
          </p:txBody>
        </p:sp>
      </p:grpSp>
      <p:sp>
        <p:nvSpPr>
          <p:cNvPr id="77" name="椭圆 76">
            <a:extLst>
              <a:ext uri="{FF2B5EF4-FFF2-40B4-BE49-F238E27FC236}">
                <a16:creationId xmlns:a16="http://schemas.microsoft.com/office/drawing/2014/main" id="{59549E8F-5521-48B0-8412-88EA707519E7}"/>
              </a:ext>
            </a:extLst>
          </p:cNvPr>
          <p:cNvSpPr/>
          <p:nvPr/>
        </p:nvSpPr>
        <p:spPr>
          <a:xfrm>
            <a:off x="716323" y="1879444"/>
            <a:ext cx="1268257" cy="640843"/>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CN" sz="3600" b="1" dirty="0">
                <a:solidFill>
                  <a:prstClr val="white"/>
                </a:solidFill>
                <a:latin typeface="Calibri Light"/>
                <a:ea typeface="微软雅黑 Light"/>
              </a:rPr>
              <a:t>2</a:t>
            </a:r>
            <a:endParaRPr kumimoji="0" lang="zh-CN" altLang="en-US" sz="3600" b="1" i="0" u="none" strike="noStrike" kern="1200" cap="none" spc="0" normalizeH="0" baseline="0" noProof="0" dirty="0">
              <a:ln>
                <a:noFill/>
              </a:ln>
              <a:solidFill>
                <a:prstClr val="white"/>
              </a:solidFill>
              <a:effectLst/>
              <a:uLnTx/>
              <a:uFillTx/>
              <a:latin typeface="Calibri Light"/>
              <a:ea typeface="微软雅黑 Light"/>
              <a:cs typeface="+mn-cs"/>
            </a:endParaRPr>
          </a:p>
        </p:txBody>
      </p:sp>
    </p:spTree>
    <p:extLst>
      <p:ext uri="{BB962C8B-B14F-4D97-AF65-F5344CB8AC3E}">
        <p14:creationId xmlns:p14="http://schemas.microsoft.com/office/powerpoint/2010/main" val="3370169927"/>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fade">
                                      <p:cBhvr>
                                        <p:cTn id="10" dur="500"/>
                                        <p:tgtEl>
                                          <p:spTgt spid="3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7"/>
                                        </p:tgtEl>
                                        <p:attrNameLst>
                                          <p:attrName>style.visibility</p:attrName>
                                        </p:attrNameLst>
                                      </p:cBhvr>
                                      <p:to>
                                        <p:strVal val="visible"/>
                                      </p:to>
                                    </p:set>
                                    <p:animEffect transition="in" filter="fade">
                                      <p:cBhvr>
                                        <p:cTn id="13" dur="500"/>
                                        <p:tgtEl>
                                          <p:spTgt spid="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7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800A2D62-4100-4726-9B56-5B6547C675A6}"/>
              </a:ext>
            </a:extLst>
          </p:cNvPr>
          <p:cNvSpPr>
            <a:spLocks noGrp="1"/>
          </p:cNvSpPr>
          <p:nvPr>
            <p:ph type="sldNum" sz="quarter" idx="12"/>
          </p:nvPr>
        </p:nvSpPr>
        <p:spPr>
          <a:xfrm>
            <a:off x="6847529" y="4744801"/>
            <a:ext cx="2057400" cy="273844"/>
          </a:xfrm>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ACBECEF1-1935-4692-9C86-5FD89D9EDF46}" type="slidenum">
              <a:rPr kumimoji="0" lang="zh-CN" altLang="en-US" sz="1100" b="0" i="0" u="none" strike="noStrike" kern="1200" cap="none" spc="0" normalizeH="0" baseline="0" noProof="0" smtClean="0">
                <a:ln>
                  <a:noFill/>
                </a:ln>
                <a:solidFill>
                  <a:prstClr val="black">
                    <a:lumMod val="85000"/>
                    <a:lumOff val="15000"/>
                  </a:prstClr>
                </a:solidFill>
                <a:effectLst/>
                <a:uLnTx/>
                <a:uFillTx/>
                <a:latin typeface="微软雅黑"/>
                <a:ea typeface="微软雅黑"/>
                <a:cs typeface="+mn-cs"/>
              </a:rPr>
              <a:pPr marL="0" marR="0" lvl="0" indent="0" algn="r" defTabSz="685800" rtl="0" eaLnBrk="1" fontAlgn="auto" latinLnBrk="0" hangingPunct="1">
                <a:lnSpc>
                  <a:spcPct val="100000"/>
                </a:lnSpc>
                <a:spcBef>
                  <a:spcPts val="0"/>
                </a:spcBef>
                <a:spcAft>
                  <a:spcPts val="0"/>
                </a:spcAft>
                <a:buClrTx/>
                <a:buSzTx/>
                <a:buFontTx/>
                <a:buNone/>
                <a:tabLst/>
                <a:defRPr/>
              </a:pPr>
              <a:t>8</a:t>
            </a:fld>
            <a:endParaRPr kumimoji="0" lang="zh-CN" altLang="en-US" sz="1100" b="0" i="0" u="none" strike="noStrike" kern="1200" cap="none" spc="0" normalizeH="0" baseline="0" noProof="0" dirty="0">
              <a:ln>
                <a:noFill/>
              </a:ln>
              <a:solidFill>
                <a:prstClr val="black">
                  <a:lumMod val="85000"/>
                  <a:lumOff val="15000"/>
                </a:prstClr>
              </a:solidFill>
              <a:effectLst/>
              <a:uLnTx/>
              <a:uFillTx/>
              <a:latin typeface="微软雅黑"/>
              <a:ea typeface="微软雅黑"/>
              <a:cs typeface="+mn-cs"/>
            </a:endParaRPr>
          </a:p>
        </p:txBody>
      </p:sp>
      <p:sp>
        <p:nvSpPr>
          <p:cNvPr id="3" name="Rectangle 2">
            <a:extLst>
              <a:ext uri="{FF2B5EF4-FFF2-40B4-BE49-F238E27FC236}">
                <a16:creationId xmlns:a16="http://schemas.microsoft.com/office/drawing/2014/main" id="{3210460A-39C2-484D-BB15-F565BA999C4B}"/>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7" name="Rectangle 11">
            <a:extLst>
              <a:ext uri="{FF2B5EF4-FFF2-40B4-BE49-F238E27FC236}">
                <a16:creationId xmlns:a16="http://schemas.microsoft.com/office/drawing/2014/main" id="{1EA649CA-FA51-479C-B20B-6B788F285CD1}"/>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7" name="文本框 5">
            <a:extLst>
              <a:ext uri="{FF2B5EF4-FFF2-40B4-BE49-F238E27FC236}">
                <a16:creationId xmlns:a16="http://schemas.microsoft.com/office/drawing/2014/main" id="{47D73C4D-532F-4060-943F-31C02E0A6476}"/>
              </a:ext>
            </a:extLst>
          </p:cNvPr>
          <p:cNvSpPr txBox="1">
            <a:spLocks noChangeArrowheads="1"/>
          </p:cNvSpPr>
          <p:nvPr/>
        </p:nvSpPr>
        <p:spPr bwMode="auto">
          <a:xfrm>
            <a:off x="1889865" y="36001"/>
            <a:ext cx="5086649"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r>
              <a:rPr lang="zh-CN" altLang="en-US" sz="2800" b="1" dirty="0">
                <a:latin typeface="+mj-ea"/>
              </a:rPr>
              <a:t>二、近似推断与</a:t>
            </a:r>
            <a:r>
              <a:rPr lang="en-US" altLang="zh-CN" sz="2800" b="1" dirty="0">
                <a:latin typeface="+mj-ea"/>
              </a:rPr>
              <a:t>VB-GMM</a:t>
            </a:r>
            <a:r>
              <a:rPr lang="zh-CN" altLang="en-US" sz="2800" b="1" dirty="0">
                <a:latin typeface="+mj-ea"/>
              </a:rPr>
              <a:t>简介</a:t>
            </a:r>
          </a:p>
          <a:p>
            <a:endParaRPr lang="zh-CN" altLang="en-US" sz="2800" b="1" dirty="0">
              <a:latin typeface="+mj-ea"/>
            </a:endParaRPr>
          </a:p>
        </p:txBody>
      </p:sp>
      <p:cxnSp>
        <p:nvCxnSpPr>
          <p:cNvPr id="18" name="直接连接符 17">
            <a:extLst>
              <a:ext uri="{FF2B5EF4-FFF2-40B4-BE49-F238E27FC236}">
                <a16:creationId xmlns:a16="http://schemas.microsoft.com/office/drawing/2014/main" id="{55DC0BE5-A3B0-4570-905C-99D4EAA74097}"/>
              </a:ext>
            </a:extLst>
          </p:cNvPr>
          <p:cNvCxnSpPr/>
          <p:nvPr/>
        </p:nvCxnSpPr>
        <p:spPr>
          <a:xfrm>
            <a:off x="4433190" y="529404"/>
            <a:ext cx="277619"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9" name="矩形 38">
            <a:extLst>
              <a:ext uri="{FF2B5EF4-FFF2-40B4-BE49-F238E27FC236}">
                <a16:creationId xmlns:a16="http://schemas.microsoft.com/office/drawing/2014/main" id="{C0FC8A19-41BB-4117-9F09-1EF717A6EE33}"/>
              </a:ext>
            </a:extLst>
          </p:cNvPr>
          <p:cNvSpPr/>
          <p:nvPr/>
        </p:nvSpPr>
        <p:spPr>
          <a:xfrm>
            <a:off x="3769117" y="634987"/>
            <a:ext cx="1605764" cy="369332"/>
          </a:xfrm>
          <a:prstGeom prst="rect">
            <a:avLst/>
          </a:prstGeom>
        </p:spPr>
        <p:txBody>
          <a:bodyPr wrap="square">
            <a:spAutoFit/>
          </a:bodyPr>
          <a:lstStyle/>
          <a:p>
            <a:r>
              <a:rPr lang="zh-CN" altLang="en-US" sz="1800" b="1" dirty="0">
                <a:latin typeface="微软雅黑" panose="020B0503020204020204" pitchFamily="34" charset="-122"/>
                <a:ea typeface="微软雅黑" panose="020B0503020204020204" pitchFamily="34" charset="-122"/>
                <a:cs typeface="Times New Roman" panose="02020603050405020304" pitchFamily="18" charset="0"/>
              </a:rPr>
              <a:t>极大似然估计</a:t>
            </a:r>
          </a:p>
        </p:txBody>
      </p:sp>
      <p:sp>
        <p:nvSpPr>
          <p:cNvPr id="4" name="矩形 3">
            <a:extLst>
              <a:ext uri="{FF2B5EF4-FFF2-40B4-BE49-F238E27FC236}">
                <a16:creationId xmlns:a16="http://schemas.microsoft.com/office/drawing/2014/main" id="{23E3FAEE-B329-41F7-A6BC-DB1693546121}"/>
              </a:ext>
            </a:extLst>
          </p:cNvPr>
          <p:cNvSpPr/>
          <p:nvPr/>
        </p:nvSpPr>
        <p:spPr>
          <a:xfrm>
            <a:off x="1628440" y="2286258"/>
            <a:ext cx="1382751" cy="908483"/>
          </a:xfrm>
          <a:prstGeom prst="rect">
            <a:avLst/>
          </a:prstGeom>
          <a:solidFill>
            <a:srgbClr val="21283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Times New Roman" panose="02020603050405020304" pitchFamily="18" charset="0"/>
                <a:cs typeface="Times New Roman" panose="02020603050405020304" pitchFamily="18" charset="0"/>
              </a:rPr>
              <a:t>Maximum Likelihood Estimation</a:t>
            </a:r>
            <a:endParaRPr lang="zh-CN" altLang="en-US" b="1" dirty="0">
              <a:latin typeface="Times New Roman" panose="02020603050405020304" pitchFamily="18" charset="0"/>
              <a:cs typeface="Times New Roman" panose="02020603050405020304" pitchFamily="18" charset="0"/>
            </a:endParaRPr>
          </a:p>
        </p:txBody>
      </p:sp>
      <p:sp>
        <p:nvSpPr>
          <p:cNvPr id="5" name="矩形 4">
            <a:extLst>
              <a:ext uri="{FF2B5EF4-FFF2-40B4-BE49-F238E27FC236}">
                <a16:creationId xmlns:a16="http://schemas.microsoft.com/office/drawing/2014/main" id="{E4B5ECE4-97AC-48B3-B59F-5562AECBD01E}"/>
              </a:ext>
            </a:extLst>
          </p:cNvPr>
          <p:cNvSpPr/>
          <p:nvPr/>
        </p:nvSpPr>
        <p:spPr>
          <a:xfrm>
            <a:off x="434898" y="2649191"/>
            <a:ext cx="1082348" cy="307777"/>
          </a:xfrm>
          <a:prstGeom prst="rect">
            <a:avLst/>
          </a:prstGeom>
        </p:spPr>
        <p:txBody>
          <a:bodyPr wrap="none">
            <a:spAutoFit/>
          </a:bodyPr>
          <a:lstStyle/>
          <a:p>
            <a:r>
              <a:rPr lang="zh-CN" altLang="en-US" sz="1400" b="1" dirty="0">
                <a:latin typeface="Times New Roman" panose="02020603050405020304" pitchFamily="18" charset="0"/>
                <a:ea typeface="黑体" panose="02010609060101010101" pitchFamily="49" charset="-122"/>
                <a:cs typeface="Times New Roman" panose="02020603050405020304" pitchFamily="18" charset="0"/>
              </a:rPr>
              <a:t>点估计方法</a:t>
            </a:r>
            <a:endParaRPr lang="zh-CN" altLang="en-US" dirty="0"/>
          </a:p>
        </p:txBody>
      </p:sp>
      <mc:AlternateContent xmlns:mc="http://schemas.openxmlformats.org/markup-compatibility/2006" xmlns:a14="http://schemas.microsoft.com/office/drawing/2010/main">
        <mc:Choice Requires="a14">
          <p:sp>
            <p:nvSpPr>
              <p:cNvPr id="34" name="文本框 33">
                <a:extLst>
                  <a:ext uri="{FF2B5EF4-FFF2-40B4-BE49-F238E27FC236}">
                    <a16:creationId xmlns:a16="http://schemas.microsoft.com/office/drawing/2014/main" id="{7BFD5539-C582-4FAD-BF68-18113FB66EE9}"/>
                  </a:ext>
                </a:extLst>
              </p:cNvPr>
              <p:cNvSpPr txBox="1"/>
              <p:nvPr/>
            </p:nvSpPr>
            <p:spPr>
              <a:xfrm>
                <a:off x="401444" y="995836"/>
                <a:ext cx="8463774" cy="703526"/>
              </a:xfrm>
              <a:prstGeom prst="rect">
                <a:avLst/>
              </a:prstGeom>
              <a:noFill/>
            </p:spPr>
            <p:txBody>
              <a:bodyPr wrap="square" rtlCol="0">
                <a:spAutoFit/>
              </a:bodyPr>
              <a:lstStyle/>
              <a:p>
                <a:pPr>
                  <a:lnSpc>
                    <a:spcPct val="150000"/>
                  </a:lnSpc>
                </a:pPr>
                <a:r>
                  <a:rPr lang="en-US" altLang="zh-CN" sz="1400" dirty="0">
                    <a:latin typeface="Times New Roman" panose="02020603050405020304" pitchFamily="18" charset="0"/>
                    <a:ea typeface="黑体" panose="02010609060101010101" pitchFamily="49" charset="-122"/>
                    <a:cs typeface="Times New Roman" panose="02020603050405020304" pitchFamily="18" charset="0"/>
                  </a:rPr>
                  <a:t>	</a:t>
                </a:r>
                <a:r>
                  <a:rPr lang="zh-CN" altLang="en-US" sz="14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背景：</a:t>
                </a:r>
                <a:r>
                  <a:rPr lang="zh-CN" altLang="en-US" sz="1400" dirty="0">
                    <a:latin typeface="Times New Roman" panose="02020603050405020304" pitchFamily="18" charset="0"/>
                    <a:ea typeface="黑体" panose="02010609060101010101" pitchFamily="49" charset="-122"/>
                    <a:cs typeface="Times New Roman" panose="02020603050405020304" pitchFamily="18" charset="0"/>
                  </a:rPr>
                  <a:t>假设一个概率模型 </a:t>
                </a:r>
                <a14:m>
                  <m:oMath xmlns:m="http://schemas.openxmlformats.org/officeDocument/2006/math">
                    <m:r>
                      <a:rPr lang="en-US" altLang="zh-CN" sz="1400" b="0" i="1" smtClean="0">
                        <a:latin typeface="Cambria Math" panose="02040503050406030204" pitchFamily="18" charset="0"/>
                        <a:ea typeface="黑体" panose="02010609060101010101" pitchFamily="49" charset="-122"/>
                        <a:cs typeface="Times New Roman" panose="02020603050405020304" pitchFamily="18" charset="0"/>
                      </a:rPr>
                      <m:t>𝑀𝑜𝑑𝑒𝑙</m:t>
                    </m:r>
                    <m:r>
                      <a:rPr lang="en-US" altLang="zh-CN" sz="1400" b="0" i="1" smtClean="0">
                        <a:latin typeface="Cambria Math" panose="02040503050406030204" pitchFamily="18" charset="0"/>
                        <a:ea typeface="黑体" panose="02010609060101010101" pitchFamily="49" charset="-122"/>
                        <a:cs typeface="Times New Roman" panose="02020603050405020304" pitchFamily="18" charset="0"/>
                      </a:rPr>
                      <m:t>=</m:t>
                    </m:r>
                    <m:r>
                      <a:rPr lang="en-US" altLang="zh-CN" sz="1400" b="0" i="1" smtClean="0">
                        <a:latin typeface="Cambria Math" panose="02040503050406030204" pitchFamily="18" charset="0"/>
                        <a:ea typeface="黑体" panose="02010609060101010101" pitchFamily="49" charset="-122"/>
                        <a:cs typeface="Times New Roman" panose="02020603050405020304" pitchFamily="18" charset="0"/>
                      </a:rPr>
                      <m:t>𝑝</m:t>
                    </m:r>
                    <m:r>
                      <a:rPr lang="en-US" altLang="zh-CN" sz="1400" b="0" i="1" smtClean="0">
                        <a:latin typeface="Cambria Math" panose="02040503050406030204" pitchFamily="18" charset="0"/>
                        <a:ea typeface="黑体" panose="02010609060101010101" pitchFamily="49" charset="-122"/>
                        <a:cs typeface="Times New Roman" panose="02020603050405020304" pitchFamily="18" charset="0"/>
                      </a:rPr>
                      <m:t>(</m:t>
                    </m:r>
                    <m:r>
                      <a:rPr lang="en-US" altLang="zh-CN" sz="1400" b="1" i="0" smtClean="0">
                        <a:latin typeface="Cambria Math" panose="02040503050406030204" pitchFamily="18" charset="0"/>
                        <a:ea typeface="黑体" panose="02010609060101010101" pitchFamily="49" charset="-122"/>
                        <a:cs typeface="Times New Roman" panose="02020603050405020304" pitchFamily="18" charset="0"/>
                      </a:rPr>
                      <m:t>𝐱</m:t>
                    </m:r>
                    <m:r>
                      <a:rPr lang="en-US" altLang="zh-CN" sz="1400" b="0" i="1" smtClean="0">
                        <a:latin typeface="Cambria Math" panose="02040503050406030204" pitchFamily="18" charset="0"/>
                        <a:ea typeface="黑体" panose="02010609060101010101" pitchFamily="49" charset="-122"/>
                        <a:cs typeface="Times New Roman" panose="02020603050405020304" pitchFamily="18" charset="0"/>
                      </a:rPr>
                      <m:t>|</m:t>
                    </m:r>
                    <m:r>
                      <a:rPr lang="en-US" altLang="zh-CN" sz="1400" b="1" i="0" smtClean="0">
                        <a:latin typeface="Cambria Math" panose="02040503050406030204" pitchFamily="18" charset="0"/>
                        <a:ea typeface="黑体" panose="02010609060101010101" pitchFamily="49" charset="-122"/>
                        <a:cs typeface="Times New Roman" panose="02020603050405020304" pitchFamily="18" charset="0"/>
                      </a:rPr>
                      <m:t>𝛉</m:t>
                    </m:r>
                    <m:r>
                      <a:rPr lang="en-US" altLang="zh-CN" sz="1400" b="0" i="1" smtClean="0">
                        <a:latin typeface="Cambria Math" panose="02040503050406030204" pitchFamily="18" charset="0"/>
                        <a:ea typeface="黑体" panose="02010609060101010101" pitchFamily="49" charset="-122"/>
                        <a:cs typeface="Times New Roman" panose="02020603050405020304" pitchFamily="18" charset="0"/>
                      </a:rPr>
                      <m:t>)</m:t>
                    </m:r>
                  </m:oMath>
                </a14:m>
                <a:r>
                  <a:rPr lang="en-US" altLang="zh-CN" sz="1400" dirty="0">
                    <a:latin typeface="Times New Roman" panose="02020603050405020304" pitchFamily="18" charset="0"/>
                    <a:ea typeface="黑体" panose="02010609060101010101" pitchFamily="49" charset="-122"/>
                    <a:cs typeface="Times New Roman" panose="02020603050405020304" pitchFamily="18" charset="0"/>
                  </a:rPr>
                  <a:t> </a:t>
                </a:r>
                <a:r>
                  <a:rPr lang="zh-CN" altLang="en-US" sz="1400" dirty="0">
                    <a:latin typeface="Times New Roman" panose="02020603050405020304" pitchFamily="18" charset="0"/>
                    <a:ea typeface="黑体" panose="02010609060101010101" pitchFamily="49" charset="-122"/>
                    <a:cs typeface="Times New Roman" panose="02020603050405020304" pitchFamily="18" charset="0"/>
                  </a:rPr>
                  <a:t>有</a:t>
                </a:r>
                <a:r>
                  <a:rPr lang="zh-CN" altLang="en-US" sz="14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参数</a:t>
                </a:r>
                <a14:m>
                  <m:oMath xmlns:m="http://schemas.openxmlformats.org/officeDocument/2006/math">
                    <m:r>
                      <a:rPr lang="en-US" altLang="zh-CN" sz="1400" b="0" i="1" smtClean="0">
                        <a:solidFill>
                          <a:srgbClr val="FF0000"/>
                        </a:solidFill>
                        <a:latin typeface="Cambria Math" panose="02040503050406030204" pitchFamily="18" charset="0"/>
                        <a:ea typeface="黑体" panose="02010609060101010101" pitchFamily="49" charset="-122"/>
                        <a:cs typeface="Times New Roman" panose="02020603050405020304" pitchFamily="18" charset="0"/>
                      </a:rPr>
                      <m:t>𝜃</m:t>
                    </m:r>
                  </m:oMath>
                </a14:m>
                <a:r>
                  <a:rPr lang="zh-CN" altLang="en-US" sz="1400" dirty="0">
                    <a:latin typeface="Times New Roman" panose="02020603050405020304" pitchFamily="18" charset="0"/>
                    <a:ea typeface="黑体" panose="02010609060101010101" pitchFamily="49" charset="-122"/>
                    <a:cs typeface="Times New Roman" panose="02020603050405020304" pitchFamily="18" charset="0"/>
                  </a:rPr>
                  <a:t>，给定一系列观测样本 </a:t>
                </a:r>
                <a14:m>
                  <m:oMath xmlns:m="http://schemas.openxmlformats.org/officeDocument/2006/math">
                    <m:r>
                      <a:rPr lang="en-US" altLang="zh-CN" sz="1400" b="1" i="0" smtClean="0">
                        <a:latin typeface="Cambria Math" panose="02040503050406030204" pitchFamily="18" charset="0"/>
                        <a:ea typeface="黑体" panose="02010609060101010101" pitchFamily="49" charset="-122"/>
                        <a:cs typeface="Times New Roman" panose="02020603050405020304" pitchFamily="18" charset="0"/>
                      </a:rPr>
                      <m:t>𝐗</m:t>
                    </m:r>
                    <m:r>
                      <a:rPr lang="en-US" altLang="zh-CN" sz="1400" b="0" i="1" smtClean="0">
                        <a:latin typeface="Cambria Math" panose="02040503050406030204" pitchFamily="18" charset="0"/>
                        <a:ea typeface="黑体" panose="02010609060101010101" pitchFamily="49" charset="-122"/>
                        <a:cs typeface="Times New Roman" panose="02020603050405020304" pitchFamily="18" charset="0"/>
                      </a:rPr>
                      <m:t>=</m:t>
                    </m:r>
                    <m:d>
                      <m:dPr>
                        <m:begChr m:val="{"/>
                        <m:endChr m:val="}"/>
                        <m:ctrlPr>
                          <a:rPr lang="en-US" altLang="zh-CN" sz="1400" b="0" i="1" smtClean="0">
                            <a:latin typeface="Cambria Math" panose="02040503050406030204" pitchFamily="18" charset="0"/>
                            <a:ea typeface="黑体" panose="02010609060101010101" pitchFamily="49" charset="-122"/>
                            <a:cs typeface="Times New Roman" panose="02020603050405020304" pitchFamily="18" charset="0"/>
                          </a:rPr>
                        </m:ctrlPr>
                      </m:dPr>
                      <m:e>
                        <m:sSub>
                          <m:sSubPr>
                            <m:ctrlPr>
                              <a:rPr lang="en-US" altLang="zh-CN" sz="1400" b="0" i="1" smtClean="0">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1400" b="1" i="0" smtClean="0">
                                <a:latin typeface="Cambria Math" panose="02040503050406030204" pitchFamily="18" charset="0"/>
                                <a:ea typeface="黑体" panose="02010609060101010101" pitchFamily="49" charset="-122"/>
                                <a:cs typeface="Times New Roman" panose="02020603050405020304" pitchFamily="18" charset="0"/>
                              </a:rPr>
                              <m:t>𝐱</m:t>
                            </m:r>
                          </m:e>
                          <m:sub>
                            <m:r>
                              <a:rPr lang="en-US" altLang="zh-CN" sz="1400" b="0" i="1" smtClean="0">
                                <a:latin typeface="Cambria Math" panose="02040503050406030204" pitchFamily="18" charset="0"/>
                                <a:ea typeface="黑体" panose="02010609060101010101" pitchFamily="49" charset="-122"/>
                                <a:cs typeface="Times New Roman" panose="02020603050405020304" pitchFamily="18" charset="0"/>
                              </a:rPr>
                              <m:t>1</m:t>
                            </m:r>
                          </m:sub>
                        </m:sSub>
                        <m:r>
                          <a:rPr lang="en-US" altLang="zh-CN" sz="1400" b="0" i="1" smtClean="0">
                            <a:latin typeface="Cambria Math" panose="02040503050406030204" pitchFamily="18" charset="0"/>
                            <a:ea typeface="黑体" panose="02010609060101010101" pitchFamily="49" charset="-122"/>
                            <a:cs typeface="Times New Roman" panose="02020603050405020304" pitchFamily="18" charset="0"/>
                          </a:rPr>
                          <m:t>,…,</m:t>
                        </m:r>
                        <m:sSub>
                          <m:sSubPr>
                            <m:ctrlPr>
                              <a:rPr lang="en-US" altLang="zh-CN" sz="1400" b="0" i="1" smtClean="0">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1400" b="1" i="0" smtClean="0">
                                <a:latin typeface="Cambria Math" panose="02040503050406030204" pitchFamily="18" charset="0"/>
                                <a:ea typeface="黑体" panose="02010609060101010101" pitchFamily="49" charset="-122"/>
                                <a:cs typeface="Times New Roman" panose="02020603050405020304" pitchFamily="18" charset="0"/>
                              </a:rPr>
                              <m:t>𝐱</m:t>
                            </m:r>
                          </m:e>
                          <m:sub>
                            <m:r>
                              <a:rPr lang="en-US" altLang="zh-CN" sz="1400" b="0" i="1" smtClean="0">
                                <a:latin typeface="Cambria Math" panose="02040503050406030204" pitchFamily="18" charset="0"/>
                                <a:ea typeface="黑体" panose="02010609060101010101" pitchFamily="49" charset="-122"/>
                                <a:cs typeface="Times New Roman" panose="02020603050405020304" pitchFamily="18" charset="0"/>
                              </a:rPr>
                              <m:t>𝑁</m:t>
                            </m:r>
                          </m:sub>
                        </m:sSub>
                      </m:e>
                    </m:d>
                  </m:oMath>
                </a14:m>
                <a:r>
                  <a:rPr lang="zh-CN" altLang="en-US" sz="1400" dirty="0">
                    <a:latin typeface="Times New Roman" panose="02020603050405020304" pitchFamily="18" charset="0"/>
                    <a:ea typeface="黑体" panose="02010609060101010101" pitchFamily="49" charset="-122"/>
                    <a:cs typeface="Times New Roman" panose="02020603050405020304" pitchFamily="18" charset="0"/>
                  </a:rPr>
                  <a:t>，希望求得最有可能产生 </a:t>
                </a:r>
                <a:r>
                  <a:rPr lang="en-US" altLang="zh-CN" sz="1400" i="1" dirty="0">
                    <a:latin typeface="Times New Roman" panose="02020603050405020304" pitchFamily="18" charset="0"/>
                    <a:ea typeface="黑体" panose="02010609060101010101" pitchFamily="49" charset="-122"/>
                    <a:cs typeface="Times New Roman" panose="02020603050405020304" pitchFamily="18" charset="0"/>
                  </a:rPr>
                  <a:t>X </a:t>
                </a:r>
                <a:r>
                  <a:rPr lang="zh-CN" altLang="en-US" sz="1400" dirty="0">
                    <a:latin typeface="Times New Roman" panose="02020603050405020304" pitchFamily="18" charset="0"/>
                    <a:ea typeface="黑体" panose="02010609060101010101" pitchFamily="49" charset="-122"/>
                    <a:cs typeface="Times New Roman" panose="02020603050405020304" pitchFamily="18" charset="0"/>
                  </a:rPr>
                  <a:t>的参数</a:t>
                </a:r>
                <a14:m>
                  <m:oMath xmlns:m="http://schemas.openxmlformats.org/officeDocument/2006/math">
                    <m:r>
                      <a:rPr lang="en-US" altLang="zh-CN" sz="1400">
                        <a:latin typeface="Cambria Math" panose="02040503050406030204" pitchFamily="18" charset="0"/>
                        <a:ea typeface="黑体" panose="02010609060101010101" pitchFamily="49" charset="-122"/>
                        <a:cs typeface="Times New Roman" panose="02020603050405020304" pitchFamily="18" charset="0"/>
                      </a:rPr>
                      <m:t>𝜃</m:t>
                    </m:r>
                  </m:oMath>
                </a14:m>
                <a:r>
                  <a:rPr lang="zh-CN" altLang="en-US" sz="1400" dirty="0">
                    <a:latin typeface="Times New Roman" panose="02020603050405020304" pitchFamily="18" charset="0"/>
                    <a:ea typeface="黑体" panose="02010609060101010101" pitchFamily="49" charset="-122"/>
                    <a:cs typeface="Times New Roman" panose="02020603050405020304" pitchFamily="18" charset="0"/>
                  </a:rPr>
                  <a:t>。</a:t>
                </a:r>
                <a:endParaRPr lang="en-US" altLang="zh-CN" sz="1400" dirty="0">
                  <a:latin typeface="Times New Roman" panose="02020603050405020304" pitchFamily="18" charset="0"/>
                  <a:ea typeface="黑体" panose="02010609060101010101" pitchFamily="49" charset="-122"/>
                  <a:cs typeface="Times New Roman" panose="02020603050405020304" pitchFamily="18" charset="0"/>
                </a:endParaRPr>
              </a:p>
            </p:txBody>
          </p:sp>
        </mc:Choice>
        <mc:Fallback xmlns="">
          <p:sp>
            <p:nvSpPr>
              <p:cNvPr id="34" name="文本框 33">
                <a:extLst>
                  <a:ext uri="{FF2B5EF4-FFF2-40B4-BE49-F238E27FC236}">
                    <a16:creationId xmlns:a16="http://schemas.microsoft.com/office/drawing/2014/main" id="{7BFD5539-C582-4FAD-BF68-18113FB66EE9}"/>
                  </a:ext>
                </a:extLst>
              </p:cNvPr>
              <p:cNvSpPr txBox="1">
                <a:spLocks noRot="1" noChangeAspect="1" noMove="1" noResize="1" noEditPoints="1" noAdjustHandles="1" noChangeArrowheads="1" noChangeShapeType="1" noTextEdit="1"/>
              </p:cNvSpPr>
              <p:nvPr/>
            </p:nvSpPr>
            <p:spPr>
              <a:xfrm>
                <a:off x="401444" y="995836"/>
                <a:ext cx="8463774" cy="703526"/>
              </a:xfrm>
              <a:prstGeom prst="rect">
                <a:avLst/>
              </a:prstGeom>
              <a:blipFill>
                <a:blip r:embed="rId3"/>
                <a:stretch>
                  <a:fillRect l="-216" b="-775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98155B31-65C2-4E26-AD61-28F385E755F3}"/>
                  </a:ext>
                </a:extLst>
              </p:cNvPr>
              <p:cNvSpPr/>
              <p:nvPr/>
            </p:nvSpPr>
            <p:spPr>
              <a:xfrm>
                <a:off x="3395546" y="1710666"/>
                <a:ext cx="5313555" cy="2061205"/>
              </a:xfrm>
              <a:prstGeom prst="rect">
                <a:avLst/>
              </a:prstGeom>
            </p:spPr>
            <p:txBody>
              <a:bodyPr wrap="square">
                <a:spAutoFit/>
              </a:bodyPr>
              <a:lstStyle/>
              <a:p>
                <a:pPr>
                  <a:lnSpc>
                    <a:spcPct val="150000"/>
                  </a:lnSpc>
                </a:pPr>
                <a:r>
                  <a:rPr lang="en-US" altLang="zh-CN" sz="1400" b="1" dirty="0">
                    <a:latin typeface="Times New Roman" panose="02020603050405020304" pitchFamily="18" charset="0"/>
                    <a:ea typeface="黑体" panose="02010609060101010101" pitchFamily="49" charset="-122"/>
                    <a:cs typeface="Times New Roman" panose="02020603050405020304" pitchFamily="18" charset="0"/>
                  </a:rPr>
                  <a:t>Target:			</a:t>
                </a:r>
                <a14:m>
                  <m:oMath xmlns:m="http://schemas.openxmlformats.org/officeDocument/2006/math">
                    <m:func>
                      <m:funcPr>
                        <m:ctrlPr>
                          <a:rPr lang="en-US" altLang="zh-CN" sz="1400" b="1" i="1">
                            <a:latin typeface="Cambria Math" panose="02040503050406030204" pitchFamily="18" charset="0"/>
                            <a:ea typeface="黑体" panose="02010609060101010101" pitchFamily="49" charset="-122"/>
                            <a:cs typeface="Times New Roman" panose="02020603050405020304" pitchFamily="18" charset="0"/>
                          </a:rPr>
                        </m:ctrlPr>
                      </m:funcPr>
                      <m:fName>
                        <m:limLow>
                          <m:limLowPr>
                            <m:ctrlPr>
                              <a:rPr lang="en-US" altLang="zh-CN" sz="1400" b="1" i="1">
                                <a:latin typeface="Cambria Math" panose="02040503050406030204" pitchFamily="18" charset="0"/>
                                <a:ea typeface="黑体" panose="02010609060101010101" pitchFamily="49" charset="-122"/>
                                <a:cs typeface="Times New Roman" panose="02020603050405020304" pitchFamily="18" charset="0"/>
                              </a:rPr>
                            </m:ctrlPr>
                          </m:limLowPr>
                          <m:e>
                            <m:r>
                              <a:rPr lang="en-US" altLang="zh-CN" sz="1400" b="1">
                                <a:latin typeface="Cambria Math" panose="02040503050406030204" pitchFamily="18" charset="0"/>
                                <a:ea typeface="黑体" panose="02010609060101010101" pitchFamily="49" charset="-122"/>
                                <a:cs typeface="Times New Roman" panose="02020603050405020304" pitchFamily="18" charset="0"/>
                              </a:rPr>
                              <m:t>𝒎𝒂𝒙</m:t>
                            </m:r>
                          </m:e>
                          <m:lim>
                            <m:r>
                              <a:rPr lang="en-US" altLang="zh-CN" sz="1400" b="1">
                                <a:latin typeface="Cambria Math" panose="02040503050406030204" pitchFamily="18" charset="0"/>
                                <a:ea typeface="黑体" panose="02010609060101010101" pitchFamily="49" charset="-122"/>
                                <a:cs typeface="Times New Roman" panose="02020603050405020304" pitchFamily="18" charset="0"/>
                              </a:rPr>
                              <m:t>𝛉</m:t>
                            </m:r>
                          </m:lim>
                        </m:limLow>
                      </m:fName>
                      <m:e>
                        <m:r>
                          <a:rPr lang="en-US" altLang="zh-CN" sz="1400" b="1">
                            <a:latin typeface="Cambria Math" panose="02040503050406030204" pitchFamily="18" charset="0"/>
                            <a:ea typeface="黑体" panose="02010609060101010101" pitchFamily="49" charset="-122"/>
                            <a:cs typeface="Times New Roman" panose="02020603050405020304" pitchFamily="18" charset="0"/>
                          </a:rPr>
                          <m:t>𝒑</m:t>
                        </m:r>
                        <m:r>
                          <a:rPr lang="en-US" altLang="zh-CN" sz="1400" b="1">
                            <a:latin typeface="Cambria Math" panose="02040503050406030204" pitchFamily="18" charset="0"/>
                            <a:ea typeface="黑体" panose="02010609060101010101" pitchFamily="49" charset="-122"/>
                            <a:cs typeface="Times New Roman" panose="02020603050405020304" pitchFamily="18" charset="0"/>
                          </a:rPr>
                          <m:t>(</m:t>
                        </m:r>
                        <m:r>
                          <a:rPr lang="en-US" altLang="zh-CN" sz="1400" b="1">
                            <a:latin typeface="Cambria Math" panose="02040503050406030204" pitchFamily="18" charset="0"/>
                            <a:ea typeface="黑体" panose="02010609060101010101" pitchFamily="49" charset="-122"/>
                            <a:cs typeface="Times New Roman" panose="02020603050405020304" pitchFamily="18" charset="0"/>
                          </a:rPr>
                          <m:t>𝐗</m:t>
                        </m:r>
                        <m:r>
                          <a:rPr lang="en-US" altLang="zh-CN" sz="1400" b="1">
                            <a:latin typeface="Cambria Math" panose="02040503050406030204" pitchFamily="18" charset="0"/>
                            <a:ea typeface="黑体" panose="02010609060101010101" pitchFamily="49" charset="-122"/>
                            <a:cs typeface="Times New Roman" panose="02020603050405020304" pitchFamily="18" charset="0"/>
                          </a:rPr>
                          <m:t>|</m:t>
                        </m:r>
                        <m:r>
                          <a:rPr lang="en-US" altLang="zh-CN" sz="1400" b="1">
                            <a:latin typeface="Cambria Math" panose="02040503050406030204" pitchFamily="18" charset="0"/>
                            <a:ea typeface="黑体" panose="02010609060101010101" pitchFamily="49" charset="-122"/>
                            <a:cs typeface="Times New Roman" panose="02020603050405020304" pitchFamily="18" charset="0"/>
                          </a:rPr>
                          <m:t>𝛉</m:t>
                        </m:r>
                        <m:r>
                          <a:rPr lang="en-US" altLang="zh-CN" sz="1400" b="1">
                            <a:latin typeface="Cambria Math" panose="02040503050406030204" pitchFamily="18" charset="0"/>
                            <a:ea typeface="黑体" panose="02010609060101010101" pitchFamily="49" charset="-122"/>
                            <a:cs typeface="Times New Roman" panose="02020603050405020304" pitchFamily="18" charset="0"/>
                          </a:rPr>
                          <m:t>)</m:t>
                        </m:r>
                      </m:e>
                    </m:func>
                    <m:r>
                      <a:rPr lang="en-US" altLang="zh-CN" sz="1400" b="1">
                        <a:latin typeface="Cambria Math" panose="02040503050406030204" pitchFamily="18" charset="0"/>
                        <a:ea typeface="黑体" panose="02010609060101010101" pitchFamily="49" charset="-122"/>
                        <a:cs typeface="Times New Roman" panose="02020603050405020304" pitchFamily="18" charset="0"/>
                      </a:rPr>
                      <m:t>=</m:t>
                    </m:r>
                    <m:func>
                      <m:funcPr>
                        <m:ctrlPr>
                          <a:rPr lang="en-US" altLang="zh-CN" sz="1400" b="1" i="1">
                            <a:latin typeface="Cambria Math" panose="02040503050406030204" pitchFamily="18" charset="0"/>
                            <a:ea typeface="黑体" panose="02010609060101010101" pitchFamily="49" charset="-122"/>
                            <a:cs typeface="Times New Roman" panose="02020603050405020304" pitchFamily="18" charset="0"/>
                          </a:rPr>
                        </m:ctrlPr>
                      </m:funcPr>
                      <m:fName>
                        <m:limLow>
                          <m:limLowPr>
                            <m:ctrlPr>
                              <a:rPr lang="en-US" altLang="zh-CN" sz="1400" b="1" i="1">
                                <a:latin typeface="Cambria Math" panose="02040503050406030204" pitchFamily="18" charset="0"/>
                                <a:ea typeface="黑体" panose="02010609060101010101" pitchFamily="49" charset="-122"/>
                                <a:cs typeface="Times New Roman" panose="02020603050405020304" pitchFamily="18" charset="0"/>
                              </a:rPr>
                            </m:ctrlPr>
                          </m:limLowPr>
                          <m:e>
                            <m:r>
                              <a:rPr lang="en-US" altLang="zh-CN" sz="1400" b="1">
                                <a:latin typeface="Cambria Math" panose="02040503050406030204" pitchFamily="18" charset="0"/>
                                <a:ea typeface="黑体" panose="02010609060101010101" pitchFamily="49" charset="-122"/>
                                <a:cs typeface="Times New Roman" panose="02020603050405020304" pitchFamily="18" charset="0"/>
                              </a:rPr>
                              <m:t>𝒎𝒂𝒙</m:t>
                            </m:r>
                          </m:e>
                          <m:lim>
                            <m:r>
                              <a:rPr lang="en-US" altLang="zh-CN" sz="1400" b="1">
                                <a:latin typeface="Cambria Math" panose="02040503050406030204" pitchFamily="18" charset="0"/>
                                <a:ea typeface="黑体" panose="02010609060101010101" pitchFamily="49" charset="-122"/>
                                <a:cs typeface="Times New Roman" panose="02020603050405020304" pitchFamily="18" charset="0"/>
                              </a:rPr>
                              <m:t>𝛉</m:t>
                            </m:r>
                          </m:lim>
                        </m:limLow>
                      </m:fName>
                      <m:e>
                        <m:nary>
                          <m:naryPr>
                            <m:chr m:val="∏"/>
                            <m:ctrlPr>
                              <a:rPr lang="en-US" altLang="zh-CN" sz="1400" b="1" i="1">
                                <a:latin typeface="Cambria Math" panose="02040503050406030204" pitchFamily="18" charset="0"/>
                                <a:ea typeface="黑体" panose="02010609060101010101" pitchFamily="49" charset="-122"/>
                                <a:cs typeface="Times New Roman" panose="02020603050405020304" pitchFamily="18" charset="0"/>
                              </a:rPr>
                            </m:ctrlPr>
                          </m:naryPr>
                          <m:sub>
                            <m:r>
                              <m:rPr>
                                <m:brk m:alnAt="23"/>
                              </m:rPr>
                              <a:rPr lang="en-US" altLang="zh-CN" sz="1400" b="1">
                                <a:latin typeface="Cambria Math" panose="02040503050406030204" pitchFamily="18" charset="0"/>
                                <a:ea typeface="黑体" panose="02010609060101010101" pitchFamily="49" charset="-122"/>
                                <a:cs typeface="Times New Roman" panose="02020603050405020304" pitchFamily="18" charset="0"/>
                              </a:rPr>
                              <m:t>𝒊</m:t>
                            </m:r>
                            <m:r>
                              <a:rPr lang="en-US" altLang="zh-CN" sz="1400" b="1">
                                <a:latin typeface="Cambria Math" panose="02040503050406030204" pitchFamily="18" charset="0"/>
                                <a:ea typeface="黑体" panose="02010609060101010101" pitchFamily="49" charset="-122"/>
                                <a:cs typeface="Times New Roman" panose="02020603050405020304" pitchFamily="18" charset="0"/>
                              </a:rPr>
                              <m:t>=</m:t>
                            </m:r>
                            <m:r>
                              <a:rPr lang="en-US" altLang="zh-CN" sz="1400" b="1">
                                <a:latin typeface="Cambria Math" panose="02040503050406030204" pitchFamily="18" charset="0"/>
                                <a:ea typeface="黑体" panose="02010609060101010101" pitchFamily="49" charset="-122"/>
                                <a:cs typeface="Times New Roman" panose="02020603050405020304" pitchFamily="18" charset="0"/>
                              </a:rPr>
                              <m:t>𝟏</m:t>
                            </m:r>
                          </m:sub>
                          <m:sup>
                            <m:r>
                              <a:rPr lang="en-US" altLang="zh-CN" sz="1400" b="1">
                                <a:latin typeface="Cambria Math" panose="02040503050406030204" pitchFamily="18" charset="0"/>
                                <a:ea typeface="黑体" panose="02010609060101010101" pitchFamily="49" charset="-122"/>
                                <a:cs typeface="Times New Roman" panose="02020603050405020304" pitchFamily="18" charset="0"/>
                              </a:rPr>
                              <m:t>𝑵</m:t>
                            </m:r>
                          </m:sup>
                          <m:e>
                            <m:r>
                              <a:rPr lang="en-US" altLang="zh-CN" sz="1400" b="1">
                                <a:latin typeface="Cambria Math" panose="02040503050406030204" pitchFamily="18" charset="0"/>
                                <a:ea typeface="黑体" panose="02010609060101010101" pitchFamily="49" charset="-122"/>
                                <a:cs typeface="Times New Roman" panose="02020603050405020304" pitchFamily="18" charset="0"/>
                              </a:rPr>
                              <m:t>𝒑</m:t>
                            </m:r>
                            <m:r>
                              <a:rPr lang="en-US" altLang="zh-CN" sz="1400" b="1">
                                <a:latin typeface="Cambria Math" panose="02040503050406030204" pitchFamily="18" charset="0"/>
                                <a:ea typeface="黑体" panose="02010609060101010101" pitchFamily="49" charset="-122"/>
                                <a:cs typeface="Times New Roman" panose="02020603050405020304" pitchFamily="18" charset="0"/>
                              </a:rPr>
                              <m:t>(</m:t>
                            </m:r>
                            <m:sSub>
                              <m:sSubPr>
                                <m:ctrlPr>
                                  <a:rPr lang="en-US" altLang="zh-CN" sz="1400" b="1" i="1">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1400" b="1" i="0">
                                    <a:latin typeface="Cambria Math" panose="02040503050406030204" pitchFamily="18" charset="0"/>
                                    <a:ea typeface="黑体" panose="02010609060101010101" pitchFamily="49" charset="-122"/>
                                    <a:cs typeface="Times New Roman" panose="02020603050405020304" pitchFamily="18" charset="0"/>
                                  </a:rPr>
                                  <m:t>𝐱</m:t>
                                </m:r>
                              </m:e>
                              <m:sub>
                                <m:r>
                                  <a:rPr lang="en-US" altLang="zh-CN" sz="1400" b="1" i="0">
                                    <a:latin typeface="Cambria Math" panose="02040503050406030204" pitchFamily="18" charset="0"/>
                                    <a:ea typeface="黑体" panose="02010609060101010101" pitchFamily="49" charset="-122"/>
                                    <a:cs typeface="Times New Roman" panose="02020603050405020304" pitchFamily="18" charset="0"/>
                                  </a:rPr>
                                  <m:t>𝐢</m:t>
                                </m:r>
                              </m:sub>
                            </m:sSub>
                            <m:r>
                              <a:rPr lang="en-US" altLang="zh-CN" sz="1400" b="1">
                                <a:latin typeface="Cambria Math" panose="02040503050406030204" pitchFamily="18" charset="0"/>
                                <a:ea typeface="黑体" panose="02010609060101010101" pitchFamily="49" charset="-122"/>
                                <a:cs typeface="Times New Roman" panose="02020603050405020304" pitchFamily="18" charset="0"/>
                              </a:rPr>
                              <m:t>|</m:t>
                            </m:r>
                            <m:r>
                              <a:rPr lang="en-US" altLang="zh-CN" sz="1400" b="1" i="0">
                                <a:latin typeface="Cambria Math" panose="02040503050406030204" pitchFamily="18" charset="0"/>
                                <a:ea typeface="黑体" panose="02010609060101010101" pitchFamily="49" charset="-122"/>
                                <a:cs typeface="Times New Roman" panose="02020603050405020304" pitchFamily="18" charset="0"/>
                              </a:rPr>
                              <m:t>𝛉</m:t>
                            </m:r>
                            <m:r>
                              <a:rPr lang="en-US" altLang="zh-CN" sz="1400" b="1">
                                <a:latin typeface="Cambria Math" panose="02040503050406030204" pitchFamily="18" charset="0"/>
                                <a:ea typeface="黑体" panose="02010609060101010101" pitchFamily="49" charset="-122"/>
                                <a:cs typeface="Times New Roman" panose="02020603050405020304" pitchFamily="18" charset="0"/>
                              </a:rPr>
                              <m:t>)</m:t>
                            </m:r>
                          </m:e>
                        </m:nary>
                      </m:e>
                    </m:func>
                  </m:oMath>
                </a14:m>
                <a:endParaRPr lang="en-US" altLang="zh-CN" sz="1400" b="1" dirty="0">
                  <a:latin typeface="Cambria Math" panose="02040503050406030204" pitchFamily="18" charset="0"/>
                  <a:ea typeface="黑体" panose="02010609060101010101" pitchFamily="49" charset="-122"/>
                  <a:cs typeface="Times New Roman" panose="02020603050405020304" pitchFamily="18" charset="0"/>
                </a:endParaRPr>
              </a:p>
              <a:p>
                <a:pPr>
                  <a:lnSpc>
                    <a:spcPct val="150000"/>
                  </a:lnSpc>
                </a:pPr>
                <a:r>
                  <a:rPr lang="en-US" altLang="zh-CN" sz="1400" b="1" dirty="0">
                    <a:latin typeface="Times New Roman" panose="02020603050405020304" pitchFamily="18" charset="0"/>
                    <a:ea typeface="黑体" panose="02010609060101010101" pitchFamily="49" charset="-122"/>
                    <a:cs typeface="Times New Roman" panose="02020603050405020304" pitchFamily="18" charset="0"/>
                  </a:rPr>
                  <a:t>Log likelihood function: 	 </a:t>
                </a:r>
                <a14:m>
                  <m:oMath xmlns:m="http://schemas.openxmlformats.org/officeDocument/2006/math">
                    <m:r>
                      <a:rPr lang="en-US" altLang="zh-CN" sz="1400" b="1" i="1" smtClean="0">
                        <a:latin typeface="Cambria Math" panose="02040503050406030204" pitchFamily="18" charset="0"/>
                        <a:ea typeface="黑体" panose="02010609060101010101" pitchFamily="49" charset="-122"/>
                        <a:cs typeface="Times New Roman" panose="02020603050405020304" pitchFamily="18" charset="0"/>
                      </a:rPr>
                      <m:t>𝑳</m:t>
                    </m:r>
                    <m:d>
                      <m:dPr>
                        <m:ctrlPr>
                          <a:rPr lang="en-US" altLang="zh-CN" sz="1400" b="1" i="1" smtClean="0">
                            <a:latin typeface="Cambria Math" panose="02040503050406030204" pitchFamily="18" charset="0"/>
                            <a:ea typeface="黑体" panose="02010609060101010101" pitchFamily="49" charset="-122"/>
                            <a:cs typeface="Times New Roman" panose="02020603050405020304" pitchFamily="18" charset="0"/>
                          </a:rPr>
                        </m:ctrlPr>
                      </m:dPr>
                      <m:e>
                        <m:r>
                          <a:rPr lang="en-US" altLang="zh-CN" sz="1400" b="1" i="0" smtClean="0">
                            <a:latin typeface="Cambria Math" panose="02040503050406030204" pitchFamily="18" charset="0"/>
                            <a:ea typeface="黑体" panose="02010609060101010101" pitchFamily="49" charset="-122"/>
                            <a:cs typeface="Times New Roman" panose="02020603050405020304" pitchFamily="18" charset="0"/>
                          </a:rPr>
                          <m:t>𝛉</m:t>
                        </m:r>
                      </m:e>
                    </m:d>
                    <m:r>
                      <a:rPr lang="en-US" altLang="zh-CN" sz="1400" b="1" i="1" smtClean="0">
                        <a:latin typeface="Cambria Math" panose="02040503050406030204" pitchFamily="18" charset="0"/>
                        <a:ea typeface="黑体" panose="02010609060101010101" pitchFamily="49" charset="-122"/>
                        <a:cs typeface="Times New Roman" panose="02020603050405020304" pitchFamily="18" charset="0"/>
                      </a:rPr>
                      <m:t>=</m:t>
                    </m:r>
                    <m:r>
                      <a:rPr lang="en-US" altLang="zh-CN" sz="1400" b="1" i="1" smtClean="0">
                        <a:latin typeface="Cambria Math" panose="02040503050406030204" pitchFamily="18" charset="0"/>
                        <a:ea typeface="黑体" panose="02010609060101010101" pitchFamily="49" charset="-122"/>
                        <a:cs typeface="Times New Roman" panose="02020603050405020304" pitchFamily="18" charset="0"/>
                      </a:rPr>
                      <m:t>𝒍𝒏</m:t>
                    </m:r>
                    <m:r>
                      <a:rPr lang="en-US" altLang="zh-CN" sz="1400" b="1" i="1" smtClean="0">
                        <a:latin typeface="Cambria Math" panose="02040503050406030204" pitchFamily="18" charset="0"/>
                        <a:ea typeface="黑体" panose="02010609060101010101" pitchFamily="49" charset="-122"/>
                        <a:cs typeface="Times New Roman" panose="02020603050405020304" pitchFamily="18" charset="0"/>
                      </a:rPr>
                      <m:t> </m:t>
                    </m:r>
                    <m:r>
                      <a:rPr lang="en-US" altLang="zh-CN" sz="1400" b="1" i="1" smtClean="0">
                        <a:latin typeface="Cambria Math" panose="02040503050406030204" pitchFamily="18" charset="0"/>
                        <a:ea typeface="黑体" panose="02010609060101010101" pitchFamily="49" charset="-122"/>
                        <a:cs typeface="Times New Roman" panose="02020603050405020304" pitchFamily="18" charset="0"/>
                      </a:rPr>
                      <m:t>𝒑</m:t>
                    </m:r>
                    <m:d>
                      <m:dPr>
                        <m:ctrlPr>
                          <a:rPr lang="en-US" altLang="zh-CN" sz="1400" b="1" i="1" smtClean="0">
                            <a:latin typeface="Cambria Math" panose="02040503050406030204" pitchFamily="18" charset="0"/>
                            <a:ea typeface="黑体" panose="02010609060101010101" pitchFamily="49" charset="-122"/>
                            <a:cs typeface="Times New Roman" panose="02020603050405020304" pitchFamily="18" charset="0"/>
                          </a:rPr>
                        </m:ctrlPr>
                      </m:dPr>
                      <m:e>
                        <m:r>
                          <a:rPr lang="en-US" altLang="zh-CN" sz="1400" b="1">
                            <a:latin typeface="Cambria Math" panose="02040503050406030204" pitchFamily="18" charset="0"/>
                            <a:ea typeface="黑体" panose="02010609060101010101" pitchFamily="49" charset="-122"/>
                            <a:cs typeface="Times New Roman" panose="02020603050405020304" pitchFamily="18" charset="0"/>
                          </a:rPr>
                          <m:t>𝐗</m:t>
                        </m:r>
                      </m:e>
                      <m:e>
                        <m:r>
                          <a:rPr lang="en-US" altLang="zh-CN" sz="1400" b="1" i="0" smtClean="0">
                            <a:latin typeface="Cambria Math" panose="02040503050406030204" pitchFamily="18" charset="0"/>
                            <a:ea typeface="黑体" panose="02010609060101010101" pitchFamily="49" charset="-122"/>
                            <a:cs typeface="Times New Roman" panose="02020603050405020304" pitchFamily="18" charset="0"/>
                          </a:rPr>
                          <m:t>𝛉</m:t>
                        </m:r>
                      </m:e>
                    </m:d>
                    <m:r>
                      <a:rPr lang="en-US" altLang="zh-CN" sz="1400" b="1" i="1" smtClean="0">
                        <a:latin typeface="Cambria Math" panose="02040503050406030204" pitchFamily="18" charset="0"/>
                        <a:ea typeface="黑体" panose="02010609060101010101" pitchFamily="49" charset="-122"/>
                        <a:cs typeface="Times New Roman" panose="02020603050405020304" pitchFamily="18" charset="0"/>
                      </a:rPr>
                      <m:t>=</m:t>
                    </m:r>
                    <m:nary>
                      <m:naryPr>
                        <m:chr m:val="∑"/>
                        <m:ctrlPr>
                          <a:rPr lang="en-US" altLang="zh-CN" sz="1400" b="1" i="1" smtClean="0">
                            <a:latin typeface="Cambria Math" panose="02040503050406030204" pitchFamily="18" charset="0"/>
                            <a:ea typeface="黑体" panose="02010609060101010101" pitchFamily="49" charset="-122"/>
                            <a:cs typeface="Times New Roman" panose="02020603050405020304" pitchFamily="18" charset="0"/>
                          </a:rPr>
                        </m:ctrlPr>
                      </m:naryPr>
                      <m:sub>
                        <m:r>
                          <m:rPr>
                            <m:brk m:alnAt="23"/>
                          </m:rPr>
                          <a:rPr lang="en-US" altLang="zh-CN" sz="1400" b="1" i="1" smtClean="0">
                            <a:latin typeface="Cambria Math" panose="02040503050406030204" pitchFamily="18" charset="0"/>
                            <a:ea typeface="黑体" panose="02010609060101010101" pitchFamily="49" charset="-122"/>
                            <a:cs typeface="Times New Roman" panose="02020603050405020304" pitchFamily="18" charset="0"/>
                          </a:rPr>
                          <m:t>𝒊</m:t>
                        </m:r>
                        <m:r>
                          <a:rPr lang="en-US" altLang="zh-CN" sz="1400" b="1" i="1" smtClean="0">
                            <a:latin typeface="Cambria Math" panose="02040503050406030204" pitchFamily="18" charset="0"/>
                            <a:ea typeface="黑体" panose="02010609060101010101" pitchFamily="49" charset="-122"/>
                            <a:cs typeface="Times New Roman" panose="02020603050405020304" pitchFamily="18" charset="0"/>
                          </a:rPr>
                          <m:t>=</m:t>
                        </m:r>
                        <m:r>
                          <a:rPr lang="en-US" altLang="zh-CN" sz="1400" b="1" i="1" smtClean="0">
                            <a:latin typeface="Cambria Math" panose="02040503050406030204" pitchFamily="18" charset="0"/>
                            <a:ea typeface="黑体" panose="02010609060101010101" pitchFamily="49" charset="-122"/>
                            <a:cs typeface="Times New Roman" panose="02020603050405020304" pitchFamily="18" charset="0"/>
                          </a:rPr>
                          <m:t>𝟏</m:t>
                        </m:r>
                      </m:sub>
                      <m:sup>
                        <m:r>
                          <a:rPr lang="en-US" altLang="zh-CN" sz="1400" b="1" i="1" smtClean="0">
                            <a:latin typeface="Cambria Math" panose="02040503050406030204" pitchFamily="18" charset="0"/>
                            <a:ea typeface="黑体" panose="02010609060101010101" pitchFamily="49" charset="-122"/>
                            <a:cs typeface="Times New Roman" panose="02020603050405020304" pitchFamily="18" charset="0"/>
                          </a:rPr>
                          <m:t>𝑵</m:t>
                        </m:r>
                      </m:sup>
                      <m:e>
                        <m:r>
                          <a:rPr lang="en-US" altLang="zh-CN" sz="1400" b="1" i="1" smtClean="0">
                            <a:latin typeface="Cambria Math" panose="02040503050406030204" pitchFamily="18" charset="0"/>
                            <a:ea typeface="黑体" panose="02010609060101010101" pitchFamily="49" charset="-122"/>
                            <a:cs typeface="Times New Roman" panose="02020603050405020304" pitchFamily="18" charset="0"/>
                          </a:rPr>
                          <m:t>𝒍𝒏</m:t>
                        </m:r>
                        <m:r>
                          <a:rPr lang="en-US" altLang="zh-CN" sz="1400" b="1" i="1" smtClean="0">
                            <a:latin typeface="Cambria Math" panose="02040503050406030204" pitchFamily="18" charset="0"/>
                            <a:ea typeface="黑体" panose="02010609060101010101" pitchFamily="49" charset="-122"/>
                            <a:cs typeface="Times New Roman" panose="02020603050405020304" pitchFamily="18" charset="0"/>
                          </a:rPr>
                          <m:t> </m:t>
                        </m:r>
                        <m:r>
                          <a:rPr lang="en-US" altLang="zh-CN" sz="1400" b="1" i="1" smtClean="0">
                            <a:latin typeface="Cambria Math" panose="02040503050406030204" pitchFamily="18" charset="0"/>
                            <a:ea typeface="黑体" panose="02010609060101010101" pitchFamily="49" charset="-122"/>
                            <a:cs typeface="Times New Roman" panose="02020603050405020304" pitchFamily="18" charset="0"/>
                          </a:rPr>
                          <m:t>𝒑</m:t>
                        </m:r>
                        <m:r>
                          <a:rPr lang="en-US" altLang="zh-CN" sz="1400" b="1" i="1" smtClean="0">
                            <a:latin typeface="Cambria Math" panose="02040503050406030204" pitchFamily="18" charset="0"/>
                            <a:ea typeface="黑体" panose="02010609060101010101" pitchFamily="49" charset="-122"/>
                            <a:cs typeface="Times New Roman" panose="02020603050405020304" pitchFamily="18" charset="0"/>
                          </a:rPr>
                          <m:t>(</m:t>
                        </m:r>
                        <m:sSub>
                          <m:sSubPr>
                            <m:ctrlPr>
                              <a:rPr lang="en-US" altLang="zh-CN" sz="1400" b="1" i="1">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1400" b="1">
                                <a:latin typeface="Cambria Math" panose="02040503050406030204" pitchFamily="18" charset="0"/>
                                <a:ea typeface="黑体" panose="02010609060101010101" pitchFamily="49" charset="-122"/>
                                <a:cs typeface="Times New Roman" panose="02020603050405020304" pitchFamily="18" charset="0"/>
                              </a:rPr>
                              <m:t>𝐱</m:t>
                            </m:r>
                          </m:e>
                          <m:sub>
                            <m:r>
                              <a:rPr lang="en-US" altLang="zh-CN" sz="1400" b="1">
                                <a:latin typeface="Cambria Math" panose="02040503050406030204" pitchFamily="18" charset="0"/>
                                <a:ea typeface="黑体" panose="02010609060101010101" pitchFamily="49" charset="-122"/>
                                <a:cs typeface="Times New Roman" panose="02020603050405020304" pitchFamily="18" charset="0"/>
                              </a:rPr>
                              <m:t>𝐢</m:t>
                            </m:r>
                          </m:sub>
                        </m:sSub>
                        <m:r>
                          <a:rPr lang="en-US" altLang="zh-CN" sz="1400" b="1" i="1" smtClean="0">
                            <a:latin typeface="Cambria Math" panose="02040503050406030204" pitchFamily="18" charset="0"/>
                            <a:ea typeface="黑体" panose="02010609060101010101" pitchFamily="49" charset="-122"/>
                            <a:cs typeface="Times New Roman" panose="02020603050405020304" pitchFamily="18" charset="0"/>
                          </a:rPr>
                          <m:t>|</m:t>
                        </m:r>
                        <m:r>
                          <a:rPr lang="en-US" altLang="zh-CN" sz="1400" b="1" i="0" smtClean="0">
                            <a:latin typeface="Cambria Math" panose="02040503050406030204" pitchFamily="18" charset="0"/>
                            <a:ea typeface="黑体" panose="02010609060101010101" pitchFamily="49" charset="-122"/>
                            <a:cs typeface="Times New Roman" panose="02020603050405020304" pitchFamily="18" charset="0"/>
                          </a:rPr>
                          <m:t>𝛉</m:t>
                        </m:r>
                        <m:r>
                          <a:rPr lang="en-US" altLang="zh-CN" sz="1400" b="1" i="1" smtClean="0">
                            <a:latin typeface="Cambria Math" panose="02040503050406030204" pitchFamily="18" charset="0"/>
                            <a:ea typeface="黑体" panose="02010609060101010101" pitchFamily="49" charset="-122"/>
                            <a:cs typeface="Times New Roman" panose="02020603050405020304" pitchFamily="18" charset="0"/>
                          </a:rPr>
                          <m:t>)</m:t>
                        </m:r>
                      </m:e>
                    </m:nary>
                  </m:oMath>
                </a14:m>
                <a:endParaRPr lang="en-US" altLang="zh-CN" sz="14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endParaRPr>
              </a:p>
              <a:p>
                <a:pPr>
                  <a:lnSpc>
                    <a:spcPct val="150000"/>
                  </a:lnSpc>
                </a:pPr>
                <a:r>
                  <a:rPr lang="en-US" altLang="zh-CN" sz="1400" b="1" dirty="0">
                    <a:latin typeface="Times New Roman" panose="02020603050405020304" pitchFamily="18" charset="0"/>
                    <a:ea typeface="黑体" panose="02010609060101010101" pitchFamily="49" charset="-122"/>
                    <a:cs typeface="Times New Roman" panose="02020603050405020304" pitchFamily="18" charset="0"/>
                  </a:rPr>
                  <a:t>Target-modified:		</a:t>
                </a:r>
                <a:r>
                  <a:rPr lang="en-US" altLang="zh-CN" sz="1400" b="1" dirty="0">
                    <a:ea typeface="黑体" panose="02010609060101010101" pitchFamily="49" charset="-122"/>
                    <a:cs typeface="Times New Roman" panose="02020603050405020304" pitchFamily="18" charset="0"/>
                  </a:rPr>
                  <a:t> </a:t>
                </a:r>
                <a14:m>
                  <m:oMath xmlns:m="http://schemas.openxmlformats.org/officeDocument/2006/math">
                    <m:func>
                      <m:funcPr>
                        <m:ctrlPr>
                          <a:rPr lang="en-US" altLang="zh-CN" sz="1400" b="1" i="1">
                            <a:latin typeface="Cambria Math" panose="02040503050406030204" pitchFamily="18" charset="0"/>
                            <a:ea typeface="黑体" panose="02010609060101010101" pitchFamily="49" charset="-122"/>
                            <a:cs typeface="Times New Roman" panose="02020603050405020304" pitchFamily="18" charset="0"/>
                          </a:rPr>
                        </m:ctrlPr>
                      </m:funcPr>
                      <m:fName>
                        <m:limLow>
                          <m:limLowPr>
                            <m:ctrlPr>
                              <a:rPr lang="en-US" altLang="zh-CN" sz="1400" b="1" i="1">
                                <a:latin typeface="Cambria Math" panose="02040503050406030204" pitchFamily="18" charset="0"/>
                                <a:ea typeface="黑体" panose="02010609060101010101" pitchFamily="49" charset="-122"/>
                                <a:cs typeface="Times New Roman" panose="02020603050405020304" pitchFamily="18" charset="0"/>
                              </a:rPr>
                            </m:ctrlPr>
                          </m:limLowPr>
                          <m:e>
                            <m:r>
                              <a:rPr lang="en-US" altLang="zh-CN" sz="1400" b="1" i="1">
                                <a:latin typeface="Cambria Math" panose="02040503050406030204" pitchFamily="18" charset="0"/>
                                <a:ea typeface="黑体" panose="02010609060101010101" pitchFamily="49" charset="-122"/>
                                <a:cs typeface="Times New Roman" panose="02020603050405020304" pitchFamily="18" charset="0"/>
                              </a:rPr>
                              <m:t>𝒎𝒂𝒙</m:t>
                            </m:r>
                          </m:e>
                          <m:lim>
                            <m:r>
                              <a:rPr lang="en-US" altLang="zh-CN" sz="1400" b="1" i="0">
                                <a:latin typeface="Cambria Math" panose="02040503050406030204" pitchFamily="18" charset="0"/>
                                <a:ea typeface="黑体" panose="02010609060101010101" pitchFamily="49" charset="-122"/>
                                <a:cs typeface="Times New Roman" panose="02020603050405020304" pitchFamily="18" charset="0"/>
                              </a:rPr>
                              <m:t>𝛉</m:t>
                            </m:r>
                          </m:lim>
                        </m:limLow>
                      </m:fName>
                      <m:e>
                        <m:r>
                          <a:rPr lang="en-US" altLang="zh-CN" sz="1400" b="1" i="1">
                            <a:latin typeface="Cambria Math" panose="02040503050406030204" pitchFamily="18" charset="0"/>
                            <a:ea typeface="黑体" panose="02010609060101010101" pitchFamily="49" charset="-122"/>
                            <a:cs typeface="Times New Roman" panose="02020603050405020304" pitchFamily="18" charset="0"/>
                          </a:rPr>
                          <m:t>𝒑</m:t>
                        </m:r>
                        <m:r>
                          <a:rPr lang="en-US" altLang="zh-CN" sz="1400" b="1" i="1">
                            <a:latin typeface="Cambria Math" panose="02040503050406030204" pitchFamily="18" charset="0"/>
                            <a:ea typeface="黑体" panose="02010609060101010101" pitchFamily="49" charset="-122"/>
                            <a:cs typeface="Times New Roman" panose="02020603050405020304" pitchFamily="18" charset="0"/>
                          </a:rPr>
                          <m:t>(</m:t>
                        </m:r>
                        <m:r>
                          <a:rPr lang="en-US" altLang="zh-CN" sz="1400" b="1">
                            <a:latin typeface="Cambria Math" panose="02040503050406030204" pitchFamily="18" charset="0"/>
                            <a:ea typeface="黑体" panose="02010609060101010101" pitchFamily="49" charset="-122"/>
                            <a:cs typeface="Times New Roman" panose="02020603050405020304" pitchFamily="18" charset="0"/>
                          </a:rPr>
                          <m:t>𝐗</m:t>
                        </m:r>
                        <m:r>
                          <a:rPr lang="en-US" altLang="zh-CN" sz="1400" b="1" i="1">
                            <a:latin typeface="Cambria Math" panose="02040503050406030204" pitchFamily="18" charset="0"/>
                            <a:ea typeface="黑体" panose="02010609060101010101" pitchFamily="49" charset="-122"/>
                            <a:cs typeface="Times New Roman" panose="02020603050405020304" pitchFamily="18" charset="0"/>
                          </a:rPr>
                          <m:t>|</m:t>
                        </m:r>
                        <m:r>
                          <a:rPr lang="en-US" altLang="zh-CN" sz="1400" b="1" i="0">
                            <a:latin typeface="Cambria Math" panose="02040503050406030204" pitchFamily="18" charset="0"/>
                            <a:ea typeface="黑体" panose="02010609060101010101" pitchFamily="49" charset="-122"/>
                            <a:cs typeface="Times New Roman" panose="02020603050405020304" pitchFamily="18" charset="0"/>
                          </a:rPr>
                          <m:t>𝛉</m:t>
                        </m:r>
                        <m:r>
                          <a:rPr lang="en-US" altLang="zh-CN" sz="1400" b="1" i="1">
                            <a:latin typeface="Cambria Math" panose="02040503050406030204" pitchFamily="18" charset="0"/>
                            <a:ea typeface="黑体" panose="02010609060101010101" pitchFamily="49" charset="-122"/>
                            <a:cs typeface="Times New Roman" panose="02020603050405020304" pitchFamily="18" charset="0"/>
                          </a:rPr>
                          <m:t>)</m:t>
                        </m:r>
                      </m:e>
                    </m:func>
                  </m:oMath>
                </a14:m>
                <a:r>
                  <a:rPr lang="en-US" altLang="zh-CN" sz="1400" b="1" dirty="0">
                    <a:latin typeface="Times New Roman" panose="02020603050405020304" pitchFamily="18" charset="0"/>
                    <a:ea typeface="黑体" panose="02010609060101010101" pitchFamily="49" charset="-122"/>
                    <a:cs typeface="Times New Roman" panose="02020603050405020304" pitchFamily="18" charset="0"/>
                  </a:rPr>
                  <a:t>=</a:t>
                </a:r>
                <a:r>
                  <a:rPr lang="en-US" altLang="zh-CN" sz="1400" b="1" dirty="0">
                    <a:ea typeface="黑体" panose="02010609060101010101" pitchFamily="49" charset="-122"/>
                    <a:cs typeface="Times New Roman" panose="02020603050405020304" pitchFamily="18" charset="0"/>
                  </a:rPr>
                  <a:t> </a:t>
                </a:r>
                <a14:m>
                  <m:oMath xmlns:m="http://schemas.openxmlformats.org/officeDocument/2006/math">
                    <m:limLow>
                      <m:limLowPr>
                        <m:ctrlPr>
                          <a:rPr lang="en-US" altLang="zh-CN" sz="1400" b="1" i="1">
                            <a:latin typeface="Cambria Math" panose="02040503050406030204" pitchFamily="18" charset="0"/>
                            <a:ea typeface="黑体" panose="02010609060101010101" pitchFamily="49" charset="-122"/>
                            <a:cs typeface="Times New Roman" panose="02020603050405020304" pitchFamily="18" charset="0"/>
                          </a:rPr>
                        </m:ctrlPr>
                      </m:limLowPr>
                      <m:e>
                        <m:r>
                          <a:rPr lang="en-US" altLang="zh-CN" sz="1400" b="1" i="1">
                            <a:latin typeface="Cambria Math" panose="02040503050406030204" pitchFamily="18" charset="0"/>
                            <a:ea typeface="黑体" panose="02010609060101010101" pitchFamily="49" charset="-122"/>
                            <a:cs typeface="Times New Roman" panose="02020603050405020304" pitchFamily="18" charset="0"/>
                          </a:rPr>
                          <m:t>𝒎𝒂𝒙</m:t>
                        </m:r>
                      </m:e>
                      <m:lim>
                        <m:r>
                          <a:rPr lang="en-US" altLang="zh-CN" sz="1400" b="1" i="0">
                            <a:latin typeface="Cambria Math" panose="02040503050406030204" pitchFamily="18" charset="0"/>
                            <a:ea typeface="黑体" panose="02010609060101010101" pitchFamily="49" charset="-122"/>
                            <a:cs typeface="Times New Roman" panose="02020603050405020304" pitchFamily="18" charset="0"/>
                          </a:rPr>
                          <m:t>𝛉</m:t>
                        </m:r>
                      </m:lim>
                    </m:limLow>
                    <m:r>
                      <a:rPr lang="en-US" altLang="zh-CN" sz="1400" b="1" i="1" smtClean="0">
                        <a:latin typeface="Cambria Math" panose="02040503050406030204" pitchFamily="18" charset="0"/>
                        <a:ea typeface="黑体" panose="02010609060101010101" pitchFamily="49" charset="-122"/>
                        <a:cs typeface="Times New Roman" panose="02020603050405020304" pitchFamily="18" charset="0"/>
                      </a:rPr>
                      <m:t> </m:t>
                    </m:r>
                    <m:r>
                      <a:rPr lang="en-US" altLang="zh-CN" sz="1400" b="1" i="1" smtClean="0">
                        <a:latin typeface="Cambria Math" panose="02040503050406030204" pitchFamily="18" charset="0"/>
                        <a:ea typeface="黑体" panose="02010609060101010101" pitchFamily="49" charset="-122"/>
                        <a:cs typeface="Times New Roman" panose="02020603050405020304" pitchFamily="18" charset="0"/>
                      </a:rPr>
                      <m:t>𝑳</m:t>
                    </m:r>
                    <m:r>
                      <a:rPr lang="en-US" altLang="zh-CN" sz="1400" b="1" i="1" smtClean="0">
                        <a:latin typeface="Cambria Math" panose="02040503050406030204" pitchFamily="18" charset="0"/>
                        <a:ea typeface="黑体" panose="02010609060101010101" pitchFamily="49" charset="-122"/>
                        <a:cs typeface="Times New Roman" panose="02020603050405020304" pitchFamily="18" charset="0"/>
                      </a:rPr>
                      <m:t>(</m:t>
                    </m:r>
                    <m:r>
                      <a:rPr lang="en-US" altLang="zh-CN" sz="1400" b="1" i="0">
                        <a:latin typeface="Cambria Math" panose="02040503050406030204" pitchFamily="18" charset="0"/>
                        <a:ea typeface="黑体" panose="02010609060101010101" pitchFamily="49" charset="-122"/>
                        <a:cs typeface="Times New Roman" panose="02020603050405020304" pitchFamily="18" charset="0"/>
                      </a:rPr>
                      <m:t>𝛉</m:t>
                    </m:r>
                    <m:r>
                      <a:rPr lang="en-US" altLang="zh-CN" sz="1400" b="1" i="1" smtClean="0">
                        <a:latin typeface="Cambria Math" panose="02040503050406030204" pitchFamily="18" charset="0"/>
                        <a:ea typeface="黑体" panose="02010609060101010101" pitchFamily="49" charset="-122"/>
                        <a:cs typeface="Times New Roman" panose="02020603050405020304" pitchFamily="18" charset="0"/>
                      </a:rPr>
                      <m:t>)</m:t>
                    </m:r>
                  </m:oMath>
                </a14:m>
                <a:r>
                  <a:rPr lang="en-US" altLang="zh-CN" sz="1400" b="1" dirty="0">
                    <a:latin typeface="Times New Roman" panose="02020603050405020304" pitchFamily="18" charset="0"/>
                    <a:ea typeface="黑体" panose="02010609060101010101" pitchFamily="49" charset="-122"/>
                    <a:cs typeface="Times New Roman" panose="02020603050405020304" pitchFamily="18" charset="0"/>
                  </a:rPr>
                  <a:t> </a:t>
                </a:r>
              </a:p>
              <a:p>
                <a:pPr>
                  <a:lnSpc>
                    <a:spcPct val="150000"/>
                  </a:lnSpc>
                </a:pPr>
                <a:r>
                  <a:rPr lang="en-US" altLang="zh-CN" sz="1400" b="1" dirty="0">
                    <a:latin typeface="Times New Roman" panose="02020603050405020304" pitchFamily="18" charset="0"/>
                    <a:ea typeface="黑体" panose="02010609060101010101" pitchFamily="49" charset="-122"/>
                    <a:cs typeface="Times New Roman" panose="02020603050405020304" pitchFamily="18" charset="0"/>
                  </a:rPr>
                  <a:t>Optimize:		</a:t>
                </a:r>
                <a14:m>
                  <m:oMath xmlns:m="http://schemas.openxmlformats.org/officeDocument/2006/math">
                    <m:f>
                      <m:fPr>
                        <m:ctrlPr>
                          <a:rPr lang="en-US" altLang="zh-CN" sz="1400" b="1" i="1" smtClean="0">
                            <a:latin typeface="Cambria Math" panose="02040503050406030204" pitchFamily="18" charset="0"/>
                            <a:ea typeface="黑体" panose="02010609060101010101" pitchFamily="49" charset="-122"/>
                            <a:cs typeface="Times New Roman" panose="02020603050405020304" pitchFamily="18" charset="0"/>
                          </a:rPr>
                        </m:ctrlPr>
                      </m:fPr>
                      <m:num>
                        <m:r>
                          <a:rPr lang="en-US" altLang="zh-CN" sz="1400" b="1" i="1" smtClean="0">
                            <a:latin typeface="Cambria Math" panose="02040503050406030204" pitchFamily="18" charset="0"/>
                            <a:ea typeface="黑体" panose="02010609060101010101" pitchFamily="49" charset="-122"/>
                            <a:cs typeface="Times New Roman" panose="02020603050405020304" pitchFamily="18" charset="0"/>
                          </a:rPr>
                          <m:t>𝝏</m:t>
                        </m:r>
                        <m:r>
                          <a:rPr lang="en-US" altLang="zh-CN" sz="1400" b="1" i="1" smtClean="0">
                            <a:latin typeface="Cambria Math" panose="02040503050406030204" pitchFamily="18" charset="0"/>
                            <a:ea typeface="黑体" panose="02010609060101010101" pitchFamily="49" charset="-122"/>
                            <a:cs typeface="Times New Roman" panose="02020603050405020304" pitchFamily="18" charset="0"/>
                          </a:rPr>
                          <m:t>𝑳</m:t>
                        </m:r>
                        <m:r>
                          <a:rPr lang="en-US" altLang="zh-CN" sz="1400" b="1" i="1" smtClean="0">
                            <a:latin typeface="Cambria Math" panose="02040503050406030204" pitchFamily="18" charset="0"/>
                            <a:ea typeface="黑体" panose="02010609060101010101" pitchFamily="49" charset="-122"/>
                            <a:cs typeface="Times New Roman" panose="02020603050405020304" pitchFamily="18" charset="0"/>
                          </a:rPr>
                          <m:t>(</m:t>
                        </m:r>
                        <m:r>
                          <a:rPr lang="en-US" altLang="zh-CN" sz="1400" b="1" i="0">
                            <a:latin typeface="Cambria Math" panose="02040503050406030204" pitchFamily="18" charset="0"/>
                            <a:ea typeface="黑体" panose="02010609060101010101" pitchFamily="49" charset="-122"/>
                            <a:cs typeface="Times New Roman" panose="02020603050405020304" pitchFamily="18" charset="0"/>
                          </a:rPr>
                          <m:t>𝛉</m:t>
                        </m:r>
                        <m:r>
                          <a:rPr lang="en-US" altLang="zh-CN" sz="1400" b="1" i="1" smtClean="0">
                            <a:latin typeface="Cambria Math" panose="02040503050406030204" pitchFamily="18" charset="0"/>
                            <a:ea typeface="黑体" panose="02010609060101010101" pitchFamily="49" charset="-122"/>
                            <a:cs typeface="Times New Roman" panose="02020603050405020304" pitchFamily="18" charset="0"/>
                          </a:rPr>
                          <m:t>)</m:t>
                        </m:r>
                      </m:num>
                      <m:den>
                        <m:r>
                          <a:rPr lang="en-US" altLang="zh-CN" sz="1400" b="1" i="1" smtClean="0">
                            <a:latin typeface="Cambria Math" panose="02040503050406030204" pitchFamily="18" charset="0"/>
                            <a:ea typeface="黑体" panose="02010609060101010101" pitchFamily="49" charset="-122"/>
                            <a:cs typeface="Times New Roman" panose="02020603050405020304" pitchFamily="18" charset="0"/>
                          </a:rPr>
                          <m:t>𝝏</m:t>
                        </m:r>
                        <m:r>
                          <a:rPr lang="en-US" altLang="zh-CN" sz="1400" b="1" i="0">
                            <a:latin typeface="Cambria Math" panose="02040503050406030204" pitchFamily="18" charset="0"/>
                            <a:ea typeface="黑体" panose="02010609060101010101" pitchFamily="49" charset="-122"/>
                            <a:cs typeface="Times New Roman" panose="02020603050405020304" pitchFamily="18" charset="0"/>
                          </a:rPr>
                          <m:t>𝛉</m:t>
                        </m:r>
                      </m:den>
                    </m:f>
                    <m:r>
                      <a:rPr lang="en-US" altLang="zh-CN" sz="1400" b="1" i="1" smtClean="0">
                        <a:latin typeface="Cambria Math" panose="02040503050406030204" pitchFamily="18" charset="0"/>
                        <a:ea typeface="黑体" panose="02010609060101010101" pitchFamily="49" charset="-122"/>
                        <a:cs typeface="Times New Roman" panose="02020603050405020304" pitchFamily="18" charset="0"/>
                      </a:rPr>
                      <m:t>=</m:t>
                    </m:r>
                    <m:r>
                      <a:rPr lang="en-US" altLang="zh-CN" sz="1400" b="1" i="1" smtClean="0">
                        <a:latin typeface="Cambria Math" panose="02040503050406030204" pitchFamily="18" charset="0"/>
                        <a:ea typeface="黑体" panose="02010609060101010101" pitchFamily="49" charset="-122"/>
                        <a:cs typeface="Times New Roman" panose="02020603050405020304" pitchFamily="18" charset="0"/>
                      </a:rPr>
                      <m:t>𝟎</m:t>
                    </m:r>
                  </m:oMath>
                </a14:m>
                <a:endParaRPr lang="en-US" altLang="zh-CN" sz="1400" b="1" dirty="0">
                  <a:latin typeface="Times New Roman" panose="02020603050405020304" pitchFamily="18" charset="0"/>
                  <a:ea typeface="黑体" panose="02010609060101010101" pitchFamily="49" charset="-122"/>
                  <a:cs typeface="Times New Roman" panose="02020603050405020304" pitchFamily="18" charset="0"/>
                </a:endParaRPr>
              </a:p>
              <a:p>
                <a:pPr>
                  <a:lnSpc>
                    <a:spcPct val="150000"/>
                  </a:lnSpc>
                </a:pPr>
                <a:r>
                  <a:rPr lang="en-US" altLang="zh-CN" sz="1400" b="1" dirty="0">
                    <a:latin typeface="Times New Roman" panose="02020603050405020304" pitchFamily="18" charset="0"/>
                    <a:ea typeface="黑体" panose="02010609060101010101" pitchFamily="49" charset="-122"/>
                    <a:cs typeface="Times New Roman" panose="02020603050405020304" pitchFamily="18" charset="0"/>
                  </a:rPr>
                  <a:t>Solution:		</a:t>
                </a:r>
                <a14:m>
                  <m:oMath xmlns:m="http://schemas.openxmlformats.org/officeDocument/2006/math">
                    <m:sSup>
                      <m:sSupPr>
                        <m:ctrlPr>
                          <a:rPr lang="en-US" altLang="zh-CN" sz="1400" b="1" i="1" smtClean="0">
                            <a:latin typeface="Cambria Math" panose="02040503050406030204" pitchFamily="18" charset="0"/>
                            <a:ea typeface="黑体" panose="02010609060101010101" pitchFamily="49" charset="-122"/>
                            <a:cs typeface="Times New Roman" panose="02020603050405020304" pitchFamily="18" charset="0"/>
                          </a:rPr>
                        </m:ctrlPr>
                      </m:sSupPr>
                      <m:e>
                        <m:r>
                          <a:rPr lang="en-US" altLang="zh-CN" sz="1400" b="1" i="0">
                            <a:latin typeface="Cambria Math" panose="02040503050406030204" pitchFamily="18" charset="0"/>
                            <a:ea typeface="黑体" panose="02010609060101010101" pitchFamily="49" charset="-122"/>
                            <a:cs typeface="Times New Roman" panose="02020603050405020304" pitchFamily="18" charset="0"/>
                          </a:rPr>
                          <m:t>𝛉</m:t>
                        </m:r>
                      </m:e>
                      <m:sup>
                        <m:r>
                          <a:rPr lang="en-US" altLang="zh-CN" sz="1400" b="1" i="1" smtClean="0">
                            <a:latin typeface="Cambria Math" panose="02040503050406030204" pitchFamily="18" charset="0"/>
                            <a:ea typeface="黑体" panose="02010609060101010101" pitchFamily="49" charset="-122"/>
                            <a:cs typeface="Times New Roman" panose="02020603050405020304" pitchFamily="18" charset="0"/>
                          </a:rPr>
                          <m:t>∗</m:t>
                        </m:r>
                      </m:sup>
                    </m:sSup>
                  </m:oMath>
                </a14:m>
                <a:endParaRPr lang="en-US" altLang="zh-CN" sz="1400" b="1" dirty="0">
                  <a:latin typeface="Times New Roman" panose="02020603050405020304" pitchFamily="18" charset="0"/>
                  <a:ea typeface="黑体" panose="02010609060101010101" pitchFamily="49" charset="-122"/>
                  <a:cs typeface="Times New Roman" panose="02020603050405020304" pitchFamily="18" charset="0"/>
                </a:endParaRPr>
              </a:p>
            </p:txBody>
          </p:sp>
        </mc:Choice>
        <mc:Fallback xmlns="">
          <p:sp>
            <p:nvSpPr>
              <p:cNvPr id="6" name="矩形 5">
                <a:extLst>
                  <a:ext uri="{FF2B5EF4-FFF2-40B4-BE49-F238E27FC236}">
                    <a16:creationId xmlns:a16="http://schemas.microsoft.com/office/drawing/2014/main" id="{98155B31-65C2-4E26-AD61-28F385E755F3}"/>
                  </a:ext>
                </a:extLst>
              </p:cNvPr>
              <p:cNvSpPr>
                <a:spLocks noRot="1" noChangeAspect="1" noMove="1" noResize="1" noEditPoints="1" noAdjustHandles="1" noChangeArrowheads="1" noChangeShapeType="1" noTextEdit="1"/>
              </p:cNvSpPr>
              <p:nvPr/>
            </p:nvSpPr>
            <p:spPr>
              <a:xfrm>
                <a:off x="3395546" y="1710666"/>
                <a:ext cx="5313555" cy="2061205"/>
              </a:xfrm>
              <a:prstGeom prst="rect">
                <a:avLst/>
              </a:prstGeom>
              <a:blipFill>
                <a:blip r:embed="rId4"/>
                <a:stretch>
                  <a:fillRect l="-344" t="-9172" b="-207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5" name="文本框 34">
                <a:extLst>
                  <a:ext uri="{FF2B5EF4-FFF2-40B4-BE49-F238E27FC236}">
                    <a16:creationId xmlns:a16="http://schemas.microsoft.com/office/drawing/2014/main" id="{DAE08ECE-9EAE-4EB6-882F-CFFAA656A8BF}"/>
                  </a:ext>
                </a:extLst>
              </p:cNvPr>
              <p:cNvSpPr txBox="1"/>
              <p:nvPr/>
            </p:nvSpPr>
            <p:spPr>
              <a:xfrm>
                <a:off x="401444" y="3820668"/>
                <a:ext cx="8463774" cy="722634"/>
              </a:xfrm>
              <a:prstGeom prst="rect">
                <a:avLst/>
              </a:prstGeom>
              <a:noFill/>
            </p:spPr>
            <p:txBody>
              <a:bodyPr wrap="square" rtlCol="0">
                <a:spAutoFit/>
              </a:bodyPr>
              <a:lstStyle/>
              <a:p>
                <a:pPr>
                  <a:lnSpc>
                    <a:spcPct val="150000"/>
                  </a:lnSpc>
                </a:pPr>
                <a:r>
                  <a:rPr lang="en-US" altLang="zh-CN" sz="1400" dirty="0">
                    <a:latin typeface="Times New Roman" panose="02020603050405020304" pitchFamily="18" charset="0"/>
                    <a:ea typeface="黑体" panose="02010609060101010101" pitchFamily="49" charset="-122"/>
                    <a:cs typeface="Times New Roman" panose="02020603050405020304" pitchFamily="18" charset="0"/>
                  </a:rPr>
                  <a:t>	</a:t>
                </a:r>
                <a:r>
                  <a:rPr lang="zh-CN" altLang="en-US" sz="1400" dirty="0">
                    <a:latin typeface="Times New Roman" panose="02020603050405020304" pitchFamily="18" charset="0"/>
                    <a:ea typeface="黑体" panose="02010609060101010101" pitchFamily="49" charset="-122"/>
                    <a:cs typeface="Times New Roman" panose="02020603050405020304" pitchFamily="18" charset="0"/>
                  </a:rPr>
                  <a:t>然而，</a:t>
                </a:r>
                <a:r>
                  <a:rPr lang="en-US" altLang="zh-CN" sz="14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MLE </a:t>
                </a:r>
                <a:r>
                  <a:rPr lang="zh-CN" altLang="en-US" sz="14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虽然直接有效，但对很多较为复杂的</a:t>
                </a:r>
                <a14:m>
                  <m:oMath xmlns:m="http://schemas.openxmlformats.org/officeDocument/2006/math">
                    <m:r>
                      <a:rPr lang="en-US" altLang="zh-CN" sz="1400" b="0" i="0" smtClean="0">
                        <a:solidFill>
                          <a:srgbClr val="FF0000"/>
                        </a:solidFill>
                        <a:latin typeface="Cambria Math" panose="02040503050406030204" pitchFamily="18" charset="0"/>
                        <a:ea typeface="黑体" panose="02010609060101010101" pitchFamily="49" charset="-122"/>
                        <a:cs typeface="Times New Roman" panose="02020603050405020304" pitchFamily="18" charset="0"/>
                      </a:rPr>
                      <m:t> </m:t>
                    </m:r>
                    <m:r>
                      <a:rPr lang="en-US" altLang="zh-CN" sz="1400" b="0" i="1" smtClean="0">
                        <a:solidFill>
                          <a:srgbClr val="FF0000"/>
                        </a:solidFill>
                        <a:latin typeface="Cambria Math" panose="02040503050406030204" pitchFamily="18" charset="0"/>
                        <a:ea typeface="黑体" panose="02010609060101010101" pitchFamily="49" charset="-122"/>
                        <a:cs typeface="Times New Roman" panose="02020603050405020304" pitchFamily="18" charset="0"/>
                      </a:rPr>
                      <m:t>𝑀𝑜𝑑𝑒𝑙</m:t>
                    </m:r>
                    <m:r>
                      <a:rPr lang="en-US" altLang="zh-CN" sz="1400" b="0" i="1" smtClean="0">
                        <a:solidFill>
                          <a:srgbClr val="FF0000"/>
                        </a:solidFill>
                        <a:latin typeface="Cambria Math" panose="02040503050406030204" pitchFamily="18" charset="0"/>
                        <a:ea typeface="黑体" panose="02010609060101010101" pitchFamily="49" charset="-122"/>
                        <a:cs typeface="Times New Roman" panose="02020603050405020304" pitchFamily="18" charset="0"/>
                      </a:rPr>
                      <m:t> </m:t>
                    </m:r>
                  </m:oMath>
                </a14:m>
                <a:r>
                  <a:rPr lang="zh-CN" altLang="en-US" sz="14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而言无法求得封闭解</a:t>
                </a:r>
                <a:r>
                  <a:rPr lang="zh-CN" altLang="en-US" sz="1400" dirty="0">
                    <a:latin typeface="Times New Roman" panose="02020603050405020304" pitchFamily="18" charset="0"/>
                    <a:ea typeface="黑体" panose="02010609060101010101" pitchFamily="49" charset="-122"/>
                    <a:cs typeface="Times New Roman" panose="02020603050405020304" pitchFamily="18" charset="0"/>
                  </a:rPr>
                  <a:t>，比如高斯混合模型</a:t>
                </a:r>
                <a14:m>
                  <m:oMath xmlns:m="http://schemas.openxmlformats.org/officeDocument/2006/math">
                    <m:r>
                      <a:rPr lang="en-US" altLang="zh-CN" sz="1400" b="1" i="1">
                        <a:latin typeface="Cambria Math" panose="02040503050406030204" pitchFamily="18" charset="0"/>
                        <a:ea typeface="黑体" panose="02010609060101010101" pitchFamily="49" charset="-122"/>
                        <a:cs typeface="Times New Roman" panose="02020603050405020304" pitchFamily="18" charset="0"/>
                      </a:rPr>
                      <m:t>𝐋</m:t>
                    </m:r>
                    <m:d>
                      <m:dPr>
                        <m:ctrlPr>
                          <a:rPr lang="en-US" altLang="zh-CN" sz="1400" b="1" i="1">
                            <a:latin typeface="Cambria Math" panose="02040503050406030204" pitchFamily="18" charset="0"/>
                            <a:ea typeface="黑体" panose="02010609060101010101" pitchFamily="49" charset="-122"/>
                            <a:cs typeface="Times New Roman" panose="02020603050405020304" pitchFamily="18" charset="0"/>
                          </a:rPr>
                        </m:ctrlPr>
                      </m:dPr>
                      <m:e>
                        <m:r>
                          <a:rPr lang="en-US" altLang="zh-CN" sz="1400" b="1" i="1">
                            <a:latin typeface="Cambria Math" panose="02040503050406030204" pitchFamily="18" charset="0"/>
                            <a:ea typeface="黑体" panose="02010609060101010101" pitchFamily="49" charset="-122"/>
                            <a:cs typeface="Times New Roman" panose="02020603050405020304" pitchFamily="18" charset="0"/>
                          </a:rPr>
                          <m:t>𝛑</m:t>
                        </m:r>
                        <m:r>
                          <a:rPr lang="en-US" altLang="zh-CN" sz="1400" b="1" i="1">
                            <a:latin typeface="Cambria Math" panose="02040503050406030204" pitchFamily="18" charset="0"/>
                            <a:ea typeface="黑体" panose="02010609060101010101" pitchFamily="49" charset="-122"/>
                            <a:cs typeface="Times New Roman" panose="02020603050405020304" pitchFamily="18" charset="0"/>
                          </a:rPr>
                          <m:t>,</m:t>
                        </m:r>
                        <m:r>
                          <a:rPr lang="en-US" altLang="zh-CN" sz="1400" b="1" i="1">
                            <a:latin typeface="Cambria Math" panose="02040503050406030204" pitchFamily="18" charset="0"/>
                            <a:ea typeface="黑体" panose="02010609060101010101" pitchFamily="49" charset="-122"/>
                            <a:cs typeface="Times New Roman" panose="02020603050405020304" pitchFamily="18" charset="0"/>
                          </a:rPr>
                          <m:t>𝛍</m:t>
                        </m:r>
                        <m:r>
                          <a:rPr lang="en-US" altLang="zh-CN" sz="1400" b="1" i="1">
                            <a:latin typeface="Cambria Math" panose="02040503050406030204" pitchFamily="18" charset="0"/>
                            <a:ea typeface="黑体" panose="02010609060101010101" pitchFamily="49" charset="-122"/>
                            <a:cs typeface="Times New Roman" panose="02020603050405020304" pitchFamily="18" charset="0"/>
                          </a:rPr>
                          <m:t>,</m:t>
                        </m:r>
                        <m:r>
                          <m:rPr>
                            <m:sty m:val="p"/>
                          </m:rPr>
                          <a:rPr lang="el-GR" altLang="zh-CN" sz="1400" b="1" i="1">
                            <a:latin typeface="Cambria Math" panose="02040503050406030204" pitchFamily="18" charset="0"/>
                            <a:ea typeface="黑体" panose="02010609060101010101" pitchFamily="49" charset="-122"/>
                            <a:cs typeface="Times New Roman" panose="02020603050405020304" pitchFamily="18" charset="0"/>
                          </a:rPr>
                          <m:t>Σ</m:t>
                        </m:r>
                      </m:e>
                    </m:d>
                    <m:r>
                      <a:rPr lang="en-US" altLang="zh-CN" sz="1400" b="1" i="1">
                        <a:latin typeface="Cambria Math" panose="02040503050406030204" pitchFamily="18" charset="0"/>
                        <a:ea typeface="黑体" panose="02010609060101010101" pitchFamily="49" charset="-122"/>
                        <a:cs typeface="Times New Roman" panose="02020603050405020304" pitchFamily="18" charset="0"/>
                      </a:rPr>
                      <m:t>=</m:t>
                    </m:r>
                    <m:r>
                      <a:rPr lang="en-US" altLang="zh-CN" sz="1400" b="1" i="1">
                        <a:latin typeface="Cambria Math" panose="02040503050406030204" pitchFamily="18" charset="0"/>
                        <a:ea typeface="黑体" panose="02010609060101010101" pitchFamily="49" charset="-122"/>
                        <a:cs typeface="Times New Roman" panose="02020603050405020304" pitchFamily="18" charset="0"/>
                      </a:rPr>
                      <m:t>𝐥𝐧</m:t>
                    </m:r>
                    <m:r>
                      <a:rPr lang="en-US" altLang="zh-CN" sz="1400" b="1" i="1" smtClean="0">
                        <a:latin typeface="Cambria Math" panose="02040503050406030204" pitchFamily="18" charset="0"/>
                        <a:ea typeface="黑体" panose="02010609060101010101" pitchFamily="49" charset="-122"/>
                        <a:cs typeface="Times New Roman" panose="02020603050405020304" pitchFamily="18" charset="0"/>
                      </a:rPr>
                      <m:t> </m:t>
                    </m:r>
                    <m:r>
                      <a:rPr lang="en-US" altLang="zh-CN" sz="1400" b="1" i="1">
                        <a:latin typeface="Cambria Math" panose="02040503050406030204" pitchFamily="18" charset="0"/>
                        <a:ea typeface="黑体" panose="02010609060101010101" pitchFamily="49" charset="-122"/>
                        <a:cs typeface="Times New Roman" panose="02020603050405020304" pitchFamily="18" charset="0"/>
                      </a:rPr>
                      <m:t>𝒑</m:t>
                    </m:r>
                    <m:d>
                      <m:dPr>
                        <m:ctrlPr>
                          <a:rPr lang="en-US" altLang="zh-CN" sz="1400" b="1" i="1">
                            <a:latin typeface="Cambria Math" panose="02040503050406030204" pitchFamily="18" charset="0"/>
                            <a:ea typeface="黑体" panose="02010609060101010101" pitchFamily="49" charset="-122"/>
                            <a:cs typeface="Times New Roman" panose="02020603050405020304" pitchFamily="18" charset="0"/>
                          </a:rPr>
                        </m:ctrlPr>
                      </m:dPr>
                      <m:e>
                        <m:r>
                          <a:rPr lang="en-US" altLang="zh-CN" sz="1400" b="1" i="1">
                            <a:latin typeface="Cambria Math" panose="02040503050406030204" pitchFamily="18" charset="0"/>
                            <a:ea typeface="黑体" panose="02010609060101010101" pitchFamily="49" charset="-122"/>
                            <a:cs typeface="Times New Roman" panose="02020603050405020304" pitchFamily="18" charset="0"/>
                          </a:rPr>
                          <m:t>𝐗</m:t>
                        </m:r>
                      </m:e>
                      <m:e>
                        <m:r>
                          <a:rPr lang="en-US" altLang="zh-CN" sz="1400" b="1" i="1">
                            <a:latin typeface="Cambria Math" panose="02040503050406030204" pitchFamily="18" charset="0"/>
                            <a:ea typeface="黑体" panose="02010609060101010101" pitchFamily="49" charset="-122"/>
                            <a:cs typeface="Times New Roman" panose="02020603050405020304" pitchFamily="18" charset="0"/>
                          </a:rPr>
                          <m:t>𝛑</m:t>
                        </m:r>
                        <m:r>
                          <a:rPr lang="en-US" altLang="zh-CN" sz="1400" b="1" i="1">
                            <a:latin typeface="Cambria Math" panose="02040503050406030204" pitchFamily="18" charset="0"/>
                            <a:ea typeface="黑体" panose="02010609060101010101" pitchFamily="49" charset="-122"/>
                            <a:cs typeface="Times New Roman" panose="02020603050405020304" pitchFamily="18" charset="0"/>
                          </a:rPr>
                          <m:t>,</m:t>
                        </m:r>
                        <m:r>
                          <a:rPr lang="en-US" altLang="zh-CN" sz="1400" b="1" i="1">
                            <a:latin typeface="Cambria Math" panose="02040503050406030204" pitchFamily="18" charset="0"/>
                            <a:ea typeface="黑体" panose="02010609060101010101" pitchFamily="49" charset="-122"/>
                            <a:cs typeface="Times New Roman" panose="02020603050405020304" pitchFamily="18" charset="0"/>
                          </a:rPr>
                          <m:t>𝛍</m:t>
                        </m:r>
                        <m:r>
                          <a:rPr lang="en-US" altLang="zh-CN" sz="1400" b="1" i="1">
                            <a:latin typeface="Cambria Math" panose="02040503050406030204" pitchFamily="18" charset="0"/>
                            <a:ea typeface="黑体" panose="02010609060101010101" pitchFamily="49" charset="-122"/>
                            <a:cs typeface="Times New Roman" panose="02020603050405020304" pitchFamily="18" charset="0"/>
                          </a:rPr>
                          <m:t>,</m:t>
                        </m:r>
                        <m:r>
                          <m:rPr>
                            <m:sty m:val="p"/>
                          </m:rPr>
                          <a:rPr lang="el-GR" altLang="zh-CN" sz="1400" b="1" i="1">
                            <a:latin typeface="Cambria Math" panose="02040503050406030204" pitchFamily="18" charset="0"/>
                            <a:ea typeface="黑体" panose="02010609060101010101" pitchFamily="49" charset="-122"/>
                            <a:cs typeface="Times New Roman" panose="02020603050405020304" pitchFamily="18" charset="0"/>
                          </a:rPr>
                          <m:t>Σ</m:t>
                        </m:r>
                      </m:e>
                    </m:d>
                    <m:r>
                      <a:rPr lang="en-US" altLang="zh-CN" sz="1400" b="1" i="1">
                        <a:latin typeface="Cambria Math" panose="02040503050406030204" pitchFamily="18" charset="0"/>
                        <a:ea typeface="黑体" panose="02010609060101010101" pitchFamily="49" charset="-122"/>
                        <a:cs typeface="Times New Roman" panose="02020603050405020304" pitchFamily="18" charset="0"/>
                      </a:rPr>
                      <m:t>=</m:t>
                    </m:r>
                  </m:oMath>
                </a14:m>
                <a:r>
                  <a:rPr lang="en-US" altLang="zh-CN" sz="1400" b="1" i="1" dirty="0">
                    <a:latin typeface="Cambria Math" panose="02040503050406030204" pitchFamily="18" charset="0"/>
                    <a:ea typeface="黑体" panose="02010609060101010101" pitchFamily="49" charset="-122"/>
                    <a:cs typeface="Times New Roman" panose="02020603050405020304" pitchFamily="18" charset="0"/>
                  </a:rPr>
                  <a:t> </a:t>
                </a:r>
                <a14:m>
                  <m:oMath xmlns:m="http://schemas.openxmlformats.org/officeDocument/2006/math">
                    <m:nary>
                      <m:naryPr>
                        <m:chr m:val="∑"/>
                        <m:ctrlPr>
                          <a:rPr lang="en-US" altLang="zh-CN" sz="1400" b="1" i="1">
                            <a:latin typeface="Cambria Math" panose="02040503050406030204" pitchFamily="18" charset="0"/>
                            <a:ea typeface="黑体" panose="02010609060101010101" pitchFamily="49" charset="-122"/>
                            <a:cs typeface="Times New Roman" panose="02020603050405020304" pitchFamily="18" charset="0"/>
                          </a:rPr>
                        </m:ctrlPr>
                      </m:naryPr>
                      <m:sub>
                        <m:r>
                          <m:rPr>
                            <m:brk m:alnAt="23"/>
                          </m:rPr>
                          <a:rPr lang="en-US" altLang="zh-CN" sz="1400" b="1" i="1">
                            <a:latin typeface="Cambria Math" panose="02040503050406030204" pitchFamily="18" charset="0"/>
                            <a:ea typeface="黑体" panose="02010609060101010101" pitchFamily="49" charset="-122"/>
                            <a:cs typeface="Times New Roman" panose="02020603050405020304" pitchFamily="18" charset="0"/>
                          </a:rPr>
                          <m:t>𝒊</m:t>
                        </m:r>
                        <m:r>
                          <a:rPr lang="en-US" altLang="zh-CN" sz="1400" b="1" i="1">
                            <a:latin typeface="Cambria Math" panose="02040503050406030204" pitchFamily="18" charset="0"/>
                            <a:ea typeface="黑体" panose="02010609060101010101" pitchFamily="49" charset="-122"/>
                            <a:cs typeface="Times New Roman" panose="02020603050405020304" pitchFamily="18" charset="0"/>
                          </a:rPr>
                          <m:t>=</m:t>
                        </m:r>
                        <m:r>
                          <a:rPr lang="en-US" altLang="zh-CN" sz="1400" b="1" i="1">
                            <a:latin typeface="Cambria Math" panose="02040503050406030204" pitchFamily="18" charset="0"/>
                            <a:ea typeface="黑体" panose="02010609060101010101" pitchFamily="49" charset="-122"/>
                            <a:cs typeface="Times New Roman" panose="02020603050405020304" pitchFamily="18" charset="0"/>
                          </a:rPr>
                          <m:t>𝟏</m:t>
                        </m:r>
                      </m:sub>
                      <m:sup>
                        <m:r>
                          <a:rPr lang="en-US" altLang="zh-CN" sz="1400" b="1" i="1">
                            <a:latin typeface="Cambria Math" panose="02040503050406030204" pitchFamily="18" charset="0"/>
                            <a:ea typeface="黑体" panose="02010609060101010101" pitchFamily="49" charset="-122"/>
                            <a:cs typeface="Times New Roman" panose="02020603050405020304" pitchFamily="18" charset="0"/>
                          </a:rPr>
                          <m:t>𝑵</m:t>
                        </m:r>
                      </m:sup>
                      <m:e>
                        <m:r>
                          <a:rPr lang="en-US" altLang="zh-CN" sz="1400" b="1" i="1">
                            <a:latin typeface="Cambria Math" panose="02040503050406030204" pitchFamily="18" charset="0"/>
                            <a:ea typeface="黑体" panose="02010609060101010101" pitchFamily="49" charset="-122"/>
                            <a:cs typeface="Times New Roman" panose="02020603050405020304" pitchFamily="18" charset="0"/>
                          </a:rPr>
                          <m:t>𝒍𝒏</m:t>
                        </m:r>
                        <m:r>
                          <a:rPr lang="en-US" altLang="zh-CN" sz="1400" b="1" i="1" smtClean="0">
                            <a:latin typeface="Cambria Math" panose="02040503050406030204" pitchFamily="18" charset="0"/>
                            <a:ea typeface="黑体" panose="02010609060101010101" pitchFamily="49" charset="-122"/>
                            <a:cs typeface="Times New Roman" panose="02020603050405020304" pitchFamily="18" charset="0"/>
                          </a:rPr>
                          <m:t>( </m:t>
                        </m:r>
                        <m:nary>
                          <m:naryPr>
                            <m:chr m:val="∑"/>
                            <m:ctrlPr>
                              <a:rPr lang="en-US" altLang="zh-CN" sz="1400" b="1" i="1" smtClean="0">
                                <a:latin typeface="Cambria Math" panose="02040503050406030204" pitchFamily="18" charset="0"/>
                                <a:ea typeface="黑体" panose="02010609060101010101" pitchFamily="49" charset="-122"/>
                                <a:cs typeface="Times New Roman" panose="02020603050405020304" pitchFamily="18" charset="0"/>
                              </a:rPr>
                            </m:ctrlPr>
                          </m:naryPr>
                          <m:sub>
                            <m:r>
                              <m:rPr>
                                <m:brk m:alnAt="23"/>
                              </m:rPr>
                              <a:rPr lang="en-US" altLang="zh-CN" sz="1400" b="1" i="1" smtClean="0">
                                <a:latin typeface="Cambria Math" panose="02040503050406030204" pitchFamily="18" charset="0"/>
                                <a:ea typeface="黑体" panose="02010609060101010101" pitchFamily="49" charset="-122"/>
                                <a:cs typeface="Times New Roman" panose="02020603050405020304" pitchFamily="18" charset="0"/>
                              </a:rPr>
                              <m:t>𝒌</m:t>
                            </m:r>
                            <m:r>
                              <a:rPr lang="en-US" altLang="zh-CN" sz="1400" b="1" i="1" smtClean="0">
                                <a:latin typeface="Cambria Math" panose="02040503050406030204" pitchFamily="18" charset="0"/>
                                <a:ea typeface="黑体" panose="02010609060101010101" pitchFamily="49" charset="-122"/>
                                <a:cs typeface="Times New Roman" panose="02020603050405020304" pitchFamily="18" charset="0"/>
                              </a:rPr>
                              <m:t>=</m:t>
                            </m:r>
                            <m:r>
                              <a:rPr lang="en-US" altLang="zh-CN" sz="1400" b="1" i="1" smtClean="0">
                                <a:latin typeface="Cambria Math" panose="02040503050406030204" pitchFamily="18" charset="0"/>
                                <a:ea typeface="黑体" panose="02010609060101010101" pitchFamily="49" charset="-122"/>
                                <a:cs typeface="Times New Roman" panose="02020603050405020304" pitchFamily="18" charset="0"/>
                              </a:rPr>
                              <m:t>𝟏</m:t>
                            </m:r>
                          </m:sub>
                          <m:sup>
                            <m:r>
                              <a:rPr lang="en-US" altLang="zh-CN" sz="1400" b="1" i="1" smtClean="0">
                                <a:latin typeface="Cambria Math" panose="02040503050406030204" pitchFamily="18" charset="0"/>
                                <a:ea typeface="黑体" panose="02010609060101010101" pitchFamily="49" charset="-122"/>
                                <a:cs typeface="Times New Roman" panose="02020603050405020304" pitchFamily="18" charset="0"/>
                              </a:rPr>
                              <m:t>𝑲</m:t>
                            </m:r>
                          </m:sup>
                          <m:e>
                            <m:sSub>
                              <m:sSubPr>
                                <m:ctrlPr>
                                  <a:rPr lang="en-US" altLang="zh-CN" sz="1400" b="1" i="1" smtClean="0">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1400" b="1" i="1" smtClean="0">
                                    <a:latin typeface="Cambria Math" panose="02040503050406030204" pitchFamily="18" charset="0"/>
                                    <a:ea typeface="黑体" panose="02010609060101010101" pitchFamily="49" charset="-122"/>
                                    <a:cs typeface="Times New Roman" panose="02020603050405020304" pitchFamily="18" charset="0"/>
                                  </a:rPr>
                                  <m:t>𝝅</m:t>
                                </m:r>
                              </m:e>
                              <m:sub>
                                <m:r>
                                  <a:rPr lang="en-US" altLang="zh-CN" sz="1400" b="1" i="1" smtClean="0">
                                    <a:latin typeface="Cambria Math" panose="02040503050406030204" pitchFamily="18" charset="0"/>
                                    <a:ea typeface="黑体" panose="02010609060101010101" pitchFamily="49" charset="-122"/>
                                    <a:cs typeface="Times New Roman" panose="02020603050405020304" pitchFamily="18" charset="0"/>
                                  </a:rPr>
                                  <m:t>𝒌</m:t>
                                </m:r>
                              </m:sub>
                            </m:sSub>
                          </m:e>
                        </m:nary>
                        <m:r>
                          <a:rPr lang="en-US" altLang="zh-CN" sz="1400" b="1" i="1" smtClean="0">
                            <a:latin typeface="Cambria Math" panose="02040503050406030204" pitchFamily="18" charset="0"/>
                            <a:ea typeface="黑体" panose="02010609060101010101" pitchFamily="49" charset="-122"/>
                            <a:cs typeface="Times New Roman" panose="02020603050405020304" pitchFamily="18" charset="0"/>
                          </a:rPr>
                          <m:t>𝑵</m:t>
                        </m:r>
                        <m:d>
                          <m:dPr>
                            <m:ctrlPr>
                              <a:rPr lang="en-US" altLang="zh-CN" sz="1400" b="1" i="1" smtClean="0">
                                <a:latin typeface="Cambria Math" panose="02040503050406030204" pitchFamily="18" charset="0"/>
                                <a:ea typeface="黑体" panose="02010609060101010101" pitchFamily="49" charset="-122"/>
                                <a:cs typeface="Times New Roman" panose="02020603050405020304" pitchFamily="18" charset="0"/>
                              </a:rPr>
                            </m:ctrlPr>
                          </m:dPr>
                          <m:e>
                            <m:sSub>
                              <m:sSubPr>
                                <m:ctrlPr>
                                  <a:rPr lang="en-US" altLang="zh-CN" sz="1400" b="1" i="1">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1400" b="1">
                                    <a:latin typeface="Cambria Math" panose="02040503050406030204" pitchFamily="18" charset="0"/>
                                    <a:ea typeface="黑体" panose="02010609060101010101" pitchFamily="49" charset="-122"/>
                                    <a:cs typeface="Times New Roman" panose="02020603050405020304" pitchFamily="18" charset="0"/>
                                  </a:rPr>
                                  <m:t>𝐱</m:t>
                                </m:r>
                              </m:e>
                              <m:sub>
                                <m:r>
                                  <a:rPr lang="en-US" altLang="zh-CN" sz="1400" b="1">
                                    <a:latin typeface="Cambria Math" panose="02040503050406030204" pitchFamily="18" charset="0"/>
                                    <a:ea typeface="黑体" panose="02010609060101010101" pitchFamily="49" charset="-122"/>
                                    <a:cs typeface="Times New Roman" panose="02020603050405020304" pitchFamily="18" charset="0"/>
                                  </a:rPr>
                                  <m:t>𝐢</m:t>
                                </m:r>
                              </m:sub>
                            </m:sSub>
                          </m:e>
                          <m:e>
                            <m:sSub>
                              <m:sSubPr>
                                <m:ctrlPr>
                                  <a:rPr lang="en-US" altLang="zh-CN" sz="1400" b="1" i="1" smtClean="0">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1400" b="1" i="1">
                                    <a:latin typeface="Cambria Math" panose="02040503050406030204" pitchFamily="18" charset="0"/>
                                    <a:ea typeface="黑体" panose="02010609060101010101" pitchFamily="49" charset="-122"/>
                                    <a:cs typeface="Times New Roman" panose="02020603050405020304" pitchFamily="18" charset="0"/>
                                  </a:rPr>
                                  <m:t>𝛍</m:t>
                                </m:r>
                              </m:e>
                              <m:sub>
                                <m:r>
                                  <a:rPr lang="en-US" altLang="zh-CN" sz="1400" b="1" i="1" smtClean="0">
                                    <a:latin typeface="Cambria Math" panose="02040503050406030204" pitchFamily="18" charset="0"/>
                                    <a:ea typeface="黑体" panose="02010609060101010101" pitchFamily="49" charset="-122"/>
                                    <a:cs typeface="Times New Roman" panose="02020603050405020304" pitchFamily="18" charset="0"/>
                                  </a:rPr>
                                  <m:t>𝒌</m:t>
                                </m:r>
                              </m:sub>
                            </m:sSub>
                            <m:r>
                              <a:rPr lang="en-US" altLang="zh-CN" sz="1400" b="1" i="1">
                                <a:latin typeface="Cambria Math" panose="02040503050406030204" pitchFamily="18" charset="0"/>
                                <a:ea typeface="黑体" panose="02010609060101010101" pitchFamily="49" charset="-122"/>
                                <a:cs typeface="Times New Roman" panose="02020603050405020304" pitchFamily="18" charset="0"/>
                              </a:rPr>
                              <m:t>,</m:t>
                            </m:r>
                            <m:sSub>
                              <m:sSubPr>
                                <m:ctrlPr>
                                  <a:rPr lang="en-US" altLang="zh-CN" sz="1400" b="1" i="1" smtClean="0">
                                    <a:latin typeface="Cambria Math" panose="02040503050406030204" pitchFamily="18" charset="0"/>
                                    <a:ea typeface="黑体" panose="02010609060101010101" pitchFamily="49" charset="-122"/>
                                    <a:cs typeface="Times New Roman" panose="02020603050405020304" pitchFamily="18" charset="0"/>
                                  </a:rPr>
                                </m:ctrlPr>
                              </m:sSubPr>
                              <m:e>
                                <m:r>
                                  <m:rPr>
                                    <m:sty m:val="p"/>
                                  </m:rPr>
                                  <a:rPr lang="el-GR" altLang="zh-CN" sz="1400" b="1" i="1">
                                    <a:latin typeface="Cambria Math" panose="02040503050406030204" pitchFamily="18" charset="0"/>
                                    <a:ea typeface="黑体" panose="02010609060101010101" pitchFamily="49" charset="-122"/>
                                    <a:cs typeface="Times New Roman" panose="02020603050405020304" pitchFamily="18" charset="0"/>
                                  </a:rPr>
                                  <m:t>Σ</m:t>
                                </m:r>
                              </m:e>
                              <m:sub>
                                <m:r>
                                  <a:rPr lang="en-US" altLang="zh-CN" sz="1400" b="1" i="1" smtClean="0">
                                    <a:latin typeface="Cambria Math" panose="02040503050406030204" pitchFamily="18" charset="0"/>
                                    <a:ea typeface="黑体" panose="02010609060101010101" pitchFamily="49" charset="-122"/>
                                    <a:cs typeface="Times New Roman" panose="02020603050405020304" pitchFamily="18" charset="0"/>
                                  </a:rPr>
                                  <m:t>𝒌</m:t>
                                </m:r>
                              </m:sub>
                            </m:sSub>
                          </m:e>
                        </m:d>
                        <m:r>
                          <a:rPr lang="en-US" altLang="zh-CN" sz="1400" b="1" i="1" smtClean="0">
                            <a:latin typeface="Cambria Math" panose="02040503050406030204" pitchFamily="18" charset="0"/>
                            <a:ea typeface="黑体" panose="02010609060101010101" pitchFamily="49" charset="-122"/>
                            <a:cs typeface="Times New Roman" panose="02020603050405020304" pitchFamily="18" charset="0"/>
                          </a:rPr>
                          <m:t> )</m:t>
                        </m:r>
                      </m:e>
                    </m:nary>
                  </m:oMath>
                </a14:m>
                <a:r>
                  <a:rPr lang="zh-CN" altLang="en-US" sz="1400" dirty="0">
                    <a:latin typeface="Times New Roman" panose="02020603050405020304" pitchFamily="18" charset="0"/>
                    <a:ea typeface="黑体" panose="02010609060101010101" pitchFamily="49" charset="-122"/>
                    <a:cs typeface="Times New Roman" panose="02020603050405020304" pitchFamily="18" charset="0"/>
                  </a:rPr>
                  <a:t>，</a:t>
                </a:r>
                <a:r>
                  <a:rPr lang="en-US" altLang="zh-CN" sz="1400" dirty="0">
                    <a:latin typeface="Times New Roman" panose="02020603050405020304" pitchFamily="18" charset="0"/>
                    <a:ea typeface="黑体" panose="02010609060101010101" pitchFamily="49" charset="-122"/>
                    <a:cs typeface="Times New Roman" panose="02020603050405020304" pitchFamily="18" charset="0"/>
                  </a:rPr>
                  <a:t>log</a:t>
                </a:r>
                <a:r>
                  <a:rPr lang="zh-CN" altLang="en-US" sz="1400" dirty="0">
                    <a:latin typeface="Times New Roman" panose="02020603050405020304" pitchFamily="18" charset="0"/>
                    <a:ea typeface="黑体" panose="02010609060101010101" pitchFamily="49" charset="-122"/>
                    <a:cs typeface="Times New Roman" panose="02020603050405020304" pitchFamily="18" charset="0"/>
                  </a:rPr>
                  <a:t>里面出现加和，求偏导无封闭解。</a:t>
                </a:r>
                <a:endParaRPr lang="en-US" altLang="zh-CN" sz="1400" dirty="0">
                  <a:latin typeface="Times New Roman" panose="02020603050405020304" pitchFamily="18" charset="0"/>
                  <a:ea typeface="黑体" panose="02010609060101010101" pitchFamily="49" charset="-122"/>
                  <a:cs typeface="Times New Roman" panose="02020603050405020304" pitchFamily="18" charset="0"/>
                </a:endParaRPr>
              </a:p>
            </p:txBody>
          </p:sp>
        </mc:Choice>
        <mc:Fallback xmlns="">
          <p:sp>
            <p:nvSpPr>
              <p:cNvPr id="35" name="文本框 34">
                <a:extLst>
                  <a:ext uri="{FF2B5EF4-FFF2-40B4-BE49-F238E27FC236}">
                    <a16:creationId xmlns:a16="http://schemas.microsoft.com/office/drawing/2014/main" id="{DAE08ECE-9EAE-4EB6-882F-CFFAA656A8BF}"/>
                  </a:ext>
                </a:extLst>
              </p:cNvPr>
              <p:cNvSpPr txBox="1">
                <a:spLocks noRot="1" noChangeAspect="1" noMove="1" noResize="1" noEditPoints="1" noAdjustHandles="1" noChangeArrowheads="1" noChangeShapeType="1" noTextEdit="1"/>
              </p:cNvSpPr>
              <p:nvPr/>
            </p:nvSpPr>
            <p:spPr>
              <a:xfrm>
                <a:off x="401444" y="3820668"/>
                <a:ext cx="8463774" cy="722634"/>
              </a:xfrm>
              <a:prstGeom prst="rect">
                <a:avLst/>
              </a:prstGeom>
              <a:blipFill>
                <a:blip r:embed="rId5"/>
                <a:stretch>
                  <a:fillRect r="-216" b="-6864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45506928"/>
      </p:ext>
    </p:extLst>
  </p:cSld>
  <p:clrMapOvr>
    <a:masterClrMapping/>
  </p:clrMapOvr>
  <mc:AlternateContent xmlns:mc="http://schemas.openxmlformats.org/markup-compatibility/2006" xmlns:p14="http://schemas.microsoft.com/office/powerpoint/2010/main">
    <mc:Choice Requires="p14">
      <p:transition spd="slow">
        <p14:conveyor dir="l"/>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800A2D62-4100-4726-9B56-5B6547C675A6}"/>
              </a:ext>
            </a:extLst>
          </p:cNvPr>
          <p:cNvSpPr>
            <a:spLocks noGrp="1"/>
          </p:cNvSpPr>
          <p:nvPr>
            <p:ph type="sldNum" sz="quarter" idx="12"/>
          </p:nvPr>
        </p:nvSpPr>
        <p:spPr>
          <a:xfrm>
            <a:off x="6847529" y="4744801"/>
            <a:ext cx="2057400" cy="273844"/>
          </a:xfrm>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ACBECEF1-1935-4692-9C86-5FD89D9EDF46}" type="slidenum">
              <a:rPr kumimoji="0" lang="zh-CN" altLang="en-US" sz="1100" b="0" i="0" u="none" strike="noStrike" kern="1200" cap="none" spc="0" normalizeH="0" baseline="0" noProof="0" smtClean="0">
                <a:ln>
                  <a:noFill/>
                </a:ln>
                <a:solidFill>
                  <a:prstClr val="black">
                    <a:lumMod val="85000"/>
                    <a:lumOff val="15000"/>
                  </a:prstClr>
                </a:solidFill>
                <a:effectLst/>
                <a:uLnTx/>
                <a:uFillTx/>
                <a:latin typeface="微软雅黑"/>
                <a:ea typeface="微软雅黑"/>
                <a:cs typeface="+mn-cs"/>
              </a:rPr>
              <a:pPr marL="0" marR="0" lvl="0" indent="0" algn="r" defTabSz="685800" rtl="0" eaLnBrk="1" fontAlgn="auto" latinLnBrk="0" hangingPunct="1">
                <a:lnSpc>
                  <a:spcPct val="100000"/>
                </a:lnSpc>
                <a:spcBef>
                  <a:spcPts val="0"/>
                </a:spcBef>
                <a:spcAft>
                  <a:spcPts val="0"/>
                </a:spcAft>
                <a:buClrTx/>
                <a:buSzTx/>
                <a:buFontTx/>
                <a:buNone/>
                <a:tabLst/>
                <a:defRPr/>
              </a:pPr>
              <a:t>9</a:t>
            </a:fld>
            <a:endParaRPr kumimoji="0" lang="zh-CN" altLang="en-US" sz="1100" b="0" i="0" u="none" strike="noStrike" kern="1200" cap="none" spc="0" normalizeH="0" baseline="0" noProof="0" dirty="0">
              <a:ln>
                <a:noFill/>
              </a:ln>
              <a:solidFill>
                <a:prstClr val="black">
                  <a:lumMod val="85000"/>
                  <a:lumOff val="15000"/>
                </a:prstClr>
              </a:solidFill>
              <a:effectLst/>
              <a:uLnTx/>
              <a:uFillTx/>
              <a:latin typeface="微软雅黑"/>
              <a:ea typeface="微软雅黑"/>
              <a:cs typeface="+mn-cs"/>
            </a:endParaRPr>
          </a:p>
        </p:txBody>
      </p:sp>
      <p:sp>
        <p:nvSpPr>
          <p:cNvPr id="3" name="Rectangle 2">
            <a:extLst>
              <a:ext uri="{FF2B5EF4-FFF2-40B4-BE49-F238E27FC236}">
                <a16:creationId xmlns:a16="http://schemas.microsoft.com/office/drawing/2014/main" id="{3210460A-39C2-484D-BB15-F565BA999C4B}"/>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7" name="Rectangle 11">
            <a:extLst>
              <a:ext uri="{FF2B5EF4-FFF2-40B4-BE49-F238E27FC236}">
                <a16:creationId xmlns:a16="http://schemas.microsoft.com/office/drawing/2014/main" id="{1EA649CA-FA51-479C-B20B-6B788F285CD1}"/>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7" name="文本框 5">
            <a:extLst>
              <a:ext uri="{FF2B5EF4-FFF2-40B4-BE49-F238E27FC236}">
                <a16:creationId xmlns:a16="http://schemas.microsoft.com/office/drawing/2014/main" id="{47D73C4D-532F-4060-943F-31C02E0A6476}"/>
              </a:ext>
            </a:extLst>
          </p:cNvPr>
          <p:cNvSpPr txBox="1">
            <a:spLocks noChangeArrowheads="1"/>
          </p:cNvSpPr>
          <p:nvPr/>
        </p:nvSpPr>
        <p:spPr bwMode="auto">
          <a:xfrm>
            <a:off x="1889865" y="36001"/>
            <a:ext cx="5086649"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r>
              <a:rPr lang="zh-CN" altLang="en-US" sz="2800" b="1" dirty="0">
                <a:latin typeface="+mj-ea"/>
              </a:rPr>
              <a:t>二、近似推断与</a:t>
            </a:r>
            <a:r>
              <a:rPr lang="en-US" altLang="zh-CN" sz="2800" b="1" dirty="0">
                <a:latin typeface="+mj-ea"/>
              </a:rPr>
              <a:t>VB-GMM</a:t>
            </a:r>
            <a:r>
              <a:rPr lang="zh-CN" altLang="en-US" sz="2800" b="1" dirty="0">
                <a:latin typeface="+mj-ea"/>
              </a:rPr>
              <a:t>简介</a:t>
            </a:r>
          </a:p>
          <a:p>
            <a:endParaRPr lang="zh-CN" altLang="en-US" sz="2800" b="1" dirty="0">
              <a:latin typeface="+mj-ea"/>
            </a:endParaRPr>
          </a:p>
        </p:txBody>
      </p:sp>
      <p:cxnSp>
        <p:nvCxnSpPr>
          <p:cNvPr id="18" name="直接连接符 17">
            <a:extLst>
              <a:ext uri="{FF2B5EF4-FFF2-40B4-BE49-F238E27FC236}">
                <a16:creationId xmlns:a16="http://schemas.microsoft.com/office/drawing/2014/main" id="{55DC0BE5-A3B0-4570-905C-99D4EAA74097}"/>
              </a:ext>
            </a:extLst>
          </p:cNvPr>
          <p:cNvCxnSpPr/>
          <p:nvPr/>
        </p:nvCxnSpPr>
        <p:spPr>
          <a:xfrm>
            <a:off x="4433190" y="529404"/>
            <a:ext cx="277619"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9" name="矩形 38">
            <a:extLst>
              <a:ext uri="{FF2B5EF4-FFF2-40B4-BE49-F238E27FC236}">
                <a16:creationId xmlns:a16="http://schemas.microsoft.com/office/drawing/2014/main" id="{C0FC8A19-41BB-4117-9F09-1EF717A6EE33}"/>
              </a:ext>
            </a:extLst>
          </p:cNvPr>
          <p:cNvSpPr/>
          <p:nvPr/>
        </p:nvSpPr>
        <p:spPr>
          <a:xfrm>
            <a:off x="2698837" y="651611"/>
            <a:ext cx="3746323" cy="369332"/>
          </a:xfrm>
          <a:prstGeom prst="rect">
            <a:avLst/>
          </a:prstGeom>
        </p:spPr>
        <p:txBody>
          <a:bodyPr wrap="square">
            <a:spAutoFit/>
          </a:bodyPr>
          <a:lstStyle/>
          <a:p>
            <a:r>
              <a:rPr lang="en-US" altLang="zh-CN" sz="1800" b="1" dirty="0">
                <a:latin typeface="微软雅黑" panose="020B0503020204020204" pitchFamily="34" charset="-122"/>
                <a:ea typeface="微软雅黑" panose="020B0503020204020204" pitchFamily="34" charset="-122"/>
                <a:cs typeface="Times New Roman" panose="02020603050405020304" pitchFamily="18" charset="0"/>
              </a:rPr>
              <a:t>Expectation Maximization </a:t>
            </a:r>
            <a:r>
              <a:rPr lang="zh-CN" altLang="en-US" sz="1800" b="1" dirty="0">
                <a:latin typeface="微软雅黑" panose="020B0503020204020204" pitchFamily="34" charset="-122"/>
                <a:ea typeface="微软雅黑" panose="020B0503020204020204" pitchFamily="34" charset="-122"/>
                <a:cs typeface="Times New Roman" panose="02020603050405020304" pitchFamily="18" charset="0"/>
              </a:rPr>
              <a:t>简介</a:t>
            </a:r>
            <a:r>
              <a:rPr lang="en-US" altLang="zh-CN" sz="1800" b="1" dirty="0">
                <a:latin typeface="微软雅黑" panose="020B0503020204020204" pitchFamily="34" charset="-122"/>
                <a:ea typeface="微软雅黑" panose="020B0503020204020204" pitchFamily="34" charset="-122"/>
                <a:cs typeface="Times New Roman" panose="02020603050405020304" pitchFamily="18" charset="0"/>
              </a:rPr>
              <a:t> </a:t>
            </a:r>
            <a:endParaRPr lang="zh-CN" altLang="en-US" sz="1800" b="1" dirty="0">
              <a:latin typeface="微软雅黑" panose="020B0503020204020204" pitchFamily="34" charset="-122"/>
              <a:ea typeface="微软雅黑"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FBC9D51D-B419-4C0C-91DC-8F9D5041D66A}"/>
                  </a:ext>
                </a:extLst>
              </p:cNvPr>
              <p:cNvSpPr txBox="1"/>
              <p:nvPr/>
            </p:nvSpPr>
            <p:spPr>
              <a:xfrm>
                <a:off x="401444" y="995836"/>
                <a:ext cx="8463774" cy="1717330"/>
              </a:xfrm>
              <a:prstGeom prst="rect">
                <a:avLst/>
              </a:prstGeom>
              <a:noFill/>
            </p:spPr>
            <p:txBody>
              <a:bodyPr wrap="square" rtlCol="0">
                <a:spAutoFit/>
              </a:bodyPr>
              <a:lstStyle/>
              <a:p>
                <a:pPr>
                  <a:lnSpc>
                    <a:spcPct val="150000"/>
                  </a:lnSpc>
                </a:pPr>
                <a:r>
                  <a:rPr lang="en-US" altLang="zh-CN" sz="1400" dirty="0">
                    <a:latin typeface="Times New Roman" panose="02020603050405020304" pitchFamily="18" charset="0"/>
                    <a:ea typeface="黑体" panose="02010609060101010101" pitchFamily="49" charset="-122"/>
                    <a:cs typeface="Times New Roman" panose="02020603050405020304" pitchFamily="18" charset="0"/>
                  </a:rPr>
                  <a:t>	MLE</a:t>
                </a:r>
                <a:r>
                  <a:rPr lang="zh-CN" altLang="en-US" sz="1400" dirty="0">
                    <a:latin typeface="Times New Roman" panose="02020603050405020304" pitchFamily="18" charset="0"/>
                    <a:ea typeface="黑体" panose="02010609060101010101" pitchFamily="49" charset="-122"/>
                    <a:cs typeface="Times New Roman" panose="02020603050405020304" pitchFamily="18" charset="0"/>
                  </a:rPr>
                  <a:t>没有封闭解，一种直接的想法就是</a:t>
                </a:r>
                <a:r>
                  <a:rPr lang="zh-CN" altLang="en-US" sz="14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通过数值迭代的方式，收敛到一个合适的“极大值”，这个“极大值”就可以作为一个封闭解</a:t>
                </a:r>
                <a:r>
                  <a:rPr lang="zh-CN" altLang="en-US" sz="1400" dirty="0">
                    <a:latin typeface="Times New Roman" panose="02020603050405020304" pitchFamily="18" charset="0"/>
                    <a:ea typeface="黑体" panose="02010609060101010101" pitchFamily="49" charset="-122"/>
                    <a:cs typeface="Times New Roman" panose="02020603050405020304" pitchFamily="18" charset="0"/>
                  </a:rPr>
                  <a:t>，这种直观的方法被称为</a:t>
                </a:r>
                <a:r>
                  <a:rPr lang="en-US" altLang="zh-CN" sz="1400" b="1" dirty="0">
                    <a:latin typeface="Times New Roman" panose="02020603050405020304" pitchFamily="18" charset="0"/>
                    <a:ea typeface="黑体" panose="02010609060101010101" pitchFamily="49" charset="-122"/>
                    <a:cs typeface="Times New Roman" panose="02020603050405020304" pitchFamily="18" charset="0"/>
                  </a:rPr>
                  <a:t>Expectation Maximization (EM) </a:t>
                </a:r>
                <a:r>
                  <a:rPr lang="zh-CN" altLang="en-US" sz="1400" dirty="0">
                    <a:latin typeface="Times New Roman" panose="02020603050405020304" pitchFamily="18" charset="0"/>
                    <a:ea typeface="黑体" panose="02010609060101010101" pitchFamily="49" charset="-122"/>
                    <a:cs typeface="Times New Roman" panose="02020603050405020304" pitchFamily="18" charset="0"/>
                  </a:rPr>
                  <a:t>算法。</a:t>
                </a:r>
                <a:endParaRPr lang="en-US" altLang="zh-CN" sz="1400" dirty="0">
                  <a:latin typeface="Times New Roman" panose="02020603050405020304" pitchFamily="18" charset="0"/>
                  <a:ea typeface="黑体" panose="02010609060101010101" pitchFamily="49" charset="-122"/>
                  <a:cs typeface="Times New Roman" panose="02020603050405020304" pitchFamily="18" charset="0"/>
                </a:endParaRPr>
              </a:p>
              <a:p>
                <a:pPr>
                  <a:lnSpc>
                    <a:spcPct val="150000"/>
                  </a:lnSpc>
                </a:pPr>
                <a:r>
                  <a:rPr lang="en-US" altLang="zh-CN" sz="1400" dirty="0">
                    <a:latin typeface="Times New Roman" panose="02020603050405020304" pitchFamily="18" charset="0"/>
                    <a:ea typeface="黑体" panose="02010609060101010101" pitchFamily="49" charset="-122"/>
                    <a:cs typeface="Times New Roman" panose="02020603050405020304" pitchFamily="18" charset="0"/>
                  </a:rPr>
                  <a:t>	</a:t>
                </a:r>
              </a:p>
              <a:p>
                <a:pPr>
                  <a:lnSpc>
                    <a:spcPct val="150000"/>
                  </a:lnSpc>
                </a:pPr>
                <a:r>
                  <a:rPr lang="en-US" altLang="zh-CN" sz="1400" dirty="0">
                    <a:latin typeface="Times New Roman" panose="02020603050405020304" pitchFamily="18" charset="0"/>
                    <a:ea typeface="黑体" panose="02010609060101010101" pitchFamily="49" charset="-122"/>
                    <a:cs typeface="Times New Roman" panose="02020603050405020304" pitchFamily="18" charset="0"/>
                  </a:rPr>
                  <a:t>	</a:t>
                </a:r>
                <a:r>
                  <a:rPr lang="zh-CN" altLang="en-US" sz="1400" dirty="0">
                    <a:latin typeface="Times New Roman" panose="02020603050405020304" pitchFamily="18" charset="0"/>
                    <a:ea typeface="黑体" panose="02010609060101010101" pitchFamily="49" charset="-122"/>
                    <a:cs typeface="Times New Roman" panose="02020603050405020304" pitchFamily="18" charset="0"/>
                  </a:rPr>
                  <a:t>为模型 </a:t>
                </a:r>
                <a14:m>
                  <m:oMath xmlns:m="http://schemas.openxmlformats.org/officeDocument/2006/math">
                    <m:r>
                      <a:rPr lang="en-US" altLang="zh-CN" sz="1400" i="1">
                        <a:latin typeface="Cambria Math" panose="02040503050406030204" pitchFamily="18" charset="0"/>
                        <a:ea typeface="黑体" panose="02010609060101010101" pitchFamily="49" charset="-122"/>
                        <a:cs typeface="Times New Roman" panose="02020603050405020304" pitchFamily="18" charset="0"/>
                      </a:rPr>
                      <m:t>𝑀𝑜𝑑𝑒𝑙</m:t>
                    </m:r>
                  </m:oMath>
                </a14:m>
                <a:r>
                  <a:rPr lang="zh-CN" altLang="en-US" sz="1400" dirty="0">
                    <a:latin typeface="Times New Roman" panose="02020603050405020304" pitchFamily="18" charset="0"/>
                    <a:ea typeface="黑体" panose="02010609060101010101" pitchFamily="49" charset="-122"/>
                    <a:cs typeface="Times New Roman" panose="02020603050405020304" pitchFamily="18" charset="0"/>
                  </a:rPr>
                  <a:t> </a:t>
                </a:r>
                <a:r>
                  <a:rPr lang="zh-CN" altLang="en-US" sz="1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引入不可观测的隐变量</a:t>
                </a:r>
                <a14:m>
                  <m:oMath xmlns:m="http://schemas.openxmlformats.org/officeDocument/2006/math">
                    <m:r>
                      <a:rPr lang="en-US" altLang="zh-CN" sz="1400" b="1" i="0" smtClean="0">
                        <a:solidFill>
                          <a:srgbClr val="FF0000"/>
                        </a:solidFill>
                        <a:latin typeface="Cambria Math" panose="02040503050406030204" pitchFamily="18" charset="0"/>
                        <a:ea typeface="黑体" panose="02010609060101010101" pitchFamily="49" charset="-122"/>
                        <a:cs typeface="Times New Roman" panose="02020603050405020304" pitchFamily="18" charset="0"/>
                      </a:rPr>
                      <m:t> </m:t>
                    </m:r>
                    <m:r>
                      <a:rPr lang="en-US" altLang="zh-CN" sz="1400" b="1" i="0" smtClean="0">
                        <a:solidFill>
                          <a:srgbClr val="FF0000"/>
                        </a:solidFill>
                        <a:latin typeface="Cambria Math" panose="02040503050406030204" pitchFamily="18" charset="0"/>
                        <a:ea typeface="黑体" panose="02010609060101010101" pitchFamily="49" charset="-122"/>
                        <a:cs typeface="Times New Roman" panose="02020603050405020304" pitchFamily="18" charset="0"/>
                      </a:rPr>
                      <m:t>𝐳</m:t>
                    </m:r>
                    <m:r>
                      <a:rPr lang="en-US" altLang="zh-CN" sz="1400" b="1" i="0" smtClean="0">
                        <a:solidFill>
                          <a:srgbClr val="FF0000"/>
                        </a:solidFill>
                        <a:latin typeface="Cambria Math" panose="02040503050406030204" pitchFamily="18" charset="0"/>
                        <a:ea typeface="黑体" panose="02010609060101010101" pitchFamily="49" charset="-122"/>
                        <a:cs typeface="Times New Roman" panose="02020603050405020304" pitchFamily="18" charset="0"/>
                      </a:rPr>
                      <m:t> </m:t>
                    </m:r>
                  </m:oMath>
                </a14:m>
                <a:r>
                  <a:rPr lang="zh-CN" altLang="en-US" sz="1400" dirty="0">
                    <a:latin typeface="Times New Roman" panose="02020603050405020304" pitchFamily="18" charset="0"/>
                    <a:ea typeface="黑体" panose="02010609060101010101" pitchFamily="49" charset="-122"/>
                    <a:cs typeface="Times New Roman" panose="02020603050405020304" pitchFamily="18" charset="0"/>
                  </a:rPr>
                  <a:t>，则 </a:t>
                </a:r>
                <a14:m>
                  <m:oMath xmlns:m="http://schemas.openxmlformats.org/officeDocument/2006/math">
                    <m:r>
                      <a:rPr lang="en-US" altLang="zh-CN" sz="1400" i="1">
                        <a:latin typeface="Cambria Math" panose="02040503050406030204" pitchFamily="18" charset="0"/>
                        <a:ea typeface="黑体" panose="02010609060101010101" pitchFamily="49" charset="-122"/>
                        <a:cs typeface="Times New Roman" panose="02020603050405020304" pitchFamily="18" charset="0"/>
                      </a:rPr>
                      <m:t>𝑀𝑜𝑑𝑒𝑙</m:t>
                    </m:r>
                    <m:r>
                      <a:rPr lang="en-US" altLang="zh-CN" sz="1400" i="1">
                        <a:latin typeface="Cambria Math" panose="02040503050406030204" pitchFamily="18" charset="0"/>
                        <a:ea typeface="黑体" panose="02010609060101010101" pitchFamily="49" charset="-122"/>
                        <a:cs typeface="Times New Roman" panose="02020603050405020304" pitchFamily="18" charset="0"/>
                      </a:rPr>
                      <m:t>=</m:t>
                    </m:r>
                    <m:r>
                      <a:rPr lang="en-US" altLang="zh-CN" sz="1400" i="1">
                        <a:latin typeface="Cambria Math" panose="02040503050406030204" pitchFamily="18" charset="0"/>
                        <a:ea typeface="黑体" panose="02010609060101010101" pitchFamily="49" charset="-122"/>
                        <a:cs typeface="Times New Roman" panose="02020603050405020304" pitchFamily="18" charset="0"/>
                      </a:rPr>
                      <m:t>𝑝</m:t>
                    </m:r>
                    <m:d>
                      <m:dPr>
                        <m:ctrlPr>
                          <a:rPr lang="en-US" altLang="zh-CN" sz="1400" i="1">
                            <a:latin typeface="Cambria Math" panose="02040503050406030204" pitchFamily="18" charset="0"/>
                            <a:ea typeface="黑体" panose="02010609060101010101" pitchFamily="49" charset="-122"/>
                            <a:cs typeface="Times New Roman" panose="02020603050405020304" pitchFamily="18" charset="0"/>
                          </a:rPr>
                        </m:ctrlPr>
                      </m:dPr>
                      <m:e>
                        <m:r>
                          <a:rPr lang="en-US" altLang="zh-CN" sz="1400" b="1" i="0">
                            <a:latin typeface="Cambria Math" panose="02040503050406030204" pitchFamily="18" charset="0"/>
                            <a:ea typeface="黑体" panose="02010609060101010101" pitchFamily="49" charset="-122"/>
                            <a:cs typeface="Times New Roman" panose="02020603050405020304" pitchFamily="18" charset="0"/>
                          </a:rPr>
                          <m:t>𝐱</m:t>
                        </m:r>
                      </m:e>
                      <m:e>
                        <m:r>
                          <a:rPr lang="en-US" altLang="zh-CN" sz="1400" b="1">
                            <a:latin typeface="Cambria Math" panose="02040503050406030204" pitchFamily="18" charset="0"/>
                            <a:ea typeface="黑体" panose="02010609060101010101" pitchFamily="49" charset="-122"/>
                            <a:cs typeface="Times New Roman" panose="02020603050405020304" pitchFamily="18" charset="0"/>
                          </a:rPr>
                          <m:t>𝛉</m:t>
                        </m:r>
                      </m:e>
                    </m:d>
                    <m:r>
                      <a:rPr lang="en-US" altLang="zh-CN" sz="1400" b="0" i="1" smtClean="0">
                        <a:latin typeface="Cambria Math" panose="02040503050406030204" pitchFamily="18" charset="0"/>
                        <a:ea typeface="黑体" panose="02010609060101010101" pitchFamily="49" charset="-122"/>
                        <a:cs typeface="Times New Roman" panose="02020603050405020304" pitchFamily="18" charset="0"/>
                      </a:rPr>
                      <m:t>=</m:t>
                    </m:r>
                    <m:nary>
                      <m:naryPr>
                        <m:limLoc m:val="undOvr"/>
                        <m:subHide m:val="on"/>
                        <m:supHide m:val="on"/>
                        <m:ctrlPr>
                          <a:rPr lang="en-US" altLang="zh-CN" sz="1400" b="0" i="1" smtClean="0">
                            <a:latin typeface="Cambria Math" panose="02040503050406030204" pitchFamily="18" charset="0"/>
                            <a:ea typeface="黑体" panose="02010609060101010101" pitchFamily="49" charset="-122"/>
                            <a:cs typeface="Times New Roman" panose="02020603050405020304" pitchFamily="18" charset="0"/>
                          </a:rPr>
                        </m:ctrlPr>
                      </m:naryPr>
                      <m:sub/>
                      <m:sup/>
                      <m:e>
                        <m:r>
                          <a:rPr lang="en-US" altLang="zh-CN" sz="1400" b="0" i="1" smtClean="0">
                            <a:latin typeface="Cambria Math" panose="02040503050406030204" pitchFamily="18" charset="0"/>
                            <a:ea typeface="黑体" panose="02010609060101010101" pitchFamily="49" charset="-122"/>
                            <a:cs typeface="Times New Roman" panose="02020603050405020304" pitchFamily="18" charset="0"/>
                          </a:rPr>
                          <m:t>𝑝</m:t>
                        </m:r>
                        <m:d>
                          <m:dPr>
                            <m:ctrlPr>
                              <a:rPr lang="en-US" altLang="zh-CN" sz="1400" b="0" i="1" smtClean="0">
                                <a:latin typeface="Cambria Math" panose="02040503050406030204" pitchFamily="18" charset="0"/>
                                <a:ea typeface="黑体" panose="02010609060101010101" pitchFamily="49" charset="-122"/>
                                <a:cs typeface="Times New Roman" panose="02020603050405020304" pitchFamily="18" charset="0"/>
                              </a:rPr>
                            </m:ctrlPr>
                          </m:dPr>
                          <m:e>
                            <m:r>
                              <a:rPr lang="en-US" altLang="zh-CN" sz="1400" b="1" i="0" smtClean="0">
                                <a:latin typeface="Cambria Math" panose="02040503050406030204" pitchFamily="18" charset="0"/>
                                <a:ea typeface="黑体" panose="02010609060101010101" pitchFamily="49" charset="-122"/>
                                <a:cs typeface="Times New Roman" panose="02020603050405020304" pitchFamily="18" charset="0"/>
                              </a:rPr>
                              <m:t>𝐱</m:t>
                            </m:r>
                            <m:r>
                              <a:rPr lang="en-US" altLang="zh-CN" sz="1400" b="1" i="0" smtClean="0">
                                <a:latin typeface="Cambria Math" panose="02040503050406030204" pitchFamily="18" charset="0"/>
                                <a:ea typeface="黑体" panose="02010609060101010101" pitchFamily="49" charset="-122"/>
                                <a:cs typeface="Times New Roman" panose="02020603050405020304" pitchFamily="18" charset="0"/>
                              </a:rPr>
                              <m:t>,</m:t>
                            </m:r>
                            <m:r>
                              <a:rPr lang="en-US" altLang="zh-CN" sz="1400" b="1" i="0" smtClean="0">
                                <a:latin typeface="Cambria Math" panose="02040503050406030204" pitchFamily="18" charset="0"/>
                                <a:ea typeface="黑体" panose="02010609060101010101" pitchFamily="49" charset="-122"/>
                                <a:cs typeface="Times New Roman" panose="02020603050405020304" pitchFamily="18" charset="0"/>
                              </a:rPr>
                              <m:t>𝐳</m:t>
                            </m:r>
                          </m:e>
                          <m:e>
                            <m:r>
                              <a:rPr lang="en-US" altLang="zh-CN" sz="1400" b="1" i="0" smtClean="0">
                                <a:latin typeface="Cambria Math" panose="02040503050406030204" pitchFamily="18" charset="0"/>
                                <a:ea typeface="黑体" panose="02010609060101010101" pitchFamily="49" charset="-122"/>
                                <a:cs typeface="Times New Roman" panose="02020603050405020304" pitchFamily="18" charset="0"/>
                              </a:rPr>
                              <m:t>𝛉</m:t>
                            </m:r>
                          </m:e>
                        </m:d>
                      </m:e>
                    </m:nary>
                    <m:r>
                      <m:rPr>
                        <m:nor/>
                      </m:rPr>
                      <a:rPr lang="en-US" altLang="zh-CN" sz="1400" dirty="0">
                        <a:latin typeface="Times New Roman" panose="02020603050405020304" pitchFamily="18" charset="0"/>
                        <a:ea typeface="黑体" panose="02010609060101010101" pitchFamily="49" charset="-122"/>
                        <a:cs typeface="Times New Roman" panose="02020603050405020304" pitchFamily="18" charset="0"/>
                      </a:rPr>
                      <m:t>d</m:t>
                    </m:r>
                    <m:r>
                      <m:rPr>
                        <m:nor/>
                      </m:rPr>
                      <a:rPr lang="en-US" altLang="zh-CN" sz="1400" b="1" dirty="0">
                        <a:latin typeface="Times New Roman" panose="02020603050405020304" pitchFamily="18" charset="0"/>
                        <a:ea typeface="黑体" panose="02010609060101010101" pitchFamily="49" charset="-122"/>
                        <a:cs typeface="Times New Roman" panose="02020603050405020304" pitchFamily="18" charset="0"/>
                      </a:rPr>
                      <m:t>z</m:t>
                    </m:r>
                  </m:oMath>
                </a14:m>
                <a:r>
                  <a:rPr lang="en-US" altLang="zh-CN" sz="1400" b="1" dirty="0">
                    <a:latin typeface="Times New Roman" panose="02020603050405020304" pitchFamily="18" charset="0"/>
                    <a:ea typeface="黑体" panose="02010609060101010101" pitchFamily="49" charset="-122"/>
                    <a:cs typeface="Times New Roman" panose="02020603050405020304" pitchFamily="18" charset="0"/>
                  </a:rPr>
                  <a:t> </a:t>
                </a:r>
                <a:r>
                  <a:rPr lang="zh-CN" altLang="en-US" sz="1400" dirty="0">
                    <a:latin typeface="Times New Roman" panose="02020603050405020304" pitchFamily="18" charset="0"/>
                    <a:ea typeface="黑体" panose="02010609060101010101" pitchFamily="49" charset="-122"/>
                    <a:cs typeface="Times New Roman" panose="02020603050405020304" pitchFamily="18" charset="0"/>
                  </a:rPr>
                  <a:t>。</a:t>
                </a:r>
                <a:r>
                  <a:rPr lang="zh-CN" altLang="en-US" sz="1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假设引入的隐变量</a:t>
                </a:r>
                <a:r>
                  <a:rPr lang="en-US" altLang="zh-CN" sz="1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z </a:t>
                </a:r>
                <a:r>
                  <a:rPr lang="zh-CN" altLang="en-US" sz="1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能够使得对</a:t>
                </a:r>
                <a:r>
                  <a:rPr lang="en-US" altLang="zh-CN" sz="1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 </a:t>
                </a:r>
                <a14:m>
                  <m:oMath xmlns:m="http://schemas.openxmlformats.org/officeDocument/2006/math">
                    <m:r>
                      <a:rPr lang="en-US" altLang="zh-CN" sz="1400" b="1" i="0" smtClean="0">
                        <a:solidFill>
                          <a:srgbClr val="FF0000"/>
                        </a:solidFill>
                        <a:latin typeface="Cambria Math" panose="02040503050406030204" pitchFamily="18" charset="0"/>
                        <a:ea typeface="黑体" panose="02010609060101010101" pitchFamily="49" charset="-122"/>
                        <a:cs typeface="Times New Roman" panose="02020603050405020304" pitchFamily="18" charset="0"/>
                      </a:rPr>
                      <m:t>𝐥𝐧</m:t>
                    </m:r>
                    <m:r>
                      <a:rPr lang="en-US" altLang="zh-CN" sz="1400" b="1" i="1" smtClean="0">
                        <a:solidFill>
                          <a:srgbClr val="FF0000"/>
                        </a:solidFill>
                        <a:latin typeface="Cambria Math" panose="02040503050406030204" pitchFamily="18" charset="0"/>
                        <a:ea typeface="黑体" panose="02010609060101010101" pitchFamily="49" charset="-122"/>
                        <a:cs typeface="Times New Roman" panose="02020603050405020304" pitchFamily="18" charset="0"/>
                      </a:rPr>
                      <m:t>⁡</m:t>
                    </m:r>
                    <m:r>
                      <a:rPr lang="en-US" altLang="zh-CN" sz="1400" b="1" i="1" smtClean="0">
                        <a:solidFill>
                          <a:srgbClr val="FF0000"/>
                        </a:solidFill>
                        <a:latin typeface="Cambria Math" panose="02040503050406030204" pitchFamily="18" charset="0"/>
                        <a:ea typeface="黑体" panose="02010609060101010101" pitchFamily="49" charset="-122"/>
                        <a:cs typeface="Times New Roman" panose="02020603050405020304" pitchFamily="18" charset="0"/>
                      </a:rPr>
                      <m:t>𝒑</m:t>
                    </m:r>
                    <m:r>
                      <a:rPr lang="en-US" altLang="zh-CN" sz="1400" b="1" i="1" smtClean="0">
                        <a:solidFill>
                          <a:srgbClr val="FF0000"/>
                        </a:solidFill>
                        <a:latin typeface="Cambria Math" panose="02040503050406030204" pitchFamily="18" charset="0"/>
                        <a:ea typeface="黑体" panose="02010609060101010101" pitchFamily="49" charset="-122"/>
                        <a:cs typeface="Times New Roman" panose="02020603050405020304" pitchFamily="18" charset="0"/>
                      </a:rPr>
                      <m:t>(</m:t>
                    </m:r>
                    <m:r>
                      <a:rPr lang="en-US" altLang="zh-CN" sz="1400" b="1">
                        <a:solidFill>
                          <a:srgbClr val="FF0000"/>
                        </a:solidFill>
                        <a:latin typeface="Cambria Math" panose="02040503050406030204" pitchFamily="18" charset="0"/>
                        <a:ea typeface="黑体" panose="02010609060101010101" pitchFamily="49" charset="-122"/>
                        <a:cs typeface="Times New Roman" panose="02020603050405020304" pitchFamily="18" charset="0"/>
                      </a:rPr>
                      <m:t>𝐱</m:t>
                    </m:r>
                    <m:r>
                      <a:rPr lang="en-US" altLang="zh-CN" sz="1400" b="1">
                        <a:solidFill>
                          <a:srgbClr val="FF0000"/>
                        </a:solidFill>
                        <a:latin typeface="Cambria Math" panose="02040503050406030204" pitchFamily="18" charset="0"/>
                        <a:ea typeface="黑体" panose="02010609060101010101" pitchFamily="49" charset="-122"/>
                        <a:cs typeface="Times New Roman" panose="02020603050405020304" pitchFamily="18" charset="0"/>
                      </a:rPr>
                      <m:t>,</m:t>
                    </m:r>
                    <m:r>
                      <a:rPr lang="en-US" altLang="zh-CN" sz="1400" b="1">
                        <a:solidFill>
                          <a:srgbClr val="FF0000"/>
                        </a:solidFill>
                        <a:latin typeface="Cambria Math" panose="02040503050406030204" pitchFamily="18" charset="0"/>
                        <a:ea typeface="黑体" panose="02010609060101010101" pitchFamily="49" charset="-122"/>
                        <a:cs typeface="Times New Roman" panose="02020603050405020304" pitchFamily="18" charset="0"/>
                      </a:rPr>
                      <m:t>𝐳</m:t>
                    </m:r>
                    <m:r>
                      <a:rPr lang="en-US" altLang="zh-CN" sz="1400" b="1" i="1" smtClean="0">
                        <a:solidFill>
                          <a:srgbClr val="FF0000"/>
                        </a:solidFill>
                        <a:latin typeface="Cambria Math" panose="02040503050406030204" pitchFamily="18" charset="0"/>
                        <a:ea typeface="黑体" panose="02010609060101010101" pitchFamily="49" charset="-122"/>
                        <a:cs typeface="Times New Roman" panose="02020603050405020304" pitchFamily="18" charset="0"/>
                      </a:rPr>
                      <m:t>|</m:t>
                    </m:r>
                    <m:r>
                      <a:rPr lang="en-US" altLang="zh-CN" sz="1400" b="1">
                        <a:solidFill>
                          <a:srgbClr val="FF0000"/>
                        </a:solidFill>
                        <a:latin typeface="Cambria Math" panose="02040503050406030204" pitchFamily="18" charset="0"/>
                        <a:ea typeface="黑体" panose="02010609060101010101" pitchFamily="49" charset="-122"/>
                        <a:cs typeface="Times New Roman" panose="02020603050405020304" pitchFamily="18" charset="0"/>
                      </a:rPr>
                      <m:t>𝛉</m:t>
                    </m:r>
                    <m:r>
                      <a:rPr lang="en-US" altLang="zh-CN" sz="1400" b="1" i="1" smtClean="0">
                        <a:solidFill>
                          <a:srgbClr val="FF0000"/>
                        </a:solidFill>
                        <a:latin typeface="Cambria Math" panose="02040503050406030204" pitchFamily="18" charset="0"/>
                        <a:ea typeface="黑体" panose="02010609060101010101" pitchFamily="49" charset="-122"/>
                        <a:cs typeface="Times New Roman" panose="02020603050405020304" pitchFamily="18" charset="0"/>
                      </a:rPr>
                      <m:t>)</m:t>
                    </m:r>
                  </m:oMath>
                </a14:m>
                <a:r>
                  <a:rPr lang="en-US" altLang="zh-CN" sz="1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 </a:t>
                </a:r>
                <a:r>
                  <a:rPr lang="zh-CN" altLang="en-US" sz="1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的极大化是直接的</a:t>
                </a:r>
                <a:r>
                  <a:rPr lang="en-US" altLang="zh-CN" sz="1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1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封闭的，而 </a:t>
                </a:r>
                <a:r>
                  <a:rPr lang="en-US" altLang="zh-CN" sz="1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z </a:t>
                </a:r>
                <a:r>
                  <a:rPr lang="zh-CN" altLang="en-US" sz="1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拥有自己的分布 </a:t>
                </a:r>
                <a14:m>
                  <m:oMath xmlns:m="http://schemas.openxmlformats.org/officeDocument/2006/math">
                    <m:r>
                      <a:rPr lang="en-US" altLang="zh-CN" sz="1400" b="1">
                        <a:solidFill>
                          <a:srgbClr val="FF0000"/>
                        </a:solidFill>
                        <a:latin typeface="Cambria Math" panose="02040503050406030204" pitchFamily="18" charset="0"/>
                        <a:ea typeface="黑体" panose="02010609060101010101" pitchFamily="49" charset="-122"/>
                        <a:cs typeface="Times New Roman" panose="02020603050405020304" pitchFamily="18" charset="0"/>
                      </a:rPr>
                      <m:t>𝑞</m:t>
                    </m:r>
                    <m:r>
                      <a:rPr lang="en-US" altLang="zh-CN" sz="1400" b="1">
                        <a:solidFill>
                          <a:srgbClr val="FF0000"/>
                        </a:solidFill>
                        <a:latin typeface="Cambria Math" panose="02040503050406030204" pitchFamily="18" charset="0"/>
                        <a:ea typeface="黑体" panose="02010609060101010101" pitchFamily="49" charset="-122"/>
                        <a:cs typeface="Times New Roman" panose="02020603050405020304" pitchFamily="18" charset="0"/>
                      </a:rPr>
                      <m:t>(</m:t>
                    </m:r>
                    <m:r>
                      <a:rPr lang="en-US" altLang="zh-CN" sz="1400" b="1">
                        <a:solidFill>
                          <a:srgbClr val="FF0000"/>
                        </a:solidFill>
                        <a:latin typeface="Cambria Math" panose="02040503050406030204" pitchFamily="18" charset="0"/>
                        <a:ea typeface="黑体" panose="02010609060101010101" pitchFamily="49" charset="-122"/>
                        <a:cs typeface="Times New Roman" panose="02020603050405020304" pitchFamily="18" charset="0"/>
                      </a:rPr>
                      <m:t>𝑧</m:t>
                    </m:r>
                    <m:r>
                      <a:rPr lang="en-US" altLang="zh-CN" sz="1400" b="1">
                        <a:solidFill>
                          <a:srgbClr val="FF0000"/>
                        </a:solidFill>
                        <a:latin typeface="Cambria Math" panose="02040503050406030204" pitchFamily="18" charset="0"/>
                        <a:ea typeface="黑体" panose="02010609060101010101" pitchFamily="49" charset="-122"/>
                        <a:cs typeface="Times New Roman" panose="02020603050405020304" pitchFamily="18" charset="0"/>
                      </a:rPr>
                      <m:t>)</m:t>
                    </m:r>
                  </m:oMath>
                </a14:m>
                <a:r>
                  <a:rPr lang="zh-CN" altLang="en-US" sz="1400" dirty="0">
                    <a:latin typeface="Times New Roman" panose="02020603050405020304" pitchFamily="18" charset="0"/>
                    <a:ea typeface="黑体" panose="02010609060101010101" pitchFamily="49" charset="-122"/>
                    <a:cs typeface="Times New Roman" panose="02020603050405020304" pitchFamily="18" charset="0"/>
                  </a:rPr>
                  <a:t>。则</a:t>
                </a:r>
                <a:r>
                  <a:rPr lang="en-US" altLang="zh-CN" sz="1400" dirty="0">
                    <a:latin typeface="Times New Roman" panose="02020603050405020304" pitchFamily="18" charset="0"/>
                    <a:ea typeface="黑体" panose="02010609060101010101" pitchFamily="49" charset="-122"/>
                    <a:cs typeface="Times New Roman" panose="02020603050405020304" pitchFamily="18" charset="0"/>
                  </a:rPr>
                  <a:t>EM</a:t>
                </a:r>
                <a:r>
                  <a:rPr lang="zh-CN" altLang="en-US" sz="1400" dirty="0">
                    <a:latin typeface="Times New Roman" panose="02020603050405020304" pitchFamily="18" charset="0"/>
                    <a:ea typeface="黑体" panose="02010609060101010101" pitchFamily="49" charset="-122"/>
                    <a:cs typeface="Times New Roman" panose="02020603050405020304" pitchFamily="18" charset="0"/>
                  </a:rPr>
                  <a:t>算法可以概括为：</a:t>
                </a:r>
                <a:endParaRPr lang="en-US" altLang="zh-CN" sz="1400" dirty="0">
                  <a:latin typeface="Times New Roman" panose="02020603050405020304" pitchFamily="18" charset="0"/>
                  <a:ea typeface="黑体" panose="02010609060101010101" pitchFamily="49" charset="-122"/>
                  <a:cs typeface="Times New Roman" panose="02020603050405020304" pitchFamily="18" charset="0"/>
                </a:endParaRPr>
              </a:p>
            </p:txBody>
          </p:sp>
        </mc:Choice>
        <mc:Fallback xmlns="">
          <p:sp>
            <p:nvSpPr>
              <p:cNvPr id="11" name="文本框 10">
                <a:extLst>
                  <a:ext uri="{FF2B5EF4-FFF2-40B4-BE49-F238E27FC236}">
                    <a16:creationId xmlns:a16="http://schemas.microsoft.com/office/drawing/2014/main" id="{FBC9D51D-B419-4C0C-91DC-8F9D5041D66A}"/>
                  </a:ext>
                </a:extLst>
              </p:cNvPr>
              <p:cNvSpPr txBox="1">
                <a:spLocks noRot="1" noChangeAspect="1" noMove="1" noResize="1" noEditPoints="1" noAdjustHandles="1" noChangeArrowheads="1" noChangeShapeType="1" noTextEdit="1"/>
              </p:cNvSpPr>
              <p:nvPr/>
            </p:nvSpPr>
            <p:spPr>
              <a:xfrm>
                <a:off x="401444" y="995836"/>
                <a:ext cx="8463774" cy="1717330"/>
              </a:xfrm>
              <a:prstGeom prst="rect">
                <a:avLst/>
              </a:prstGeom>
              <a:blipFill>
                <a:blip r:embed="rId3"/>
                <a:stretch>
                  <a:fillRect l="-216" r="-144" b="-15957"/>
                </a:stretch>
              </a:blipFill>
            </p:spPr>
            <p:txBody>
              <a:bodyPr/>
              <a:lstStyle/>
              <a:p>
                <a:r>
                  <a:rPr lang="zh-CN" altLang="en-US">
                    <a:noFill/>
                  </a:rPr>
                  <a:t> </a:t>
                </a:r>
              </a:p>
            </p:txBody>
          </p:sp>
        </mc:Fallback>
      </mc:AlternateContent>
      <p:sp>
        <p:nvSpPr>
          <p:cNvPr id="12" name="矩形 11">
            <a:extLst>
              <a:ext uri="{FF2B5EF4-FFF2-40B4-BE49-F238E27FC236}">
                <a16:creationId xmlns:a16="http://schemas.microsoft.com/office/drawing/2014/main" id="{0A86A3A8-8EB6-4B75-8130-803D0993FD5B}"/>
              </a:ext>
            </a:extLst>
          </p:cNvPr>
          <p:cNvSpPr/>
          <p:nvPr/>
        </p:nvSpPr>
        <p:spPr>
          <a:xfrm>
            <a:off x="434898" y="3067240"/>
            <a:ext cx="1281120" cy="307777"/>
          </a:xfrm>
          <a:prstGeom prst="rect">
            <a:avLst/>
          </a:prstGeom>
        </p:spPr>
        <p:txBody>
          <a:bodyPr wrap="none">
            <a:spAutoFit/>
          </a:bodyPr>
          <a:lstStyle/>
          <a:p>
            <a:r>
              <a:rPr lang="en-US" altLang="zh-CN" sz="1400" b="1" dirty="0">
                <a:latin typeface="Times New Roman" panose="02020603050405020304" pitchFamily="18" charset="0"/>
                <a:ea typeface="黑体" panose="02010609060101010101" pitchFamily="49" charset="-122"/>
                <a:cs typeface="Times New Roman" panose="02020603050405020304" pitchFamily="18" charset="0"/>
              </a:rPr>
              <a:t>Expectation</a:t>
            </a:r>
            <a:r>
              <a:rPr lang="zh-CN" altLang="en-US" sz="1400" b="1" dirty="0">
                <a:latin typeface="Times New Roman" panose="02020603050405020304" pitchFamily="18" charset="0"/>
                <a:ea typeface="黑体" panose="02010609060101010101" pitchFamily="49" charset="-122"/>
                <a:cs typeface="Times New Roman" panose="02020603050405020304" pitchFamily="18" charset="0"/>
              </a:rPr>
              <a:t>：</a:t>
            </a:r>
            <a:endParaRPr lang="zh-CN" altLang="en-US" dirty="0"/>
          </a:p>
        </p:txBody>
      </p:sp>
      <p:sp>
        <p:nvSpPr>
          <p:cNvPr id="14" name="矩形 13">
            <a:extLst>
              <a:ext uri="{FF2B5EF4-FFF2-40B4-BE49-F238E27FC236}">
                <a16:creationId xmlns:a16="http://schemas.microsoft.com/office/drawing/2014/main" id="{67CC3B63-59A3-4B36-AA9A-FB7DB27B069E}"/>
              </a:ext>
            </a:extLst>
          </p:cNvPr>
          <p:cNvSpPr/>
          <p:nvPr/>
        </p:nvSpPr>
        <p:spPr>
          <a:xfrm>
            <a:off x="410051" y="3857476"/>
            <a:ext cx="1309974" cy="307777"/>
          </a:xfrm>
          <a:prstGeom prst="rect">
            <a:avLst/>
          </a:prstGeom>
        </p:spPr>
        <p:txBody>
          <a:bodyPr wrap="none">
            <a:spAutoFit/>
          </a:bodyPr>
          <a:lstStyle/>
          <a:p>
            <a:r>
              <a:rPr lang="en-US" altLang="zh-CN" sz="1400" b="1" dirty="0">
                <a:latin typeface="Times New Roman" panose="02020603050405020304" pitchFamily="18" charset="0"/>
                <a:ea typeface="黑体" panose="02010609060101010101" pitchFamily="49" charset="-122"/>
                <a:cs typeface="Times New Roman" panose="02020603050405020304" pitchFamily="18" charset="0"/>
              </a:rPr>
              <a:t>Maximization:</a:t>
            </a:r>
            <a:endParaRPr lang="zh-CN" altLang="en-US" dirty="0"/>
          </a:p>
        </p:txBody>
      </p:sp>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2BF57D2A-E62B-4687-8DDD-4B0B4C46FB15}"/>
                  </a:ext>
                </a:extLst>
              </p:cNvPr>
              <p:cNvSpPr txBox="1"/>
              <p:nvPr/>
            </p:nvSpPr>
            <p:spPr>
              <a:xfrm>
                <a:off x="1511438" y="2972291"/>
                <a:ext cx="7402098" cy="423001"/>
              </a:xfrm>
              <a:prstGeom prst="rect">
                <a:avLst/>
              </a:prstGeom>
              <a:noFill/>
            </p:spPr>
            <p:txBody>
              <a:bodyPr wrap="square" rtlCol="0">
                <a:spAutoFit/>
              </a:bodyPr>
              <a:lstStyle/>
              <a:p>
                <a:pPr>
                  <a:lnSpc>
                    <a:spcPct val="150000"/>
                  </a:lnSpc>
                </a:pPr>
                <a:r>
                  <a:rPr lang="zh-CN" altLang="en-US" sz="1400" dirty="0">
                    <a:latin typeface="Times New Roman" panose="02020603050405020304" pitchFamily="18" charset="0"/>
                    <a:ea typeface="黑体" panose="02010609060101010101" pitchFamily="49" charset="-122"/>
                    <a:cs typeface="Times New Roman" panose="02020603050405020304" pitchFamily="18" charset="0"/>
                  </a:rPr>
                  <a:t>计算</a:t>
                </a:r>
                <a14:m>
                  <m:oMath xmlns:m="http://schemas.openxmlformats.org/officeDocument/2006/math">
                    <m:r>
                      <a:rPr lang="en-US" altLang="zh-CN" sz="1400" b="0" i="0" smtClean="0">
                        <a:latin typeface="Cambria Math" panose="02040503050406030204" pitchFamily="18" charset="0"/>
                        <a:ea typeface="黑体" panose="02010609060101010101" pitchFamily="49" charset="-122"/>
                        <a:cs typeface="Times New Roman" panose="02020603050405020304" pitchFamily="18" charset="0"/>
                      </a:rPr>
                      <m:t> </m:t>
                    </m:r>
                    <m:r>
                      <a:rPr lang="en-US" altLang="zh-CN" sz="1400" b="0" i="1" smtClean="0">
                        <a:latin typeface="Cambria Math" panose="02040503050406030204" pitchFamily="18" charset="0"/>
                        <a:ea typeface="黑体" panose="02010609060101010101" pitchFamily="49" charset="-122"/>
                        <a:cs typeface="Times New Roman" panose="02020603050405020304" pitchFamily="18" charset="0"/>
                      </a:rPr>
                      <m:t>𝑝</m:t>
                    </m:r>
                    <m:d>
                      <m:dPr>
                        <m:ctrlPr>
                          <a:rPr lang="en-US" altLang="zh-CN" sz="1400" b="0" i="1" smtClean="0">
                            <a:latin typeface="Cambria Math" panose="02040503050406030204" pitchFamily="18" charset="0"/>
                            <a:ea typeface="黑体" panose="02010609060101010101" pitchFamily="49" charset="-122"/>
                            <a:cs typeface="Times New Roman" panose="02020603050405020304" pitchFamily="18" charset="0"/>
                          </a:rPr>
                        </m:ctrlPr>
                      </m:dPr>
                      <m:e>
                        <m:r>
                          <a:rPr lang="en-US" altLang="zh-CN" sz="1400" b="1" i="0" smtClean="0">
                            <a:latin typeface="Cambria Math" panose="02040503050406030204" pitchFamily="18" charset="0"/>
                            <a:ea typeface="黑体" panose="02010609060101010101" pitchFamily="49" charset="-122"/>
                            <a:cs typeface="Times New Roman" panose="02020603050405020304" pitchFamily="18" charset="0"/>
                          </a:rPr>
                          <m:t>𝐳</m:t>
                        </m:r>
                      </m:e>
                      <m:e>
                        <m:r>
                          <a:rPr lang="en-US" altLang="zh-CN" sz="1400" b="1" i="0" smtClean="0">
                            <a:latin typeface="Cambria Math" panose="02040503050406030204" pitchFamily="18" charset="0"/>
                            <a:ea typeface="黑体" panose="02010609060101010101" pitchFamily="49" charset="-122"/>
                            <a:cs typeface="Times New Roman" panose="02020603050405020304" pitchFamily="18" charset="0"/>
                          </a:rPr>
                          <m:t>𝐱</m:t>
                        </m:r>
                        <m:r>
                          <a:rPr lang="en-US" altLang="zh-CN" sz="1400" b="0" i="1" smtClean="0">
                            <a:latin typeface="Cambria Math" panose="02040503050406030204" pitchFamily="18" charset="0"/>
                            <a:ea typeface="黑体" panose="02010609060101010101" pitchFamily="49" charset="-122"/>
                            <a:cs typeface="Times New Roman" panose="02020603050405020304" pitchFamily="18" charset="0"/>
                          </a:rPr>
                          <m:t>,</m:t>
                        </m:r>
                        <m:sSup>
                          <m:sSupPr>
                            <m:ctrlPr>
                              <a:rPr lang="en-US" altLang="zh-CN" sz="1400" b="0" i="1" smtClean="0">
                                <a:latin typeface="Cambria Math" panose="02040503050406030204" pitchFamily="18" charset="0"/>
                                <a:ea typeface="黑体" panose="02010609060101010101" pitchFamily="49" charset="-122"/>
                                <a:cs typeface="Times New Roman" panose="02020603050405020304" pitchFamily="18" charset="0"/>
                              </a:rPr>
                            </m:ctrlPr>
                          </m:sSupPr>
                          <m:e>
                            <m:r>
                              <a:rPr lang="en-US" altLang="zh-CN" sz="1400" b="1" i="0" smtClean="0">
                                <a:latin typeface="Cambria Math" panose="02040503050406030204" pitchFamily="18" charset="0"/>
                                <a:ea typeface="黑体" panose="02010609060101010101" pitchFamily="49" charset="-122"/>
                                <a:cs typeface="Times New Roman" panose="02020603050405020304" pitchFamily="18" charset="0"/>
                              </a:rPr>
                              <m:t>𝛉</m:t>
                            </m:r>
                          </m:e>
                          <m:sup>
                            <m:r>
                              <a:rPr lang="en-US" altLang="zh-CN" sz="1400" b="0" i="1" smtClean="0">
                                <a:latin typeface="Cambria Math" panose="02040503050406030204" pitchFamily="18" charset="0"/>
                                <a:ea typeface="黑体" panose="02010609060101010101" pitchFamily="49" charset="-122"/>
                                <a:cs typeface="Times New Roman" panose="02020603050405020304" pitchFamily="18" charset="0"/>
                              </a:rPr>
                              <m:t>𝑜𝑙𝑑</m:t>
                            </m:r>
                          </m:sup>
                        </m:sSup>
                      </m:e>
                    </m:d>
                  </m:oMath>
                </a14:m>
                <a:r>
                  <a:rPr lang="zh-CN" altLang="en-US" sz="1400" dirty="0">
                    <a:latin typeface="Times New Roman" panose="02020603050405020304" pitchFamily="18" charset="0"/>
                    <a:ea typeface="黑体" panose="02010609060101010101" pitchFamily="49" charset="-122"/>
                    <a:cs typeface="Times New Roman" panose="02020603050405020304" pitchFamily="18" charset="0"/>
                  </a:rPr>
                  <a:t>，求 </a:t>
                </a:r>
                <a14:m>
                  <m:oMath xmlns:m="http://schemas.openxmlformats.org/officeDocument/2006/math">
                    <m:func>
                      <m:funcPr>
                        <m:ctrlPr>
                          <a:rPr lang="en-US" altLang="zh-CN" sz="1400" b="0" i="1" smtClean="0">
                            <a:latin typeface="Cambria Math" panose="02040503050406030204" pitchFamily="18" charset="0"/>
                            <a:ea typeface="黑体" panose="02010609060101010101" pitchFamily="49" charset="-122"/>
                            <a:cs typeface="Times New Roman" panose="02020603050405020304" pitchFamily="18" charset="0"/>
                          </a:rPr>
                        </m:ctrlPr>
                      </m:funcPr>
                      <m:fName>
                        <m:r>
                          <m:rPr>
                            <m:sty m:val="p"/>
                          </m:rPr>
                          <a:rPr lang="en-US" altLang="zh-CN" sz="1400" b="0" i="0" smtClean="0">
                            <a:latin typeface="Cambria Math" panose="02040503050406030204" pitchFamily="18" charset="0"/>
                            <a:ea typeface="黑体" panose="02010609060101010101" pitchFamily="49" charset="-122"/>
                            <a:cs typeface="Times New Roman" panose="02020603050405020304" pitchFamily="18" charset="0"/>
                          </a:rPr>
                          <m:t>ln</m:t>
                        </m:r>
                      </m:fName>
                      <m:e>
                        <m:r>
                          <a:rPr lang="en-US" altLang="zh-CN" sz="1400" b="0" i="1" smtClean="0">
                            <a:latin typeface="Cambria Math" panose="02040503050406030204" pitchFamily="18" charset="0"/>
                            <a:ea typeface="黑体" panose="02010609060101010101" pitchFamily="49" charset="-122"/>
                            <a:cs typeface="Times New Roman" panose="02020603050405020304" pitchFamily="18" charset="0"/>
                          </a:rPr>
                          <m:t>𝑝</m:t>
                        </m:r>
                        <m:r>
                          <a:rPr lang="en-US" altLang="zh-CN" sz="1400" b="0" i="1" smtClean="0">
                            <a:latin typeface="Cambria Math" panose="02040503050406030204" pitchFamily="18" charset="0"/>
                            <a:ea typeface="黑体" panose="02010609060101010101" pitchFamily="49" charset="-122"/>
                            <a:cs typeface="Times New Roman" panose="02020603050405020304" pitchFamily="18" charset="0"/>
                          </a:rPr>
                          <m:t>(</m:t>
                        </m:r>
                        <m:r>
                          <a:rPr lang="en-US" altLang="zh-CN" sz="1400" b="1">
                            <a:latin typeface="Cambria Math" panose="02040503050406030204" pitchFamily="18" charset="0"/>
                            <a:ea typeface="黑体" panose="02010609060101010101" pitchFamily="49" charset="-122"/>
                            <a:cs typeface="Times New Roman" panose="02020603050405020304" pitchFamily="18" charset="0"/>
                          </a:rPr>
                          <m:t>𝐱</m:t>
                        </m:r>
                        <m:r>
                          <a:rPr lang="en-US" altLang="zh-CN" sz="1400" b="1">
                            <a:latin typeface="Cambria Math" panose="02040503050406030204" pitchFamily="18" charset="0"/>
                            <a:ea typeface="黑体" panose="02010609060101010101" pitchFamily="49" charset="-122"/>
                            <a:cs typeface="Times New Roman" panose="02020603050405020304" pitchFamily="18" charset="0"/>
                          </a:rPr>
                          <m:t>,</m:t>
                        </m:r>
                        <m:r>
                          <a:rPr lang="en-US" altLang="zh-CN" sz="1400" b="1">
                            <a:latin typeface="Cambria Math" panose="02040503050406030204" pitchFamily="18" charset="0"/>
                            <a:ea typeface="黑体" panose="02010609060101010101" pitchFamily="49" charset="-122"/>
                            <a:cs typeface="Times New Roman" panose="02020603050405020304" pitchFamily="18" charset="0"/>
                          </a:rPr>
                          <m:t>𝐳</m:t>
                        </m:r>
                        <m:r>
                          <a:rPr lang="en-US" altLang="zh-CN" sz="1400" i="1">
                            <a:latin typeface="Cambria Math" panose="02040503050406030204" pitchFamily="18" charset="0"/>
                            <a:ea typeface="黑体" panose="02010609060101010101" pitchFamily="49" charset="-122"/>
                            <a:cs typeface="Times New Roman" panose="02020603050405020304" pitchFamily="18" charset="0"/>
                          </a:rPr>
                          <m:t>|</m:t>
                        </m:r>
                        <m:r>
                          <a:rPr lang="en-US" altLang="zh-CN" sz="1400" b="1">
                            <a:latin typeface="Cambria Math" panose="02040503050406030204" pitchFamily="18" charset="0"/>
                            <a:ea typeface="黑体" panose="02010609060101010101" pitchFamily="49" charset="-122"/>
                            <a:cs typeface="Times New Roman" panose="02020603050405020304" pitchFamily="18" charset="0"/>
                          </a:rPr>
                          <m:t>𝛉</m:t>
                        </m:r>
                        <m:r>
                          <a:rPr lang="en-US" altLang="zh-CN" sz="1400" b="0" i="1" smtClean="0">
                            <a:latin typeface="Cambria Math" panose="02040503050406030204" pitchFamily="18" charset="0"/>
                            <a:ea typeface="黑体" panose="02010609060101010101" pitchFamily="49" charset="-122"/>
                            <a:cs typeface="Times New Roman" panose="02020603050405020304" pitchFamily="18" charset="0"/>
                          </a:rPr>
                          <m:t>)</m:t>
                        </m:r>
                      </m:e>
                    </m:func>
                  </m:oMath>
                </a14:m>
                <a:r>
                  <a:rPr lang="en-US" altLang="zh-CN" sz="1400" dirty="0">
                    <a:latin typeface="Times New Roman" panose="02020603050405020304" pitchFamily="18" charset="0"/>
                    <a:ea typeface="黑体" panose="02010609060101010101" pitchFamily="49" charset="-122"/>
                    <a:cs typeface="Times New Roman" panose="02020603050405020304" pitchFamily="18" charset="0"/>
                  </a:rPr>
                  <a:t> </a:t>
                </a:r>
                <a:r>
                  <a:rPr lang="zh-CN" altLang="en-US" sz="1400" dirty="0">
                    <a:latin typeface="Times New Roman" panose="02020603050405020304" pitchFamily="18" charset="0"/>
                    <a:ea typeface="黑体" panose="02010609060101010101" pitchFamily="49" charset="-122"/>
                    <a:cs typeface="Times New Roman" panose="02020603050405020304" pitchFamily="18" charset="0"/>
                  </a:rPr>
                  <a:t>在 </a:t>
                </a:r>
                <a14:m>
                  <m:oMath xmlns:m="http://schemas.openxmlformats.org/officeDocument/2006/math">
                    <m:r>
                      <a:rPr lang="en-US" altLang="zh-CN" sz="1400" b="0" i="1" smtClean="0">
                        <a:latin typeface="Cambria Math" panose="02040503050406030204" pitchFamily="18" charset="0"/>
                        <a:ea typeface="黑体" panose="02010609060101010101" pitchFamily="49" charset="-122"/>
                        <a:cs typeface="Times New Roman" panose="02020603050405020304" pitchFamily="18" charset="0"/>
                      </a:rPr>
                      <m:t>𝑞</m:t>
                    </m:r>
                    <m:d>
                      <m:dPr>
                        <m:ctrlPr>
                          <a:rPr lang="en-US" altLang="zh-CN" sz="1400" b="0" i="1" smtClean="0">
                            <a:latin typeface="Cambria Math" panose="02040503050406030204" pitchFamily="18" charset="0"/>
                            <a:ea typeface="黑体" panose="02010609060101010101" pitchFamily="49" charset="-122"/>
                            <a:cs typeface="Times New Roman" panose="02020603050405020304" pitchFamily="18" charset="0"/>
                          </a:rPr>
                        </m:ctrlPr>
                      </m:dPr>
                      <m:e>
                        <m:r>
                          <a:rPr lang="en-US" altLang="zh-CN" sz="1400" b="1">
                            <a:latin typeface="Cambria Math" panose="02040503050406030204" pitchFamily="18" charset="0"/>
                            <a:ea typeface="黑体" panose="02010609060101010101" pitchFamily="49" charset="-122"/>
                            <a:cs typeface="Times New Roman" panose="02020603050405020304" pitchFamily="18" charset="0"/>
                          </a:rPr>
                          <m:t>𝐳</m:t>
                        </m:r>
                      </m:e>
                    </m:d>
                    <m:r>
                      <a:rPr lang="en-US" altLang="zh-CN" sz="1400" b="0" i="1" smtClean="0">
                        <a:latin typeface="Cambria Math" panose="02040503050406030204" pitchFamily="18" charset="0"/>
                        <a:ea typeface="黑体" panose="02010609060101010101" pitchFamily="49" charset="-122"/>
                        <a:cs typeface="Times New Roman" panose="02020603050405020304" pitchFamily="18" charset="0"/>
                      </a:rPr>
                      <m:t>=</m:t>
                    </m:r>
                    <m:r>
                      <a:rPr lang="en-US" altLang="zh-CN" sz="1400" i="1">
                        <a:latin typeface="Cambria Math" panose="02040503050406030204" pitchFamily="18" charset="0"/>
                        <a:ea typeface="黑体" panose="02010609060101010101" pitchFamily="49" charset="-122"/>
                        <a:cs typeface="Times New Roman" panose="02020603050405020304" pitchFamily="18" charset="0"/>
                      </a:rPr>
                      <m:t>𝑝</m:t>
                    </m:r>
                    <m:d>
                      <m:dPr>
                        <m:ctrlPr>
                          <a:rPr lang="en-US" altLang="zh-CN" sz="1400" i="1">
                            <a:latin typeface="Cambria Math" panose="02040503050406030204" pitchFamily="18" charset="0"/>
                            <a:ea typeface="黑体" panose="02010609060101010101" pitchFamily="49" charset="-122"/>
                            <a:cs typeface="Times New Roman" panose="02020603050405020304" pitchFamily="18" charset="0"/>
                          </a:rPr>
                        </m:ctrlPr>
                      </m:dPr>
                      <m:e>
                        <m:r>
                          <a:rPr lang="en-US" altLang="zh-CN" sz="1400" b="1">
                            <a:latin typeface="Cambria Math" panose="02040503050406030204" pitchFamily="18" charset="0"/>
                            <a:ea typeface="黑体" panose="02010609060101010101" pitchFamily="49" charset="-122"/>
                            <a:cs typeface="Times New Roman" panose="02020603050405020304" pitchFamily="18" charset="0"/>
                          </a:rPr>
                          <m:t>𝐳</m:t>
                        </m:r>
                      </m:e>
                      <m:e>
                        <m:r>
                          <a:rPr lang="en-US" altLang="zh-CN" sz="1400" b="1" i="0" smtClean="0">
                            <a:latin typeface="Cambria Math" panose="02040503050406030204" pitchFamily="18" charset="0"/>
                            <a:ea typeface="黑体" panose="02010609060101010101" pitchFamily="49" charset="-122"/>
                            <a:cs typeface="Times New Roman" panose="02020603050405020304" pitchFamily="18" charset="0"/>
                          </a:rPr>
                          <m:t>𝐗</m:t>
                        </m:r>
                        <m:r>
                          <a:rPr lang="en-US" altLang="zh-CN" sz="1400" i="1">
                            <a:latin typeface="Cambria Math" panose="02040503050406030204" pitchFamily="18" charset="0"/>
                            <a:ea typeface="黑体" panose="02010609060101010101" pitchFamily="49" charset="-122"/>
                            <a:cs typeface="Times New Roman" panose="02020603050405020304" pitchFamily="18" charset="0"/>
                          </a:rPr>
                          <m:t>,</m:t>
                        </m:r>
                        <m:sSup>
                          <m:sSupPr>
                            <m:ctrlPr>
                              <a:rPr lang="en-US" altLang="zh-CN" sz="1400" i="1">
                                <a:latin typeface="Cambria Math" panose="02040503050406030204" pitchFamily="18" charset="0"/>
                                <a:ea typeface="黑体" panose="02010609060101010101" pitchFamily="49" charset="-122"/>
                                <a:cs typeface="Times New Roman" panose="02020603050405020304" pitchFamily="18" charset="0"/>
                              </a:rPr>
                            </m:ctrlPr>
                          </m:sSupPr>
                          <m:e>
                            <m:r>
                              <a:rPr lang="en-US" altLang="zh-CN" sz="1400" b="1">
                                <a:latin typeface="Cambria Math" panose="02040503050406030204" pitchFamily="18" charset="0"/>
                                <a:ea typeface="黑体" panose="02010609060101010101" pitchFamily="49" charset="-122"/>
                                <a:cs typeface="Times New Roman" panose="02020603050405020304" pitchFamily="18" charset="0"/>
                              </a:rPr>
                              <m:t>𝛉</m:t>
                            </m:r>
                          </m:e>
                          <m:sup>
                            <m:r>
                              <a:rPr lang="en-US" altLang="zh-CN" sz="1400" i="1">
                                <a:latin typeface="Cambria Math" panose="02040503050406030204" pitchFamily="18" charset="0"/>
                                <a:ea typeface="黑体" panose="02010609060101010101" pitchFamily="49" charset="-122"/>
                                <a:cs typeface="Times New Roman" panose="02020603050405020304" pitchFamily="18" charset="0"/>
                              </a:rPr>
                              <m:t>𝑜𝑙𝑑</m:t>
                            </m:r>
                          </m:sup>
                        </m:sSup>
                      </m:e>
                    </m:d>
                  </m:oMath>
                </a14:m>
                <a:r>
                  <a:rPr lang="zh-CN" altLang="en-US" sz="1400" dirty="0">
                    <a:latin typeface="Times New Roman" panose="02020603050405020304" pitchFamily="18" charset="0"/>
                    <a:ea typeface="黑体" panose="02010609060101010101" pitchFamily="49" charset="-122"/>
                    <a:cs typeface="Times New Roman" panose="02020603050405020304" pitchFamily="18" charset="0"/>
                  </a:rPr>
                  <a:t>下的期望 </a:t>
                </a:r>
                <a14:m>
                  <m:oMath xmlns:m="http://schemas.openxmlformats.org/officeDocument/2006/math">
                    <m:r>
                      <a:rPr lang="en-US" altLang="zh-CN" sz="1400" b="0" i="1" smtClean="0">
                        <a:latin typeface="Cambria Math" panose="02040503050406030204" pitchFamily="18" charset="0"/>
                        <a:ea typeface="黑体" panose="02010609060101010101" pitchFamily="49" charset="-122"/>
                        <a:cs typeface="Times New Roman" panose="02020603050405020304" pitchFamily="18" charset="0"/>
                      </a:rPr>
                      <m:t>𝑄</m:t>
                    </m:r>
                    <m:d>
                      <m:dPr>
                        <m:ctrlPr>
                          <a:rPr lang="en-US" altLang="zh-CN" sz="1400" b="0" i="1" smtClean="0">
                            <a:latin typeface="Cambria Math" panose="02040503050406030204" pitchFamily="18" charset="0"/>
                            <a:ea typeface="黑体" panose="02010609060101010101" pitchFamily="49" charset="-122"/>
                            <a:cs typeface="Times New Roman" panose="02020603050405020304" pitchFamily="18" charset="0"/>
                          </a:rPr>
                        </m:ctrlPr>
                      </m:dPr>
                      <m:e>
                        <m:r>
                          <a:rPr lang="en-US" altLang="zh-CN" sz="1400" b="1" i="0" smtClean="0">
                            <a:latin typeface="Cambria Math" panose="02040503050406030204" pitchFamily="18" charset="0"/>
                            <a:ea typeface="黑体" panose="02010609060101010101" pitchFamily="49" charset="-122"/>
                            <a:cs typeface="Times New Roman" panose="02020603050405020304" pitchFamily="18" charset="0"/>
                          </a:rPr>
                          <m:t>𝛉</m:t>
                        </m:r>
                        <m:r>
                          <a:rPr lang="en-US" altLang="zh-CN" sz="1400" b="0" i="1" smtClean="0">
                            <a:latin typeface="Cambria Math" panose="02040503050406030204" pitchFamily="18" charset="0"/>
                            <a:ea typeface="黑体" panose="02010609060101010101" pitchFamily="49" charset="-122"/>
                            <a:cs typeface="Times New Roman" panose="02020603050405020304" pitchFamily="18" charset="0"/>
                          </a:rPr>
                          <m:t>,</m:t>
                        </m:r>
                        <m:sSup>
                          <m:sSupPr>
                            <m:ctrlPr>
                              <a:rPr lang="en-US" altLang="zh-CN" sz="1400" b="0" i="1" smtClean="0">
                                <a:latin typeface="Cambria Math" panose="02040503050406030204" pitchFamily="18" charset="0"/>
                                <a:ea typeface="黑体" panose="02010609060101010101" pitchFamily="49" charset="-122"/>
                                <a:cs typeface="Times New Roman" panose="02020603050405020304" pitchFamily="18" charset="0"/>
                              </a:rPr>
                            </m:ctrlPr>
                          </m:sSupPr>
                          <m:e>
                            <m:r>
                              <a:rPr lang="en-US" altLang="zh-CN" sz="1400" b="1" i="0" smtClean="0">
                                <a:latin typeface="Cambria Math" panose="02040503050406030204" pitchFamily="18" charset="0"/>
                                <a:ea typeface="黑体" panose="02010609060101010101" pitchFamily="49" charset="-122"/>
                                <a:cs typeface="Times New Roman" panose="02020603050405020304" pitchFamily="18" charset="0"/>
                              </a:rPr>
                              <m:t>𝛉</m:t>
                            </m:r>
                          </m:e>
                          <m:sup>
                            <m:r>
                              <a:rPr lang="en-US" altLang="zh-CN" sz="1400" b="0" i="1" smtClean="0">
                                <a:latin typeface="Cambria Math" panose="02040503050406030204" pitchFamily="18" charset="0"/>
                                <a:ea typeface="黑体" panose="02010609060101010101" pitchFamily="49" charset="-122"/>
                                <a:cs typeface="Times New Roman" panose="02020603050405020304" pitchFamily="18" charset="0"/>
                              </a:rPr>
                              <m:t>𝑜𝑙𝑑</m:t>
                            </m:r>
                          </m:sup>
                        </m:sSup>
                      </m:e>
                    </m:d>
                  </m:oMath>
                </a14:m>
                <a:r>
                  <a:rPr lang="zh-CN" altLang="en-US" sz="1400" dirty="0">
                    <a:latin typeface="Times New Roman" panose="02020603050405020304" pitchFamily="18" charset="0"/>
                    <a:ea typeface="黑体" panose="02010609060101010101" pitchFamily="49" charset="-122"/>
                    <a:cs typeface="Times New Roman" panose="02020603050405020304" pitchFamily="18" charset="0"/>
                  </a:rPr>
                  <a:t>来近似 </a:t>
                </a:r>
                <a14:m>
                  <m:oMath xmlns:m="http://schemas.openxmlformats.org/officeDocument/2006/math">
                    <m:r>
                      <a:rPr lang="en-US" altLang="zh-CN" sz="1400" b="1" i="1">
                        <a:latin typeface="Cambria Math" panose="02040503050406030204" pitchFamily="18" charset="0"/>
                        <a:ea typeface="黑体" panose="02010609060101010101" pitchFamily="49" charset="-122"/>
                        <a:cs typeface="Times New Roman" panose="02020603050405020304" pitchFamily="18" charset="0"/>
                      </a:rPr>
                      <m:t>𝒍𝒏</m:t>
                    </m:r>
                    <m:r>
                      <a:rPr lang="en-US" altLang="zh-CN" sz="1400" b="1" i="1">
                        <a:latin typeface="Cambria Math" panose="02040503050406030204" pitchFamily="18" charset="0"/>
                        <a:ea typeface="黑体" panose="02010609060101010101" pitchFamily="49" charset="-122"/>
                        <a:cs typeface="Times New Roman" panose="02020603050405020304" pitchFamily="18" charset="0"/>
                      </a:rPr>
                      <m:t> </m:t>
                    </m:r>
                    <m:r>
                      <a:rPr lang="en-US" altLang="zh-CN" sz="1400" b="1" i="1">
                        <a:latin typeface="Cambria Math" panose="02040503050406030204" pitchFamily="18" charset="0"/>
                        <a:ea typeface="黑体" panose="02010609060101010101" pitchFamily="49" charset="-122"/>
                        <a:cs typeface="Times New Roman" panose="02020603050405020304" pitchFamily="18" charset="0"/>
                      </a:rPr>
                      <m:t>𝒑</m:t>
                    </m:r>
                    <m:d>
                      <m:dPr>
                        <m:ctrlPr>
                          <a:rPr lang="en-US" altLang="zh-CN" sz="1400" b="1" i="1">
                            <a:latin typeface="Cambria Math" panose="02040503050406030204" pitchFamily="18" charset="0"/>
                            <a:ea typeface="黑体" panose="02010609060101010101" pitchFamily="49" charset="-122"/>
                            <a:cs typeface="Times New Roman" panose="02020603050405020304" pitchFamily="18" charset="0"/>
                          </a:rPr>
                        </m:ctrlPr>
                      </m:dPr>
                      <m:e>
                        <m:r>
                          <a:rPr lang="en-US" altLang="zh-CN" sz="1400" b="1">
                            <a:latin typeface="Cambria Math" panose="02040503050406030204" pitchFamily="18" charset="0"/>
                            <a:ea typeface="黑体" panose="02010609060101010101" pitchFamily="49" charset="-122"/>
                            <a:cs typeface="Times New Roman" panose="02020603050405020304" pitchFamily="18" charset="0"/>
                          </a:rPr>
                          <m:t>𝐗</m:t>
                        </m:r>
                      </m:e>
                      <m:e>
                        <m:r>
                          <a:rPr lang="en-US" altLang="zh-CN" sz="1400" b="1">
                            <a:latin typeface="Cambria Math" panose="02040503050406030204" pitchFamily="18" charset="0"/>
                            <a:ea typeface="黑体" panose="02010609060101010101" pitchFamily="49" charset="-122"/>
                            <a:cs typeface="Times New Roman" panose="02020603050405020304" pitchFamily="18" charset="0"/>
                          </a:rPr>
                          <m:t>𝛉</m:t>
                        </m:r>
                      </m:e>
                    </m:d>
                  </m:oMath>
                </a14:m>
                <a:endParaRPr lang="en-US" altLang="zh-CN" sz="1400" dirty="0">
                  <a:latin typeface="Times New Roman" panose="02020603050405020304" pitchFamily="18" charset="0"/>
                  <a:ea typeface="黑体" panose="02010609060101010101" pitchFamily="49" charset="-122"/>
                  <a:cs typeface="Times New Roman" panose="02020603050405020304" pitchFamily="18" charset="0"/>
                </a:endParaRPr>
              </a:p>
            </p:txBody>
          </p:sp>
        </mc:Choice>
        <mc:Fallback xmlns="">
          <p:sp>
            <p:nvSpPr>
              <p:cNvPr id="15" name="文本框 14">
                <a:extLst>
                  <a:ext uri="{FF2B5EF4-FFF2-40B4-BE49-F238E27FC236}">
                    <a16:creationId xmlns:a16="http://schemas.microsoft.com/office/drawing/2014/main" id="{2BF57D2A-E62B-4687-8DDD-4B0B4C46FB15}"/>
                  </a:ext>
                </a:extLst>
              </p:cNvPr>
              <p:cNvSpPr txBox="1">
                <a:spLocks noRot="1" noChangeAspect="1" noMove="1" noResize="1" noEditPoints="1" noAdjustHandles="1" noChangeArrowheads="1" noChangeShapeType="1" noTextEdit="1"/>
              </p:cNvSpPr>
              <p:nvPr/>
            </p:nvSpPr>
            <p:spPr>
              <a:xfrm>
                <a:off x="1511438" y="2972291"/>
                <a:ext cx="7402098" cy="423001"/>
              </a:xfrm>
              <a:prstGeom prst="rect">
                <a:avLst/>
              </a:prstGeom>
              <a:blipFill>
                <a:blip r:embed="rId4"/>
                <a:stretch>
                  <a:fillRect l="-247" b="-724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55421D3A-F66A-4548-B0FD-F6BB37D40DC2}"/>
                  </a:ext>
                </a:extLst>
              </p:cNvPr>
              <p:cNvSpPr txBox="1"/>
              <p:nvPr/>
            </p:nvSpPr>
            <p:spPr>
              <a:xfrm>
                <a:off x="1594045" y="3741689"/>
                <a:ext cx="5253484" cy="500906"/>
              </a:xfrm>
              <a:prstGeom prst="rect">
                <a:avLst/>
              </a:prstGeom>
              <a:noFill/>
            </p:spPr>
            <p:txBody>
              <a:bodyPr wrap="square" rtlCol="0">
                <a:spAutoFit/>
              </a:bodyPr>
              <a:lstStyle/>
              <a:p>
                <a:pPr>
                  <a:lnSpc>
                    <a:spcPct val="150000"/>
                  </a:lnSpc>
                </a:pPr>
                <a:r>
                  <a:rPr lang="zh-CN" altLang="en-US" sz="1400" dirty="0">
                    <a:latin typeface="Times New Roman" panose="02020603050405020304" pitchFamily="18" charset="0"/>
                    <a:ea typeface="黑体" panose="02010609060101010101" pitchFamily="49" charset="-122"/>
                    <a:cs typeface="Times New Roman" panose="02020603050405020304" pitchFamily="18" charset="0"/>
                  </a:rPr>
                  <a:t>最大化期望 </a:t>
                </a:r>
                <a14:m>
                  <m:oMath xmlns:m="http://schemas.openxmlformats.org/officeDocument/2006/math">
                    <m:r>
                      <a:rPr lang="en-US" altLang="zh-CN" sz="1400" b="0" i="1" smtClean="0">
                        <a:latin typeface="Cambria Math" panose="02040503050406030204" pitchFamily="18" charset="0"/>
                        <a:ea typeface="黑体" panose="02010609060101010101" pitchFamily="49" charset="-122"/>
                        <a:cs typeface="Times New Roman" panose="02020603050405020304" pitchFamily="18" charset="0"/>
                      </a:rPr>
                      <m:t>𝑄</m:t>
                    </m:r>
                    <m:d>
                      <m:dPr>
                        <m:ctrlPr>
                          <a:rPr lang="en-US" altLang="zh-CN" sz="1400" b="0" i="1" smtClean="0">
                            <a:latin typeface="Cambria Math" panose="02040503050406030204" pitchFamily="18" charset="0"/>
                            <a:ea typeface="黑体" panose="02010609060101010101" pitchFamily="49" charset="-122"/>
                            <a:cs typeface="Times New Roman" panose="02020603050405020304" pitchFamily="18" charset="0"/>
                          </a:rPr>
                        </m:ctrlPr>
                      </m:dPr>
                      <m:e>
                        <m:r>
                          <a:rPr lang="en-US" altLang="zh-CN" sz="1400" b="1" i="0" smtClean="0">
                            <a:latin typeface="Cambria Math" panose="02040503050406030204" pitchFamily="18" charset="0"/>
                            <a:ea typeface="黑体" panose="02010609060101010101" pitchFamily="49" charset="-122"/>
                            <a:cs typeface="Times New Roman" panose="02020603050405020304" pitchFamily="18" charset="0"/>
                          </a:rPr>
                          <m:t>𝛉</m:t>
                        </m:r>
                        <m:r>
                          <a:rPr lang="en-US" altLang="zh-CN" sz="1400" b="0" i="1" smtClean="0">
                            <a:latin typeface="Cambria Math" panose="02040503050406030204" pitchFamily="18" charset="0"/>
                            <a:ea typeface="黑体" panose="02010609060101010101" pitchFamily="49" charset="-122"/>
                            <a:cs typeface="Times New Roman" panose="02020603050405020304" pitchFamily="18" charset="0"/>
                          </a:rPr>
                          <m:t>,</m:t>
                        </m:r>
                        <m:sSup>
                          <m:sSupPr>
                            <m:ctrlPr>
                              <a:rPr lang="en-US" altLang="zh-CN" sz="1400" b="0" i="1" smtClean="0">
                                <a:latin typeface="Cambria Math" panose="02040503050406030204" pitchFamily="18" charset="0"/>
                                <a:ea typeface="黑体" panose="02010609060101010101" pitchFamily="49" charset="-122"/>
                                <a:cs typeface="Times New Roman" panose="02020603050405020304" pitchFamily="18" charset="0"/>
                              </a:rPr>
                            </m:ctrlPr>
                          </m:sSupPr>
                          <m:e>
                            <m:r>
                              <a:rPr lang="en-US" altLang="zh-CN" sz="1400" b="1" i="0" smtClean="0">
                                <a:latin typeface="Cambria Math" panose="02040503050406030204" pitchFamily="18" charset="0"/>
                                <a:ea typeface="黑体" panose="02010609060101010101" pitchFamily="49" charset="-122"/>
                                <a:cs typeface="Times New Roman" panose="02020603050405020304" pitchFamily="18" charset="0"/>
                              </a:rPr>
                              <m:t>𝛉</m:t>
                            </m:r>
                          </m:e>
                          <m:sup>
                            <m:r>
                              <a:rPr lang="en-US" altLang="zh-CN" sz="1400" b="0" i="1" smtClean="0">
                                <a:latin typeface="Cambria Math" panose="02040503050406030204" pitchFamily="18" charset="0"/>
                                <a:ea typeface="黑体" panose="02010609060101010101" pitchFamily="49" charset="-122"/>
                                <a:cs typeface="Times New Roman" panose="02020603050405020304" pitchFamily="18" charset="0"/>
                              </a:rPr>
                              <m:t>𝑜𝑙𝑑</m:t>
                            </m:r>
                          </m:sup>
                        </m:sSup>
                      </m:e>
                    </m:d>
                  </m:oMath>
                </a14:m>
                <a:r>
                  <a:rPr lang="en-US" altLang="zh-CN" sz="1400" dirty="0">
                    <a:latin typeface="Times New Roman" panose="02020603050405020304" pitchFamily="18" charset="0"/>
                    <a:ea typeface="黑体" panose="02010609060101010101" pitchFamily="49" charset="-122"/>
                    <a:cs typeface="Times New Roman" panose="02020603050405020304" pitchFamily="18" charset="0"/>
                  </a:rPr>
                  <a:t> </a:t>
                </a:r>
                <a:r>
                  <a:rPr lang="zh-CN" altLang="en-US" sz="1400" dirty="0">
                    <a:latin typeface="Times New Roman" panose="02020603050405020304" pitchFamily="18" charset="0"/>
                    <a:ea typeface="黑体" panose="02010609060101010101" pitchFamily="49" charset="-122"/>
                    <a:cs typeface="Times New Roman" panose="02020603050405020304" pitchFamily="18" charset="0"/>
                  </a:rPr>
                  <a:t>，得到更加可信的 </a:t>
                </a:r>
                <a14:m>
                  <m:oMath xmlns:m="http://schemas.openxmlformats.org/officeDocument/2006/math">
                    <m:sSup>
                      <m:sSupPr>
                        <m:ctrlPr>
                          <a:rPr lang="en-US" altLang="zh-CN" sz="1400" i="1">
                            <a:latin typeface="Cambria Math" panose="02040503050406030204" pitchFamily="18" charset="0"/>
                            <a:ea typeface="黑体" panose="02010609060101010101" pitchFamily="49" charset="-122"/>
                            <a:cs typeface="Times New Roman" panose="02020603050405020304" pitchFamily="18" charset="0"/>
                          </a:rPr>
                        </m:ctrlPr>
                      </m:sSupPr>
                      <m:e>
                        <m:r>
                          <a:rPr lang="en-US" altLang="zh-CN" sz="1400" b="1">
                            <a:latin typeface="Cambria Math" panose="02040503050406030204" pitchFamily="18" charset="0"/>
                            <a:ea typeface="黑体" panose="02010609060101010101" pitchFamily="49" charset="-122"/>
                            <a:cs typeface="Times New Roman" panose="02020603050405020304" pitchFamily="18" charset="0"/>
                          </a:rPr>
                          <m:t>𝛉</m:t>
                        </m:r>
                      </m:e>
                      <m:sup>
                        <m:r>
                          <a:rPr lang="en-US" altLang="zh-CN" sz="1400" b="0" i="1" smtClean="0">
                            <a:latin typeface="Cambria Math" panose="02040503050406030204" pitchFamily="18" charset="0"/>
                            <a:ea typeface="黑体" panose="02010609060101010101" pitchFamily="49" charset="-122"/>
                            <a:cs typeface="Times New Roman" panose="02020603050405020304" pitchFamily="18" charset="0"/>
                          </a:rPr>
                          <m:t>𝑛𝑒𝑤</m:t>
                        </m:r>
                      </m:sup>
                    </m:sSup>
                    <m:r>
                      <a:rPr lang="en-US" altLang="zh-CN" sz="1400" b="0" i="1" smtClean="0">
                        <a:latin typeface="Cambria Math" panose="02040503050406030204" pitchFamily="18" charset="0"/>
                        <a:ea typeface="黑体" panose="02010609060101010101" pitchFamily="49" charset="-122"/>
                        <a:cs typeface="Times New Roman" panose="02020603050405020304" pitchFamily="18" charset="0"/>
                      </a:rPr>
                      <m:t>=</m:t>
                    </m:r>
                    <m:func>
                      <m:funcPr>
                        <m:ctrlPr>
                          <a:rPr lang="en-US" altLang="zh-CN" sz="1400" b="1" i="1">
                            <a:latin typeface="Cambria Math" panose="02040503050406030204" pitchFamily="18" charset="0"/>
                            <a:ea typeface="黑体" panose="02010609060101010101" pitchFamily="49" charset="-122"/>
                            <a:cs typeface="Times New Roman" panose="02020603050405020304" pitchFamily="18" charset="0"/>
                          </a:rPr>
                        </m:ctrlPr>
                      </m:funcPr>
                      <m:fName>
                        <m:limLow>
                          <m:limLowPr>
                            <m:ctrlPr>
                              <a:rPr lang="en-US" altLang="zh-CN" sz="1400" b="1" i="1">
                                <a:latin typeface="Cambria Math" panose="02040503050406030204" pitchFamily="18" charset="0"/>
                                <a:ea typeface="黑体" panose="02010609060101010101" pitchFamily="49" charset="-122"/>
                                <a:cs typeface="Times New Roman" panose="02020603050405020304" pitchFamily="18" charset="0"/>
                              </a:rPr>
                            </m:ctrlPr>
                          </m:limLowPr>
                          <m:e>
                            <m:r>
                              <a:rPr lang="en-US" altLang="zh-CN" sz="1400" b="1" i="1">
                                <a:latin typeface="Cambria Math" panose="02040503050406030204" pitchFamily="18" charset="0"/>
                                <a:ea typeface="黑体" panose="02010609060101010101" pitchFamily="49" charset="-122"/>
                                <a:cs typeface="Times New Roman" panose="02020603050405020304" pitchFamily="18" charset="0"/>
                              </a:rPr>
                              <m:t>𝒎𝒂𝒙</m:t>
                            </m:r>
                          </m:e>
                          <m:lim>
                            <m:r>
                              <a:rPr lang="en-US" altLang="zh-CN" sz="1400" b="1">
                                <a:latin typeface="Cambria Math" panose="02040503050406030204" pitchFamily="18" charset="0"/>
                                <a:ea typeface="黑体" panose="02010609060101010101" pitchFamily="49" charset="-122"/>
                                <a:cs typeface="Times New Roman" panose="02020603050405020304" pitchFamily="18" charset="0"/>
                              </a:rPr>
                              <m:t>𝛉</m:t>
                            </m:r>
                          </m:lim>
                        </m:limLow>
                      </m:fName>
                      <m:e>
                        <m:r>
                          <a:rPr lang="en-US" altLang="zh-CN" sz="1400" i="1">
                            <a:latin typeface="Cambria Math" panose="02040503050406030204" pitchFamily="18" charset="0"/>
                            <a:ea typeface="黑体" panose="02010609060101010101" pitchFamily="49" charset="-122"/>
                            <a:cs typeface="Times New Roman" panose="02020603050405020304" pitchFamily="18" charset="0"/>
                          </a:rPr>
                          <m:t>𝑄</m:t>
                        </m:r>
                        <m:d>
                          <m:dPr>
                            <m:ctrlPr>
                              <a:rPr lang="en-US" altLang="zh-CN" sz="1400" i="1">
                                <a:latin typeface="Cambria Math" panose="02040503050406030204" pitchFamily="18" charset="0"/>
                                <a:ea typeface="黑体" panose="02010609060101010101" pitchFamily="49" charset="-122"/>
                                <a:cs typeface="Times New Roman" panose="02020603050405020304" pitchFamily="18" charset="0"/>
                              </a:rPr>
                            </m:ctrlPr>
                          </m:dPr>
                          <m:e>
                            <m:r>
                              <a:rPr lang="en-US" altLang="zh-CN" sz="1400" b="1">
                                <a:latin typeface="Cambria Math" panose="02040503050406030204" pitchFamily="18" charset="0"/>
                                <a:ea typeface="黑体" panose="02010609060101010101" pitchFamily="49" charset="-122"/>
                                <a:cs typeface="Times New Roman" panose="02020603050405020304" pitchFamily="18" charset="0"/>
                              </a:rPr>
                              <m:t>𝛉</m:t>
                            </m:r>
                            <m:r>
                              <a:rPr lang="en-US" altLang="zh-CN" sz="1400" i="1">
                                <a:latin typeface="Cambria Math" panose="02040503050406030204" pitchFamily="18" charset="0"/>
                                <a:ea typeface="黑体" panose="02010609060101010101" pitchFamily="49" charset="-122"/>
                                <a:cs typeface="Times New Roman" panose="02020603050405020304" pitchFamily="18" charset="0"/>
                              </a:rPr>
                              <m:t>,</m:t>
                            </m:r>
                            <m:sSup>
                              <m:sSupPr>
                                <m:ctrlPr>
                                  <a:rPr lang="en-US" altLang="zh-CN" sz="1400" i="1">
                                    <a:latin typeface="Cambria Math" panose="02040503050406030204" pitchFamily="18" charset="0"/>
                                    <a:ea typeface="黑体" panose="02010609060101010101" pitchFamily="49" charset="-122"/>
                                    <a:cs typeface="Times New Roman" panose="02020603050405020304" pitchFamily="18" charset="0"/>
                                  </a:rPr>
                                </m:ctrlPr>
                              </m:sSupPr>
                              <m:e>
                                <m:r>
                                  <a:rPr lang="en-US" altLang="zh-CN" sz="1400" b="1">
                                    <a:latin typeface="Cambria Math" panose="02040503050406030204" pitchFamily="18" charset="0"/>
                                    <a:ea typeface="黑体" panose="02010609060101010101" pitchFamily="49" charset="-122"/>
                                    <a:cs typeface="Times New Roman" panose="02020603050405020304" pitchFamily="18" charset="0"/>
                                  </a:rPr>
                                  <m:t>𝛉</m:t>
                                </m:r>
                              </m:e>
                              <m:sup>
                                <m:r>
                                  <a:rPr lang="en-US" altLang="zh-CN" sz="1400" i="1">
                                    <a:latin typeface="Cambria Math" panose="02040503050406030204" pitchFamily="18" charset="0"/>
                                    <a:ea typeface="黑体" panose="02010609060101010101" pitchFamily="49" charset="-122"/>
                                    <a:cs typeface="Times New Roman" panose="02020603050405020304" pitchFamily="18" charset="0"/>
                                  </a:rPr>
                                  <m:t>𝑜𝑙𝑑</m:t>
                                </m:r>
                              </m:sup>
                            </m:sSup>
                          </m:e>
                        </m:d>
                      </m:e>
                    </m:func>
                  </m:oMath>
                </a14:m>
                <a:endParaRPr lang="en-US" altLang="zh-CN" sz="1400" dirty="0">
                  <a:latin typeface="Times New Roman" panose="02020603050405020304" pitchFamily="18" charset="0"/>
                  <a:ea typeface="黑体" panose="02010609060101010101" pitchFamily="49" charset="-122"/>
                  <a:cs typeface="Times New Roman" panose="02020603050405020304" pitchFamily="18" charset="0"/>
                </a:endParaRPr>
              </a:p>
            </p:txBody>
          </p:sp>
        </mc:Choice>
        <mc:Fallback xmlns="">
          <p:sp>
            <p:nvSpPr>
              <p:cNvPr id="16" name="文本框 15">
                <a:extLst>
                  <a:ext uri="{FF2B5EF4-FFF2-40B4-BE49-F238E27FC236}">
                    <a16:creationId xmlns:a16="http://schemas.microsoft.com/office/drawing/2014/main" id="{55421D3A-F66A-4548-B0FD-F6BB37D40DC2}"/>
                  </a:ext>
                </a:extLst>
              </p:cNvPr>
              <p:cNvSpPr txBox="1">
                <a:spLocks noRot="1" noChangeAspect="1" noMove="1" noResize="1" noEditPoints="1" noAdjustHandles="1" noChangeArrowheads="1" noChangeShapeType="1" noTextEdit="1"/>
              </p:cNvSpPr>
              <p:nvPr/>
            </p:nvSpPr>
            <p:spPr>
              <a:xfrm>
                <a:off x="1594045" y="3741689"/>
                <a:ext cx="5253484" cy="500906"/>
              </a:xfrm>
              <a:prstGeom prst="rect">
                <a:avLst/>
              </a:prstGeom>
              <a:blipFill>
                <a:blip r:embed="rId5"/>
                <a:stretch>
                  <a:fillRect l="-34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098646297"/>
      </p:ext>
    </p:extLst>
  </p:cSld>
  <p:clrMapOvr>
    <a:masterClrMapping/>
  </p:clrMapOvr>
  <mc:AlternateContent xmlns:mc="http://schemas.openxmlformats.org/markup-compatibility/2006" xmlns:p14="http://schemas.microsoft.com/office/powerpoint/2010/main">
    <mc:Choice Requires="p14">
      <p:transition spd="slow">
        <p14:conveyor dir="l"/>
      </p:transition>
    </mc:Choice>
    <mc:Fallback xmlns="">
      <p:transition spd="slow">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ULTRA_SCORM_COURSE_ID" val="34BB296F-8C5D-4E22-9F65-747105BCB538"/>
  <p:tag name="ISPRING_SCORM_ENDPOINT" val="&lt;endpoint&gt;&lt;enable&gt;0&lt;/enable&gt;&lt;lrs&gt;http://&lt;/lrs&gt;&lt;auth&gt;0&lt;/auth&gt;&lt;login&gt;&lt;/login&gt;&lt;password&gt;&lt;/password&gt;&lt;key&gt;&lt;/key&gt;&lt;name&gt;&lt;/name&gt;&lt;email&gt;&lt;/email&gt;&lt;/endpoint&gt;&#10;"/>
  <p:tag name="ISPRING_SCORM_RATE_SLIDES" val="1"/>
  <p:tag name="ISPRINGONLINEFOLDERID" val="0"/>
  <p:tag name="ISPRINGONLINEFOLDERPATH" val="Content List"/>
  <p:tag name="ISPRINGCLOUDFOLDERID" val="0"/>
  <p:tag name="ISPRINGCLOUDFOLDERPATH" val="Repository"/>
  <p:tag name="ISPRING_PLAYERS_CUSTOMIZATION" val="UEsDBBQAAgAIAEOUV0cNwDEewAEAANoDAAAPAAAAbm9uZS9wbGF5ZXIueG1spZJPb9QwEMXPW6nfIfK9dpYKUa0cekDKiaJKC4jbyptME1PHDp4Ju/vtmfzZpFuQQOKQaPIy72fPs/X9sXHJT4hog8/EWqYiAV+E0voqE18+5zd34v799ZVunTlBTGyZCR88iKQELKJtiX2PhupMvBAkQ0XCL4+bI9pM1ETtRqnD4SAPtzLESr1J07X69vBxW9TQmBvrkYwvmLvs5VYkbbQhWjpl4l0qrq9WA/ICZ5F7fIXBdf3KKIvQqDYCgieIatz2bN3Q3838NMErOrWAgkdfDbPvTfH8EMrOAfbaSo9tWyDqCYO20rSx6zufYCwyMTbsGkA0FaB0vhJq9Ko/mPWTM1hPHLzA9ty22zuLNYsjfejeLerubBmyVxNHXYJ0M0wwnGLeOZeDoS5CKZIIPzrLVd5jv85HkK7FuJzn7h0+Wy/xULDGVW4KCvH0gR18JFOUco5ejtHLwdTbh+ITF49TnNsFMgezhKBratzbf86j7/6fOEp4Mp0jcV7B+hKOueW/BA2PQsAz9pqk1sl+tTOVd9ftmxdX40Iadzdl8R1FQiZWwNewNGTUos8w9Zqm1fg5JTTHotXv91JPRC5/AVBLAQIAABQAAgAIAEOUV0cNwDEewAEAANoDAAAPAAAAAAAAAAEAAAAAAAAAAABub25lL3BsYXllci54bWxQSwUGAAAAAAEAAQA9AAAA7QEAAAAA"/>
  <p:tag name="ISPRING_PRESENTATION_TITLE" val="fb18e64b-9ce1-f854-bea8-6b5e138156dc"/>
</p:tagLst>
</file>

<file path=ppt/theme/theme1.xml><?xml version="1.0" encoding="utf-8"?>
<a:theme xmlns:a="http://schemas.openxmlformats.org/drawingml/2006/main" name="千图网海量PPT模板www.58pic.com​​​">
  <a:themeElements>
    <a:clrScheme name="深蓝质感1">
      <a:dk1>
        <a:sysClr val="windowText" lastClr="000000"/>
      </a:dk1>
      <a:lt1>
        <a:sysClr val="window" lastClr="FFFFFF"/>
      </a:lt1>
      <a:dk2>
        <a:srgbClr val="44546A"/>
      </a:dk2>
      <a:lt2>
        <a:srgbClr val="E7E6E6"/>
      </a:lt2>
      <a:accent1>
        <a:srgbClr val="212834"/>
      </a:accent1>
      <a:accent2>
        <a:srgbClr val="FEDA5B"/>
      </a:accent2>
      <a:accent3>
        <a:srgbClr val="F5821F"/>
      </a:accent3>
      <a:accent4>
        <a:srgbClr val="BCBEC0"/>
      </a:accent4>
      <a:accent5>
        <a:srgbClr val="4472C4"/>
      </a:accent5>
      <a:accent6>
        <a:srgbClr val="70AD47"/>
      </a:accent6>
      <a:hlink>
        <a:srgbClr val="000000"/>
      </a:hlink>
      <a:folHlink>
        <a:srgbClr val="954F72"/>
      </a:folHlink>
    </a:clrScheme>
    <a:fontScheme name="标准1">
      <a:majorFont>
        <a:latin typeface="Arial"/>
        <a:ea typeface="微软雅黑"/>
        <a:cs typeface=""/>
      </a:majorFont>
      <a:minorFont>
        <a:latin typeface="Calibri Light"/>
        <a:ea typeface="微软雅黑 Light"/>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9302</TotalTime>
  <Words>2109</Words>
  <Application>Microsoft Office PowerPoint</Application>
  <PresentationFormat>全屏显示(16:9)</PresentationFormat>
  <Paragraphs>392</Paragraphs>
  <Slides>48</Slides>
  <Notes>48</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48</vt:i4>
      </vt:variant>
    </vt:vector>
  </HeadingPairs>
  <TitlesOfParts>
    <vt:vector size="61" baseType="lpstr">
      <vt:lpstr>TimesNewRomanPSMT</vt:lpstr>
      <vt:lpstr>方正宋刻本秀楷简体</vt:lpstr>
      <vt:lpstr>方正准圆简体</vt:lpstr>
      <vt:lpstr>黑体</vt:lpstr>
      <vt:lpstr>宋体</vt:lpstr>
      <vt:lpstr>微软雅黑</vt:lpstr>
      <vt:lpstr>微软雅黑 Light</vt:lpstr>
      <vt:lpstr>Arial</vt:lpstr>
      <vt:lpstr>Calibri</vt:lpstr>
      <vt:lpstr>Calibri Light</vt:lpstr>
      <vt:lpstr>Cambria Math</vt:lpstr>
      <vt:lpstr>Times New Roman</vt:lpstr>
      <vt:lpstr>千图网海量PPT模板www.58pic.com​​​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戴清阳</dc:creator>
  <dc:description>http://www.ypppt.com/</dc:description>
  <cp:lastModifiedBy>常 树超</cp:lastModifiedBy>
  <cp:revision>2296</cp:revision>
  <dcterms:created xsi:type="dcterms:W3CDTF">2017-06-30T01:20:51Z</dcterms:created>
  <dcterms:modified xsi:type="dcterms:W3CDTF">2021-03-18T07:21:22Z</dcterms:modified>
</cp:coreProperties>
</file>